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74" r:id="rId5"/>
    <p:sldId id="275" r:id="rId6"/>
    <p:sldId id="276" r:id="rId7"/>
    <p:sldId id="278" r:id="rId8"/>
    <p:sldId id="279" r:id="rId9"/>
    <p:sldId id="280" r:id="rId10"/>
    <p:sldId id="257" r:id="rId11"/>
    <p:sldId id="258" r:id="rId12"/>
    <p:sldId id="288" r:id="rId13"/>
    <p:sldId id="285" r:id="rId14"/>
    <p:sldId id="286" r:id="rId15"/>
    <p:sldId id="282" r:id="rId16"/>
    <p:sldId id="287" r:id="rId17"/>
    <p:sldId id="264" r:id="rId18"/>
    <p:sldId id="284" r:id="rId19"/>
    <p:sldId id="270" r:id="rId20"/>
    <p:sldId id="266" r:id="rId21"/>
    <p:sldId id="267" r:id="rId22"/>
    <p:sldId id="268" r:id="rId23"/>
    <p:sldId id="269" r:id="rId24"/>
  </p:sldIdLst>
  <p:sldSz cx="10287000" cy="6858000" type="35mm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84"/>
    <a:srgbClr val="E9EDF4"/>
    <a:srgbClr val="D0D8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34555" autoAdjust="0"/>
    <p:restoredTop sz="94713" autoAdjust="0"/>
  </p:normalViewPr>
  <p:slideViewPr>
    <p:cSldViewPr>
      <p:cViewPr varScale="1">
        <p:scale>
          <a:sx n="84" d="100"/>
          <a:sy n="84" d="100"/>
        </p:scale>
        <p:origin x="-84" y="-64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4FCC61-5E93-4B35-BFB8-AC9084110E76}" type="doc">
      <dgm:prSet loTypeId="urn:microsoft.com/office/officeart/2005/8/layout/vList5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l-GR"/>
        </a:p>
      </dgm:t>
    </dgm:pt>
    <dgm:pt modelId="{637DE36C-0A68-499B-AB44-A5E311A75C1D}">
      <dgm:prSet phldrT="[Κείμενο]" custT="1"/>
      <dgm:spPr/>
      <dgm:t>
        <a:bodyPr/>
        <a:lstStyle/>
        <a:p>
          <a:pPr algn="l">
            <a:spcAft>
              <a:spcPts val="0"/>
            </a:spcAft>
          </a:pPr>
          <a:r>
            <a:rPr lang="el-GR" sz="1350" b="1" dirty="0" smtClean="0">
              <a:solidFill>
                <a:srgbClr val="D0D884"/>
              </a:solidFill>
              <a:latin typeface="Calibri"/>
            </a:rPr>
            <a:t>•</a:t>
          </a:r>
          <a:r>
            <a:rPr lang="en-US" sz="1350" b="1" dirty="0" smtClean="0">
              <a:latin typeface="Calibri"/>
            </a:rPr>
            <a:t> </a:t>
          </a:r>
          <a:r>
            <a:rPr lang="el-GR" sz="1350" b="1" baseline="0" dirty="0" smtClean="0"/>
            <a:t>Άτομα με </a:t>
          </a:r>
          <a:r>
            <a:rPr lang="el-GR" sz="1350" b="1" baseline="0" dirty="0" err="1" smtClean="0"/>
            <a:t>αθηροσκληρωτική</a:t>
          </a:r>
          <a:r>
            <a:rPr lang="el-GR" sz="1350" b="1" baseline="0" dirty="0" smtClean="0"/>
            <a:t> νόσο ανεξάρτητα από την ηλικία ή με κλινικά ευρήματα ενδεικτικά </a:t>
          </a:r>
          <a:r>
            <a:rPr lang="el-GR" sz="1350" b="1" baseline="0" dirty="0" err="1" smtClean="0"/>
            <a:t>δυσλιπιδαιμίας</a:t>
          </a:r>
          <a:endParaRPr lang="el-GR" sz="1350" b="1" baseline="0" dirty="0"/>
        </a:p>
      </dgm:t>
    </dgm:pt>
    <dgm:pt modelId="{343A1770-5F27-455D-B1F7-826FC835B647}" type="parTrans" cxnId="{B1A81AD3-4088-484D-9064-070D0381A680}">
      <dgm:prSet/>
      <dgm:spPr/>
      <dgm:t>
        <a:bodyPr/>
        <a:lstStyle/>
        <a:p>
          <a:endParaRPr lang="el-GR"/>
        </a:p>
      </dgm:t>
    </dgm:pt>
    <dgm:pt modelId="{26F18800-94AB-4952-A964-103F91DBF61C}" type="sibTrans" cxnId="{B1A81AD3-4088-484D-9064-070D0381A680}">
      <dgm:prSet/>
      <dgm:spPr/>
      <dgm:t>
        <a:bodyPr/>
        <a:lstStyle/>
        <a:p>
          <a:endParaRPr lang="el-GR"/>
        </a:p>
      </dgm:t>
    </dgm:pt>
    <dgm:pt modelId="{9AD318D2-3A99-4427-BE93-3B7AF180EDC4}">
      <dgm:prSet phldrT="[Κείμενο]" custT="1"/>
      <dgm:spPr/>
      <dgm:t>
        <a:bodyPr/>
        <a:lstStyle/>
        <a:p>
          <a:pPr algn="l"/>
          <a:r>
            <a:rPr lang="el-GR" sz="1350" b="1" dirty="0" smtClean="0">
              <a:solidFill>
                <a:srgbClr val="D0D884"/>
              </a:solidFill>
              <a:latin typeface="Calibri"/>
            </a:rPr>
            <a:t>•</a:t>
          </a:r>
          <a:r>
            <a:rPr lang="en-US" sz="1350" b="1" dirty="0" smtClean="0">
              <a:latin typeface="Calibri"/>
            </a:rPr>
            <a:t> </a:t>
          </a:r>
          <a:r>
            <a:rPr lang="el-GR" sz="1350" b="1" dirty="0" smtClean="0"/>
            <a:t>Ασθενείς με σακχαρώδη διαβήτη ανεξάρτητα από την ηλικία </a:t>
          </a:r>
          <a:endParaRPr lang="el-GR" sz="1350" b="1" dirty="0"/>
        </a:p>
      </dgm:t>
    </dgm:pt>
    <dgm:pt modelId="{0438C25D-D746-4F73-B601-C44C899C3EFE}" type="parTrans" cxnId="{6E2B316C-3CDF-4597-B802-DF151F463221}">
      <dgm:prSet/>
      <dgm:spPr/>
      <dgm:t>
        <a:bodyPr/>
        <a:lstStyle/>
        <a:p>
          <a:endParaRPr lang="el-GR"/>
        </a:p>
      </dgm:t>
    </dgm:pt>
    <dgm:pt modelId="{2B16AD68-6C74-4B64-900E-1EB2ED74457A}" type="sibTrans" cxnId="{6E2B316C-3CDF-4597-B802-DF151F463221}">
      <dgm:prSet/>
      <dgm:spPr/>
      <dgm:t>
        <a:bodyPr/>
        <a:lstStyle/>
        <a:p>
          <a:endParaRPr lang="el-GR"/>
        </a:p>
      </dgm:t>
    </dgm:pt>
    <dgm:pt modelId="{0760D661-6B28-43FD-A7BC-CBCA49AB08FD}">
      <dgm:prSet phldrT="[Κείμενο]" custT="1"/>
      <dgm:spPr/>
      <dgm:t>
        <a:bodyPr/>
        <a:lstStyle/>
        <a:p>
          <a:pPr marL="108000" indent="-457200" algn="l">
            <a:spcAft>
              <a:spcPts val="0"/>
            </a:spcAft>
          </a:pPr>
          <a:r>
            <a:rPr lang="el-GR" sz="1350" b="1" dirty="0" smtClean="0">
              <a:solidFill>
                <a:srgbClr val="D0D884"/>
              </a:solidFill>
              <a:latin typeface="Calibri"/>
            </a:rPr>
            <a:t>•</a:t>
          </a:r>
          <a:r>
            <a:rPr lang="en-US" sz="1350" b="1" dirty="0" smtClean="0">
              <a:latin typeface="Calibri"/>
            </a:rPr>
            <a:t> </a:t>
          </a:r>
          <a:r>
            <a:rPr lang="el-GR" sz="1350" b="1" dirty="0" smtClean="0"/>
            <a:t>Ασθενείς με χρόνια νεφρική νόσο  [υπολογιζόμενος ρυθμός </a:t>
          </a:r>
          <a:r>
            <a:rPr lang="el-GR" sz="1350" b="1" dirty="0" err="1" smtClean="0"/>
            <a:t>σπειραματικής</a:t>
          </a:r>
          <a:r>
            <a:rPr lang="el-GR" sz="1350" b="1" dirty="0" smtClean="0"/>
            <a:t> διήθησης (</a:t>
          </a:r>
          <a:r>
            <a:rPr lang="en-US" sz="1350" b="1" dirty="0" err="1" smtClean="0"/>
            <a:t>eGFR</a:t>
          </a:r>
          <a:r>
            <a:rPr lang="el-GR" sz="1350" b="1" dirty="0" smtClean="0"/>
            <a:t>) &lt;60 </a:t>
          </a:r>
          <a:r>
            <a:rPr lang="en-US" sz="1350" b="1" dirty="0" err="1" smtClean="0"/>
            <a:t>mL</a:t>
          </a:r>
          <a:r>
            <a:rPr lang="el-GR" sz="1350" b="1" dirty="0" smtClean="0"/>
            <a:t>/</a:t>
          </a:r>
          <a:r>
            <a:rPr lang="en-US" sz="1350" b="1" dirty="0" smtClean="0"/>
            <a:t>min</a:t>
          </a:r>
          <a:r>
            <a:rPr lang="el-GR" sz="1350" b="1" dirty="0" smtClean="0"/>
            <a:t>/1.73</a:t>
          </a:r>
          <a:r>
            <a:rPr lang="en-US" sz="1350" b="1" dirty="0" smtClean="0"/>
            <a:t>m</a:t>
          </a:r>
          <a:r>
            <a:rPr lang="el-GR" sz="1350" b="1" baseline="30000" dirty="0" smtClean="0"/>
            <a:t>2</a:t>
          </a:r>
          <a:r>
            <a:rPr lang="el-GR" sz="1350" b="1" dirty="0" smtClean="0"/>
            <a:t> ή παρουσία </a:t>
          </a:r>
          <a:r>
            <a:rPr lang="el-GR" sz="1350" b="1" dirty="0" err="1" smtClean="0"/>
            <a:t>αλβουμινουρίας</a:t>
          </a:r>
          <a:r>
            <a:rPr lang="el-GR" sz="1350" b="1" dirty="0" smtClean="0"/>
            <a:t>]</a:t>
          </a:r>
          <a:endParaRPr lang="el-GR" sz="1350" b="1" dirty="0"/>
        </a:p>
      </dgm:t>
    </dgm:pt>
    <dgm:pt modelId="{C212C2CE-0074-4EA1-BC4E-78E0519FBAC7}" type="parTrans" cxnId="{ECF7505A-B40B-4C01-BB32-D8419F87615F}">
      <dgm:prSet/>
      <dgm:spPr/>
      <dgm:t>
        <a:bodyPr/>
        <a:lstStyle/>
        <a:p>
          <a:endParaRPr lang="el-GR"/>
        </a:p>
      </dgm:t>
    </dgm:pt>
    <dgm:pt modelId="{F3D3C091-DDC8-41BB-9258-CD5E4A6086D6}" type="sibTrans" cxnId="{ECF7505A-B40B-4C01-BB32-D8419F87615F}">
      <dgm:prSet/>
      <dgm:spPr/>
      <dgm:t>
        <a:bodyPr/>
        <a:lstStyle/>
        <a:p>
          <a:endParaRPr lang="el-GR"/>
        </a:p>
      </dgm:t>
    </dgm:pt>
    <dgm:pt modelId="{2F6B7660-308E-4542-87E8-BCF22DF942B5}">
      <dgm:prSet phldrT="[Κείμενο]" custT="1"/>
      <dgm:spPr/>
      <dgm:t>
        <a:bodyPr/>
        <a:lstStyle/>
        <a:p>
          <a:pPr algn="l"/>
          <a:r>
            <a:rPr lang="el-GR" sz="1350" b="1" dirty="0" smtClean="0">
              <a:solidFill>
                <a:srgbClr val="D0D884"/>
              </a:solidFill>
              <a:latin typeface="Calibri"/>
            </a:rPr>
            <a:t>•</a:t>
          </a:r>
          <a:r>
            <a:rPr lang="en-US" sz="1350" b="1" dirty="0" smtClean="0">
              <a:latin typeface="Calibri"/>
            </a:rPr>
            <a:t> </a:t>
          </a:r>
          <a:r>
            <a:rPr lang="el-GR" sz="1350" b="1" dirty="0" smtClean="0"/>
            <a:t>Άτομα με οικογενειακό ιστορικό πρώιμης στεφανιαίας νόσου</a:t>
          </a:r>
          <a:endParaRPr lang="el-GR" sz="1350" b="1" dirty="0"/>
        </a:p>
      </dgm:t>
    </dgm:pt>
    <dgm:pt modelId="{6B0C2A25-C4BA-451C-833A-6251C9767114}" type="parTrans" cxnId="{9F5016A0-FB66-498C-B25B-2F11F3131986}">
      <dgm:prSet/>
      <dgm:spPr/>
      <dgm:t>
        <a:bodyPr/>
        <a:lstStyle/>
        <a:p>
          <a:endParaRPr lang="el-GR"/>
        </a:p>
      </dgm:t>
    </dgm:pt>
    <dgm:pt modelId="{C16D21D6-4A12-4C00-83D2-FCCF219FEE36}" type="sibTrans" cxnId="{9F5016A0-FB66-498C-B25B-2F11F3131986}">
      <dgm:prSet/>
      <dgm:spPr/>
      <dgm:t>
        <a:bodyPr/>
        <a:lstStyle/>
        <a:p>
          <a:endParaRPr lang="el-GR"/>
        </a:p>
      </dgm:t>
    </dgm:pt>
    <dgm:pt modelId="{9E4A13A5-E21A-44E9-9FBE-2C58DF80CCCC}">
      <dgm:prSet phldrT="[Κείμενο]" custT="1"/>
      <dgm:spPr/>
      <dgm:t>
        <a:bodyPr/>
        <a:lstStyle/>
        <a:p>
          <a:pPr algn="l"/>
          <a:r>
            <a:rPr lang="el-GR" sz="1350" b="1" dirty="0" smtClean="0">
              <a:solidFill>
                <a:srgbClr val="D0D884"/>
              </a:solidFill>
              <a:latin typeface="Calibri"/>
            </a:rPr>
            <a:t>•</a:t>
          </a:r>
          <a:r>
            <a:rPr lang="en-US" sz="1350" b="1" dirty="0" smtClean="0">
              <a:latin typeface="Calibri"/>
            </a:rPr>
            <a:t> </a:t>
          </a:r>
          <a:r>
            <a:rPr lang="el-GR" sz="1350" b="1" dirty="0" smtClean="0"/>
            <a:t>Άτομα με αρτηριακή υπέρταση</a:t>
          </a:r>
          <a:endParaRPr lang="el-GR" sz="1350" b="1" dirty="0"/>
        </a:p>
      </dgm:t>
    </dgm:pt>
    <dgm:pt modelId="{90554282-F130-488D-B3D8-DC1239E2886F}" type="parTrans" cxnId="{AF650F0E-0D24-4695-9D38-DBC37910A582}">
      <dgm:prSet/>
      <dgm:spPr/>
      <dgm:t>
        <a:bodyPr/>
        <a:lstStyle/>
        <a:p>
          <a:endParaRPr lang="el-GR"/>
        </a:p>
      </dgm:t>
    </dgm:pt>
    <dgm:pt modelId="{51718B3F-5320-4671-A6C7-AA3D5ED75856}" type="sibTrans" cxnId="{AF650F0E-0D24-4695-9D38-DBC37910A582}">
      <dgm:prSet/>
      <dgm:spPr/>
      <dgm:t>
        <a:bodyPr/>
        <a:lstStyle/>
        <a:p>
          <a:endParaRPr lang="el-GR"/>
        </a:p>
      </dgm:t>
    </dgm:pt>
    <dgm:pt modelId="{ED6D57E7-1983-4573-BA34-CB83DE7982B6}">
      <dgm:prSet phldrT="[Κείμενο]" custT="1"/>
      <dgm:spPr/>
      <dgm:t>
        <a:bodyPr/>
        <a:lstStyle/>
        <a:p>
          <a:pPr marL="108000" indent="-457200" algn="l">
            <a:spcAft>
              <a:spcPts val="0"/>
            </a:spcAft>
          </a:pPr>
          <a:r>
            <a:rPr lang="el-GR" sz="1350" b="1" dirty="0" smtClean="0">
              <a:solidFill>
                <a:srgbClr val="D0D884"/>
              </a:solidFill>
              <a:latin typeface="Calibri"/>
            </a:rPr>
            <a:t>•</a:t>
          </a:r>
          <a:r>
            <a:rPr lang="en-US" sz="1350" b="1" dirty="0" smtClean="0">
              <a:latin typeface="Calibri"/>
            </a:rPr>
            <a:t> </a:t>
          </a:r>
          <a:r>
            <a:rPr lang="el-GR" sz="1350" b="1" dirty="0" smtClean="0"/>
            <a:t>Άτομα με χρόνια φλεγμονώδη νοσήματα (</a:t>
          </a:r>
          <a:r>
            <a:rPr lang="el-GR" sz="1350" b="1" dirty="0" err="1" smtClean="0"/>
            <a:t>ερυθηματώδης</a:t>
          </a:r>
          <a:r>
            <a:rPr lang="el-GR" sz="1350" b="1" dirty="0" smtClean="0"/>
            <a:t> λύκος, ρευματοειδής αρθρίτιδα, ψωρίαση ή σύνδρομο επίκτητης </a:t>
          </a:r>
          <a:r>
            <a:rPr lang="el-GR" sz="1350" b="1" dirty="0" err="1" smtClean="0"/>
            <a:t>ανοσοανεπάρκειας</a:t>
          </a:r>
          <a:r>
            <a:rPr lang="el-GR" sz="1350" b="1" dirty="0" smtClean="0"/>
            <a:t>)</a:t>
          </a:r>
          <a:endParaRPr lang="el-GR" sz="1350" b="1" dirty="0"/>
        </a:p>
      </dgm:t>
    </dgm:pt>
    <dgm:pt modelId="{4774EE67-277D-4F7B-A20F-98DBF57DDCE3}" type="parTrans" cxnId="{FB82B34D-7420-4ACA-9698-21ED31AAA59E}">
      <dgm:prSet/>
      <dgm:spPr/>
      <dgm:t>
        <a:bodyPr/>
        <a:lstStyle/>
        <a:p>
          <a:endParaRPr lang="el-GR"/>
        </a:p>
      </dgm:t>
    </dgm:pt>
    <dgm:pt modelId="{04396833-7302-487C-BA8E-6C8244DDE3E7}" type="sibTrans" cxnId="{FB82B34D-7420-4ACA-9698-21ED31AAA59E}">
      <dgm:prSet/>
      <dgm:spPr/>
      <dgm:t>
        <a:bodyPr/>
        <a:lstStyle/>
        <a:p>
          <a:endParaRPr lang="el-GR"/>
        </a:p>
      </dgm:t>
    </dgm:pt>
    <dgm:pt modelId="{34A3E527-42AB-4C1F-A93E-03C03247E4FE}">
      <dgm:prSet phldrT="[Κείμενο]" custT="1"/>
      <dgm:spPr/>
      <dgm:t>
        <a:bodyPr/>
        <a:lstStyle/>
        <a:p>
          <a:pPr algn="l"/>
          <a:r>
            <a:rPr lang="el-GR" sz="1350" b="1" dirty="0" smtClean="0">
              <a:solidFill>
                <a:srgbClr val="D0D884"/>
              </a:solidFill>
              <a:latin typeface="Calibri"/>
            </a:rPr>
            <a:t>•</a:t>
          </a:r>
          <a:r>
            <a:rPr lang="en-US" sz="1350" b="1" dirty="0" smtClean="0">
              <a:latin typeface="Calibri"/>
            </a:rPr>
            <a:t> </a:t>
          </a:r>
          <a:r>
            <a:rPr lang="el-GR" sz="1350" b="1" dirty="0" smtClean="0"/>
            <a:t>Ενήλικα άτομα που καπνίζουν</a:t>
          </a:r>
          <a:endParaRPr lang="el-GR" sz="1350" b="1" dirty="0"/>
        </a:p>
      </dgm:t>
    </dgm:pt>
    <dgm:pt modelId="{CC48DB1D-A279-44B5-9177-654D674FB086}" type="parTrans" cxnId="{5F288766-D671-471B-BC96-82E6410FD979}">
      <dgm:prSet/>
      <dgm:spPr/>
      <dgm:t>
        <a:bodyPr/>
        <a:lstStyle/>
        <a:p>
          <a:endParaRPr lang="el-GR"/>
        </a:p>
      </dgm:t>
    </dgm:pt>
    <dgm:pt modelId="{3178D92A-66CF-4922-BDB3-21E01685ADC8}" type="sibTrans" cxnId="{5F288766-D671-471B-BC96-82E6410FD979}">
      <dgm:prSet/>
      <dgm:spPr/>
      <dgm:t>
        <a:bodyPr/>
        <a:lstStyle/>
        <a:p>
          <a:endParaRPr lang="el-GR"/>
        </a:p>
      </dgm:t>
    </dgm:pt>
    <dgm:pt modelId="{3EBF6060-E8A1-41CC-ABC5-C6690C71507E}">
      <dgm:prSet phldrT="[Κείμενο]" custT="1"/>
      <dgm:spPr/>
      <dgm:t>
        <a:bodyPr/>
        <a:lstStyle/>
        <a:p>
          <a:pPr algn="l"/>
          <a:r>
            <a:rPr lang="el-GR" sz="1350" b="1" dirty="0" smtClean="0">
              <a:solidFill>
                <a:srgbClr val="D0D884"/>
              </a:solidFill>
              <a:latin typeface="Calibri"/>
            </a:rPr>
            <a:t>•</a:t>
          </a:r>
          <a:r>
            <a:rPr lang="en-US" sz="1350" b="1" dirty="0" smtClean="0">
              <a:latin typeface="Calibri"/>
            </a:rPr>
            <a:t> </a:t>
          </a:r>
          <a:r>
            <a:rPr lang="el-GR" sz="1350" b="1" dirty="0" smtClean="0"/>
            <a:t>Ενήλικα άτομα με σεξουαλική δυσλειτουργία</a:t>
          </a:r>
          <a:endParaRPr lang="el-GR" sz="1350" b="1" dirty="0"/>
        </a:p>
      </dgm:t>
    </dgm:pt>
    <dgm:pt modelId="{C74314B2-2AEB-4D90-BBCE-491E9EF14D03}" type="parTrans" cxnId="{E8FD3D00-ADA5-4A6B-8DF9-4D428117D5B9}">
      <dgm:prSet/>
      <dgm:spPr/>
      <dgm:t>
        <a:bodyPr/>
        <a:lstStyle/>
        <a:p>
          <a:endParaRPr lang="el-GR"/>
        </a:p>
      </dgm:t>
    </dgm:pt>
    <dgm:pt modelId="{FF4FEB87-F953-4585-B481-E2B77D18C65B}" type="sibTrans" cxnId="{E8FD3D00-ADA5-4A6B-8DF9-4D428117D5B9}">
      <dgm:prSet/>
      <dgm:spPr/>
      <dgm:t>
        <a:bodyPr/>
        <a:lstStyle/>
        <a:p>
          <a:endParaRPr lang="el-GR"/>
        </a:p>
      </dgm:t>
    </dgm:pt>
    <dgm:pt modelId="{2818DEFD-92D3-4FCA-9656-2A526740112D}">
      <dgm:prSet phldrT="[Κείμενο]" custT="1"/>
      <dgm:spPr/>
      <dgm:t>
        <a:bodyPr/>
        <a:lstStyle/>
        <a:p>
          <a:pPr algn="l"/>
          <a:r>
            <a:rPr lang="el-GR" sz="1350" b="1" dirty="0" smtClean="0">
              <a:solidFill>
                <a:srgbClr val="D0D884"/>
              </a:solidFill>
              <a:latin typeface="Calibri"/>
            </a:rPr>
            <a:t>•</a:t>
          </a:r>
          <a:r>
            <a:rPr lang="en-US" sz="1350" b="1" dirty="0" smtClean="0">
              <a:latin typeface="Calibri"/>
            </a:rPr>
            <a:t> </a:t>
          </a:r>
          <a:r>
            <a:rPr lang="el-GR" sz="1350" b="1" dirty="0" smtClean="0"/>
            <a:t>Υπέρβαρα και παχύσαρκα άτομα με δείκτη μάζας σώματος (</a:t>
          </a:r>
          <a:r>
            <a:rPr lang="en-US" sz="1350" b="1" dirty="0" smtClean="0"/>
            <a:t>BMI</a:t>
          </a:r>
          <a:r>
            <a:rPr lang="el-GR" sz="1350" b="1" dirty="0" smtClean="0"/>
            <a:t>) &gt;27 </a:t>
          </a:r>
          <a:r>
            <a:rPr lang="en-US" sz="1350" b="1" dirty="0" smtClean="0"/>
            <a:t>kg</a:t>
          </a:r>
          <a:r>
            <a:rPr lang="el-GR" sz="1350" b="1" dirty="0" smtClean="0"/>
            <a:t>/</a:t>
          </a:r>
          <a:r>
            <a:rPr lang="en-US" sz="1350" b="1" dirty="0" smtClean="0"/>
            <a:t>m</a:t>
          </a:r>
          <a:r>
            <a:rPr lang="el-GR" sz="1350" b="1" baseline="30000" dirty="0" smtClean="0"/>
            <a:t>2</a:t>
          </a:r>
          <a:endParaRPr lang="el-GR" sz="1350" b="1" dirty="0"/>
        </a:p>
      </dgm:t>
    </dgm:pt>
    <dgm:pt modelId="{DF968095-E2E8-4CC3-B9C1-EC4DAC5EE3D4}" type="parTrans" cxnId="{1B313BD9-6466-4770-A8E8-2275E9609C61}">
      <dgm:prSet/>
      <dgm:spPr/>
      <dgm:t>
        <a:bodyPr/>
        <a:lstStyle/>
        <a:p>
          <a:endParaRPr lang="el-GR"/>
        </a:p>
      </dgm:t>
    </dgm:pt>
    <dgm:pt modelId="{24D0C0D4-B27A-46C3-9374-E608073BD9FC}" type="sibTrans" cxnId="{1B313BD9-6466-4770-A8E8-2275E9609C61}">
      <dgm:prSet/>
      <dgm:spPr/>
      <dgm:t>
        <a:bodyPr/>
        <a:lstStyle/>
        <a:p>
          <a:endParaRPr lang="el-GR"/>
        </a:p>
      </dgm:t>
    </dgm:pt>
    <dgm:pt modelId="{E76BF71E-38BA-4F51-B82E-76C2C5EA566C}">
      <dgm:prSet phldrT="[Κείμενο]" custT="1"/>
      <dgm:spPr/>
      <dgm:t>
        <a:bodyPr/>
        <a:lstStyle/>
        <a:p>
          <a:pPr algn="l"/>
          <a:r>
            <a:rPr lang="el-GR" sz="1350" b="1" dirty="0" smtClean="0">
              <a:solidFill>
                <a:srgbClr val="D0D884"/>
              </a:solidFill>
              <a:latin typeface="Calibri"/>
            </a:rPr>
            <a:t>•</a:t>
          </a:r>
          <a:r>
            <a:rPr lang="en-US" sz="1350" b="1" dirty="0" smtClean="0">
              <a:latin typeface="Calibri"/>
            </a:rPr>
            <a:t> </a:t>
          </a:r>
          <a:r>
            <a:rPr lang="el-GR" sz="1350" b="1" dirty="0" smtClean="0"/>
            <a:t>Συγγενείς ατόμων με κληρονομικές διαταραχές των λιπιδίων</a:t>
          </a:r>
          <a:endParaRPr lang="el-GR" sz="1350" b="1" dirty="0"/>
        </a:p>
      </dgm:t>
    </dgm:pt>
    <dgm:pt modelId="{A758DF7B-6440-48A0-A055-65F0C4D9AE8C}" type="parTrans" cxnId="{96B4F731-2D65-4712-9066-ACB4FA56DA6B}">
      <dgm:prSet/>
      <dgm:spPr/>
      <dgm:t>
        <a:bodyPr/>
        <a:lstStyle/>
        <a:p>
          <a:endParaRPr lang="el-GR"/>
        </a:p>
      </dgm:t>
    </dgm:pt>
    <dgm:pt modelId="{351E15BE-B452-44C6-8EB4-CC05B9AF19A2}" type="sibTrans" cxnId="{96B4F731-2D65-4712-9066-ACB4FA56DA6B}">
      <dgm:prSet/>
      <dgm:spPr/>
      <dgm:t>
        <a:bodyPr/>
        <a:lstStyle/>
        <a:p>
          <a:endParaRPr lang="el-GR"/>
        </a:p>
      </dgm:t>
    </dgm:pt>
    <dgm:pt modelId="{8D13CBFF-3BEF-4965-94E1-E656AE332EE6}">
      <dgm:prSet phldrT="[Κείμενο]" custT="1"/>
      <dgm:spPr/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el-GR" sz="1350" b="1" dirty="0" smtClean="0">
              <a:solidFill>
                <a:srgbClr val="D0D884"/>
              </a:solidFill>
              <a:latin typeface="Calibri"/>
            </a:rPr>
            <a:t>•</a:t>
          </a:r>
          <a:r>
            <a:rPr lang="en-US" sz="1350" b="1" dirty="0" smtClean="0">
              <a:latin typeface="Calibri"/>
            </a:rPr>
            <a:t> </a:t>
          </a:r>
          <a:r>
            <a:rPr lang="el-GR" sz="1350" b="1" dirty="0" smtClean="0"/>
            <a:t>Άνδρες άνω των 40 ετών και </a:t>
          </a:r>
          <a:r>
            <a:rPr lang="el-GR" sz="1350" b="1" dirty="0" err="1" smtClean="0"/>
            <a:t>μετα</a:t>
          </a:r>
          <a:r>
            <a:rPr lang="el-GR" sz="1350" b="1" dirty="0" smtClean="0"/>
            <a:t>-εμμηνοπαυσιακές γυναίκες </a:t>
          </a:r>
          <a:endParaRPr lang="el-GR" sz="1350" b="1" dirty="0"/>
        </a:p>
      </dgm:t>
    </dgm:pt>
    <dgm:pt modelId="{2D21F1F3-82B8-433F-923D-2A9DBB73A56D}" type="sibTrans" cxnId="{C62651F0-1B38-4D8E-994F-7CC32B09CF3A}">
      <dgm:prSet/>
      <dgm:spPr/>
      <dgm:t>
        <a:bodyPr/>
        <a:lstStyle/>
        <a:p>
          <a:endParaRPr lang="el-GR"/>
        </a:p>
      </dgm:t>
    </dgm:pt>
    <dgm:pt modelId="{16A81241-B2E3-4325-AD93-6280596A88C7}" type="parTrans" cxnId="{C62651F0-1B38-4D8E-994F-7CC32B09CF3A}">
      <dgm:prSet/>
      <dgm:spPr/>
      <dgm:t>
        <a:bodyPr/>
        <a:lstStyle/>
        <a:p>
          <a:endParaRPr lang="el-GR"/>
        </a:p>
      </dgm:t>
    </dgm:pt>
    <dgm:pt modelId="{A47EFDF5-6426-468F-AD2C-05B990978E93}">
      <dgm:prSet phldrT="[Κείμενο]" custT="1"/>
      <dgm:spPr/>
      <dgm:t>
        <a:bodyPr/>
        <a:lstStyle/>
        <a:p>
          <a:pPr marL="0" algn="l"/>
          <a:r>
            <a:rPr lang="el-GR" sz="1350" b="1" dirty="0" smtClean="0">
              <a:solidFill>
                <a:srgbClr val="D0D884"/>
              </a:solidFill>
              <a:latin typeface="Calibri"/>
            </a:rPr>
            <a:t>•</a:t>
          </a:r>
          <a:r>
            <a:rPr lang="en-US" sz="1350" b="1" dirty="0" smtClean="0">
              <a:latin typeface="Calibri"/>
            </a:rPr>
            <a:t> </a:t>
          </a:r>
          <a:r>
            <a:rPr lang="el-GR" sz="1350" b="1" dirty="0" smtClean="0"/>
            <a:t>Παιδιά με κληρονομικό ιστορικό </a:t>
          </a:r>
          <a:r>
            <a:rPr lang="el-GR" sz="1350" b="1" dirty="0" err="1" smtClean="0"/>
            <a:t>υπερλιπιδαιμίας</a:t>
          </a:r>
          <a:r>
            <a:rPr lang="el-GR" sz="1350" b="1" dirty="0" smtClean="0"/>
            <a:t> ή καρδιαγγειακής νόσου ή άλλους παράγοντες κινδύνου</a:t>
          </a:r>
          <a:endParaRPr lang="el-GR" sz="1350" b="1" dirty="0"/>
        </a:p>
      </dgm:t>
    </dgm:pt>
    <dgm:pt modelId="{0100B9CC-00D7-4199-A08E-FE77AA0CCA29}" type="parTrans" cxnId="{3CFC0049-FF46-4982-98DB-F51C351C8582}">
      <dgm:prSet/>
      <dgm:spPr/>
      <dgm:t>
        <a:bodyPr/>
        <a:lstStyle/>
        <a:p>
          <a:endParaRPr lang="el-GR"/>
        </a:p>
      </dgm:t>
    </dgm:pt>
    <dgm:pt modelId="{38989B4D-8A4B-4B9A-A2F2-5CB5EF7EA9FC}" type="sibTrans" cxnId="{3CFC0049-FF46-4982-98DB-F51C351C8582}">
      <dgm:prSet/>
      <dgm:spPr/>
      <dgm:t>
        <a:bodyPr/>
        <a:lstStyle/>
        <a:p>
          <a:endParaRPr lang="el-GR"/>
        </a:p>
      </dgm:t>
    </dgm:pt>
    <dgm:pt modelId="{930C5CBE-AD1A-437D-8AAE-0F55687808BA}" type="pres">
      <dgm:prSet presAssocID="{494FCC61-5E93-4B35-BFB8-AC9084110E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6119F52-BBF5-4947-95ED-8672D045ED1B}" type="pres">
      <dgm:prSet presAssocID="{8D13CBFF-3BEF-4965-94E1-E656AE332EE6}" presName="linNode" presStyleCnt="0"/>
      <dgm:spPr/>
      <dgm:t>
        <a:bodyPr/>
        <a:lstStyle/>
        <a:p>
          <a:endParaRPr lang="el-GR"/>
        </a:p>
      </dgm:t>
    </dgm:pt>
    <dgm:pt modelId="{9A3468FB-8B4C-422B-BD0C-CBB7E0B83C11}" type="pres">
      <dgm:prSet presAssocID="{8D13CBFF-3BEF-4965-94E1-E656AE332EE6}" presName="parentText" presStyleLbl="node1" presStyleIdx="0" presStyleCnt="12" custScaleX="25625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644F5C1-B229-4230-89F7-BFD0A5BC76A5}" type="pres">
      <dgm:prSet presAssocID="{2D21F1F3-82B8-433F-923D-2A9DBB73A56D}" presName="sp" presStyleCnt="0"/>
      <dgm:spPr/>
      <dgm:t>
        <a:bodyPr/>
        <a:lstStyle/>
        <a:p>
          <a:endParaRPr lang="el-GR"/>
        </a:p>
      </dgm:t>
    </dgm:pt>
    <dgm:pt modelId="{9A4F3AF4-CCD6-4CEC-8A36-AB69AB67657B}" type="pres">
      <dgm:prSet presAssocID="{637DE36C-0A68-499B-AB44-A5E311A75C1D}" presName="linNode" presStyleCnt="0"/>
      <dgm:spPr/>
      <dgm:t>
        <a:bodyPr/>
        <a:lstStyle/>
        <a:p>
          <a:endParaRPr lang="el-GR"/>
        </a:p>
      </dgm:t>
    </dgm:pt>
    <dgm:pt modelId="{002C459B-6148-46B4-AE5D-03708B7BD0A9}" type="pres">
      <dgm:prSet presAssocID="{637DE36C-0A68-499B-AB44-A5E311A75C1D}" presName="parentText" presStyleLbl="node1" presStyleIdx="1" presStyleCnt="12" custScaleX="25625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3F6CB34-79B2-4598-B85A-3E965D13BAB5}" type="pres">
      <dgm:prSet presAssocID="{26F18800-94AB-4952-A964-103F91DBF61C}" presName="sp" presStyleCnt="0"/>
      <dgm:spPr/>
      <dgm:t>
        <a:bodyPr/>
        <a:lstStyle/>
        <a:p>
          <a:endParaRPr lang="el-GR"/>
        </a:p>
      </dgm:t>
    </dgm:pt>
    <dgm:pt modelId="{4C70380B-4E08-4A05-8C7D-53A0CD12224C}" type="pres">
      <dgm:prSet presAssocID="{9AD318D2-3A99-4427-BE93-3B7AF180EDC4}" presName="linNode" presStyleCnt="0"/>
      <dgm:spPr/>
      <dgm:t>
        <a:bodyPr/>
        <a:lstStyle/>
        <a:p>
          <a:endParaRPr lang="el-GR"/>
        </a:p>
      </dgm:t>
    </dgm:pt>
    <dgm:pt modelId="{33CCEB6C-A090-4F54-8853-C3CF9B6BB881}" type="pres">
      <dgm:prSet presAssocID="{9AD318D2-3A99-4427-BE93-3B7AF180EDC4}" presName="parentText" presStyleLbl="node1" presStyleIdx="2" presStyleCnt="12" custScaleX="25625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1E06475-FF07-4842-A3CD-253A7C51900F}" type="pres">
      <dgm:prSet presAssocID="{2B16AD68-6C74-4B64-900E-1EB2ED74457A}" presName="sp" presStyleCnt="0"/>
      <dgm:spPr/>
      <dgm:t>
        <a:bodyPr/>
        <a:lstStyle/>
        <a:p>
          <a:endParaRPr lang="el-GR"/>
        </a:p>
      </dgm:t>
    </dgm:pt>
    <dgm:pt modelId="{6A1A2878-390C-4CDD-B932-2C1C857B7323}" type="pres">
      <dgm:prSet presAssocID="{0760D661-6B28-43FD-A7BC-CBCA49AB08FD}" presName="linNode" presStyleCnt="0"/>
      <dgm:spPr/>
      <dgm:t>
        <a:bodyPr/>
        <a:lstStyle/>
        <a:p>
          <a:endParaRPr lang="el-GR"/>
        </a:p>
      </dgm:t>
    </dgm:pt>
    <dgm:pt modelId="{4DA4BDD9-70DB-424F-AA88-F1DE8ECC12AB}" type="pres">
      <dgm:prSet presAssocID="{0760D661-6B28-43FD-A7BC-CBCA49AB08FD}" presName="parentText" presStyleLbl="node1" presStyleIdx="3" presStyleCnt="12" custScaleX="256747" custScaleY="13696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77F65D5-016D-4B26-87B3-80483B414895}" type="pres">
      <dgm:prSet presAssocID="{F3D3C091-DDC8-41BB-9258-CD5E4A6086D6}" presName="sp" presStyleCnt="0"/>
      <dgm:spPr/>
      <dgm:t>
        <a:bodyPr/>
        <a:lstStyle/>
        <a:p>
          <a:endParaRPr lang="el-GR"/>
        </a:p>
      </dgm:t>
    </dgm:pt>
    <dgm:pt modelId="{91C0C376-E746-42E9-9D81-9B8E75412E0C}" type="pres">
      <dgm:prSet presAssocID="{2F6B7660-308E-4542-87E8-BCF22DF942B5}" presName="linNode" presStyleCnt="0"/>
      <dgm:spPr/>
      <dgm:t>
        <a:bodyPr/>
        <a:lstStyle/>
        <a:p>
          <a:endParaRPr lang="el-GR"/>
        </a:p>
      </dgm:t>
    </dgm:pt>
    <dgm:pt modelId="{9FFC4DA2-C545-4224-B353-7CAD746B3EF0}" type="pres">
      <dgm:prSet presAssocID="{2F6B7660-308E-4542-87E8-BCF22DF942B5}" presName="parentText" presStyleLbl="node1" presStyleIdx="4" presStyleCnt="12" custScaleX="256669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1BB7787-0D70-4ADB-945E-A184E4D29DA8}" type="pres">
      <dgm:prSet presAssocID="{C16D21D6-4A12-4C00-83D2-FCCF219FEE36}" presName="sp" presStyleCnt="0"/>
      <dgm:spPr/>
      <dgm:t>
        <a:bodyPr/>
        <a:lstStyle/>
        <a:p>
          <a:endParaRPr lang="el-GR"/>
        </a:p>
      </dgm:t>
    </dgm:pt>
    <dgm:pt modelId="{DAF865FD-F0DD-4CB9-A114-422E455B3B0A}" type="pres">
      <dgm:prSet presAssocID="{9E4A13A5-E21A-44E9-9FBE-2C58DF80CCCC}" presName="linNode" presStyleCnt="0"/>
      <dgm:spPr/>
      <dgm:t>
        <a:bodyPr/>
        <a:lstStyle/>
        <a:p>
          <a:endParaRPr lang="el-GR"/>
        </a:p>
      </dgm:t>
    </dgm:pt>
    <dgm:pt modelId="{1D040DC0-B755-49A5-B7B9-123CE9409B7F}" type="pres">
      <dgm:prSet presAssocID="{9E4A13A5-E21A-44E9-9FBE-2C58DF80CCCC}" presName="parentText" presStyleLbl="node1" presStyleIdx="5" presStyleCnt="12" custScaleX="256669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3C0EDA4-5514-4424-B95D-82A9F737E276}" type="pres">
      <dgm:prSet presAssocID="{51718B3F-5320-4671-A6C7-AA3D5ED75856}" presName="sp" presStyleCnt="0"/>
      <dgm:spPr/>
      <dgm:t>
        <a:bodyPr/>
        <a:lstStyle/>
        <a:p>
          <a:endParaRPr lang="el-GR"/>
        </a:p>
      </dgm:t>
    </dgm:pt>
    <dgm:pt modelId="{EAAA0759-6BCF-41C4-8D21-EF52288CB94F}" type="pres">
      <dgm:prSet presAssocID="{ED6D57E7-1983-4573-BA34-CB83DE7982B6}" presName="linNode" presStyleCnt="0"/>
      <dgm:spPr/>
      <dgm:t>
        <a:bodyPr/>
        <a:lstStyle/>
        <a:p>
          <a:endParaRPr lang="el-GR"/>
        </a:p>
      </dgm:t>
    </dgm:pt>
    <dgm:pt modelId="{436E8624-DB1E-4CA3-B33D-25AC15D4F21D}" type="pres">
      <dgm:prSet presAssocID="{ED6D57E7-1983-4573-BA34-CB83DE7982B6}" presName="parentText" presStyleLbl="node1" presStyleIdx="6" presStyleCnt="12" custScaleX="257340" custScaleY="12431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F4DFD5D-5EA8-447A-8DEA-5333F615CD20}" type="pres">
      <dgm:prSet presAssocID="{04396833-7302-487C-BA8E-6C8244DDE3E7}" presName="sp" presStyleCnt="0"/>
      <dgm:spPr/>
      <dgm:t>
        <a:bodyPr/>
        <a:lstStyle/>
        <a:p>
          <a:endParaRPr lang="el-GR"/>
        </a:p>
      </dgm:t>
    </dgm:pt>
    <dgm:pt modelId="{B3CF922D-6E63-4E94-9D66-BD09C669D597}" type="pres">
      <dgm:prSet presAssocID="{34A3E527-42AB-4C1F-A93E-03C03247E4FE}" presName="linNode" presStyleCnt="0"/>
      <dgm:spPr/>
      <dgm:t>
        <a:bodyPr/>
        <a:lstStyle/>
        <a:p>
          <a:endParaRPr lang="el-GR"/>
        </a:p>
      </dgm:t>
    </dgm:pt>
    <dgm:pt modelId="{519967EE-5E6B-42BE-B2C5-CC509E842B00}" type="pres">
      <dgm:prSet presAssocID="{34A3E527-42AB-4C1F-A93E-03C03247E4FE}" presName="parentText" presStyleLbl="node1" presStyleIdx="7" presStyleCnt="12" custScaleX="25726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8084C2B-57D2-4E10-9304-CD1286CE1C7A}" type="pres">
      <dgm:prSet presAssocID="{3178D92A-66CF-4922-BDB3-21E01685ADC8}" presName="sp" presStyleCnt="0"/>
      <dgm:spPr/>
      <dgm:t>
        <a:bodyPr/>
        <a:lstStyle/>
        <a:p>
          <a:endParaRPr lang="el-GR"/>
        </a:p>
      </dgm:t>
    </dgm:pt>
    <dgm:pt modelId="{59754F47-0CCA-4E3F-91DF-03309C7A00C7}" type="pres">
      <dgm:prSet presAssocID="{3EBF6060-E8A1-41CC-ABC5-C6690C71507E}" presName="linNode" presStyleCnt="0"/>
      <dgm:spPr/>
      <dgm:t>
        <a:bodyPr/>
        <a:lstStyle/>
        <a:p>
          <a:endParaRPr lang="el-GR"/>
        </a:p>
      </dgm:t>
    </dgm:pt>
    <dgm:pt modelId="{0D65B5DA-A1BE-42AB-A6AD-8179F640CA73}" type="pres">
      <dgm:prSet presAssocID="{3EBF6060-E8A1-41CC-ABC5-C6690C71507E}" presName="parentText" presStyleLbl="node1" presStyleIdx="8" presStyleCnt="12" custScaleX="25726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60E4618-B0DF-4C74-83B1-8A191DE9F2D1}" type="pres">
      <dgm:prSet presAssocID="{FF4FEB87-F953-4585-B481-E2B77D18C65B}" presName="sp" presStyleCnt="0"/>
      <dgm:spPr/>
      <dgm:t>
        <a:bodyPr/>
        <a:lstStyle/>
        <a:p>
          <a:endParaRPr lang="el-GR"/>
        </a:p>
      </dgm:t>
    </dgm:pt>
    <dgm:pt modelId="{0AB9997E-422C-4266-8D85-AAA08EBDAD15}" type="pres">
      <dgm:prSet presAssocID="{2818DEFD-92D3-4FCA-9656-2A526740112D}" presName="linNode" presStyleCnt="0"/>
      <dgm:spPr/>
      <dgm:t>
        <a:bodyPr/>
        <a:lstStyle/>
        <a:p>
          <a:endParaRPr lang="el-GR"/>
        </a:p>
      </dgm:t>
    </dgm:pt>
    <dgm:pt modelId="{78AD6370-51D6-4A57-B60A-77F849C21B81}" type="pres">
      <dgm:prSet presAssocID="{2818DEFD-92D3-4FCA-9656-2A526740112D}" presName="parentText" presStyleLbl="node1" presStyleIdx="9" presStyleCnt="12" custScaleX="25726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7F3C98A-3AAE-4A9E-B22C-20023FA2C3BD}" type="pres">
      <dgm:prSet presAssocID="{24D0C0D4-B27A-46C3-9374-E608073BD9FC}" presName="sp" presStyleCnt="0"/>
      <dgm:spPr/>
      <dgm:t>
        <a:bodyPr/>
        <a:lstStyle/>
        <a:p>
          <a:endParaRPr lang="el-GR"/>
        </a:p>
      </dgm:t>
    </dgm:pt>
    <dgm:pt modelId="{B281A6CA-EB55-494E-9147-88812EE81B85}" type="pres">
      <dgm:prSet presAssocID="{E76BF71E-38BA-4F51-B82E-76C2C5EA566C}" presName="linNode" presStyleCnt="0"/>
      <dgm:spPr/>
      <dgm:t>
        <a:bodyPr/>
        <a:lstStyle/>
        <a:p>
          <a:endParaRPr lang="el-GR"/>
        </a:p>
      </dgm:t>
    </dgm:pt>
    <dgm:pt modelId="{593A744C-83B1-484D-9BEB-4AD7C6A8F1A0}" type="pres">
      <dgm:prSet presAssocID="{E76BF71E-38BA-4F51-B82E-76C2C5EA566C}" presName="parentText" presStyleLbl="node1" presStyleIdx="10" presStyleCnt="12" custScaleX="25726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14BD5A5-45A3-4ACB-B6B4-C714A70DB19A}" type="pres">
      <dgm:prSet presAssocID="{351E15BE-B452-44C6-8EB4-CC05B9AF19A2}" presName="sp" presStyleCnt="0"/>
      <dgm:spPr/>
      <dgm:t>
        <a:bodyPr/>
        <a:lstStyle/>
        <a:p>
          <a:endParaRPr lang="el-GR"/>
        </a:p>
      </dgm:t>
    </dgm:pt>
    <dgm:pt modelId="{F1B267D0-1105-468F-A4FA-A481AA61F439}" type="pres">
      <dgm:prSet presAssocID="{A47EFDF5-6426-468F-AD2C-05B990978E93}" presName="linNode" presStyleCnt="0"/>
      <dgm:spPr/>
      <dgm:t>
        <a:bodyPr/>
        <a:lstStyle/>
        <a:p>
          <a:endParaRPr lang="el-GR"/>
        </a:p>
      </dgm:t>
    </dgm:pt>
    <dgm:pt modelId="{4CAFB474-3847-4BEF-BA0E-8345AA36D359}" type="pres">
      <dgm:prSet presAssocID="{A47EFDF5-6426-468F-AD2C-05B990978E93}" presName="parentText" presStyleLbl="node1" presStyleIdx="11" presStyleCnt="12" custScaleX="257089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75516DB-E1B1-45A9-8F67-DF23F2FC30A8}" type="presOf" srcId="{3EBF6060-E8A1-41CC-ABC5-C6690C71507E}" destId="{0D65B5DA-A1BE-42AB-A6AD-8179F640CA73}" srcOrd="0" destOrd="0" presId="urn:microsoft.com/office/officeart/2005/8/layout/vList5"/>
    <dgm:cxn modelId="{29D148FF-7B05-4BD5-A0BC-59E94E9DF924}" type="presOf" srcId="{0760D661-6B28-43FD-A7BC-CBCA49AB08FD}" destId="{4DA4BDD9-70DB-424F-AA88-F1DE8ECC12AB}" srcOrd="0" destOrd="0" presId="urn:microsoft.com/office/officeart/2005/8/layout/vList5"/>
    <dgm:cxn modelId="{650C5ABF-29E6-4730-ABE7-00DC2A976DFA}" type="presOf" srcId="{2F6B7660-308E-4542-87E8-BCF22DF942B5}" destId="{9FFC4DA2-C545-4224-B353-7CAD746B3EF0}" srcOrd="0" destOrd="0" presId="urn:microsoft.com/office/officeart/2005/8/layout/vList5"/>
    <dgm:cxn modelId="{5F288766-D671-471B-BC96-82E6410FD979}" srcId="{494FCC61-5E93-4B35-BFB8-AC9084110E76}" destId="{34A3E527-42AB-4C1F-A93E-03C03247E4FE}" srcOrd="7" destOrd="0" parTransId="{CC48DB1D-A279-44B5-9177-654D674FB086}" sibTransId="{3178D92A-66CF-4922-BDB3-21E01685ADC8}"/>
    <dgm:cxn modelId="{6CB80D43-562C-4DF6-974B-4B802EC234DB}" type="presOf" srcId="{8D13CBFF-3BEF-4965-94E1-E656AE332EE6}" destId="{9A3468FB-8B4C-422B-BD0C-CBB7E0B83C11}" srcOrd="0" destOrd="0" presId="urn:microsoft.com/office/officeart/2005/8/layout/vList5"/>
    <dgm:cxn modelId="{EA2BEA55-9A5B-4449-9CD2-0B607AF54608}" type="presOf" srcId="{A47EFDF5-6426-468F-AD2C-05B990978E93}" destId="{4CAFB474-3847-4BEF-BA0E-8345AA36D359}" srcOrd="0" destOrd="0" presId="urn:microsoft.com/office/officeart/2005/8/layout/vList5"/>
    <dgm:cxn modelId="{6AB041EB-D8EC-4659-8AAE-193EFFB69294}" type="presOf" srcId="{9E4A13A5-E21A-44E9-9FBE-2C58DF80CCCC}" destId="{1D040DC0-B755-49A5-B7B9-123CE9409B7F}" srcOrd="0" destOrd="0" presId="urn:microsoft.com/office/officeart/2005/8/layout/vList5"/>
    <dgm:cxn modelId="{ECF7505A-B40B-4C01-BB32-D8419F87615F}" srcId="{494FCC61-5E93-4B35-BFB8-AC9084110E76}" destId="{0760D661-6B28-43FD-A7BC-CBCA49AB08FD}" srcOrd="3" destOrd="0" parTransId="{C212C2CE-0074-4EA1-BC4E-78E0519FBAC7}" sibTransId="{F3D3C091-DDC8-41BB-9258-CD5E4A6086D6}"/>
    <dgm:cxn modelId="{6E2B316C-3CDF-4597-B802-DF151F463221}" srcId="{494FCC61-5E93-4B35-BFB8-AC9084110E76}" destId="{9AD318D2-3A99-4427-BE93-3B7AF180EDC4}" srcOrd="2" destOrd="0" parTransId="{0438C25D-D746-4F73-B601-C44C899C3EFE}" sibTransId="{2B16AD68-6C74-4B64-900E-1EB2ED74457A}"/>
    <dgm:cxn modelId="{FB82B34D-7420-4ACA-9698-21ED31AAA59E}" srcId="{494FCC61-5E93-4B35-BFB8-AC9084110E76}" destId="{ED6D57E7-1983-4573-BA34-CB83DE7982B6}" srcOrd="6" destOrd="0" parTransId="{4774EE67-277D-4F7B-A20F-98DBF57DDCE3}" sibTransId="{04396833-7302-487C-BA8E-6C8244DDE3E7}"/>
    <dgm:cxn modelId="{3CFC0049-FF46-4982-98DB-F51C351C8582}" srcId="{494FCC61-5E93-4B35-BFB8-AC9084110E76}" destId="{A47EFDF5-6426-468F-AD2C-05B990978E93}" srcOrd="11" destOrd="0" parTransId="{0100B9CC-00D7-4199-A08E-FE77AA0CCA29}" sibTransId="{38989B4D-8A4B-4B9A-A2F2-5CB5EF7EA9FC}"/>
    <dgm:cxn modelId="{E8D2E2C8-CEB9-406D-87BD-59CE6196887A}" type="presOf" srcId="{2818DEFD-92D3-4FCA-9656-2A526740112D}" destId="{78AD6370-51D6-4A57-B60A-77F849C21B81}" srcOrd="0" destOrd="0" presId="urn:microsoft.com/office/officeart/2005/8/layout/vList5"/>
    <dgm:cxn modelId="{B1A81AD3-4088-484D-9064-070D0381A680}" srcId="{494FCC61-5E93-4B35-BFB8-AC9084110E76}" destId="{637DE36C-0A68-499B-AB44-A5E311A75C1D}" srcOrd="1" destOrd="0" parTransId="{343A1770-5F27-455D-B1F7-826FC835B647}" sibTransId="{26F18800-94AB-4952-A964-103F91DBF61C}"/>
    <dgm:cxn modelId="{BAFD4F3E-2F2F-4261-A179-D6EB93CF9A62}" type="presOf" srcId="{9AD318D2-3A99-4427-BE93-3B7AF180EDC4}" destId="{33CCEB6C-A090-4F54-8853-C3CF9B6BB881}" srcOrd="0" destOrd="0" presId="urn:microsoft.com/office/officeart/2005/8/layout/vList5"/>
    <dgm:cxn modelId="{2B98B805-1112-408C-8A16-DFCB6AB4924D}" type="presOf" srcId="{ED6D57E7-1983-4573-BA34-CB83DE7982B6}" destId="{436E8624-DB1E-4CA3-B33D-25AC15D4F21D}" srcOrd="0" destOrd="0" presId="urn:microsoft.com/office/officeart/2005/8/layout/vList5"/>
    <dgm:cxn modelId="{9C4F9C58-3180-4DBE-B5AD-69903569640C}" type="presOf" srcId="{637DE36C-0A68-499B-AB44-A5E311A75C1D}" destId="{002C459B-6148-46B4-AE5D-03708B7BD0A9}" srcOrd="0" destOrd="0" presId="urn:microsoft.com/office/officeart/2005/8/layout/vList5"/>
    <dgm:cxn modelId="{E8FD3D00-ADA5-4A6B-8DF9-4D428117D5B9}" srcId="{494FCC61-5E93-4B35-BFB8-AC9084110E76}" destId="{3EBF6060-E8A1-41CC-ABC5-C6690C71507E}" srcOrd="8" destOrd="0" parTransId="{C74314B2-2AEB-4D90-BBCE-491E9EF14D03}" sibTransId="{FF4FEB87-F953-4585-B481-E2B77D18C65B}"/>
    <dgm:cxn modelId="{C62651F0-1B38-4D8E-994F-7CC32B09CF3A}" srcId="{494FCC61-5E93-4B35-BFB8-AC9084110E76}" destId="{8D13CBFF-3BEF-4965-94E1-E656AE332EE6}" srcOrd="0" destOrd="0" parTransId="{16A81241-B2E3-4325-AD93-6280596A88C7}" sibTransId="{2D21F1F3-82B8-433F-923D-2A9DBB73A56D}"/>
    <dgm:cxn modelId="{11BCBA77-1F3C-4FD6-90E0-26648F403865}" type="presOf" srcId="{E76BF71E-38BA-4F51-B82E-76C2C5EA566C}" destId="{593A744C-83B1-484D-9BEB-4AD7C6A8F1A0}" srcOrd="0" destOrd="0" presId="urn:microsoft.com/office/officeart/2005/8/layout/vList5"/>
    <dgm:cxn modelId="{9F5016A0-FB66-498C-B25B-2F11F3131986}" srcId="{494FCC61-5E93-4B35-BFB8-AC9084110E76}" destId="{2F6B7660-308E-4542-87E8-BCF22DF942B5}" srcOrd="4" destOrd="0" parTransId="{6B0C2A25-C4BA-451C-833A-6251C9767114}" sibTransId="{C16D21D6-4A12-4C00-83D2-FCCF219FEE36}"/>
    <dgm:cxn modelId="{96B4F731-2D65-4712-9066-ACB4FA56DA6B}" srcId="{494FCC61-5E93-4B35-BFB8-AC9084110E76}" destId="{E76BF71E-38BA-4F51-B82E-76C2C5EA566C}" srcOrd="10" destOrd="0" parTransId="{A758DF7B-6440-48A0-A055-65F0C4D9AE8C}" sibTransId="{351E15BE-B452-44C6-8EB4-CC05B9AF19A2}"/>
    <dgm:cxn modelId="{334CA606-4C09-45C7-9F5E-77711070D2F1}" type="presOf" srcId="{34A3E527-42AB-4C1F-A93E-03C03247E4FE}" destId="{519967EE-5E6B-42BE-B2C5-CC509E842B00}" srcOrd="0" destOrd="0" presId="urn:microsoft.com/office/officeart/2005/8/layout/vList5"/>
    <dgm:cxn modelId="{1E5741F9-4B27-4FB3-BCB8-58BCE0E04B8F}" type="presOf" srcId="{494FCC61-5E93-4B35-BFB8-AC9084110E76}" destId="{930C5CBE-AD1A-437D-8AAE-0F55687808BA}" srcOrd="0" destOrd="0" presId="urn:microsoft.com/office/officeart/2005/8/layout/vList5"/>
    <dgm:cxn modelId="{AF650F0E-0D24-4695-9D38-DBC37910A582}" srcId="{494FCC61-5E93-4B35-BFB8-AC9084110E76}" destId="{9E4A13A5-E21A-44E9-9FBE-2C58DF80CCCC}" srcOrd="5" destOrd="0" parTransId="{90554282-F130-488D-B3D8-DC1239E2886F}" sibTransId="{51718B3F-5320-4671-A6C7-AA3D5ED75856}"/>
    <dgm:cxn modelId="{1B313BD9-6466-4770-A8E8-2275E9609C61}" srcId="{494FCC61-5E93-4B35-BFB8-AC9084110E76}" destId="{2818DEFD-92D3-4FCA-9656-2A526740112D}" srcOrd="9" destOrd="0" parTransId="{DF968095-E2E8-4CC3-B9C1-EC4DAC5EE3D4}" sibTransId="{24D0C0D4-B27A-46C3-9374-E608073BD9FC}"/>
    <dgm:cxn modelId="{33D3C026-63E2-4238-9A45-9D9829287435}" type="presParOf" srcId="{930C5CBE-AD1A-437D-8AAE-0F55687808BA}" destId="{76119F52-BBF5-4947-95ED-8672D045ED1B}" srcOrd="0" destOrd="0" presId="urn:microsoft.com/office/officeart/2005/8/layout/vList5"/>
    <dgm:cxn modelId="{B79CBB78-27B0-45CE-946A-5ACCE08D8A3E}" type="presParOf" srcId="{76119F52-BBF5-4947-95ED-8672D045ED1B}" destId="{9A3468FB-8B4C-422B-BD0C-CBB7E0B83C11}" srcOrd="0" destOrd="0" presId="urn:microsoft.com/office/officeart/2005/8/layout/vList5"/>
    <dgm:cxn modelId="{8E4A45BC-463E-45E0-A5E6-BA951EAE7476}" type="presParOf" srcId="{930C5CBE-AD1A-437D-8AAE-0F55687808BA}" destId="{C644F5C1-B229-4230-89F7-BFD0A5BC76A5}" srcOrd="1" destOrd="0" presId="urn:microsoft.com/office/officeart/2005/8/layout/vList5"/>
    <dgm:cxn modelId="{23B0370C-9652-4B1A-A2A6-121AA8DFA1B9}" type="presParOf" srcId="{930C5CBE-AD1A-437D-8AAE-0F55687808BA}" destId="{9A4F3AF4-CCD6-4CEC-8A36-AB69AB67657B}" srcOrd="2" destOrd="0" presId="urn:microsoft.com/office/officeart/2005/8/layout/vList5"/>
    <dgm:cxn modelId="{D4FAF984-1313-4541-A650-A0DDB7EF91F3}" type="presParOf" srcId="{9A4F3AF4-CCD6-4CEC-8A36-AB69AB67657B}" destId="{002C459B-6148-46B4-AE5D-03708B7BD0A9}" srcOrd="0" destOrd="0" presId="urn:microsoft.com/office/officeart/2005/8/layout/vList5"/>
    <dgm:cxn modelId="{A20A0FE8-A169-4235-BEEF-8DD567A02848}" type="presParOf" srcId="{930C5CBE-AD1A-437D-8AAE-0F55687808BA}" destId="{33F6CB34-79B2-4598-B85A-3E965D13BAB5}" srcOrd="3" destOrd="0" presId="urn:microsoft.com/office/officeart/2005/8/layout/vList5"/>
    <dgm:cxn modelId="{F73A30DB-E923-497B-A341-5B9103538537}" type="presParOf" srcId="{930C5CBE-AD1A-437D-8AAE-0F55687808BA}" destId="{4C70380B-4E08-4A05-8C7D-53A0CD12224C}" srcOrd="4" destOrd="0" presId="urn:microsoft.com/office/officeart/2005/8/layout/vList5"/>
    <dgm:cxn modelId="{E37E8A55-A3CA-44A2-834F-A350DADF2F4A}" type="presParOf" srcId="{4C70380B-4E08-4A05-8C7D-53A0CD12224C}" destId="{33CCEB6C-A090-4F54-8853-C3CF9B6BB881}" srcOrd="0" destOrd="0" presId="urn:microsoft.com/office/officeart/2005/8/layout/vList5"/>
    <dgm:cxn modelId="{760A0BF2-5EB6-4A4D-B919-579D17416C6E}" type="presParOf" srcId="{930C5CBE-AD1A-437D-8AAE-0F55687808BA}" destId="{C1E06475-FF07-4842-A3CD-253A7C51900F}" srcOrd="5" destOrd="0" presId="urn:microsoft.com/office/officeart/2005/8/layout/vList5"/>
    <dgm:cxn modelId="{7A732323-D37C-4B37-9D8A-B092EF811EB6}" type="presParOf" srcId="{930C5CBE-AD1A-437D-8AAE-0F55687808BA}" destId="{6A1A2878-390C-4CDD-B932-2C1C857B7323}" srcOrd="6" destOrd="0" presId="urn:microsoft.com/office/officeart/2005/8/layout/vList5"/>
    <dgm:cxn modelId="{715A2F08-DB17-47BD-897B-EC44D5D0EBC3}" type="presParOf" srcId="{6A1A2878-390C-4CDD-B932-2C1C857B7323}" destId="{4DA4BDD9-70DB-424F-AA88-F1DE8ECC12AB}" srcOrd="0" destOrd="0" presId="urn:microsoft.com/office/officeart/2005/8/layout/vList5"/>
    <dgm:cxn modelId="{BFB8BF8B-1914-4234-B994-CAF093BCDDDD}" type="presParOf" srcId="{930C5CBE-AD1A-437D-8AAE-0F55687808BA}" destId="{377F65D5-016D-4B26-87B3-80483B414895}" srcOrd="7" destOrd="0" presId="urn:microsoft.com/office/officeart/2005/8/layout/vList5"/>
    <dgm:cxn modelId="{F03F48AA-C3D5-4F5B-8E42-35978A583BA6}" type="presParOf" srcId="{930C5CBE-AD1A-437D-8AAE-0F55687808BA}" destId="{91C0C376-E746-42E9-9D81-9B8E75412E0C}" srcOrd="8" destOrd="0" presId="urn:microsoft.com/office/officeart/2005/8/layout/vList5"/>
    <dgm:cxn modelId="{9085AA01-4D98-45A2-A388-256568A8B960}" type="presParOf" srcId="{91C0C376-E746-42E9-9D81-9B8E75412E0C}" destId="{9FFC4DA2-C545-4224-B353-7CAD746B3EF0}" srcOrd="0" destOrd="0" presId="urn:microsoft.com/office/officeart/2005/8/layout/vList5"/>
    <dgm:cxn modelId="{1D8E6A8F-5182-4EE2-B54E-8A49DFCC1F4C}" type="presParOf" srcId="{930C5CBE-AD1A-437D-8AAE-0F55687808BA}" destId="{71BB7787-0D70-4ADB-945E-A184E4D29DA8}" srcOrd="9" destOrd="0" presId="urn:microsoft.com/office/officeart/2005/8/layout/vList5"/>
    <dgm:cxn modelId="{3F613A66-AE5D-4D61-BC55-C7CA0189AE77}" type="presParOf" srcId="{930C5CBE-AD1A-437D-8AAE-0F55687808BA}" destId="{DAF865FD-F0DD-4CB9-A114-422E455B3B0A}" srcOrd="10" destOrd="0" presId="urn:microsoft.com/office/officeart/2005/8/layout/vList5"/>
    <dgm:cxn modelId="{D0208A0D-7AF9-4A6B-A9CC-59C6ABA4C316}" type="presParOf" srcId="{DAF865FD-F0DD-4CB9-A114-422E455B3B0A}" destId="{1D040DC0-B755-49A5-B7B9-123CE9409B7F}" srcOrd="0" destOrd="0" presId="urn:microsoft.com/office/officeart/2005/8/layout/vList5"/>
    <dgm:cxn modelId="{4E60077B-4909-4028-BA5A-60292C8FDCEE}" type="presParOf" srcId="{930C5CBE-AD1A-437D-8AAE-0F55687808BA}" destId="{C3C0EDA4-5514-4424-B95D-82A9F737E276}" srcOrd="11" destOrd="0" presId="urn:microsoft.com/office/officeart/2005/8/layout/vList5"/>
    <dgm:cxn modelId="{4AD015BA-369A-4754-B819-CB0800D7FB39}" type="presParOf" srcId="{930C5CBE-AD1A-437D-8AAE-0F55687808BA}" destId="{EAAA0759-6BCF-41C4-8D21-EF52288CB94F}" srcOrd="12" destOrd="0" presId="urn:microsoft.com/office/officeart/2005/8/layout/vList5"/>
    <dgm:cxn modelId="{B9827ED2-7CE1-4B8E-9777-5B475A28DB87}" type="presParOf" srcId="{EAAA0759-6BCF-41C4-8D21-EF52288CB94F}" destId="{436E8624-DB1E-4CA3-B33D-25AC15D4F21D}" srcOrd="0" destOrd="0" presId="urn:microsoft.com/office/officeart/2005/8/layout/vList5"/>
    <dgm:cxn modelId="{81AC0D04-0FB2-4148-9DFC-1F36AE9769D9}" type="presParOf" srcId="{930C5CBE-AD1A-437D-8AAE-0F55687808BA}" destId="{4F4DFD5D-5EA8-447A-8DEA-5333F615CD20}" srcOrd="13" destOrd="0" presId="urn:microsoft.com/office/officeart/2005/8/layout/vList5"/>
    <dgm:cxn modelId="{0D255678-9683-4AC0-88B1-D26965053412}" type="presParOf" srcId="{930C5CBE-AD1A-437D-8AAE-0F55687808BA}" destId="{B3CF922D-6E63-4E94-9D66-BD09C669D597}" srcOrd="14" destOrd="0" presId="urn:microsoft.com/office/officeart/2005/8/layout/vList5"/>
    <dgm:cxn modelId="{A387843E-BE3C-4723-96DB-DB351E604FF4}" type="presParOf" srcId="{B3CF922D-6E63-4E94-9D66-BD09C669D597}" destId="{519967EE-5E6B-42BE-B2C5-CC509E842B00}" srcOrd="0" destOrd="0" presId="urn:microsoft.com/office/officeart/2005/8/layout/vList5"/>
    <dgm:cxn modelId="{BC3CC7A9-2ED6-4D34-806A-D32BE2A797D1}" type="presParOf" srcId="{930C5CBE-AD1A-437D-8AAE-0F55687808BA}" destId="{E8084C2B-57D2-4E10-9304-CD1286CE1C7A}" srcOrd="15" destOrd="0" presId="urn:microsoft.com/office/officeart/2005/8/layout/vList5"/>
    <dgm:cxn modelId="{A6A3FB9C-94D8-4720-A79E-4383E86519CF}" type="presParOf" srcId="{930C5CBE-AD1A-437D-8AAE-0F55687808BA}" destId="{59754F47-0CCA-4E3F-91DF-03309C7A00C7}" srcOrd="16" destOrd="0" presId="urn:microsoft.com/office/officeart/2005/8/layout/vList5"/>
    <dgm:cxn modelId="{5ED0989E-4DD8-4F5E-B09D-AD495A3238CA}" type="presParOf" srcId="{59754F47-0CCA-4E3F-91DF-03309C7A00C7}" destId="{0D65B5DA-A1BE-42AB-A6AD-8179F640CA73}" srcOrd="0" destOrd="0" presId="urn:microsoft.com/office/officeart/2005/8/layout/vList5"/>
    <dgm:cxn modelId="{00DE731B-8D9E-4279-AF25-A49FEE110EB7}" type="presParOf" srcId="{930C5CBE-AD1A-437D-8AAE-0F55687808BA}" destId="{A60E4618-B0DF-4C74-83B1-8A191DE9F2D1}" srcOrd="17" destOrd="0" presId="urn:microsoft.com/office/officeart/2005/8/layout/vList5"/>
    <dgm:cxn modelId="{F00909AF-5AE8-42B1-9021-63CF6B465A6E}" type="presParOf" srcId="{930C5CBE-AD1A-437D-8AAE-0F55687808BA}" destId="{0AB9997E-422C-4266-8D85-AAA08EBDAD15}" srcOrd="18" destOrd="0" presId="urn:microsoft.com/office/officeart/2005/8/layout/vList5"/>
    <dgm:cxn modelId="{6641FB04-062C-4027-AEC8-4E3A68690504}" type="presParOf" srcId="{0AB9997E-422C-4266-8D85-AAA08EBDAD15}" destId="{78AD6370-51D6-4A57-B60A-77F849C21B81}" srcOrd="0" destOrd="0" presId="urn:microsoft.com/office/officeart/2005/8/layout/vList5"/>
    <dgm:cxn modelId="{AF1E5762-1B0C-4D89-9F9A-58683C3B26C9}" type="presParOf" srcId="{930C5CBE-AD1A-437D-8AAE-0F55687808BA}" destId="{07F3C98A-3AAE-4A9E-B22C-20023FA2C3BD}" srcOrd="19" destOrd="0" presId="urn:microsoft.com/office/officeart/2005/8/layout/vList5"/>
    <dgm:cxn modelId="{EDF690D8-2BAE-4425-A51F-D3DDF93CE789}" type="presParOf" srcId="{930C5CBE-AD1A-437D-8AAE-0F55687808BA}" destId="{B281A6CA-EB55-494E-9147-88812EE81B85}" srcOrd="20" destOrd="0" presId="urn:microsoft.com/office/officeart/2005/8/layout/vList5"/>
    <dgm:cxn modelId="{6872018C-4934-475C-9943-21F27E38E691}" type="presParOf" srcId="{B281A6CA-EB55-494E-9147-88812EE81B85}" destId="{593A744C-83B1-484D-9BEB-4AD7C6A8F1A0}" srcOrd="0" destOrd="0" presId="urn:microsoft.com/office/officeart/2005/8/layout/vList5"/>
    <dgm:cxn modelId="{961255F2-DA4E-4BC7-9805-C44C5496B9E1}" type="presParOf" srcId="{930C5CBE-AD1A-437D-8AAE-0F55687808BA}" destId="{B14BD5A5-45A3-4ACB-B6B4-C714A70DB19A}" srcOrd="21" destOrd="0" presId="urn:microsoft.com/office/officeart/2005/8/layout/vList5"/>
    <dgm:cxn modelId="{D9E0EE8A-5502-45B5-90A9-C08B1B49AC72}" type="presParOf" srcId="{930C5CBE-AD1A-437D-8AAE-0F55687808BA}" destId="{F1B267D0-1105-468F-A4FA-A481AA61F439}" srcOrd="22" destOrd="0" presId="urn:microsoft.com/office/officeart/2005/8/layout/vList5"/>
    <dgm:cxn modelId="{9ED63AC8-0792-4565-A78A-E057B121A07E}" type="presParOf" srcId="{F1B267D0-1105-468F-A4FA-A481AA61F439}" destId="{4CAFB474-3847-4BEF-BA0E-8345AA36D359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4FCC61-5E93-4B35-BFB8-AC9084110E7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B1A7352C-CB15-4767-AE0D-DCDA156967EA}">
      <dgm:prSet phldrT="[Κείμενο]"/>
      <dgm:spPr/>
      <dgm:t>
        <a:bodyPr/>
        <a:lstStyle/>
        <a:p>
          <a:r>
            <a:rPr lang="en-US" dirty="0" smtClean="0"/>
            <a:t>1</a:t>
          </a:r>
          <a:endParaRPr lang="el-GR" dirty="0"/>
        </a:p>
      </dgm:t>
    </dgm:pt>
    <dgm:pt modelId="{5181BAD3-430A-4D59-A5FA-4097E0348AA6}" type="parTrans" cxnId="{8723B716-52E9-44B9-BD02-542C6E287FB9}">
      <dgm:prSet/>
      <dgm:spPr/>
      <dgm:t>
        <a:bodyPr/>
        <a:lstStyle/>
        <a:p>
          <a:endParaRPr lang="el-GR"/>
        </a:p>
      </dgm:t>
    </dgm:pt>
    <dgm:pt modelId="{8A6ACEC5-CDE5-413D-89E4-81AD83580C53}" type="sibTrans" cxnId="{8723B716-52E9-44B9-BD02-542C6E287FB9}">
      <dgm:prSet/>
      <dgm:spPr/>
      <dgm:t>
        <a:bodyPr/>
        <a:lstStyle/>
        <a:p>
          <a:endParaRPr lang="el-GR"/>
        </a:p>
      </dgm:t>
    </dgm:pt>
    <dgm:pt modelId="{67E2B109-B398-4605-A23D-F6E6455BFB6D}">
      <dgm:prSet phldrT="[Κείμενο]"/>
      <dgm:spPr/>
      <dgm:t>
        <a:bodyPr/>
        <a:lstStyle/>
        <a:p>
          <a:r>
            <a:rPr lang="en-US" dirty="0" smtClean="0"/>
            <a:t>2</a:t>
          </a:r>
          <a:endParaRPr lang="el-GR" dirty="0"/>
        </a:p>
      </dgm:t>
    </dgm:pt>
    <dgm:pt modelId="{5BFCA124-EC4F-4374-A57E-08D8C7F54665}" type="parTrans" cxnId="{76FCA60A-ED6B-4A3A-B085-A47E9AA65E3F}">
      <dgm:prSet/>
      <dgm:spPr/>
      <dgm:t>
        <a:bodyPr/>
        <a:lstStyle/>
        <a:p>
          <a:endParaRPr lang="el-GR"/>
        </a:p>
      </dgm:t>
    </dgm:pt>
    <dgm:pt modelId="{2BB764AC-5502-47FA-A9B3-ADC477D3E5B6}" type="sibTrans" cxnId="{76FCA60A-ED6B-4A3A-B085-A47E9AA65E3F}">
      <dgm:prSet/>
      <dgm:spPr/>
      <dgm:t>
        <a:bodyPr/>
        <a:lstStyle/>
        <a:p>
          <a:endParaRPr lang="el-GR"/>
        </a:p>
      </dgm:t>
    </dgm:pt>
    <dgm:pt modelId="{637DE36C-0A68-499B-AB44-A5E311A75C1D}">
      <dgm:prSet phldrT="[Κείμενο]" custT="1"/>
      <dgm:spPr/>
      <dgm:t>
        <a:bodyPr/>
        <a:lstStyle/>
        <a:p>
          <a:r>
            <a:rPr lang="el-GR" sz="1800" dirty="0" err="1" smtClean="0"/>
            <a:t>Υπολιπιδαιμική</a:t>
          </a:r>
          <a:r>
            <a:rPr lang="el-GR" sz="1800" dirty="0" smtClean="0"/>
            <a:t> δίαιτα (πτωχή σε ζωικά λίπη και </a:t>
          </a:r>
          <a:r>
            <a:rPr lang="en-US" sz="1800" dirty="0" smtClean="0"/>
            <a:t>trans</a:t>
          </a:r>
          <a:r>
            <a:rPr lang="el-GR" sz="1800" dirty="0" smtClean="0"/>
            <a:t> λιπαρά οξέα, αυξημένη σε φυτικές ίνες)</a:t>
          </a:r>
          <a:endParaRPr lang="el-GR" sz="1800" dirty="0"/>
        </a:p>
      </dgm:t>
    </dgm:pt>
    <dgm:pt modelId="{343A1770-5F27-455D-B1F7-826FC835B647}" type="parTrans" cxnId="{B1A81AD3-4088-484D-9064-070D0381A680}">
      <dgm:prSet/>
      <dgm:spPr/>
      <dgm:t>
        <a:bodyPr/>
        <a:lstStyle/>
        <a:p>
          <a:endParaRPr lang="el-GR"/>
        </a:p>
      </dgm:t>
    </dgm:pt>
    <dgm:pt modelId="{26F18800-94AB-4952-A964-103F91DBF61C}" type="sibTrans" cxnId="{B1A81AD3-4088-484D-9064-070D0381A680}">
      <dgm:prSet/>
      <dgm:spPr/>
      <dgm:t>
        <a:bodyPr/>
        <a:lstStyle/>
        <a:p>
          <a:endParaRPr lang="el-GR"/>
        </a:p>
      </dgm:t>
    </dgm:pt>
    <dgm:pt modelId="{2ED9450A-6C4A-4C17-9832-EDA9F3D07D0D}">
      <dgm:prSet phldrT="[Κείμενο]"/>
      <dgm:spPr/>
      <dgm:t>
        <a:bodyPr/>
        <a:lstStyle/>
        <a:p>
          <a:r>
            <a:rPr lang="en-US" dirty="0" smtClean="0"/>
            <a:t>3</a:t>
          </a:r>
          <a:endParaRPr lang="el-GR" dirty="0"/>
        </a:p>
      </dgm:t>
    </dgm:pt>
    <dgm:pt modelId="{6F67D72D-CABE-4A33-9954-22251F973E46}" type="parTrans" cxnId="{5DE3FC40-ACF8-4B1B-9CA3-37EB925039D4}">
      <dgm:prSet/>
      <dgm:spPr/>
      <dgm:t>
        <a:bodyPr/>
        <a:lstStyle/>
        <a:p>
          <a:endParaRPr lang="el-GR"/>
        </a:p>
      </dgm:t>
    </dgm:pt>
    <dgm:pt modelId="{1BF51019-AB47-44D2-BD8E-421F61A7A05C}" type="sibTrans" cxnId="{5DE3FC40-ACF8-4B1B-9CA3-37EB925039D4}">
      <dgm:prSet/>
      <dgm:spPr/>
      <dgm:t>
        <a:bodyPr/>
        <a:lstStyle/>
        <a:p>
          <a:endParaRPr lang="el-GR"/>
        </a:p>
      </dgm:t>
    </dgm:pt>
    <dgm:pt modelId="{9AD318D2-3A99-4427-BE93-3B7AF180EDC4}">
      <dgm:prSet phldrT="[Κείμενο]" custT="1"/>
      <dgm:spPr/>
      <dgm:t>
        <a:bodyPr/>
        <a:lstStyle/>
        <a:p>
          <a:r>
            <a:rPr lang="el-GR" sz="1800" dirty="0" smtClean="0"/>
            <a:t>Κατανάλωση τροφών εμπλουτισμένων με φυτικές </a:t>
          </a:r>
          <a:r>
            <a:rPr lang="el-GR" sz="1800" dirty="0" err="1" smtClean="0"/>
            <a:t>στερόλες</a:t>
          </a:r>
          <a:r>
            <a:rPr lang="el-GR" sz="1800" dirty="0" smtClean="0"/>
            <a:t>/</a:t>
          </a:r>
          <a:r>
            <a:rPr lang="el-GR" sz="1800" dirty="0" err="1" smtClean="0"/>
            <a:t>στανόλες</a:t>
          </a:r>
          <a:r>
            <a:rPr lang="el-GR" sz="1800" dirty="0" smtClean="0"/>
            <a:t> (αναμένεται να μειώσουν την </a:t>
          </a:r>
          <a:r>
            <a:rPr lang="en-US" sz="1800" dirty="0" smtClean="0"/>
            <a:t>LDL </a:t>
          </a:r>
          <a:r>
            <a:rPr lang="el-GR" sz="1800" dirty="0" smtClean="0"/>
            <a:t>χοληστερόλη κατά ~10%)</a:t>
          </a:r>
          <a:endParaRPr lang="el-GR" sz="1800" dirty="0"/>
        </a:p>
      </dgm:t>
    </dgm:pt>
    <dgm:pt modelId="{0438C25D-D746-4F73-B601-C44C899C3EFE}" type="parTrans" cxnId="{6E2B316C-3CDF-4597-B802-DF151F463221}">
      <dgm:prSet/>
      <dgm:spPr/>
      <dgm:t>
        <a:bodyPr/>
        <a:lstStyle/>
        <a:p>
          <a:endParaRPr lang="el-GR"/>
        </a:p>
      </dgm:t>
    </dgm:pt>
    <dgm:pt modelId="{2B16AD68-6C74-4B64-900E-1EB2ED74457A}" type="sibTrans" cxnId="{6E2B316C-3CDF-4597-B802-DF151F463221}">
      <dgm:prSet/>
      <dgm:spPr/>
      <dgm:t>
        <a:bodyPr/>
        <a:lstStyle/>
        <a:p>
          <a:endParaRPr lang="el-GR"/>
        </a:p>
      </dgm:t>
    </dgm:pt>
    <dgm:pt modelId="{9FFE7197-9EB5-44BA-B53E-A53AA4551F1C}">
      <dgm:prSet phldrT="[Κείμενο]"/>
      <dgm:spPr/>
      <dgm:t>
        <a:bodyPr/>
        <a:lstStyle/>
        <a:p>
          <a:r>
            <a:rPr lang="en-US" dirty="0" smtClean="0"/>
            <a:t>4</a:t>
          </a:r>
          <a:endParaRPr lang="el-GR" dirty="0"/>
        </a:p>
      </dgm:t>
    </dgm:pt>
    <dgm:pt modelId="{2863DDEB-E268-4771-9215-38BE7E1EB9EB}" type="parTrans" cxnId="{13B82A16-4DD3-498C-BE25-98A654DF9769}">
      <dgm:prSet/>
      <dgm:spPr/>
      <dgm:t>
        <a:bodyPr/>
        <a:lstStyle/>
        <a:p>
          <a:endParaRPr lang="el-GR"/>
        </a:p>
      </dgm:t>
    </dgm:pt>
    <dgm:pt modelId="{471EA3DD-B9E1-45A2-BD44-BEC456B2444F}" type="sibTrans" cxnId="{13B82A16-4DD3-498C-BE25-98A654DF9769}">
      <dgm:prSet/>
      <dgm:spPr/>
      <dgm:t>
        <a:bodyPr/>
        <a:lstStyle/>
        <a:p>
          <a:endParaRPr lang="el-GR"/>
        </a:p>
      </dgm:t>
    </dgm:pt>
    <dgm:pt modelId="{0760D661-6B28-43FD-A7BC-CBCA49AB08FD}">
      <dgm:prSet phldrT="[Κείμενο]" custT="1"/>
      <dgm:spPr/>
      <dgm:t>
        <a:bodyPr/>
        <a:lstStyle/>
        <a:p>
          <a:r>
            <a:rPr lang="el-GR" sz="1800" dirty="0" smtClean="0"/>
            <a:t>Απώλεια βάρους (μείωση κατά 10% μέσα σε 6 μήνες)</a:t>
          </a:r>
          <a:endParaRPr lang="el-GR" sz="1800" dirty="0"/>
        </a:p>
      </dgm:t>
    </dgm:pt>
    <dgm:pt modelId="{C212C2CE-0074-4EA1-BC4E-78E0519FBAC7}" type="parTrans" cxnId="{ECF7505A-B40B-4C01-BB32-D8419F87615F}">
      <dgm:prSet/>
      <dgm:spPr/>
      <dgm:t>
        <a:bodyPr/>
        <a:lstStyle/>
        <a:p>
          <a:endParaRPr lang="el-GR"/>
        </a:p>
      </dgm:t>
    </dgm:pt>
    <dgm:pt modelId="{F3D3C091-DDC8-41BB-9258-CD5E4A6086D6}" type="sibTrans" cxnId="{ECF7505A-B40B-4C01-BB32-D8419F87615F}">
      <dgm:prSet/>
      <dgm:spPr/>
      <dgm:t>
        <a:bodyPr/>
        <a:lstStyle/>
        <a:p>
          <a:endParaRPr lang="el-GR"/>
        </a:p>
      </dgm:t>
    </dgm:pt>
    <dgm:pt modelId="{815C59D3-F75F-4F0D-9939-6DB6CBE0131B}">
      <dgm:prSet phldrT="[Κείμενο]"/>
      <dgm:spPr/>
      <dgm:t>
        <a:bodyPr/>
        <a:lstStyle/>
        <a:p>
          <a:r>
            <a:rPr lang="en-US" dirty="0" smtClean="0"/>
            <a:t>5</a:t>
          </a:r>
          <a:endParaRPr lang="el-GR" dirty="0"/>
        </a:p>
      </dgm:t>
    </dgm:pt>
    <dgm:pt modelId="{BE6C77F4-CF39-4BF6-909A-F2C829747851}" type="parTrans" cxnId="{49F2823D-7338-4501-B70C-F6EF8DC38482}">
      <dgm:prSet/>
      <dgm:spPr/>
      <dgm:t>
        <a:bodyPr/>
        <a:lstStyle/>
        <a:p>
          <a:endParaRPr lang="el-GR"/>
        </a:p>
      </dgm:t>
    </dgm:pt>
    <dgm:pt modelId="{4E98E3E9-F314-4CD8-B61B-A2E3BAE55CEA}" type="sibTrans" cxnId="{49F2823D-7338-4501-B70C-F6EF8DC38482}">
      <dgm:prSet/>
      <dgm:spPr/>
      <dgm:t>
        <a:bodyPr/>
        <a:lstStyle/>
        <a:p>
          <a:endParaRPr lang="el-GR"/>
        </a:p>
      </dgm:t>
    </dgm:pt>
    <dgm:pt modelId="{2F6B7660-308E-4542-87E8-BCF22DF942B5}">
      <dgm:prSet phldrT="[Κείμενο]" custT="1"/>
      <dgm:spPr/>
      <dgm:t>
        <a:bodyPr/>
        <a:lstStyle/>
        <a:p>
          <a:r>
            <a:rPr lang="el-GR" sz="1800" dirty="0" smtClean="0"/>
            <a:t>Σωματική άσκηση (για παράδειγμα γρήγορο βάδισμα 30’-60’/ημέρα τις περισσότερες ημέρες της εβδομάδας)</a:t>
          </a:r>
          <a:endParaRPr lang="el-GR" sz="1800" dirty="0"/>
        </a:p>
      </dgm:t>
    </dgm:pt>
    <dgm:pt modelId="{6B0C2A25-C4BA-451C-833A-6251C9767114}" type="parTrans" cxnId="{9F5016A0-FB66-498C-B25B-2F11F3131986}">
      <dgm:prSet/>
      <dgm:spPr/>
      <dgm:t>
        <a:bodyPr/>
        <a:lstStyle/>
        <a:p>
          <a:endParaRPr lang="el-GR"/>
        </a:p>
      </dgm:t>
    </dgm:pt>
    <dgm:pt modelId="{C16D21D6-4A12-4C00-83D2-FCCF219FEE36}" type="sibTrans" cxnId="{9F5016A0-FB66-498C-B25B-2F11F3131986}">
      <dgm:prSet/>
      <dgm:spPr/>
      <dgm:t>
        <a:bodyPr/>
        <a:lstStyle/>
        <a:p>
          <a:endParaRPr lang="el-GR"/>
        </a:p>
      </dgm:t>
    </dgm:pt>
    <dgm:pt modelId="{8D13CBFF-3BEF-4965-94E1-E656AE332EE6}">
      <dgm:prSet phldrT="[Κείμενο]" custT="1"/>
      <dgm:spPr/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el-GR" sz="1800" dirty="0" smtClean="0"/>
            <a:t>Διακοπή καπνίσματος</a:t>
          </a:r>
          <a:endParaRPr lang="el-GR" sz="1800" dirty="0"/>
        </a:p>
      </dgm:t>
    </dgm:pt>
    <dgm:pt modelId="{2D21F1F3-82B8-433F-923D-2A9DBB73A56D}" type="sibTrans" cxnId="{C62651F0-1B38-4D8E-994F-7CC32B09CF3A}">
      <dgm:prSet/>
      <dgm:spPr/>
      <dgm:t>
        <a:bodyPr/>
        <a:lstStyle/>
        <a:p>
          <a:endParaRPr lang="el-GR"/>
        </a:p>
      </dgm:t>
    </dgm:pt>
    <dgm:pt modelId="{16A81241-B2E3-4325-AD93-6280596A88C7}" type="parTrans" cxnId="{C62651F0-1B38-4D8E-994F-7CC32B09CF3A}">
      <dgm:prSet/>
      <dgm:spPr/>
      <dgm:t>
        <a:bodyPr/>
        <a:lstStyle/>
        <a:p>
          <a:endParaRPr lang="el-GR"/>
        </a:p>
      </dgm:t>
    </dgm:pt>
    <dgm:pt modelId="{930C5CBE-AD1A-437D-8AAE-0F55687808BA}" type="pres">
      <dgm:prSet presAssocID="{494FCC61-5E93-4B35-BFB8-AC9084110E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CE324FC-BA10-4480-B4D7-B039966888C5}" type="pres">
      <dgm:prSet presAssocID="{B1A7352C-CB15-4767-AE0D-DCDA156967EA}" presName="linNode" presStyleCnt="0"/>
      <dgm:spPr/>
      <dgm:t>
        <a:bodyPr/>
        <a:lstStyle/>
        <a:p>
          <a:endParaRPr lang="el-GR"/>
        </a:p>
      </dgm:t>
    </dgm:pt>
    <dgm:pt modelId="{E782525B-0D89-4CF2-8D10-822E4367D1D6}" type="pres">
      <dgm:prSet presAssocID="{B1A7352C-CB15-4767-AE0D-DCDA156967EA}" presName="parentText" presStyleLbl="node1" presStyleIdx="0" presStyleCnt="5" custScaleX="1341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09FC2E9-A558-42E1-8FC1-35A51EDAD65C}" type="pres">
      <dgm:prSet presAssocID="{B1A7352C-CB15-4767-AE0D-DCDA156967EA}" presName="descendantText" presStyleLbl="alignAccFollowNode1" presStyleIdx="0" presStyleCnt="5" custScaleX="12816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39EACCF-4623-4EF2-AE72-86F56FFABA72}" type="pres">
      <dgm:prSet presAssocID="{8A6ACEC5-CDE5-413D-89E4-81AD83580C53}" presName="sp" presStyleCnt="0"/>
      <dgm:spPr/>
      <dgm:t>
        <a:bodyPr/>
        <a:lstStyle/>
        <a:p>
          <a:endParaRPr lang="el-GR"/>
        </a:p>
      </dgm:t>
    </dgm:pt>
    <dgm:pt modelId="{32C7A468-4450-43CC-82EB-D5DBED7A311F}" type="pres">
      <dgm:prSet presAssocID="{67E2B109-B398-4605-A23D-F6E6455BFB6D}" presName="linNode" presStyleCnt="0"/>
      <dgm:spPr/>
      <dgm:t>
        <a:bodyPr/>
        <a:lstStyle/>
        <a:p>
          <a:endParaRPr lang="el-GR"/>
        </a:p>
      </dgm:t>
    </dgm:pt>
    <dgm:pt modelId="{CE4CB07D-FB7E-4B32-B040-8F5FEBB586CB}" type="pres">
      <dgm:prSet presAssocID="{67E2B109-B398-4605-A23D-F6E6455BFB6D}" presName="parentText" presStyleLbl="node1" presStyleIdx="1" presStyleCnt="5" custScaleX="1341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A70FED8-1BE3-4A2C-8DBC-791F2C4A3CA9}" type="pres">
      <dgm:prSet presAssocID="{67E2B109-B398-4605-A23D-F6E6455BFB6D}" presName="descendantText" presStyleLbl="alignAccFollowNode1" presStyleIdx="1" presStyleCnt="5" custScaleX="12815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5DDE3C-E6D9-4747-B05D-E3C60249668C}" type="pres">
      <dgm:prSet presAssocID="{2BB764AC-5502-47FA-A9B3-ADC477D3E5B6}" presName="sp" presStyleCnt="0"/>
      <dgm:spPr/>
      <dgm:t>
        <a:bodyPr/>
        <a:lstStyle/>
        <a:p>
          <a:endParaRPr lang="el-GR"/>
        </a:p>
      </dgm:t>
    </dgm:pt>
    <dgm:pt modelId="{05B7C6EC-C801-4A43-9E97-6E4C13DFC801}" type="pres">
      <dgm:prSet presAssocID="{2ED9450A-6C4A-4C17-9832-EDA9F3D07D0D}" presName="linNode" presStyleCnt="0"/>
      <dgm:spPr/>
      <dgm:t>
        <a:bodyPr/>
        <a:lstStyle/>
        <a:p>
          <a:endParaRPr lang="el-GR"/>
        </a:p>
      </dgm:t>
    </dgm:pt>
    <dgm:pt modelId="{1A6DB29D-515D-4E83-9CA2-4A971FE29712}" type="pres">
      <dgm:prSet presAssocID="{2ED9450A-6C4A-4C17-9832-EDA9F3D07D0D}" presName="parentText" presStyleLbl="node1" presStyleIdx="2" presStyleCnt="5" custScaleX="1341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0D0FEF9-702D-46FF-88DF-BA9FAE4DEEC9}" type="pres">
      <dgm:prSet presAssocID="{2ED9450A-6C4A-4C17-9832-EDA9F3D07D0D}" presName="descendantText" presStyleLbl="alignAccFollowNode1" presStyleIdx="2" presStyleCnt="5" custScaleX="12816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F4E00CB-572E-4388-B4BA-21CB66ADD9AD}" type="pres">
      <dgm:prSet presAssocID="{1BF51019-AB47-44D2-BD8E-421F61A7A05C}" presName="sp" presStyleCnt="0"/>
      <dgm:spPr/>
      <dgm:t>
        <a:bodyPr/>
        <a:lstStyle/>
        <a:p>
          <a:endParaRPr lang="el-GR"/>
        </a:p>
      </dgm:t>
    </dgm:pt>
    <dgm:pt modelId="{932C9D83-26D7-47E1-AC3A-0700B2BE42C7}" type="pres">
      <dgm:prSet presAssocID="{9FFE7197-9EB5-44BA-B53E-A53AA4551F1C}" presName="linNode" presStyleCnt="0"/>
      <dgm:spPr/>
      <dgm:t>
        <a:bodyPr/>
        <a:lstStyle/>
        <a:p>
          <a:endParaRPr lang="el-GR"/>
        </a:p>
      </dgm:t>
    </dgm:pt>
    <dgm:pt modelId="{FAFED3ED-7A15-4FF8-BCFB-A7A5D32B2AD6}" type="pres">
      <dgm:prSet presAssocID="{9FFE7197-9EB5-44BA-B53E-A53AA4551F1C}" presName="parentText" presStyleLbl="node1" presStyleIdx="3" presStyleCnt="5" custScaleX="1341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F9B5B19-9785-4BE8-8639-99AA00AF003C}" type="pres">
      <dgm:prSet presAssocID="{9FFE7197-9EB5-44BA-B53E-A53AA4551F1C}" presName="descendantText" presStyleLbl="alignAccFollowNode1" presStyleIdx="3" presStyleCnt="5" custScaleX="12816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3154FDE-733F-48B6-B375-38DF585CB60E}" type="pres">
      <dgm:prSet presAssocID="{471EA3DD-B9E1-45A2-BD44-BEC456B2444F}" presName="sp" presStyleCnt="0"/>
      <dgm:spPr/>
      <dgm:t>
        <a:bodyPr/>
        <a:lstStyle/>
        <a:p>
          <a:endParaRPr lang="el-GR"/>
        </a:p>
      </dgm:t>
    </dgm:pt>
    <dgm:pt modelId="{B7FAF7CE-03F7-4344-8F41-AE115D8A8492}" type="pres">
      <dgm:prSet presAssocID="{815C59D3-F75F-4F0D-9939-6DB6CBE0131B}" presName="linNode" presStyleCnt="0"/>
      <dgm:spPr/>
      <dgm:t>
        <a:bodyPr/>
        <a:lstStyle/>
        <a:p>
          <a:endParaRPr lang="el-GR"/>
        </a:p>
      </dgm:t>
    </dgm:pt>
    <dgm:pt modelId="{F3F54D2E-B283-4C28-A403-498BC6EE9172}" type="pres">
      <dgm:prSet presAssocID="{815C59D3-F75F-4F0D-9939-6DB6CBE0131B}" presName="parentText" presStyleLbl="node1" presStyleIdx="4" presStyleCnt="5" custScaleX="1341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7A7685B-5447-4A61-87EE-321547B05D75}" type="pres">
      <dgm:prSet presAssocID="{815C59D3-F75F-4F0D-9939-6DB6CBE0131B}" presName="descendantText" presStyleLbl="alignAccFollowNode1" presStyleIdx="4" presStyleCnt="5" custScaleX="12816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2A21CD3-D865-4C2D-BECC-F03F613472DC}" type="presOf" srcId="{815C59D3-F75F-4F0D-9939-6DB6CBE0131B}" destId="{F3F54D2E-B283-4C28-A403-498BC6EE9172}" srcOrd="0" destOrd="0" presId="urn:microsoft.com/office/officeart/2005/8/layout/vList5"/>
    <dgm:cxn modelId="{5DEDD057-D941-49B9-90E3-F1B176878950}" type="presOf" srcId="{637DE36C-0A68-499B-AB44-A5E311A75C1D}" destId="{1A70FED8-1BE3-4A2C-8DBC-791F2C4A3CA9}" srcOrd="0" destOrd="0" presId="urn:microsoft.com/office/officeart/2005/8/layout/vList5"/>
    <dgm:cxn modelId="{8723B716-52E9-44B9-BD02-542C6E287FB9}" srcId="{494FCC61-5E93-4B35-BFB8-AC9084110E76}" destId="{B1A7352C-CB15-4767-AE0D-DCDA156967EA}" srcOrd="0" destOrd="0" parTransId="{5181BAD3-430A-4D59-A5FA-4097E0348AA6}" sibTransId="{8A6ACEC5-CDE5-413D-89E4-81AD83580C53}"/>
    <dgm:cxn modelId="{4A69EB4F-6783-4FE2-875F-2A502FEB4C74}" type="presOf" srcId="{67E2B109-B398-4605-A23D-F6E6455BFB6D}" destId="{CE4CB07D-FB7E-4B32-B040-8F5FEBB586CB}" srcOrd="0" destOrd="0" presId="urn:microsoft.com/office/officeart/2005/8/layout/vList5"/>
    <dgm:cxn modelId="{ECF7505A-B40B-4C01-BB32-D8419F87615F}" srcId="{9FFE7197-9EB5-44BA-B53E-A53AA4551F1C}" destId="{0760D661-6B28-43FD-A7BC-CBCA49AB08FD}" srcOrd="0" destOrd="0" parTransId="{C212C2CE-0074-4EA1-BC4E-78E0519FBAC7}" sibTransId="{F3D3C091-DDC8-41BB-9258-CD5E4A6086D6}"/>
    <dgm:cxn modelId="{6146717F-2FD3-41D6-BBE5-68DCB91A07E3}" type="presOf" srcId="{9FFE7197-9EB5-44BA-B53E-A53AA4551F1C}" destId="{FAFED3ED-7A15-4FF8-BCFB-A7A5D32B2AD6}" srcOrd="0" destOrd="0" presId="urn:microsoft.com/office/officeart/2005/8/layout/vList5"/>
    <dgm:cxn modelId="{B1A81AD3-4088-484D-9064-070D0381A680}" srcId="{67E2B109-B398-4605-A23D-F6E6455BFB6D}" destId="{637DE36C-0A68-499B-AB44-A5E311A75C1D}" srcOrd="0" destOrd="0" parTransId="{343A1770-5F27-455D-B1F7-826FC835B647}" sibTransId="{26F18800-94AB-4952-A964-103F91DBF61C}"/>
    <dgm:cxn modelId="{2B85080B-E5E9-4DAC-881A-2C6859008967}" type="presOf" srcId="{B1A7352C-CB15-4767-AE0D-DCDA156967EA}" destId="{E782525B-0D89-4CF2-8D10-822E4367D1D6}" srcOrd="0" destOrd="0" presId="urn:microsoft.com/office/officeart/2005/8/layout/vList5"/>
    <dgm:cxn modelId="{1354AD77-2CA1-48E8-B362-71F47BCF12AC}" type="presOf" srcId="{2ED9450A-6C4A-4C17-9832-EDA9F3D07D0D}" destId="{1A6DB29D-515D-4E83-9CA2-4A971FE29712}" srcOrd="0" destOrd="0" presId="urn:microsoft.com/office/officeart/2005/8/layout/vList5"/>
    <dgm:cxn modelId="{6E2B316C-3CDF-4597-B802-DF151F463221}" srcId="{2ED9450A-6C4A-4C17-9832-EDA9F3D07D0D}" destId="{9AD318D2-3A99-4427-BE93-3B7AF180EDC4}" srcOrd="0" destOrd="0" parTransId="{0438C25D-D746-4F73-B601-C44C899C3EFE}" sibTransId="{2B16AD68-6C74-4B64-900E-1EB2ED74457A}"/>
    <dgm:cxn modelId="{76FCA60A-ED6B-4A3A-B085-A47E9AA65E3F}" srcId="{494FCC61-5E93-4B35-BFB8-AC9084110E76}" destId="{67E2B109-B398-4605-A23D-F6E6455BFB6D}" srcOrd="1" destOrd="0" parTransId="{5BFCA124-EC4F-4374-A57E-08D8C7F54665}" sibTransId="{2BB764AC-5502-47FA-A9B3-ADC477D3E5B6}"/>
    <dgm:cxn modelId="{9F5016A0-FB66-498C-B25B-2F11F3131986}" srcId="{815C59D3-F75F-4F0D-9939-6DB6CBE0131B}" destId="{2F6B7660-308E-4542-87E8-BCF22DF942B5}" srcOrd="0" destOrd="0" parTransId="{6B0C2A25-C4BA-451C-833A-6251C9767114}" sibTransId="{C16D21D6-4A12-4C00-83D2-FCCF219FEE36}"/>
    <dgm:cxn modelId="{AF72E601-F649-4156-A6B1-44A6B5E947E0}" type="presOf" srcId="{0760D661-6B28-43FD-A7BC-CBCA49AB08FD}" destId="{8F9B5B19-9785-4BE8-8639-99AA00AF003C}" srcOrd="0" destOrd="0" presId="urn:microsoft.com/office/officeart/2005/8/layout/vList5"/>
    <dgm:cxn modelId="{C62651F0-1B38-4D8E-994F-7CC32B09CF3A}" srcId="{B1A7352C-CB15-4767-AE0D-DCDA156967EA}" destId="{8D13CBFF-3BEF-4965-94E1-E656AE332EE6}" srcOrd="0" destOrd="0" parTransId="{16A81241-B2E3-4325-AD93-6280596A88C7}" sibTransId="{2D21F1F3-82B8-433F-923D-2A9DBB73A56D}"/>
    <dgm:cxn modelId="{DCFC3678-75A2-414A-ABE2-13D9F48E7C70}" type="presOf" srcId="{2F6B7660-308E-4542-87E8-BCF22DF942B5}" destId="{07A7685B-5447-4A61-87EE-321547B05D75}" srcOrd="0" destOrd="0" presId="urn:microsoft.com/office/officeart/2005/8/layout/vList5"/>
    <dgm:cxn modelId="{BC2F8936-555B-4A51-941F-C57FB75464A3}" type="presOf" srcId="{494FCC61-5E93-4B35-BFB8-AC9084110E76}" destId="{930C5CBE-AD1A-437D-8AAE-0F55687808BA}" srcOrd="0" destOrd="0" presId="urn:microsoft.com/office/officeart/2005/8/layout/vList5"/>
    <dgm:cxn modelId="{49F2823D-7338-4501-B70C-F6EF8DC38482}" srcId="{494FCC61-5E93-4B35-BFB8-AC9084110E76}" destId="{815C59D3-F75F-4F0D-9939-6DB6CBE0131B}" srcOrd="4" destOrd="0" parTransId="{BE6C77F4-CF39-4BF6-909A-F2C829747851}" sibTransId="{4E98E3E9-F314-4CD8-B61B-A2E3BAE55CEA}"/>
    <dgm:cxn modelId="{D82176B3-2E04-4CC9-BDEA-E9B1B01E3521}" type="presOf" srcId="{9AD318D2-3A99-4427-BE93-3B7AF180EDC4}" destId="{20D0FEF9-702D-46FF-88DF-BA9FAE4DEEC9}" srcOrd="0" destOrd="0" presId="urn:microsoft.com/office/officeart/2005/8/layout/vList5"/>
    <dgm:cxn modelId="{5DE3FC40-ACF8-4B1B-9CA3-37EB925039D4}" srcId="{494FCC61-5E93-4B35-BFB8-AC9084110E76}" destId="{2ED9450A-6C4A-4C17-9832-EDA9F3D07D0D}" srcOrd="2" destOrd="0" parTransId="{6F67D72D-CABE-4A33-9954-22251F973E46}" sibTransId="{1BF51019-AB47-44D2-BD8E-421F61A7A05C}"/>
    <dgm:cxn modelId="{70D58373-FBD4-4D50-B22E-652209A8144B}" type="presOf" srcId="{8D13CBFF-3BEF-4965-94E1-E656AE332EE6}" destId="{109FC2E9-A558-42E1-8FC1-35A51EDAD65C}" srcOrd="0" destOrd="0" presId="urn:microsoft.com/office/officeart/2005/8/layout/vList5"/>
    <dgm:cxn modelId="{13B82A16-4DD3-498C-BE25-98A654DF9769}" srcId="{494FCC61-5E93-4B35-BFB8-AC9084110E76}" destId="{9FFE7197-9EB5-44BA-B53E-A53AA4551F1C}" srcOrd="3" destOrd="0" parTransId="{2863DDEB-E268-4771-9215-38BE7E1EB9EB}" sibTransId="{471EA3DD-B9E1-45A2-BD44-BEC456B2444F}"/>
    <dgm:cxn modelId="{0DEFC6CF-F5CC-4B83-9646-16BA663FFDBB}" type="presParOf" srcId="{930C5CBE-AD1A-437D-8AAE-0F55687808BA}" destId="{1CE324FC-BA10-4480-B4D7-B039966888C5}" srcOrd="0" destOrd="0" presId="urn:microsoft.com/office/officeart/2005/8/layout/vList5"/>
    <dgm:cxn modelId="{29906C5D-0A65-4061-849E-37F69F817F93}" type="presParOf" srcId="{1CE324FC-BA10-4480-B4D7-B039966888C5}" destId="{E782525B-0D89-4CF2-8D10-822E4367D1D6}" srcOrd="0" destOrd="0" presId="urn:microsoft.com/office/officeart/2005/8/layout/vList5"/>
    <dgm:cxn modelId="{3400E35D-79DA-4AEA-AA25-636867922CAA}" type="presParOf" srcId="{1CE324FC-BA10-4480-B4D7-B039966888C5}" destId="{109FC2E9-A558-42E1-8FC1-35A51EDAD65C}" srcOrd="1" destOrd="0" presId="urn:microsoft.com/office/officeart/2005/8/layout/vList5"/>
    <dgm:cxn modelId="{80143CE9-7E1B-4444-B182-3CC3FFB21184}" type="presParOf" srcId="{930C5CBE-AD1A-437D-8AAE-0F55687808BA}" destId="{D39EACCF-4623-4EF2-AE72-86F56FFABA72}" srcOrd="1" destOrd="0" presId="urn:microsoft.com/office/officeart/2005/8/layout/vList5"/>
    <dgm:cxn modelId="{A90C4862-79BC-4C92-B897-A44976B86284}" type="presParOf" srcId="{930C5CBE-AD1A-437D-8AAE-0F55687808BA}" destId="{32C7A468-4450-43CC-82EB-D5DBED7A311F}" srcOrd="2" destOrd="0" presId="urn:microsoft.com/office/officeart/2005/8/layout/vList5"/>
    <dgm:cxn modelId="{7A61ABCD-6747-44C3-B860-2DCFEA15269A}" type="presParOf" srcId="{32C7A468-4450-43CC-82EB-D5DBED7A311F}" destId="{CE4CB07D-FB7E-4B32-B040-8F5FEBB586CB}" srcOrd="0" destOrd="0" presId="urn:microsoft.com/office/officeart/2005/8/layout/vList5"/>
    <dgm:cxn modelId="{A791AFCF-F81C-456E-ADD8-2834E31B7132}" type="presParOf" srcId="{32C7A468-4450-43CC-82EB-D5DBED7A311F}" destId="{1A70FED8-1BE3-4A2C-8DBC-791F2C4A3CA9}" srcOrd="1" destOrd="0" presId="urn:microsoft.com/office/officeart/2005/8/layout/vList5"/>
    <dgm:cxn modelId="{434F839C-F2D9-44EC-B5F5-66D7D6060640}" type="presParOf" srcId="{930C5CBE-AD1A-437D-8AAE-0F55687808BA}" destId="{0E5DDE3C-E6D9-4747-B05D-E3C60249668C}" srcOrd="3" destOrd="0" presId="urn:microsoft.com/office/officeart/2005/8/layout/vList5"/>
    <dgm:cxn modelId="{0ABE3014-1836-41CA-9310-A104EA28528F}" type="presParOf" srcId="{930C5CBE-AD1A-437D-8AAE-0F55687808BA}" destId="{05B7C6EC-C801-4A43-9E97-6E4C13DFC801}" srcOrd="4" destOrd="0" presId="urn:microsoft.com/office/officeart/2005/8/layout/vList5"/>
    <dgm:cxn modelId="{914778BF-1E7D-4458-8788-F0EE404B4DD6}" type="presParOf" srcId="{05B7C6EC-C801-4A43-9E97-6E4C13DFC801}" destId="{1A6DB29D-515D-4E83-9CA2-4A971FE29712}" srcOrd="0" destOrd="0" presId="urn:microsoft.com/office/officeart/2005/8/layout/vList5"/>
    <dgm:cxn modelId="{493E767B-04EF-47B3-85E0-6267CC06FF75}" type="presParOf" srcId="{05B7C6EC-C801-4A43-9E97-6E4C13DFC801}" destId="{20D0FEF9-702D-46FF-88DF-BA9FAE4DEEC9}" srcOrd="1" destOrd="0" presId="urn:microsoft.com/office/officeart/2005/8/layout/vList5"/>
    <dgm:cxn modelId="{E9180A7C-BA5A-4218-BFC1-918C9ACB7C2C}" type="presParOf" srcId="{930C5CBE-AD1A-437D-8AAE-0F55687808BA}" destId="{7F4E00CB-572E-4388-B4BA-21CB66ADD9AD}" srcOrd="5" destOrd="0" presId="urn:microsoft.com/office/officeart/2005/8/layout/vList5"/>
    <dgm:cxn modelId="{64DAFB82-F41D-4311-8B44-D2ED55DC2036}" type="presParOf" srcId="{930C5CBE-AD1A-437D-8AAE-0F55687808BA}" destId="{932C9D83-26D7-47E1-AC3A-0700B2BE42C7}" srcOrd="6" destOrd="0" presId="urn:microsoft.com/office/officeart/2005/8/layout/vList5"/>
    <dgm:cxn modelId="{CABC531C-9E6B-4938-AF51-F171CE1BC15D}" type="presParOf" srcId="{932C9D83-26D7-47E1-AC3A-0700B2BE42C7}" destId="{FAFED3ED-7A15-4FF8-BCFB-A7A5D32B2AD6}" srcOrd="0" destOrd="0" presId="urn:microsoft.com/office/officeart/2005/8/layout/vList5"/>
    <dgm:cxn modelId="{C4191F21-F24C-42F1-BD31-37C0195654A0}" type="presParOf" srcId="{932C9D83-26D7-47E1-AC3A-0700B2BE42C7}" destId="{8F9B5B19-9785-4BE8-8639-99AA00AF003C}" srcOrd="1" destOrd="0" presId="urn:microsoft.com/office/officeart/2005/8/layout/vList5"/>
    <dgm:cxn modelId="{DC2B325F-CD93-451C-9431-16103062079D}" type="presParOf" srcId="{930C5CBE-AD1A-437D-8AAE-0F55687808BA}" destId="{93154FDE-733F-48B6-B375-38DF585CB60E}" srcOrd="7" destOrd="0" presId="urn:microsoft.com/office/officeart/2005/8/layout/vList5"/>
    <dgm:cxn modelId="{E1091E06-4DB7-4D80-8F36-74C1D766901B}" type="presParOf" srcId="{930C5CBE-AD1A-437D-8AAE-0F55687808BA}" destId="{B7FAF7CE-03F7-4344-8F41-AE115D8A8492}" srcOrd="8" destOrd="0" presId="urn:microsoft.com/office/officeart/2005/8/layout/vList5"/>
    <dgm:cxn modelId="{70A7A84C-41FE-4A26-8997-9B43B51610AA}" type="presParOf" srcId="{B7FAF7CE-03F7-4344-8F41-AE115D8A8492}" destId="{F3F54D2E-B283-4C28-A403-498BC6EE9172}" srcOrd="0" destOrd="0" presId="urn:microsoft.com/office/officeart/2005/8/layout/vList5"/>
    <dgm:cxn modelId="{1CDFB2DA-009A-40FB-A13E-63F1CBA2FF38}" type="presParOf" srcId="{B7FAF7CE-03F7-4344-8F41-AE115D8A8492}" destId="{07A7685B-5447-4A61-87EE-321547B05D75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586EAA-B34A-4A4F-B86E-2FB32A79ECD0}" type="doc">
      <dgm:prSet loTypeId="urn:microsoft.com/office/officeart/2005/8/layout/process2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08368D6F-D17F-4007-AB6B-BE5EDFFB519C}">
      <dgm:prSet phldrT="[Κείμενο]" custT="1"/>
      <dgm:spPr/>
      <dgm:t>
        <a:bodyPr/>
        <a:lstStyle/>
        <a:p>
          <a:pPr algn="ctr"/>
          <a:r>
            <a:rPr lang="el-GR" sz="2000" b="1" dirty="0" smtClean="0"/>
            <a:t>Καθορισμός ομάδας πληθυσμού για έλεγχο λιπιδίων</a:t>
          </a:r>
          <a:endParaRPr lang="el-GR" sz="2000" b="1" dirty="0"/>
        </a:p>
      </dgm:t>
    </dgm:pt>
    <dgm:pt modelId="{7D57AE92-73BE-421E-B1B4-021F9855E3B2}" type="parTrans" cxnId="{C86A0F3C-89D0-4530-BF09-EEAD6C505229}">
      <dgm:prSet/>
      <dgm:spPr/>
      <dgm:t>
        <a:bodyPr/>
        <a:lstStyle/>
        <a:p>
          <a:endParaRPr lang="el-GR"/>
        </a:p>
      </dgm:t>
    </dgm:pt>
    <dgm:pt modelId="{25DEDA5D-0076-47AB-87EB-231302730FDA}" type="sibTrans" cxnId="{C86A0F3C-89D0-4530-BF09-EEAD6C505229}">
      <dgm:prSet/>
      <dgm:spPr/>
      <dgm:t>
        <a:bodyPr/>
        <a:lstStyle/>
        <a:p>
          <a:endParaRPr lang="el-GR"/>
        </a:p>
      </dgm:t>
    </dgm:pt>
    <dgm:pt modelId="{3D974840-EC55-435C-B79C-CB5F300D7B97}">
      <dgm:prSet phldrT="[Κείμενο]" custT="1"/>
      <dgm:spPr/>
      <dgm:t>
        <a:bodyPr/>
        <a:lstStyle/>
        <a:p>
          <a:r>
            <a:rPr lang="el-GR" sz="2000" b="1" dirty="0" smtClean="0"/>
            <a:t>Προσδιορισμός του καρδιαγγειακού κινδύνου</a:t>
          </a:r>
          <a:endParaRPr lang="el-GR" sz="2000" b="1" dirty="0"/>
        </a:p>
      </dgm:t>
    </dgm:pt>
    <dgm:pt modelId="{C88C3929-11BD-4BCE-B72F-E51B35123FC5}" type="parTrans" cxnId="{E312FAF0-2134-4D5E-BE2E-715B01B0D018}">
      <dgm:prSet/>
      <dgm:spPr/>
      <dgm:t>
        <a:bodyPr/>
        <a:lstStyle/>
        <a:p>
          <a:endParaRPr lang="el-GR"/>
        </a:p>
      </dgm:t>
    </dgm:pt>
    <dgm:pt modelId="{97224C06-A62C-4217-8ABF-A2E4A0FF201A}" type="sibTrans" cxnId="{E312FAF0-2134-4D5E-BE2E-715B01B0D018}">
      <dgm:prSet/>
      <dgm:spPr/>
      <dgm:t>
        <a:bodyPr/>
        <a:lstStyle/>
        <a:p>
          <a:endParaRPr lang="el-GR"/>
        </a:p>
      </dgm:t>
    </dgm:pt>
    <dgm:pt modelId="{CC3199BA-54DA-4A69-B574-16C3B4BC0B12}">
      <dgm:prSet phldrT="[Κείμενο]" custT="1"/>
      <dgm:spPr/>
      <dgm:t>
        <a:bodyPr/>
        <a:lstStyle/>
        <a:p>
          <a:r>
            <a:rPr lang="el-GR" sz="2000" b="1" dirty="0" smtClean="0"/>
            <a:t>Οδηγίες για την αλλαγή του τρόπου ζωής (</a:t>
          </a:r>
          <a:r>
            <a:rPr lang="el-GR" sz="2000" b="1" dirty="0" err="1" smtClean="0"/>
            <a:t>υγιεινοδιαιτητική</a:t>
          </a:r>
          <a:r>
            <a:rPr lang="el-GR" sz="2000" b="1" dirty="0" smtClean="0"/>
            <a:t> παρέμβαση)</a:t>
          </a:r>
          <a:endParaRPr lang="el-GR" sz="2000" b="1" dirty="0"/>
        </a:p>
      </dgm:t>
    </dgm:pt>
    <dgm:pt modelId="{B4535DCE-7321-4F43-A7D2-C2FFBB502124}" type="parTrans" cxnId="{0E98E7F6-2B05-4AB9-9DD4-EC28BE2B1CFB}">
      <dgm:prSet/>
      <dgm:spPr/>
      <dgm:t>
        <a:bodyPr/>
        <a:lstStyle/>
        <a:p>
          <a:endParaRPr lang="el-GR"/>
        </a:p>
      </dgm:t>
    </dgm:pt>
    <dgm:pt modelId="{FE283793-5782-4C5F-9E38-D23F6F323D65}" type="sibTrans" cxnId="{0E98E7F6-2B05-4AB9-9DD4-EC28BE2B1CFB}">
      <dgm:prSet/>
      <dgm:spPr/>
      <dgm:t>
        <a:bodyPr/>
        <a:lstStyle/>
        <a:p>
          <a:endParaRPr lang="el-GR"/>
        </a:p>
      </dgm:t>
    </dgm:pt>
    <dgm:pt modelId="{2A0268CC-24A8-4839-A627-AE133800D363}">
      <dgm:prSet phldrT="[Κείμενο]" custT="1"/>
      <dgm:spPr/>
      <dgm:t>
        <a:bodyPr/>
        <a:lstStyle/>
        <a:p>
          <a:r>
            <a:rPr lang="el-GR" sz="2000" b="1" dirty="0" smtClean="0"/>
            <a:t>Φαρμακευτική αγωγή ανάλογα με το στόχο της αγωγής</a:t>
          </a:r>
          <a:endParaRPr lang="el-GR" sz="2000" b="1" dirty="0"/>
        </a:p>
      </dgm:t>
    </dgm:pt>
    <dgm:pt modelId="{60A08DD4-D2BC-4E08-86BB-B3F67A08B608}" type="parTrans" cxnId="{6280946C-9450-44AC-AB70-403BDDEB9EB1}">
      <dgm:prSet/>
      <dgm:spPr/>
      <dgm:t>
        <a:bodyPr/>
        <a:lstStyle/>
        <a:p>
          <a:endParaRPr lang="el-GR"/>
        </a:p>
      </dgm:t>
    </dgm:pt>
    <dgm:pt modelId="{C1C3A229-E86D-431F-94E7-F1F1535D76D0}" type="sibTrans" cxnId="{6280946C-9450-44AC-AB70-403BDDEB9EB1}">
      <dgm:prSet/>
      <dgm:spPr/>
      <dgm:t>
        <a:bodyPr/>
        <a:lstStyle/>
        <a:p>
          <a:endParaRPr lang="el-GR"/>
        </a:p>
      </dgm:t>
    </dgm:pt>
    <dgm:pt modelId="{BE57913E-250B-4F5E-922E-BE69E40D889F}" type="pres">
      <dgm:prSet presAssocID="{F9586EAA-B34A-4A4F-B86E-2FB32A79ECD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5D1FC89-420B-4159-9AB8-8BFDF5F15D86}" type="pres">
      <dgm:prSet presAssocID="{08368D6F-D17F-4007-AB6B-BE5EDFFB519C}" presName="node" presStyleLbl="node1" presStyleIdx="0" presStyleCnt="4" custScaleX="30346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9DE5E55-E9D0-4B75-AB4B-098EA8CFC679}" type="pres">
      <dgm:prSet presAssocID="{25DEDA5D-0076-47AB-87EB-231302730FDA}" presName="sibTrans" presStyleLbl="sibTrans2D1" presStyleIdx="0" presStyleCnt="3"/>
      <dgm:spPr/>
      <dgm:t>
        <a:bodyPr/>
        <a:lstStyle/>
        <a:p>
          <a:endParaRPr lang="el-GR"/>
        </a:p>
      </dgm:t>
    </dgm:pt>
    <dgm:pt modelId="{C7C9968C-162E-4DE4-A9FD-FA299F19E14F}" type="pres">
      <dgm:prSet presAssocID="{25DEDA5D-0076-47AB-87EB-231302730FDA}" presName="connectorText" presStyleLbl="sibTrans2D1" presStyleIdx="0" presStyleCnt="3"/>
      <dgm:spPr/>
      <dgm:t>
        <a:bodyPr/>
        <a:lstStyle/>
        <a:p>
          <a:endParaRPr lang="el-GR"/>
        </a:p>
      </dgm:t>
    </dgm:pt>
    <dgm:pt modelId="{AF76BE01-DAB3-431E-B483-7ABE81C1D066}" type="pres">
      <dgm:prSet presAssocID="{3D974840-EC55-435C-B79C-CB5F300D7B97}" presName="node" presStyleLbl="node1" presStyleIdx="1" presStyleCnt="4" custScaleX="30346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DE311D3-7048-434F-9211-F9111243D60E}" type="pres">
      <dgm:prSet presAssocID="{97224C06-A62C-4217-8ABF-A2E4A0FF201A}" presName="sibTrans" presStyleLbl="sibTrans2D1" presStyleIdx="1" presStyleCnt="3"/>
      <dgm:spPr/>
      <dgm:t>
        <a:bodyPr/>
        <a:lstStyle/>
        <a:p>
          <a:endParaRPr lang="el-GR"/>
        </a:p>
      </dgm:t>
    </dgm:pt>
    <dgm:pt modelId="{825C0D7E-C5B4-457C-8A8A-E3D94F4B669A}" type="pres">
      <dgm:prSet presAssocID="{97224C06-A62C-4217-8ABF-A2E4A0FF201A}" presName="connectorText" presStyleLbl="sibTrans2D1" presStyleIdx="1" presStyleCnt="3"/>
      <dgm:spPr/>
      <dgm:t>
        <a:bodyPr/>
        <a:lstStyle/>
        <a:p>
          <a:endParaRPr lang="el-GR"/>
        </a:p>
      </dgm:t>
    </dgm:pt>
    <dgm:pt modelId="{03F00AA9-F655-4785-BEA9-74D71F86935A}" type="pres">
      <dgm:prSet presAssocID="{CC3199BA-54DA-4A69-B574-16C3B4BC0B12}" presName="node" presStyleLbl="node1" presStyleIdx="2" presStyleCnt="4" custScaleX="30346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CB2DC76-5363-4DB1-A609-BE104759CF65}" type="pres">
      <dgm:prSet presAssocID="{FE283793-5782-4C5F-9E38-D23F6F323D65}" presName="sibTrans" presStyleLbl="sibTrans2D1" presStyleIdx="2" presStyleCnt="3"/>
      <dgm:spPr/>
      <dgm:t>
        <a:bodyPr/>
        <a:lstStyle/>
        <a:p>
          <a:endParaRPr lang="el-GR"/>
        </a:p>
      </dgm:t>
    </dgm:pt>
    <dgm:pt modelId="{07EFDBEE-3485-4EF2-B015-B7A87E585116}" type="pres">
      <dgm:prSet presAssocID="{FE283793-5782-4C5F-9E38-D23F6F323D65}" presName="connectorText" presStyleLbl="sibTrans2D1" presStyleIdx="2" presStyleCnt="3"/>
      <dgm:spPr/>
      <dgm:t>
        <a:bodyPr/>
        <a:lstStyle/>
        <a:p>
          <a:endParaRPr lang="el-GR"/>
        </a:p>
      </dgm:t>
    </dgm:pt>
    <dgm:pt modelId="{E7BDF1F8-DBED-4C24-8259-C44045695B49}" type="pres">
      <dgm:prSet presAssocID="{2A0268CC-24A8-4839-A627-AE133800D363}" presName="node" presStyleLbl="node1" presStyleIdx="3" presStyleCnt="4" custScaleX="30346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1F6A4E1-EDAE-4AF4-BE93-821E6E048FA3}" type="presOf" srcId="{CC3199BA-54DA-4A69-B574-16C3B4BC0B12}" destId="{03F00AA9-F655-4785-BEA9-74D71F86935A}" srcOrd="0" destOrd="0" presId="urn:microsoft.com/office/officeart/2005/8/layout/process2"/>
    <dgm:cxn modelId="{6280946C-9450-44AC-AB70-403BDDEB9EB1}" srcId="{F9586EAA-B34A-4A4F-B86E-2FB32A79ECD0}" destId="{2A0268CC-24A8-4839-A627-AE133800D363}" srcOrd="3" destOrd="0" parTransId="{60A08DD4-D2BC-4E08-86BB-B3F67A08B608}" sibTransId="{C1C3A229-E86D-431F-94E7-F1F1535D76D0}"/>
    <dgm:cxn modelId="{6C301330-52C2-43E9-99EB-C56612414C60}" type="presOf" srcId="{F9586EAA-B34A-4A4F-B86E-2FB32A79ECD0}" destId="{BE57913E-250B-4F5E-922E-BE69E40D889F}" srcOrd="0" destOrd="0" presId="urn:microsoft.com/office/officeart/2005/8/layout/process2"/>
    <dgm:cxn modelId="{72D072FF-6020-488B-A616-F8D598C6177D}" type="presOf" srcId="{2A0268CC-24A8-4839-A627-AE133800D363}" destId="{E7BDF1F8-DBED-4C24-8259-C44045695B49}" srcOrd="0" destOrd="0" presId="urn:microsoft.com/office/officeart/2005/8/layout/process2"/>
    <dgm:cxn modelId="{39A7F7FA-4236-4E54-95BF-1A1116A6BBA9}" type="presOf" srcId="{97224C06-A62C-4217-8ABF-A2E4A0FF201A}" destId="{825C0D7E-C5B4-457C-8A8A-E3D94F4B669A}" srcOrd="1" destOrd="0" presId="urn:microsoft.com/office/officeart/2005/8/layout/process2"/>
    <dgm:cxn modelId="{FAEF2A5A-10C8-4CA4-B665-5A29D4982427}" type="presOf" srcId="{08368D6F-D17F-4007-AB6B-BE5EDFFB519C}" destId="{05D1FC89-420B-4159-9AB8-8BFDF5F15D86}" srcOrd="0" destOrd="0" presId="urn:microsoft.com/office/officeart/2005/8/layout/process2"/>
    <dgm:cxn modelId="{2E097092-9DB1-4950-B28A-3BDC82C89782}" type="presOf" srcId="{FE283793-5782-4C5F-9E38-D23F6F323D65}" destId="{07EFDBEE-3485-4EF2-B015-B7A87E585116}" srcOrd="1" destOrd="0" presId="urn:microsoft.com/office/officeart/2005/8/layout/process2"/>
    <dgm:cxn modelId="{8EA01B26-1C31-4B80-8BB6-D4F35AD4A0B6}" type="presOf" srcId="{97224C06-A62C-4217-8ABF-A2E4A0FF201A}" destId="{FDE311D3-7048-434F-9211-F9111243D60E}" srcOrd="0" destOrd="0" presId="urn:microsoft.com/office/officeart/2005/8/layout/process2"/>
    <dgm:cxn modelId="{E312FAF0-2134-4D5E-BE2E-715B01B0D018}" srcId="{F9586EAA-B34A-4A4F-B86E-2FB32A79ECD0}" destId="{3D974840-EC55-435C-B79C-CB5F300D7B97}" srcOrd="1" destOrd="0" parTransId="{C88C3929-11BD-4BCE-B72F-E51B35123FC5}" sibTransId="{97224C06-A62C-4217-8ABF-A2E4A0FF201A}"/>
    <dgm:cxn modelId="{87E22262-C554-4853-987D-7E256035AA27}" type="presOf" srcId="{25DEDA5D-0076-47AB-87EB-231302730FDA}" destId="{19DE5E55-E9D0-4B75-AB4B-098EA8CFC679}" srcOrd="0" destOrd="0" presId="urn:microsoft.com/office/officeart/2005/8/layout/process2"/>
    <dgm:cxn modelId="{A60AF38F-F6D6-43FD-9179-A9800CAC1DE1}" type="presOf" srcId="{25DEDA5D-0076-47AB-87EB-231302730FDA}" destId="{C7C9968C-162E-4DE4-A9FD-FA299F19E14F}" srcOrd="1" destOrd="0" presId="urn:microsoft.com/office/officeart/2005/8/layout/process2"/>
    <dgm:cxn modelId="{0E98E7F6-2B05-4AB9-9DD4-EC28BE2B1CFB}" srcId="{F9586EAA-B34A-4A4F-B86E-2FB32A79ECD0}" destId="{CC3199BA-54DA-4A69-B574-16C3B4BC0B12}" srcOrd="2" destOrd="0" parTransId="{B4535DCE-7321-4F43-A7D2-C2FFBB502124}" sibTransId="{FE283793-5782-4C5F-9E38-D23F6F323D65}"/>
    <dgm:cxn modelId="{A72A4FCE-9B9D-45FE-A00D-F0515EE1F3B5}" type="presOf" srcId="{FE283793-5782-4C5F-9E38-D23F6F323D65}" destId="{CCB2DC76-5363-4DB1-A609-BE104759CF65}" srcOrd="0" destOrd="0" presId="urn:microsoft.com/office/officeart/2005/8/layout/process2"/>
    <dgm:cxn modelId="{C86A0F3C-89D0-4530-BF09-EEAD6C505229}" srcId="{F9586EAA-B34A-4A4F-B86E-2FB32A79ECD0}" destId="{08368D6F-D17F-4007-AB6B-BE5EDFFB519C}" srcOrd="0" destOrd="0" parTransId="{7D57AE92-73BE-421E-B1B4-021F9855E3B2}" sibTransId="{25DEDA5D-0076-47AB-87EB-231302730FDA}"/>
    <dgm:cxn modelId="{A35A39A0-BFD1-4462-A8A3-4DDEF972534F}" type="presOf" srcId="{3D974840-EC55-435C-B79C-CB5F300D7B97}" destId="{AF76BE01-DAB3-431E-B483-7ABE81C1D066}" srcOrd="0" destOrd="0" presId="urn:microsoft.com/office/officeart/2005/8/layout/process2"/>
    <dgm:cxn modelId="{90396A48-DECD-419A-8456-EDB5305B21E8}" type="presParOf" srcId="{BE57913E-250B-4F5E-922E-BE69E40D889F}" destId="{05D1FC89-420B-4159-9AB8-8BFDF5F15D86}" srcOrd="0" destOrd="0" presId="urn:microsoft.com/office/officeart/2005/8/layout/process2"/>
    <dgm:cxn modelId="{DF67C0F8-C818-4261-9645-A9DB4837B5E5}" type="presParOf" srcId="{BE57913E-250B-4F5E-922E-BE69E40D889F}" destId="{19DE5E55-E9D0-4B75-AB4B-098EA8CFC679}" srcOrd="1" destOrd="0" presId="urn:microsoft.com/office/officeart/2005/8/layout/process2"/>
    <dgm:cxn modelId="{F38C5D15-6332-4E6B-BCAE-E087F434A455}" type="presParOf" srcId="{19DE5E55-E9D0-4B75-AB4B-098EA8CFC679}" destId="{C7C9968C-162E-4DE4-A9FD-FA299F19E14F}" srcOrd="0" destOrd="0" presId="urn:microsoft.com/office/officeart/2005/8/layout/process2"/>
    <dgm:cxn modelId="{4710E033-98BA-43A1-8AB3-7943E93AB15D}" type="presParOf" srcId="{BE57913E-250B-4F5E-922E-BE69E40D889F}" destId="{AF76BE01-DAB3-431E-B483-7ABE81C1D066}" srcOrd="2" destOrd="0" presId="urn:microsoft.com/office/officeart/2005/8/layout/process2"/>
    <dgm:cxn modelId="{A07F1322-360D-4FC5-957B-EDDBE5DCFEB1}" type="presParOf" srcId="{BE57913E-250B-4F5E-922E-BE69E40D889F}" destId="{FDE311D3-7048-434F-9211-F9111243D60E}" srcOrd="3" destOrd="0" presId="urn:microsoft.com/office/officeart/2005/8/layout/process2"/>
    <dgm:cxn modelId="{B0BCFC9C-3558-4CA6-B229-F9B10E143301}" type="presParOf" srcId="{FDE311D3-7048-434F-9211-F9111243D60E}" destId="{825C0D7E-C5B4-457C-8A8A-E3D94F4B669A}" srcOrd="0" destOrd="0" presId="urn:microsoft.com/office/officeart/2005/8/layout/process2"/>
    <dgm:cxn modelId="{747AA82C-2C18-4CEB-B856-570CA2062F72}" type="presParOf" srcId="{BE57913E-250B-4F5E-922E-BE69E40D889F}" destId="{03F00AA9-F655-4785-BEA9-74D71F86935A}" srcOrd="4" destOrd="0" presId="urn:microsoft.com/office/officeart/2005/8/layout/process2"/>
    <dgm:cxn modelId="{4A92EBD6-96E9-4E04-B701-33461D281469}" type="presParOf" srcId="{BE57913E-250B-4F5E-922E-BE69E40D889F}" destId="{CCB2DC76-5363-4DB1-A609-BE104759CF65}" srcOrd="5" destOrd="0" presId="urn:microsoft.com/office/officeart/2005/8/layout/process2"/>
    <dgm:cxn modelId="{549E5667-22A8-4F2A-BFF9-AFACB515765A}" type="presParOf" srcId="{CCB2DC76-5363-4DB1-A609-BE104759CF65}" destId="{07EFDBEE-3485-4EF2-B015-B7A87E585116}" srcOrd="0" destOrd="0" presId="urn:microsoft.com/office/officeart/2005/8/layout/process2"/>
    <dgm:cxn modelId="{73457072-0227-4A40-9DAF-9990D16CE0B2}" type="presParOf" srcId="{BE57913E-250B-4F5E-922E-BE69E40D889F}" destId="{E7BDF1F8-DBED-4C24-8259-C44045695B49}" srcOrd="6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4FCC61-5E93-4B35-BFB8-AC9084110E76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B1A7352C-CB15-4767-AE0D-DCDA156967EA}">
      <dgm:prSet phldrT="[Κείμενο]"/>
      <dgm:spPr/>
      <dgm:t>
        <a:bodyPr/>
        <a:lstStyle/>
        <a:p>
          <a:r>
            <a:rPr lang="en-US" dirty="0" smtClean="0"/>
            <a:t>1</a:t>
          </a:r>
          <a:endParaRPr lang="el-GR" dirty="0"/>
        </a:p>
      </dgm:t>
    </dgm:pt>
    <dgm:pt modelId="{5181BAD3-430A-4D59-A5FA-4097E0348AA6}" type="parTrans" cxnId="{8723B716-52E9-44B9-BD02-542C6E287FB9}">
      <dgm:prSet/>
      <dgm:spPr/>
      <dgm:t>
        <a:bodyPr/>
        <a:lstStyle/>
        <a:p>
          <a:endParaRPr lang="el-GR"/>
        </a:p>
      </dgm:t>
    </dgm:pt>
    <dgm:pt modelId="{8A6ACEC5-CDE5-413D-89E4-81AD83580C53}" type="sibTrans" cxnId="{8723B716-52E9-44B9-BD02-542C6E287FB9}">
      <dgm:prSet/>
      <dgm:spPr/>
      <dgm:t>
        <a:bodyPr/>
        <a:lstStyle/>
        <a:p>
          <a:endParaRPr lang="el-GR"/>
        </a:p>
      </dgm:t>
    </dgm:pt>
    <dgm:pt modelId="{67E2B109-B398-4605-A23D-F6E6455BFB6D}">
      <dgm:prSet phldrT="[Κείμενο]"/>
      <dgm:spPr/>
      <dgm:t>
        <a:bodyPr/>
        <a:lstStyle/>
        <a:p>
          <a:r>
            <a:rPr lang="en-US" dirty="0" smtClean="0"/>
            <a:t>2</a:t>
          </a:r>
          <a:endParaRPr lang="el-GR" dirty="0"/>
        </a:p>
      </dgm:t>
    </dgm:pt>
    <dgm:pt modelId="{5BFCA124-EC4F-4374-A57E-08D8C7F54665}" type="parTrans" cxnId="{76FCA60A-ED6B-4A3A-B085-A47E9AA65E3F}">
      <dgm:prSet/>
      <dgm:spPr/>
      <dgm:t>
        <a:bodyPr/>
        <a:lstStyle/>
        <a:p>
          <a:endParaRPr lang="el-GR"/>
        </a:p>
      </dgm:t>
    </dgm:pt>
    <dgm:pt modelId="{2BB764AC-5502-47FA-A9B3-ADC477D3E5B6}" type="sibTrans" cxnId="{76FCA60A-ED6B-4A3A-B085-A47E9AA65E3F}">
      <dgm:prSet/>
      <dgm:spPr/>
      <dgm:t>
        <a:bodyPr/>
        <a:lstStyle/>
        <a:p>
          <a:endParaRPr lang="el-GR"/>
        </a:p>
      </dgm:t>
    </dgm:pt>
    <dgm:pt modelId="{637DE36C-0A68-499B-AB44-A5E311A75C1D}">
      <dgm:prSet phldrT="[Κείμενο]" custT="1"/>
      <dgm:spPr/>
      <dgm:t>
        <a:bodyPr/>
        <a:lstStyle/>
        <a:p>
          <a:r>
            <a:rPr lang="el-GR" sz="1500" dirty="0" err="1" smtClean="0"/>
            <a:t>Κουμαρινικά</a:t>
          </a:r>
          <a:r>
            <a:rPr lang="el-GR" sz="1500" dirty="0" smtClean="0"/>
            <a:t> αντιπηκτικά</a:t>
          </a:r>
          <a:endParaRPr lang="el-GR" sz="1500" dirty="0"/>
        </a:p>
      </dgm:t>
    </dgm:pt>
    <dgm:pt modelId="{343A1770-5F27-455D-B1F7-826FC835B647}" type="parTrans" cxnId="{B1A81AD3-4088-484D-9064-070D0381A680}">
      <dgm:prSet/>
      <dgm:spPr/>
      <dgm:t>
        <a:bodyPr/>
        <a:lstStyle/>
        <a:p>
          <a:endParaRPr lang="el-GR"/>
        </a:p>
      </dgm:t>
    </dgm:pt>
    <dgm:pt modelId="{26F18800-94AB-4952-A964-103F91DBF61C}" type="sibTrans" cxnId="{B1A81AD3-4088-484D-9064-070D0381A680}">
      <dgm:prSet/>
      <dgm:spPr/>
      <dgm:t>
        <a:bodyPr/>
        <a:lstStyle/>
        <a:p>
          <a:endParaRPr lang="el-GR"/>
        </a:p>
      </dgm:t>
    </dgm:pt>
    <dgm:pt modelId="{2ED9450A-6C4A-4C17-9832-EDA9F3D07D0D}">
      <dgm:prSet phldrT="[Κείμενο]"/>
      <dgm:spPr/>
      <dgm:t>
        <a:bodyPr/>
        <a:lstStyle/>
        <a:p>
          <a:r>
            <a:rPr lang="en-US" dirty="0" smtClean="0"/>
            <a:t>3</a:t>
          </a:r>
          <a:endParaRPr lang="el-GR" dirty="0"/>
        </a:p>
      </dgm:t>
    </dgm:pt>
    <dgm:pt modelId="{6F67D72D-CABE-4A33-9954-22251F973E46}" type="parTrans" cxnId="{5DE3FC40-ACF8-4B1B-9CA3-37EB925039D4}">
      <dgm:prSet/>
      <dgm:spPr/>
      <dgm:t>
        <a:bodyPr/>
        <a:lstStyle/>
        <a:p>
          <a:endParaRPr lang="el-GR"/>
        </a:p>
      </dgm:t>
    </dgm:pt>
    <dgm:pt modelId="{1BF51019-AB47-44D2-BD8E-421F61A7A05C}" type="sibTrans" cxnId="{5DE3FC40-ACF8-4B1B-9CA3-37EB925039D4}">
      <dgm:prSet/>
      <dgm:spPr/>
      <dgm:t>
        <a:bodyPr/>
        <a:lstStyle/>
        <a:p>
          <a:endParaRPr lang="el-GR"/>
        </a:p>
      </dgm:t>
    </dgm:pt>
    <dgm:pt modelId="{9AD318D2-3A99-4427-BE93-3B7AF180EDC4}">
      <dgm:prSet phldrT="[Κείμενο]" custT="1"/>
      <dgm:spPr/>
      <dgm:t>
        <a:bodyPr/>
        <a:lstStyle/>
        <a:p>
          <a:r>
            <a:rPr lang="el-GR" sz="1500" dirty="0" err="1" smtClean="0"/>
            <a:t>Κυκλοσπορίνη</a:t>
          </a:r>
          <a:endParaRPr lang="el-GR" sz="1500" dirty="0"/>
        </a:p>
      </dgm:t>
    </dgm:pt>
    <dgm:pt modelId="{0438C25D-D746-4F73-B601-C44C899C3EFE}" type="parTrans" cxnId="{6E2B316C-3CDF-4597-B802-DF151F463221}">
      <dgm:prSet/>
      <dgm:spPr/>
      <dgm:t>
        <a:bodyPr/>
        <a:lstStyle/>
        <a:p>
          <a:endParaRPr lang="el-GR"/>
        </a:p>
      </dgm:t>
    </dgm:pt>
    <dgm:pt modelId="{2B16AD68-6C74-4B64-900E-1EB2ED74457A}" type="sibTrans" cxnId="{6E2B316C-3CDF-4597-B802-DF151F463221}">
      <dgm:prSet/>
      <dgm:spPr/>
      <dgm:t>
        <a:bodyPr/>
        <a:lstStyle/>
        <a:p>
          <a:endParaRPr lang="el-GR"/>
        </a:p>
      </dgm:t>
    </dgm:pt>
    <dgm:pt modelId="{9FFE7197-9EB5-44BA-B53E-A53AA4551F1C}">
      <dgm:prSet phldrT="[Κείμενο]"/>
      <dgm:spPr/>
      <dgm:t>
        <a:bodyPr/>
        <a:lstStyle/>
        <a:p>
          <a:r>
            <a:rPr lang="en-US" dirty="0" smtClean="0"/>
            <a:t>4</a:t>
          </a:r>
          <a:endParaRPr lang="el-GR" dirty="0"/>
        </a:p>
      </dgm:t>
    </dgm:pt>
    <dgm:pt modelId="{2863DDEB-E268-4771-9215-38BE7E1EB9EB}" type="parTrans" cxnId="{13B82A16-4DD3-498C-BE25-98A654DF9769}">
      <dgm:prSet/>
      <dgm:spPr/>
      <dgm:t>
        <a:bodyPr/>
        <a:lstStyle/>
        <a:p>
          <a:endParaRPr lang="el-GR"/>
        </a:p>
      </dgm:t>
    </dgm:pt>
    <dgm:pt modelId="{471EA3DD-B9E1-45A2-BD44-BEC456B2444F}" type="sibTrans" cxnId="{13B82A16-4DD3-498C-BE25-98A654DF9769}">
      <dgm:prSet/>
      <dgm:spPr/>
      <dgm:t>
        <a:bodyPr/>
        <a:lstStyle/>
        <a:p>
          <a:endParaRPr lang="el-GR"/>
        </a:p>
      </dgm:t>
    </dgm:pt>
    <dgm:pt modelId="{0760D661-6B28-43FD-A7BC-CBCA49AB08FD}">
      <dgm:prSet phldrT="[Κείμενο]" custT="1"/>
      <dgm:spPr/>
      <dgm:t>
        <a:bodyPr/>
        <a:lstStyle/>
        <a:p>
          <a:r>
            <a:rPr lang="el-GR" sz="1500" dirty="0" err="1" smtClean="0"/>
            <a:t>Ερυθρομυκίνη</a:t>
          </a:r>
          <a:r>
            <a:rPr lang="el-GR" sz="1500" dirty="0" smtClean="0"/>
            <a:t> και άλλα </a:t>
          </a:r>
          <a:r>
            <a:rPr lang="el-GR" sz="1500" dirty="0" err="1" smtClean="0"/>
            <a:t>μακρολίδια</a:t>
          </a:r>
          <a:r>
            <a:rPr lang="el-GR" sz="1500" dirty="0" smtClean="0"/>
            <a:t> (</a:t>
          </a:r>
          <a:r>
            <a:rPr lang="el-GR" sz="1500" dirty="0" err="1" smtClean="0"/>
            <a:t>κλαριθρομυκίνη</a:t>
          </a:r>
          <a:r>
            <a:rPr lang="el-GR" sz="1500" dirty="0" smtClean="0"/>
            <a:t>)</a:t>
          </a:r>
          <a:endParaRPr lang="el-GR" sz="1500" dirty="0"/>
        </a:p>
      </dgm:t>
    </dgm:pt>
    <dgm:pt modelId="{C212C2CE-0074-4EA1-BC4E-78E0519FBAC7}" type="parTrans" cxnId="{ECF7505A-B40B-4C01-BB32-D8419F87615F}">
      <dgm:prSet/>
      <dgm:spPr/>
      <dgm:t>
        <a:bodyPr/>
        <a:lstStyle/>
        <a:p>
          <a:endParaRPr lang="el-GR"/>
        </a:p>
      </dgm:t>
    </dgm:pt>
    <dgm:pt modelId="{F3D3C091-DDC8-41BB-9258-CD5E4A6086D6}" type="sibTrans" cxnId="{ECF7505A-B40B-4C01-BB32-D8419F87615F}">
      <dgm:prSet/>
      <dgm:spPr/>
      <dgm:t>
        <a:bodyPr/>
        <a:lstStyle/>
        <a:p>
          <a:endParaRPr lang="el-GR"/>
        </a:p>
      </dgm:t>
    </dgm:pt>
    <dgm:pt modelId="{815C59D3-F75F-4F0D-9939-6DB6CBE0131B}">
      <dgm:prSet phldrT="[Κείμενο]"/>
      <dgm:spPr/>
      <dgm:t>
        <a:bodyPr/>
        <a:lstStyle/>
        <a:p>
          <a:r>
            <a:rPr lang="en-US" dirty="0" smtClean="0"/>
            <a:t>5</a:t>
          </a:r>
          <a:endParaRPr lang="el-GR" dirty="0"/>
        </a:p>
      </dgm:t>
    </dgm:pt>
    <dgm:pt modelId="{BE6C77F4-CF39-4BF6-909A-F2C829747851}" type="parTrans" cxnId="{49F2823D-7338-4501-B70C-F6EF8DC38482}">
      <dgm:prSet/>
      <dgm:spPr/>
      <dgm:t>
        <a:bodyPr/>
        <a:lstStyle/>
        <a:p>
          <a:endParaRPr lang="el-GR"/>
        </a:p>
      </dgm:t>
    </dgm:pt>
    <dgm:pt modelId="{4E98E3E9-F314-4CD8-B61B-A2E3BAE55CEA}" type="sibTrans" cxnId="{49F2823D-7338-4501-B70C-F6EF8DC38482}">
      <dgm:prSet/>
      <dgm:spPr/>
      <dgm:t>
        <a:bodyPr/>
        <a:lstStyle/>
        <a:p>
          <a:endParaRPr lang="el-GR"/>
        </a:p>
      </dgm:t>
    </dgm:pt>
    <dgm:pt modelId="{2F6B7660-308E-4542-87E8-BCF22DF942B5}">
      <dgm:prSet phldrT="[Κείμενο]" custT="1"/>
      <dgm:spPr/>
      <dgm:t>
        <a:bodyPr/>
        <a:lstStyle/>
        <a:p>
          <a:r>
            <a:rPr lang="el-GR" sz="1500" dirty="0" err="1" smtClean="0"/>
            <a:t>Ιτρακοναζόλη</a:t>
          </a:r>
          <a:r>
            <a:rPr lang="el-GR" sz="1500" dirty="0" smtClean="0"/>
            <a:t> και άλλα </a:t>
          </a:r>
          <a:r>
            <a:rPr lang="el-GR" sz="1500" dirty="0" err="1" smtClean="0"/>
            <a:t>αντιμυκητιασικά</a:t>
          </a:r>
          <a:r>
            <a:rPr lang="el-GR" sz="1500" dirty="0" smtClean="0"/>
            <a:t> φάρμακα</a:t>
          </a:r>
          <a:endParaRPr lang="el-GR" sz="1500" dirty="0"/>
        </a:p>
      </dgm:t>
    </dgm:pt>
    <dgm:pt modelId="{6B0C2A25-C4BA-451C-833A-6251C9767114}" type="parTrans" cxnId="{9F5016A0-FB66-498C-B25B-2F11F3131986}">
      <dgm:prSet/>
      <dgm:spPr/>
      <dgm:t>
        <a:bodyPr/>
        <a:lstStyle/>
        <a:p>
          <a:endParaRPr lang="el-GR"/>
        </a:p>
      </dgm:t>
    </dgm:pt>
    <dgm:pt modelId="{C16D21D6-4A12-4C00-83D2-FCCF219FEE36}" type="sibTrans" cxnId="{9F5016A0-FB66-498C-B25B-2F11F3131986}">
      <dgm:prSet/>
      <dgm:spPr/>
      <dgm:t>
        <a:bodyPr/>
        <a:lstStyle/>
        <a:p>
          <a:endParaRPr lang="el-GR"/>
        </a:p>
      </dgm:t>
    </dgm:pt>
    <dgm:pt modelId="{17C3EE3D-4E1C-4252-9B77-3521BB03E4D2}">
      <dgm:prSet phldrT="[Κείμενο]"/>
      <dgm:spPr/>
      <dgm:t>
        <a:bodyPr/>
        <a:lstStyle/>
        <a:p>
          <a:r>
            <a:rPr lang="en-US" dirty="0" smtClean="0"/>
            <a:t>6</a:t>
          </a:r>
          <a:endParaRPr lang="el-GR" dirty="0"/>
        </a:p>
      </dgm:t>
    </dgm:pt>
    <dgm:pt modelId="{DC8462D2-B693-48E9-8F4F-683979F9828F}" type="parTrans" cxnId="{9F22D8AA-07FE-4B52-BD11-0C0D50DB87BC}">
      <dgm:prSet/>
      <dgm:spPr/>
      <dgm:t>
        <a:bodyPr/>
        <a:lstStyle/>
        <a:p>
          <a:endParaRPr lang="el-GR"/>
        </a:p>
      </dgm:t>
    </dgm:pt>
    <dgm:pt modelId="{DA7C6F8D-3EB9-4948-ACE9-E5F976E23F28}" type="sibTrans" cxnId="{9F22D8AA-07FE-4B52-BD11-0C0D50DB87BC}">
      <dgm:prSet/>
      <dgm:spPr/>
      <dgm:t>
        <a:bodyPr/>
        <a:lstStyle/>
        <a:p>
          <a:endParaRPr lang="el-GR"/>
        </a:p>
      </dgm:t>
    </dgm:pt>
    <dgm:pt modelId="{9E4A13A5-E21A-44E9-9FBE-2C58DF80CCCC}">
      <dgm:prSet phldrT="[Κείμενο]" custT="1"/>
      <dgm:spPr/>
      <dgm:t>
        <a:bodyPr/>
        <a:lstStyle/>
        <a:p>
          <a:r>
            <a:rPr lang="el-GR" sz="1500" dirty="0" smtClean="0"/>
            <a:t>Αντικαταθλιπτικά φάρμακα (</a:t>
          </a:r>
          <a:r>
            <a:rPr lang="el-GR" sz="1500" dirty="0" err="1" smtClean="0"/>
            <a:t>nefazodone</a:t>
          </a:r>
          <a:r>
            <a:rPr lang="el-GR" sz="1500" dirty="0" smtClean="0"/>
            <a:t>)</a:t>
          </a:r>
          <a:endParaRPr lang="el-GR" sz="1500" dirty="0"/>
        </a:p>
      </dgm:t>
    </dgm:pt>
    <dgm:pt modelId="{90554282-F130-488D-B3D8-DC1239E2886F}" type="parTrans" cxnId="{AF650F0E-0D24-4695-9D38-DBC37910A582}">
      <dgm:prSet/>
      <dgm:spPr/>
      <dgm:t>
        <a:bodyPr/>
        <a:lstStyle/>
        <a:p>
          <a:endParaRPr lang="el-GR"/>
        </a:p>
      </dgm:t>
    </dgm:pt>
    <dgm:pt modelId="{51718B3F-5320-4671-A6C7-AA3D5ED75856}" type="sibTrans" cxnId="{AF650F0E-0D24-4695-9D38-DBC37910A582}">
      <dgm:prSet/>
      <dgm:spPr/>
      <dgm:t>
        <a:bodyPr/>
        <a:lstStyle/>
        <a:p>
          <a:endParaRPr lang="el-GR"/>
        </a:p>
      </dgm:t>
    </dgm:pt>
    <dgm:pt modelId="{8CEAD28F-2263-4D5A-AD1B-CD86E7FB79AF}">
      <dgm:prSet phldrT="[Κείμενο]"/>
      <dgm:spPr/>
      <dgm:t>
        <a:bodyPr/>
        <a:lstStyle/>
        <a:p>
          <a:r>
            <a:rPr lang="en-US" dirty="0" smtClean="0"/>
            <a:t>7</a:t>
          </a:r>
          <a:endParaRPr lang="el-GR" dirty="0"/>
        </a:p>
      </dgm:t>
    </dgm:pt>
    <dgm:pt modelId="{9806ED53-6AAE-4957-B580-0358C9F40063}" type="parTrans" cxnId="{DBCFB215-137C-4287-999A-31C3580C997D}">
      <dgm:prSet/>
      <dgm:spPr/>
      <dgm:t>
        <a:bodyPr/>
        <a:lstStyle/>
        <a:p>
          <a:endParaRPr lang="el-GR"/>
        </a:p>
      </dgm:t>
    </dgm:pt>
    <dgm:pt modelId="{0D7C32D6-5E57-40F2-A0BC-5A5F8C1F95C5}" type="sibTrans" cxnId="{DBCFB215-137C-4287-999A-31C3580C997D}">
      <dgm:prSet/>
      <dgm:spPr/>
      <dgm:t>
        <a:bodyPr/>
        <a:lstStyle/>
        <a:p>
          <a:endParaRPr lang="el-GR"/>
        </a:p>
      </dgm:t>
    </dgm:pt>
    <dgm:pt modelId="{ED6D57E7-1983-4573-BA34-CB83DE7982B6}">
      <dgm:prSet phldrT="[Κείμενο]" custT="1"/>
      <dgm:spPr/>
      <dgm:t>
        <a:bodyPr/>
        <a:lstStyle/>
        <a:p>
          <a:r>
            <a:rPr lang="el-GR" sz="1500" dirty="0" smtClean="0"/>
            <a:t>Αναστολείς της </a:t>
          </a:r>
          <a:r>
            <a:rPr lang="el-GR" sz="1500" dirty="0" err="1" smtClean="0"/>
            <a:t>πρωτεάσης</a:t>
          </a:r>
          <a:endParaRPr lang="el-GR" sz="1500" dirty="0"/>
        </a:p>
      </dgm:t>
    </dgm:pt>
    <dgm:pt modelId="{4774EE67-277D-4F7B-A20F-98DBF57DDCE3}" type="parTrans" cxnId="{FB82B34D-7420-4ACA-9698-21ED31AAA59E}">
      <dgm:prSet/>
      <dgm:spPr/>
      <dgm:t>
        <a:bodyPr/>
        <a:lstStyle/>
        <a:p>
          <a:endParaRPr lang="el-GR"/>
        </a:p>
      </dgm:t>
    </dgm:pt>
    <dgm:pt modelId="{04396833-7302-487C-BA8E-6C8244DDE3E7}" type="sibTrans" cxnId="{FB82B34D-7420-4ACA-9698-21ED31AAA59E}">
      <dgm:prSet/>
      <dgm:spPr/>
      <dgm:t>
        <a:bodyPr/>
        <a:lstStyle/>
        <a:p>
          <a:endParaRPr lang="el-GR"/>
        </a:p>
      </dgm:t>
    </dgm:pt>
    <dgm:pt modelId="{CEEFCE2B-8AA0-42E9-A45D-E0D9E7189FFF}">
      <dgm:prSet phldrT="[Κείμενο]"/>
      <dgm:spPr/>
      <dgm:t>
        <a:bodyPr/>
        <a:lstStyle/>
        <a:p>
          <a:r>
            <a:rPr lang="en-US" dirty="0" smtClean="0"/>
            <a:t>8</a:t>
          </a:r>
          <a:endParaRPr lang="el-GR" dirty="0"/>
        </a:p>
      </dgm:t>
    </dgm:pt>
    <dgm:pt modelId="{33427740-2654-4CBF-B28E-4A3620235740}" type="parTrans" cxnId="{797304D4-B58F-46FB-A5FB-8E13185F7EBC}">
      <dgm:prSet/>
      <dgm:spPr/>
      <dgm:t>
        <a:bodyPr/>
        <a:lstStyle/>
        <a:p>
          <a:endParaRPr lang="el-GR"/>
        </a:p>
      </dgm:t>
    </dgm:pt>
    <dgm:pt modelId="{5B23E765-D913-4CC9-B9E8-451665311F21}" type="sibTrans" cxnId="{797304D4-B58F-46FB-A5FB-8E13185F7EBC}">
      <dgm:prSet/>
      <dgm:spPr/>
      <dgm:t>
        <a:bodyPr/>
        <a:lstStyle/>
        <a:p>
          <a:endParaRPr lang="el-GR"/>
        </a:p>
      </dgm:t>
    </dgm:pt>
    <dgm:pt modelId="{34A3E527-42AB-4C1F-A93E-03C03247E4FE}">
      <dgm:prSet phldrT="[Κείμενο]" custT="1"/>
      <dgm:spPr/>
      <dgm:t>
        <a:bodyPr/>
        <a:lstStyle/>
        <a:p>
          <a:r>
            <a:rPr lang="el-GR" sz="1500" dirty="0" err="1" smtClean="0"/>
            <a:t>Διϋδροπυριδίνες</a:t>
          </a:r>
          <a:r>
            <a:rPr lang="el-GR" sz="1500" dirty="0" smtClean="0"/>
            <a:t>, καθώς και </a:t>
          </a:r>
          <a:r>
            <a:rPr lang="el-GR" sz="1500" dirty="0" err="1" smtClean="0"/>
            <a:t>διλτιαζέμη</a:t>
          </a:r>
          <a:r>
            <a:rPr lang="el-GR" sz="1500" dirty="0" smtClean="0"/>
            <a:t>/</a:t>
          </a:r>
          <a:r>
            <a:rPr lang="el-GR" sz="1500" dirty="0" err="1" smtClean="0"/>
            <a:t>βεραπαμίλη</a:t>
          </a:r>
          <a:r>
            <a:rPr lang="el-GR" sz="1500" dirty="0" smtClean="0"/>
            <a:t> (κυρίως με </a:t>
          </a:r>
          <a:r>
            <a:rPr lang="el-GR" sz="1500" dirty="0" err="1" smtClean="0"/>
            <a:t>σιμβαστατίνη</a:t>
          </a:r>
          <a:r>
            <a:rPr lang="el-GR" sz="1500" dirty="0" smtClean="0"/>
            <a:t>)</a:t>
          </a:r>
          <a:endParaRPr lang="el-GR" sz="1500" dirty="0"/>
        </a:p>
      </dgm:t>
    </dgm:pt>
    <dgm:pt modelId="{CC48DB1D-A279-44B5-9177-654D674FB086}" type="parTrans" cxnId="{5F288766-D671-471B-BC96-82E6410FD979}">
      <dgm:prSet/>
      <dgm:spPr/>
      <dgm:t>
        <a:bodyPr/>
        <a:lstStyle/>
        <a:p>
          <a:endParaRPr lang="el-GR"/>
        </a:p>
      </dgm:t>
    </dgm:pt>
    <dgm:pt modelId="{3178D92A-66CF-4922-BDB3-21E01685ADC8}" type="sibTrans" cxnId="{5F288766-D671-471B-BC96-82E6410FD979}">
      <dgm:prSet/>
      <dgm:spPr/>
      <dgm:t>
        <a:bodyPr/>
        <a:lstStyle/>
        <a:p>
          <a:endParaRPr lang="el-GR"/>
        </a:p>
      </dgm:t>
    </dgm:pt>
    <dgm:pt modelId="{9AC15AAC-EA91-43FB-93BD-B98AAD5D7E5E}">
      <dgm:prSet phldrT="[Κείμενο]"/>
      <dgm:spPr/>
      <dgm:t>
        <a:bodyPr/>
        <a:lstStyle/>
        <a:p>
          <a:r>
            <a:rPr lang="en-US" dirty="0" smtClean="0"/>
            <a:t>9</a:t>
          </a:r>
          <a:endParaRPr lang="el-GR" dirty="0"/>
        </a:p>
      </dgm:t>
    </dgm:pt>
    <dgm:pt modelId="{BF28B02A-AE5E-4DE9-AB13-7516F19A65C3}" type="parTrans" cxnId="{EB14244B-EDC2-4304-9701-3F6BAD31D1F1}">
      <dgm:prSet/>
      <dgm:spPr/>
      <dgm:t>
        <a:bodyPr/>
        <a:lstStyle/>
        <a:p>
          <a:endParaRPr lang="el-GR"/>
        </a:p>
      </dgm:t>
    </dgm:pt>
    <dgm:pt modelId="{CF9DC889-06ED-452A-9697-D9218356899F}" type="sibTrans" cxnId="{EB14244B-EDC2-4304-9701-3F6BAD31D1F1}">
      <dgm:prSet/>
      <dgm:spPr/>
      <dgm:t>
        <a:bodyPr/>
        <a:lstStyle/>
        <a:p>
          <a:endParaRPr lang="el-GR"/>
        </a:p>
      </dgm:t>
    </dgm:pt>
    <dgm:pt modelId="{3EBF6060-E8A1-41CC-ABC5-C6690C71507E}">
      <dgm:prSet phldrT="[Κείμενο]"/>
      <dgm:spPr/>
      <dgm:t>
        <a:bodyPr/>
        <a:lstStyle/>
        <a:p>
          <a:r>
            <a:rPr lang="el-GR" dirty="0" err="1" smtClean="0"/>
            <a:t>Αμιωδαρόνη</a:t>
          </a:r>
          <a:r>
            <a:rPr lang="el-GR" dirty="0" smtClean="0"/>
            <a:t> (κυρίως με </a:t>
          </a:r>
          <a:r>
            <a:rPr lang="el-GR" dirty="0" err="1" smtClean="0"/>
            <a:t>σιμβαστατίνη</a:t>
          </a:r>
          <a:r>
            <a:rPr lang="el-GR" dirty="0" smtClean="0"/>
            <a:t>/</a:t>
          </a:r>
          <a:r>
            <a:rPr lang="el-GR" dirty="0" err="1" smtClean="0"/>
            <a:t>λοβαστατίνη</a:t>
          </a:r>
          <a:r>
            <a:rPr lang="el-GR" dirty="0" smtClean="0"/>
            <a:t>)</a:t>
          </a:r>
          <a:endParaRPr lang="el-GR" dirty="0"/>
        </a:p>
      </dgm:t>
    </dgm:pt>
    <dgm:pt modelId="{C74314B2-2AEB-4D90-BBCE-491E9EF14D03}" type="parTrans" cxnId="{E8FD3D00-ADA5-4A6B-8DF9-4D428117D5B9}">
      <dgm:prSet/>
      <dgm:spPr/>
      <dgm:t>
        <a:bodyPr/>
        <a:lstStyle/>
        <a:p>
          <a:endParaRPr lang="el-GR"/>
        </a:p>
      </dgm:t>
    </dgm:pt>
    <dgm:pt modelId="{FF4FEB87-F953-4585-B481-E2B77D18C65B}" type="sibTrans" cxnId="{E8FD3D00-ADA5-4A6B-8DF9-4D428117D5B9}">
      <dgm:prSet/>
      <dgm:spPr/>
      <dgm:t>
        <a:bodyPr/>
        <a:lstStyle/>
        <a:p>
          <a:endParaRPr lang="el-GR"/>
        </a:p>
      </dgm:t>
    </dgm:pt>
    <dgm:pt modelId="{24118FF3-1FBE-4EDE-8940-7D2238BAD653}">
      <dgm:prSet phldrT="[Κείμενο]"/>
      <dgm:spPr/>
      <dgm:t>
        <a:bodyPr/>
        <a:lstStyle/>
        <a:p>
          <a:r>
            <a:rPr lang="en-US" dirty="0" smtClean="0"/>
            <a:t>10</a:t>
          </a:r>
          <a:endParaRPr lang="el-GR" dirty="0"/>
        </a:p>
      </dgm:t>
    </dgm:pt>
    <dgm:pt modelId="{FB0D06B3-9287-45AD-B893-1A8C4734487F}" type="parTrans" cxnId="{D3C6E56D-F155-4352-B0E6-7AB0888D3A76}">
      <dgm:prSet/>
      <dgm:spPr/>
      <dgm:t>
        <a:bodyPr/>
        <a:lstStyle/>
        <a:p>
          <a:endParaRPr lang="el-GR"/>
        </a:p>
      </dgm:t>
    </dgm:pt>
    <dgm:pt modelId="{944FCF29-E05B-4454-A0E9-5501F0CD940A}" type="sibTrans" cxnId="{D3C6E56D-F155-4352-B0E6-7AB0888D3A76}">
      <dgm:prSet/>
      <dgm:spPr/>
      <dgm:t>
        <a:bodyPr/>
        <a:lstStyle/>
        <a:p>
          <a:endParaRPr lang="el-GR"/>
        </a:p>
      </dgm:t>
    </dgm:pt>
    <dgm:pt modelId="{2818DEFD-92D3-4FCA-9656-2A526740112D}">
      <dgm:prSet phldrT="[Κείμενο]" custT="1"/>
      <dgm:spPr/>
      <dgm:t>
        <a:bodyPr/>
        <a:lstStyle/>
        <a:p>
          <a:r>
            <a:rPr lang="el-GR" sz="1500" dirty="0" smtClean="0"/>
            <a:t>Χυμός </a:t>
          </a:r>
          <a:r>
            <a:rPr lang="el-GR" sz="1500" dirty="0" err="1" smtClean="0"/>
            <a:t>grapefruit</a:t>
          </a:r>
          <a:endParaRPr lang="el-GR" sz="1500" dirty="0"/>
        </a:p>
      </dgm:t>
    </dgm:pt>
    <dgm:pt modelId="{DF968095-E2E8-4CC3-B9C1-EC4DAC5EE3D4}" type="parTrans" cxnId="{1B313BD9-6466-4770-A8E8-2275E9609C61}">
      <dgm:prSet/>
      <dgm:spPr/>
      <dgm:t>
        <a:bodyPr/>
        <a:lstStyle/>
        <a:p>
          <a:endParaRPr lang="el-GR"/>
        </a:p>
      </dgm:t>
    </dgm:pt>
    <dgm:pt modelId="{24D0C0D4-B27A-46C3-9374-E608073BD9FC}" type="sibTrans" cxnId="{1B313BD9-6466-4770-A8E8-2275E9609C61}">
      <dgm:prSet/>
      <dgm:spPr/>
      <dgm:t>
        <a:bodyPr/>
        <a:lstStyle/>
        <a:p>
          <a:endParaRPr lang="el-GR"/>
        </a:p>
      </dgm:t>
    </dgm:pt>
    <dgm:pt modelId="{7AB1790D-458F-4B84-B124-A40E761FB692}">
      <dgm:prSet phldrT="[Κείμενο]"/>
      <dgm:spPr/>
      <dgm:t>
        <a:bodyPr/>
        <a:lstStyle/>
        <a:p>
          <a:r>
            <a:rPr lang="en-US" dirty="0" smtClean="0"/>
            <a:t>11</a:t>
          </a:r>
          <a:endParaRPr lang="el-GR" dirty="0"/>
        </a:p>
      </dgm:t>
    </dgm:pt>
    <dgm:pt modelId="{E2F5D4F9-9B16-437C-8715-93D5024191A3}" type="parTrans" cxnId="{DDEC534F-2E37-4CE6-9C27-16C2FF8186F0}">
      <dgm:prSet/>
      <dgm:spPr/>
      <dgm:t>
        <a:bodyPr/>
        <a:lstStyle/>
        <a:p>
          <a:endParaRPr lang="el-GR"/>
        </a:p>
      </dgm:t>
    </dgm:pt>
    <dgm:pt modelId="{5B204512-3C3E-4947-A561-ECEBB98F8B47}" type="sibTrans" cxnId="{DDEC534F-2E37-4CE6-9C27-16C2FF8186F0}">
      <dgm:prSet/>
      <dgm:spPr/>
      <dgm:t>
        <a:bodyPr/>
        <a:lstStyle/>
        <a:p>
          <a:endParaRPr lang="el-GR"/>
        </a:p>
      </dgm:t>
    </dgm:pt>
    <dgm:pt modelId="{E76BF71E-38BA-4F51-B82E-76C2C5EA566C}">
      <dgm:prSet phldrT="[Κείμενο]" custT="1"/>
      <dgm:spPr/>
      <dgm:t>
        <a:bodyPr/>
        <a:lstStyle/>
        <a:p>
          <a:r>
            <a:rPr lang="el-GR" sz="1500" dirty="0" smtClean="0"/>
            <a:t>Φάρμακα που επάγουν τη δραστηριότητα του CYP3A4 (</a:t>
          </a:r>
          <a:r>
            <a:rPr lang="el-GR" sz="1500" dirty="0" err="1" smtClean="0"/>
            <a:t>φαινυντοΐνη</a:t>
          </a:r>
          <a:r>
            <a:rPr lang="el-GR" sz="1500" dirty="0" smtClean="0"/>
            <a:t>, </a:t>
          </a:r>
          <a:r>
            <a:rPr lang="el-GR" sz="1500" dirty="0" err="1" smtClean="0"/>
            <a:t>ριφαμπικίνη</a:t>
          </a:r>
          <a:r>
            <a:rPr lang="el-GR" sz="1500" dirty="0" smtClean="0"/>
            <a:t>)</a:t>
          </a:r>
          <a:endParaRPr lang="el-GR" sz="1500" dirty="0"/>
        </a:p>
      </dgm:t>
    </dgm:pt>
    <dgm:pt modelId="{A758DF7B-6440-48A0-A055-65F0C4D9AE8C}" type="parTrans" cxnId="{96B4F731-2D65-4712-9066-ACB4FA56DA6B}">
      <dgm:prSet/>
      <dgm:spPr/>
      <dgm:t>
        <a:bodyPr/>
        <a:lstStyle/>
        <a:p>
          <a:endParaRPr lang="el-GR"/>
        </a:p>
      </dgm:t>
    </dgm:pt>
    <dgm:pt modelId="{351E15BE-B452-44C6-8EB4-CC05B9AF19A2}" type="sibTrans" cxnId="{96B4F731-2D65-4712-9066-ACB4FA56DA6B}">
      <dgm:prSet/>
      <dgm:spPr/>
      <dgm:t>
        <a:bodyPr/>
        <a:lstStyle/>
        <a:p>
          <a:endParaRPr lang="el-GR"/>
        </a:p>
      </dgm:t>
    </dgm:pt>
    <dgm:pt modelId="{8D13CBFF-3BEF-4965-94E1-E656AE332EE6}">
      <dgm:prSet phldrT="[Κείμενο]" custT="1"/>
      <dgm:spPr/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el-GR" sz="1500" smtClean="0"/>
            <a:t>Φιμπράτες (κυρίως η γεμφιμπροζίλη-όχι η φαινοφιμπράτη)</a:t>
          </a:r>
          <a:endParaRPr lang="el-GR" sz="1500" dirty="0"/>
        </a:p>
      </dgm:t>
    </dgm:pt>
    <dgm:pt modelId="{2D21F1F3-82B8-433F-923D-2A9DBB73A56D}" type="sibTrans" cxnId="{C62651F0-1B38-4D8E-994F-7CC32B09CF3A}">
      <dgm:prSet/>
      <dgm:spPr/>
      <dgm:t>
        <a:bodyPr/>
        <a:lstStyle/>
        <a:p>
          <a:endParaRPr lang="el-GR"/>
        </a:p>
      </dgm:t>
    </dgm:pt>
    <dgm:pt modelId="{16A81241-B2E3-4325-AD93-6280596A88C7}" type="parTrans" cxnId="{C62651F0-1B38-4D8E-994F-7CC32B09CF3A}">
      <dgm:prSet/>
      <dgm:spPr/>
      <dgm:t>
        <a:bodyPr/>
        <a:lstStyle/>
        <a:p>
          <a:endParaRPr lang="el-GR"/>
        </a:p>
      </dgm:t>
    </dgm:pt>
    <dgm:pt modelId="{930C5CBE-AD1A-437D-8AAE-0F55687808BA}" type="pres">
      <dgm:prSet presAssocID="{494FCC61-5E93-4B35-BFB8-AC9084110E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CE324FC-BA10-4480-B4D7-B039966888C5}" type="pres">
      <dgm:prSet presAssocID="{B1A7352C-CB15-4767-AE0D-DCDA156967EA}" presName="linNode" presStyleCnt="0"/>
      <dgm:spPr/>
      <dgm:t>
        <a:bodyPr/>
        <a:lstStyle/>
        <a:p>
          <a:endParaRPr lang="el-GR"/>
        </a:p>
      </dgm:t>
    </dgm:pt>
    <dgm:pt modelId="{E782525B-0D89-4CF2-8D10-822E4367D1D6}" type="pres">
      <dgm:prSet presAssocID="{B1A7352C-CB15-4767-AE0D-DCDA156967EA}" presName="parentText" presStyleLbl="node1" presStyleIdx="0" presStyleCnt="11" custScaleX="1341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09FC2E9-A558-42E1-8FC1-35A51EDAD65C}" type="pres">
      <dgm:prSet presAssocID="{B1A7352C-CB15-4767-AE0D-DCDA156967EA}" presName="descendantText" presStyleLbl="alignAccFollowNode1" presStyleIdx="0" presStyleCnt="11" custScaleX="12816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39EACCF-4623-4EF2-AE72-86F56FFABA72}" type="pres">
      <dgm:prSet presAssocID="{8A6ACEC5-CDE5-413D-89E4-81AD83580C53}" presName="sp" presStyleCnt="0"/>
      <dgm:spPr/>
      <dgm:t>
        <a:bodyPr/>
        <a:lstStyle/>
        <a:p>
          <a:endParaRPr lang="el-GR"/>
        </a:p>
      </dgm:t>
    </dgm:pt>
    <dgm:pt modelId="{32C7A468-4450-43CC-82EB-D5DBED7A311F}" type="pres">
      <dgm:prSet presAssocID="{67E2B109-B398-4605-A23D-F6E6455BFB6D}" presName="linNode" presStyleCnt="0"/>
      <dgm:spPr/>
      <dgm:t>
        <a:bodyPr/>
        <a:lstStyle/>
        <a:p>
          <a:endParaRPr lang="el-GR"/>
        </a:p>
      </dgm:t>
    </dgm:pt>
    <dgm:pt modelId="{CE4CB07D-FB7E-4B32-B040-8F5FEBB586CB}" type="pres">
      <dgm:prSet presAssocID="{67E2B109-B398-4605-A23D-F6E6455BFB6D}" presName="parentText" presStyleLbl="node1" presStyleIdx="1" presStyleCnt="11" custScaleX="1341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A70FED8-1BE3-4A2C-8DBC-791F2C4A3CA9}" type="pres">
      <dgm:prSet presAssocID="{67E2B109-B398-4605-A23D-F6E6455BFB6D}" presName="descendantText" presStyleLbl="alignAccFollowNode1" presStyleIdx="1" presStyleCnt="11" custScaleX="12815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5DDE3C-E6D9-4747-B05D-E3C60249668C}" type="pres">
      <dgm:prSet presAssocID="{2BB764AC-5502-47FA-A9B3-ADC477D3E5B6}" presName="sp" presStyleCnt="0"/>
      <dgm:spPr/>
      <dgm:t>
        <a:bodyPr/>
        <a:lstStyle/>
        <a:p>
          <a:endParaRPr lang="el-GR"/>
        </a:p>
      </dgm:t>
    </dgm:pt>
    <dgm:pt modelId="{05B7C6EC-C801-4A43-9E97-6E4C13DFC801}" type="pres">
      <dgm:prSet presAssocID="{2ED9450A-6C4A-4C17-9832-EDA9F3D07D0D}" presName="linNode" presStyleCnt="0"/>
      <dgm:spPr/>
      <dgm:t>
        <a:bodyPr/>
        <a:lstStyle/>
        <a:p>
          <a:endParaRPr lang="el-GR"/>
        </a:p>
      </dgm:t>
    </dgm:pt>
    <dgm:pt modelId="{1A6DB29D-515D-4E83-9CA2-4A971FE29712}" type="pres">
      <dgm:prSet presAssocID="{2ED9450A-6C4A-4C17-9832-EDA9F3D07D0D}" presName="parentText" presStyleLbl="node1" presStyleIdx="2" presStyleCnt="11" custScaleX="1341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0D0FEF9-702D-46FF-88DF-BA9FAE4DEEC9}" type="pres">
      <dgm:prSet presAssocID="{2ED9450A-6C4A-4C17-9832-EDA9F3D07D0D}" presName="descendantText" presStyleLbl="alignAccFollowNode1" presStyleIdx="2" presStyleCnt="11" custScaleX="12816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F4E00CB-572E-4388-B4BA-21CB66ADD9AD}" type="pres">
      <dgm:prSet presAssocID="{1BF51019-AB47-44D2-BD8E-421F61A7A05C}" presName="sp" presStyleCnt="0"/>
      <dgm:spPr/>
      <dgm:t>
        <a:bodyPr/>
        <a:lstStyle/>
        <a:p>
          <a:endParaRPr lang="el-GR"/>
        </a:p>
      </dgm:t>
    </dgm:pt>
    <dgm:pt modelId="{932C9D83-26D7-47E1-AC3A-0700B2BE42C7}" type="pres">
      <dgm:prSet presAssocID="{9FFE7197-9EB5-44BA-B53E-A53AA4551F1C}" presName="linNode" presStyleCnt="0"/>
      <dgm:spPr/>
      <dgm:t>
        <a:bodyPr/>
        <a:lstStyle/>
        <a:p>
          <a:endParaRPr lang="el-GR"/>
        </a:p>
      </dgm:t>
    </dgm:pt>
    <dgm:pt modelId="{FAFED3ED-7A15-4FF8-BCFB-A7A5D32B2AD6}" type="pres">
      <dgm:prSet presAssocID="{9FFE7197-9EB5-44BA-B53E-A53AA4551F1C}" presName="parentText" presStyleLbl="node1" presStyleIdx="3" presStyleCnt="11" custScaleX="1341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F9B5B19-9785-4BE8-8639-99AA00AF003C}" type="pres">
      <dgm:prSet presAssocID="{9FFE7197-9EB5-44BA-B53E-A53AA4551F1C}" presName="descendantText" presStyleLbl="alignAccFollowNode1" presStyleIdx="3" presStyleCnt="11" custScaleX="12816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3154FDE-733F-48B6-B375-38DF585CB60E}" type="pres">
      <dgm:prSet presAssocID="{471EA3DD-B9E1-45A2-BD44-BEC456B2444F}" presName="sp" presStyleCnt="0"/>
      <dgm:spPr/>
      <dgm:t>
        <a:bodyPr/>
        <a:lstStyle/>
        <a:p>
          <a:endParaRPr lang="el-GR"/>
        </a:p>
      </dgm:t>
    </dgm:pt>
    <dgm:pt modelId="{B7FAF7CE-03F7-4344-8F41-AE115D8A8492}" type="pres">
      <dgm:prSet presAssocID="{815C59D3-F75F-4F0D-9939-6DB6CBE0131B}" presName="linNode" presStyleCnt="0"/>
      <dgm:spPr/>
      <dgm:t>
        <a:bodyPr/>
        <a:lstStyle/>
        <a:p>
          <a:endParaRPr lang="el-GR"/>
        </a:p>
      </dgm:t>
    </dgm:pt>
    <dgm:pt modelId="{F3F54D2E-B283-4C28-A403-498BC6EE9172}" type="pres">
      <dgm:prSet presAssocID="{815C59D3-F75F-4F0D-9939-6DB6CBE0131B}" presName="parentText" presStyleLbl="node1" presStyleIdx="4" presStyleCnt="11" custScaleX="1341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7A7685B-5447-4A61-87EE-321547B05D75}" type="pres">
      <dgm:prSet presAssocID="{815C59D3-F75F-4F0D-9939-6DB6CBE0131B}" presName="descendantText" presStyleLbl="alignAccFollowNode1" presStyleIdx="4" presStyleCnt="11" custScaleX="12816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3631F89-2FDB-4C22-94BA-544B0B94718A}" type="pres">
      <dgm:prSet presAssocID="{4E98E3E9-F314-4CD8-B61B-A2E3BAE55CEA}" presName="sp" presStyleCnt="0"/>
      <dgm:spPr/>
      <dgm:t>
        <a:bodyPr/>
        <a:lstStyle/>
        <a:p>
          <a:endParaRPr lang="el-GR"/>
        </a:p>
      </dgm:t>
    </dgm:pt>
    <dgm:pt modelId="{9C35D496-5F66-4BC5-AF32-56AE9CD0846D}" type="pres">
      <dgm:prSet presAssocID="{17C3EE3D-4E1C-4252-9B77-3521BB03E4D2}" presName="linNode" presStyleCnt="0"/>
      <dgm:spPr/>
      <dgm:t>
        <a:bodyPr/>
        <a:lstStyle/>
        <a:p>
          <a:endParaRPr lang="el-GR"/>
        </a:p>
      </dgm:t>
    </dgm:pt>
    <dgm:pt modelId="{9F6E403A-2A42-4D0A-B864-B6605212D990}" type="pres">
      <dgm:prSet presAssocID="{17C3EE3D-4E1C-4252-9B77-3521BB03E4D2}" presName="parentText" presStyleLbl="node1" presStyleIdx="5" presStyleCnt="11" custScaleX="1341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B24C63B-DDDA-44D8-A521-B1A19DBD26A7}" type="pres">
      <dgm:prSet presAssocID="{17C3EE3D-4E1C-4252-9B77-3521BB03E4D2}" presName="descendantText" presStyleLbl="alignAccFollowNode1" presStyleIdx="5" presStyleCnt="11" custScaleX="12816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8C5B8BF-2D4C-4E95-AFDC-E74F48D696BC}" type="pres">
      <dgm:prSet presAssocID="{DA7C6F8D-3EB9-4948-ACE9-E5F976E23F28}" presName="sp" presStyleCnt="0"/>
      <dgm:spPr/>
      <dgm:t>
        <a:bodyPr/>
        <a:lstStyle/>
        <a:p>
          <a:endParaRPr lang="el-GR"/>
        </a:p>
      </dgm:t>
    </dgm:pt>
    <dgm:pt modelId="{32A3742C-6B65-4DEC-967F-89D8BA5917FA}" type="pres">
      <dgm:prSet presAssocID="{8CEAD28F-2263-4D5A-AD1B-CD86E7FB79AF}" presName="linNode" presStyleCnt="0"/>
      <dgm:spPr/>
      <dgm:t>
        <a:bodyPr/>
        <a:lstStyle/>
        <a:p>
          <a:endParaRPr lang="el-GR"/>
        </a:p>
      </dgm:t>
    </dgm:pt>
    <dgm:pt modelId="{E12654E4-CD04-489A-BA4C-EBB62DB3A5E2}" type="pres">
      <dgm:prSet presAssocID="{8CEAD28F-2263-4D5A-AD1B-CD86E7FB79AF}" presName="parentText" presStyleLbl="node1" presStyleIdx="6" presStyleCnt="11" custScaleX="1341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6DC89F4-09E3-41DE-B034-1D6E1CF6174F}" type="pres">
      <dgm:prSet presAssocID="{8CEAD28F-2263-4D5A-AD1B-CD86E7FB79AF}" presName="descendantText" presStyleLbl="alignAccFollowNode1" presStyleIdx="6" presStyleCnt="11" custScaleX="12816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7D68A21-283C-4356-B0CF-807A1028DF5C}" type="pres">
      <dgm:prSet presAssocID="{0D7C32D6-5E57-40F2-A0BC-5A5F8C1F95C5}" presName="sp" presStyleCnt="0"/>
      <dgm:spPr/>
      <dgm:t>
        <a:bodyPr/>
        <a:lstStyle/>
        <a:p>
          <a:endParaRPr lang="el-GR"/>
        </a:p>
      </dgm:t>
    </dgm:pt>
    <dgm:pt modelId="{44B24FB5-1E2E-45D4-A279-22FC8251017F}" type="pres">
      <dgm:prSet presAssocID="{CEEFCE2B-8AA0-42E9-A45D-E0D9E7189FFF}" presName="linNode" presStyleCnt="0"/>
      <dgm:spPr/>
      <dgm:t>
        <a:bodyPr/>
        <a:lstStyle/>
        <a:p>
          <a:endParaRPr lang="el-GR"/>
        </a:p>
      </dgm:t>
    </dgm:pt>
    <dgm:pt modelId="{DA74F5FB-57C8-49FE-B9D5-AA977E0F3180}" type="pres">
      <dgm:prSet presAssocID="{CEEFCE2B-8AA0-42E9-A45D-E0D9E7189FFF}" presName="parentText" presStyleLbl="node1" presStyleIdx="7" presStyleCnt="11" custScaleX="1341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C82ADDE-3994-4877-86B4-7B0F83EAC23E}" type="pres">
      <dgm:prSet presAssocID="{CEEFCE2B-8AA0-42E9-A45D-E0D9E7189FFF}" presName="descendantText" presStyleLbl="alignAccFollowNode1" presStyleIdx="7" presStyleCnt="11" custScaleX="12816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A1231F6-5765-4CD2-96D4-C1EF5E3787F9}" type="pres">
      <dgm:prSet presAssocID="{5B23E765-D913-4CC9-B9E8-451665311F21}" presName="sp" presStyleCnt="0"/>
      <dgm:spPr/>
      <dgm:t>
        <a:bodyPr/>
        <a:lstStyle/>
        <a:p>
          <a:endParaRPr lang="el-GR"/>
        </a:p>
      </dgm:t>
    </dgm:pt>
    <dgm:pt modelId="{10A5A45C-A1CA-4CE6-B7D6-C0E3E935ADFF}" type="pres">
      <dgm:prSet presAssocID="{9AC15AAC-EA91-43FB-93BD-B98AAD5D7E5E}" presName="linNode" presStyleCnt="0"/>
      <dgm:spPr/>
      <dgm:t>
        <a:bodyPr/>
        <a:lstStyle/>
        <a:p>
          <a:endParaRPr lang="el-GR"/>
        </a:p>
      </dgm:t>
    </dgm:pt>
    <dgm:pt modelId="{7A6C5054-6749-4964-8170-908B853D4005}" type="pres">
      <dgm:prSet presAssocID="{9AC15AAC-EA91-43FB-93BD-B98AAD5D7E5E}" presName="parentText" presStyleLbl="node1" presStyleIdx="8" presStyleCnt="11" custScaleX="1341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5A260DD-2DA9-4A5D-AC2A-7C011A7505D4}" type="pres">
      <dgm:prSet presAssocID="{9AC15AAC-EA91-43FB-93BD-B98AAD5D7E5E}" presName="descendantText" presStyleLbl="alignAccFollowNode1" presStyleIdx="8" presStyleCnt="11" custScaleX="12816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AE2801E-888E-45E4-8AB0-0ADFB4114A2D}" type="pres">
      <dgm:prSet presAssocID="{CF9DC889-06ED-452A-9697-D9218356899F}" presName="sp" presStyleCnt="0"/>
      <dgm:spPr/>
      <dgm:t>
        <a:bodyPr/>
        <a:lstStyle/>
        <a:p>
          <a:endParaRPr lang="el-GR"/>
        </a:p>
      </dgm:t>
    </dgm:pt>
    <dgm:pt modelId="{340D48E1-466D-4B00-8AB9-7A3794DBF9EF}" type="pres">
      <dgm:prSet presAssocID="{24118FF3-1FBE-4EDE-8940-7D2238BAD653}" presName="linNode" presStyleCnt="0"/>
      <dgm:spPr/>
      <dgm:t>
        <a:bodyPr/>
        <a:lstStyle/>
        <a:p>
          <a:endParaRPr lang="el-GR"/>
        </a:p>
      </dgm:t>
    </dgm:pt>
    <dgm:pt modelId="{8BEDA66D-638F-4925-AD1A-4F3182F87FB2}" type="pres">
      <dgm:prSet presAssocID="{24118FF3-1FBE-4EDE-8940-7D2238BAD653}" presName="parentText" presStyleLbl="node1" presStyleIdx="9" presStyleCnt="11" custScaleX="1341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41E88C4-8FD6-4DEE-AE0B-03997F75C057}" type="pres">
      <dgm:prSet presAssocID="{24118FF3-1FBE-4EDE-8940-7D2238BAD653}" presName="descendantText" presStyleLbl="alignAccFollowNode1" presStyleIdx="9" presStyleCnt="11" custScaleX="12816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E0C0050-F02C-4696-87BB-CE7683A831BC}" type="pres">
      <dgm:prSet presAssocID="{944FCF29-E05B-4454-A0E9-5501F0CD940A}" presName="sp" presStyleCnt="0"/>
      <dgm:spPr/>
      <dgm:t>
        <a:bodyPr/>
        <a:lstStyle/>
        <a:p>
          <a:endParaRPr lang="el-GR"/>
        </a:p>
      </dgm:t>
    </dgm:pt>
    <dgm:pt modelId="{16A29799-FE72-40EA-9552-65F96403ECBD}" type="pres">
      <dgm:prSet presAssocID="{7AB1790D-458F-4B84-B124-A40E761FB692}" presName="linNode" presStyleCnt="0"/>
      <dgm:spPr/>
      <dgm:t>
        <a:bodyPr/>
        <a:lstStyle/>
        <a:p>
          <a:endParaRPr lang="el-GR"/>
        </a:p>
      </dgm:t>
    </dgm:pt>
    <dgm:pt modelId="{79D29798-406F-4B1C-B0D5-AEC497D7D6DF}" type="pres">
      <dgm:prSet presAssocID="{7AB1790D-458F-4B84-B124-A40E761FB692}" presName="parentText" presStyleLbl="node1" presStyleIdx="10" presStyleCnt="11" custScaleX="1341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FF7726A-CAF0-482B-971C-DE20C619AB95}" type="pres">
      <dgm:prSet presAssocID="{7AB1790D-458F-4B84-B124-A40E761FB692}" presName="descendantText" presStyleLbl="alignAccFollowNode1" presStyleIdx="10" presStyleCnt="11" custScaleX="12816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4FCBA4B-75C6-47AC-B34A-888E322B128B}" type="presOf" srcId="{2818DEFD-92D3-4FCA-9656-2A526740112D}" destId="{D41E88C4-8FD6-4DEE-AE0B-03997F75C057}" srcOrd="0" destOrd="0" presId="urn:microsoft.com/office/officeart/2005/8/layout/vList5"/>
    <dgm:cxn modelId="{EB14244B-EDC2-4304-9701-3F6BAD31D1F1}" srcId="{494FCC61-5E93-4B35-BFB8-AC9084110E76}" destId="{9AC15AAC-EA91-43FB-93BD-B98AAD5D7E5E}" srcOrd="8" destOrd="0" parTransId="{BF28B02A-AE5E-4DE9-AB13-7516F19A65C3}" sibTransId="{CF9DC889-06ED-452A-9697-D9218356899F}"/>
    <dgm:cxn modelId="{84388BF6-658F-47F6-BE16-8DFA9E6557FB}" type="presOf" srcId="{67E2B109-B398-4605-A23D-F6E6455BFB6D}" destId="{CE4CB07D-FB7E-4B32-B040-8F5FEBB586CB}" srcOrd="0" destOrd="0" presId="urn:microsoft.com/office/officeart/2005/8/layout/vList5"/>
    <dgm:cxn modelId="{F5DC01B0-6F62-44CD-8178-4B51F6B2774C}" type="presOf" srcId="{7AB1790D-458F-4B84-B124-A40E761FB692}" destId="{79D29798-406F-4B1C-B0D5-AEC497D7D6DF}" srcOrd="0" destOrd="0" presId="urn:microsoft.com/office/officeart/2005/8/layout/vList5"/>
    <dgm:cxn modelId="{B1A81AD3-4088-484D-9064-070D0381A680}" srcId="{67E2B109-B398-4605-A23D-F6E6455BFB6D}" destId="{637DE36C-0A68-499B-AB44-A5E311A75C1D}" srcOrd="0" destOrd="0" parTransId="{343A1770-5F27-455D-B1F7-826FC835B647}" sibTransId="{26F18800-94AB-4952-A964-103F91DBF61C}"/>
    <dgm:cxn modelId="{F34A1200-12DF-40C2-AF07-0BE2D4B97EE0}" type="presOf" srcId="{494FCC61-5E93-4B35-BFB8-AC9084110E76}" destId="{930C5CBE-AD1A-437D-8AAE-0F55687808BA}" srcOrd="0" destOrd="0" presId="urn:microsoft.com/office/officeart/2005/8/layout/vList5"/>
    <dgm:cxn modelId="{FB82B34D-7420-4ACA-9698-21ED31AAA59E}" srcId="{8CEAD28F-2263-4D5A-AD1B-CD86E7FB79AF}" destId="{ED6D57E7-1983-4573-BA34-CB83DE7982B6}" srcOrd="0" destOrd="0" parTransId="{4774EE67-277D-4F7B-A20F-98DBF57DDCE3}" sibTransId="{04396833-7302-487C-BA8E-6C8244DDE3E7}"/>
    <dgm:cxn modelId="{6E2B316C-3CDF-4597-B802-DF151F463221}" srcId="{2ED9450A-6C4A-4C17-9832-EDA9F3D07D0D}" destId="{9AD318D2-3A99-4427-BE93-3B7AF180EDC4}" srcOrd="0" destOrd="0" parTransId="{0438C25D-D746-4F73-B601-C44C899C3EFE}" sibTransId="{2B16AD68-6C74-4B64-900E-1EB2ED74457A}"/>
    <dgm:cxn modelId="{8723B716-52E9-44B9-BD02-542C6E287FB9}" srcId="{494FCC61-5E93-4B35-BFB8-AC9084110E76}" destId="{B1A7352C-CB15-4767-AE0D-DCDA156967EA}" srcOrd="0" destOrd="0" parTransId="{5181BAD3-430A-4D59-A5FA-4097E0348AA6}" sibTransId="{8A6ACEC5-CDE5-413D-89E4-81AD83580C53}"/>
    <dgm:cxn modelId="{D4557E86-7B1A-4CC8-B8D4-C8A8CBD25A57}" type="presOf" srcId="{0760D661-6B28-43FD-A7BC-CBCA49AB08FD}" destId="{8F9B5B19-9785-4BE8-8639-99AA00AF003C}" srcOrd="0" destOrd="0" presId="urn:microsoft.com/office/officeart/2005/8/layout/vList5"/>
    <dgm:cxn modelId="{76FCA60A-ED6B-4A3A-B085-A47E9AA65E3F}" srcId="{494FCC61-5E93-4B35-BFB8-AC9084110E76}" destId="{67E2B109-B398-4605-A23D-F6E6455BFB6D}" srcOrd="1" destOrd="0" parTransId="{5BFCA124-EC4F-4374-A57E-08D8C7F54665}" sibTransId="{2BB764AC-5502-47FA-A9B3-ADC477D3E5B6}"/>
    <dgm:cxn modelId="{45AA956C-601E-4BD1-9532-635247620216}" type="presOf" srcId="{9AC15AAC-EA91-43FB-93BD-B98AAD5D7E5E}" destId="{7A6C5054-6749-4964-8170-908B853D4005}" srcOrd="0" destOrd="0" presId="urn:microsoft.com/office/officeart/2005/8/layout/vList5"/>
    <dgm:cxn modelId="{422C776F-1200-46E2-8C1C-82CDB0D4824A}" type="presOf" srcId="{E76BF71E-38BA-4F51-B82E-76C2C5EA566C}" destId="{4FF7726A-CAF0-482B-971C-DE20C619AB95}" srcOrd="0" destOrd="0" presId="urn:microsoft.com/office/officeart/2005/8/layout/vList5"/>
    <dgm:cxn modelId="{A7F76ECE-A4E4-48E0-BC90-F1308CADBA2F}" type="presOf" srcId="{9AD318D2-3A99-4427-BE93-3B7AF180EDC4}" destId="{20D0FEF9-702D-46FF-88DF-BA9FAE4DEEC9}" srcOrd="0" destOrd="0" presId="urn:microsoft.com/office/officeart/2005/8/layout/vList5"/>
    <dgm:cxn modelId="{8FEDAB25-09D4-484C-8665-E4E952E65ADF}" type="presOf" srcId="{815C59D3-F75F-4F0D-9939-6DB6CBE0131B}" destId="{F3F54D2E-B283-4C28-A403-498BC6EE9172}" srcOrd="0" destOrd="0" presId="urn:microsoft.com/office/officeart/2005/8/layout/vList5"/>
    <dgm:cxn modelId="{4059CCA6-BD3B-417F-B322-2881FFB23311}" type="presOf" srcId="{ED6D57E7-1983-4573-BA34-CB83DE7982B6}" destId="{B6DC89F4-09E3-41DE-B034-1D6E1CF6174F}" srcOrd="0" destOrd="0" presId="urn:microsoft.com/office/officeart/2005/8/layout/vList5"/>
    <dgm:cxn modelId="{797304D4-B58F-46FB-A5FB-8E13185F7EBC}" srcId="{494FCC61-5E93-4B35-BFB8-AC9084110E76}" destId="{CEEFCE2B-8AA0-42E9-A45D-E0D9E7189FFF}" srcOrd="7" destOrd="0" parTransId="{33427740-2654-4CBF-B28E-4A3620235740}" sibTransId="{5B23E765-D913-4CC9-B9E8-451665311F21}"/>
    <dgm:cxn modelId="{36511109-3DBE-4253-8655-7BFFDC7ED8AA}" type="presOf" srcId="{2ED9450A-6C4A-4C17-9832-EDA9F3D07D0D}" destId="{1A6DB29D-515D-4E83-9CA2-4A971FE29712}" srcOrd="0" destOrd="0" presId="urn:microsoft.com/office/officeart/2005/8/layout/vList5"/>
    <dgm:cxn modelId="{D3C6E56D-F155-4352-B0E6-7AB0888D3A76}" srcId="{494FCC61-5E93-4B35-BFB8-AC9084110E76}" destId="{24118FF3-1FBE-4EDE-8940-7D2238BAD653}" srcOrd="9" destOrd="0" parTransId="{FB0D06B3-9287-45AD-B893-1A8C4734487F}" sibTransId="{944FCF29-E05B-4454-A0E9-5501F0CD940A}"/>
    <dgm:cxn modelId="{E8FD3D00-ADA5-4A6B-8DF9-4D428117D5B9}" srcId="{9AC15AAC-EA91-43FB-93BD-B98AAD5D7E5E}" destId="{3EBF6060-E8A1-41CC-ABC5-C6690C71507E}" srcOrd="0" destOrd="0" parTransId="{C74314B2-2AEB-4D90-BBCE-491E9EF14D03}" sibTransId="{FF4FEB87-F953-4585-B481-E2B77D18C65B}"/>
    <dgm:cxn modelId="{ECF7505A-B40B-4C01-BB32-D8419F87615F}" srcId="{9FFE7197-9EB5-44BA-B53E-A53AA4551F1C}" destId="{0760D661-6B28-43FD-A7BC-CBCA49AB08FD}" srcOrd="0" destOrd="0" parTransId="{C212C2CE-0074-4EA1-BC4E-78E0519FBAC7}" sibTransId="{F3D3C091-DDC8-41BB-9258-CD5E4A6086D6}"/>
    <dgm:cxn modelId="{49F2823D-7338-4501-B70C-F6EF8DC38482}" srcId="{494FCC61-5E93-4B35-BFB8-AC9084110E76}" destId="{815C59D3-F75F-4F0D-9939-6DB6CBE0131B}" srcOrd="4" destOrd="0" parTransId="{BE6C77F4-CF39-4BF6-909A-F2C829747851}" sibTransId="{4E98E3E9-F314-4CD8-B61B-A2E3BAE55CEA}"/>
    <dgm:cxn modelId="{DBCFB215-137C-4287-999A-31C3580C997D}" srcId="{494FCC61-5E93-4B35-BFB8-AC9084110E76}" destId="{8CEAD28F-2263-4D5A-AD1B-CD86E7FB79AF}" srcOrd="6" destOrd="0" parTransId="{9806ED53-6AAE-4957-B580-0358C9F40063}" sibTransId="{0D7C32D6-5E57-40F2-A0BC-5A5F8C1F95C5}"/>
    <dgm:cxn modelId="{C62651F0-1B38-4D8E-994F-7CC32B09CF3A}" srcId="{B1A7352C-CB15-4767-AE0D-DCDA156967EA}" destId="{8D13CBFF-3BEF-4965-94E1-E656AE332EE6}" srcOrd="0" destOrd="0" parTransId="{16A81241-B2E3-4325-AD93-6280596A88C7}" sibTransId="{2D21F1F3-82B8-433F-923D-2A9DBB73A56D}"/>
    <dgm:cxn modelId="{9F22D8AA-07FE-4B52-BD11-0C0D50DB87BC}" srcId="{494FCC61-5E93-4B35-BFB8-AC9084110E76}" destId="{17C3EE3D-4E1C-4252-9B77-3521BB03E4D2}" srcOrd="5" destOrd="0" parTransId="{DC8462D2-B693-48E9-8F4F-683979F9828F}" sibTransId="{DA7C6F8D-3EB9-4948-ACE9-E5F976E23F28}"/>
    <dgm:cxn modelId="{96298D77-295D-4DCE-BA2E-FA06898705EB}" type="presOf" srcId="{2F6B7660-308E-4542-87E8-BCF22DF942B5}" destId="{07A7685B-5447-4A61-87EE-321547B05D75}" srcOrd="0" destOrd="0" presId="urn:microsoft.com/office/officeart/2005/8/layout/vList5"/>
    <dgm:cxn modelId="{3D817A07-655E-4CE3-823D-0E6EDB46F5AA}" type="presOf" srcId="{9E4A13A5-E21A-44E9-9FBE-2C58DF80CCCC}" destId="{8B24C63B-DDDA-44D8-A521-B1A19DBD26A7}" srcOrd="0" destOrd="0" presId="urn:microsoft.com/office/officeart/2005/8/layout/vList5"/>
    <dgm:cxn modelId="{1B313BD9-6466-4770-A8E8-2275E9609C61}" srcId="{24118FF3-1FBE-4EDE-8940-7D2238BAD653}" destId="{2818DEFD-92D3-4FCA-9656-2A526740112D}" srcOrd="0" destOrd="0" parTransId="{DF968095-E2E8-4CC3-B9C1-EC4DAC5EE3D4}" sibTransId="{24D0C0D4-B27A-46C3-9374-E608073BD9FC}"/>
    <dgm:cxn modelId="{DDEC534F-2E37-4CE6-9C27-16C2FF8186F0}" srcId="{494FCC61-5E93-4B35-BFB8-AC9084110E76}" destId="{7AB1790D-458F-4B84-B124-A40E761FB692}" srcOrd="10" destOrd="0" parTransId="{E2F5D4F9-9B16-437C-8715-93D5024191A3}" sibTransId="{5B204512-3C3E-4947-A561-ECEBB98F8B47}"/>
    <dgm:cxn modelId="{5F288766-D671-471B-BC96-82E6410FD979}" srcId="{CEEFCE2B-8AA0-42E9-A45D-E0D9E7189FFF}" destId="{34A3E527-42AB-4C1F-A93E-03C03247E4FE}" srcOrd="0" destOrd="0" parTransId="{CC48DB1D-A279-44B5-9177-654D674FB086}" sibTransId="{3178D92A-66CF-4922-BDB3-21E01685ADC8}"/>
    <dgm:cxn modelId="{5DE3FC40-ACF8-4B1B-9CA3-37EB925039D4}" srcId="{494FCC61-5E93-4B35-BFB8-AC9084110E76}" destId="{2ED9450A-6C4A-4C17-9832-EDA9F3D07D0D}" srcOrd="2" destOrd="0" parTransId="{6F67D72D-CABE-4A33-9954-22251F973E46}" sibTransId="{1BF51019-AB47-44D2-BD8E-421F61A7A05C}"/>
    <dgm:cxn modelId="{2AC82932-3CED-4FE0-B496-4F4273C7E3BF}" type="presOf" srcId="{8CEAD28F-2263-4D5A-AD1B-CD86E7FB79AF}" destId="{E12654E4-CD04-489A-BA4C-EBB62DB3A5E2}" srcOrd="0" destOrd="0" presId="urn:microsoft.com/office/officeart/2005/8/layout/vList5"/>
    <dgm:cxn modelId="{88C7ADDB-31A5-4D9A-B963-7723AAE60736}" type="presOf" srcId="{B1A7352C-CB15-4767-AE0D-DCDA156967EA}" destId="{E782525B-0D89-4CF2-8D10-822E4367D1D6}" srcOrd="0" destOrd="0" presId="urn:microsoft.com/office/officeart/2005/8/layout/vList5"/>
    <dgm:cxn modelId="{C6A6ED41-4E37-418E-9F57-556330A8C3D7}" type="presOf" srcId="{34A3E527-42AB-4C1F-A93E-03C03247E4FE}" destId="{3C82ADDE-3994-4877-86B4-7B0F83EAC23E}" srcOrd="0" destOrd="0" presId="urn:microsoft.com/office/officeart/2005/8/layout/vList5"/>
    <dgm:cxn modelId="{0175558A-AB57-4D0F-9C3A-F73A2809DC94}" type="presOf" srcId="{637DE36C-0A68-499B-AB44-A5E311A75C1D}" destId="{1A70FED8-1BE3-4A2C-8DBC-791F2C4A3CA9}" srcOrd="0" destOrd="0" presId="urn:microsoft.com/office/officeart/2005/8/layout/vList5"/>
    <dgm:cxn modelId="{96B4F731-2D65-4712-9066-ACB4FA56DA6B}" srcId="{7AB1790D-458F-4B84-B124-A40E761FB692}" destId="{E76BF71E-38BA-4F51-B82E-76C2C5EA566C}" srcOrd="0" destOrd="0" parTransId="{A758DF7B-6440-48A0-A055-65F0C4D9AE8C}" sibTransId="{351E15BE-B452-44C6-8EB4-CC05B9AF19A2}"/>
    <dgm:cxn modelId="{AF650F0E-0D24-4695-9D38-DBC37910A582}" srcId="{17C3EE3D-4E1C-4252-9B77-3521BB03E4D2}" destId="{9E4A13A5-E21A-44E9-9FBE-2C58DF80CCCC}" srcOrd="0" destOrd="0" parTransId="{90554282-F130-488D-B3D8-DC1239E2886F}" sibTransId="{51718B3F-5320-4671-A6C7-AA3D5ED75856}"/>
    <dgm:cxn modelId="{9B03EA91-6EB1-4426-B404-DA2F2F9026E0}" type="presOf" srcId="{8D13CBFF-3BEF-4965-94E1-E656AE332EE6}" destId="{109FC2E9-A558-42E1-8FC1-35A51EDAD65C}" srcOrd="0" destOrd="0" presId="urn:microsoft.com/office/officeart/2005/8/layout/vList5"/>
    <dgm:cxn modelId="{43CE60AF-C280-4651-AF16-EEF339D26E22}" type="presOf" srcId="{24118FF3-1FBE-4EDE-8940-7D2238BAD653}" destId="{8BEDA66D-638F-4925-AD1A-4F3182F87FB2}" srcOrd="0" destOrd="0" presId="urn:microsoft.com/office/officeart/2005/8/layout/vList5"/>
    <dgm:cxn modelId="{6D163C17-E2B7-4C0C-8295-522EDF0CDF08}" type="presOf" srcId="{9FFE7197-9EB5-44BA-B53E-A53AA4551F1C}" destId="{FAFED3ED-7A15-4FF8-BCFB-A7A5D32B2AD6}" srcOrd="0" destOrd="0" presId="urn:microsoft.com/office/officeart/2005/8/layout/vList5"/>
    <dgm:cxn modelId="{9F5016A0-FB66-498C-B25B-2F11F3131986}" srcId="{815C59D3-F75F-4F0D-9939-6DB6CBE0131B}" destId="{2F6B7660-308E-4542-87E8-BCF22DF942B5}" srcOrd="0" destOrd="0" parTransId="{6B0C2A25-C4BA-451C-833A-6251C9767114}" sibTransId="{C16D21D6-4A12-4C00-83D2-FCCF219FEE36}"/>
    <dgm:cxn modelId="{13B82A16-4DD3-498C-BE25-98A654DF9769}" srcId="{494FCC61-5E93-4B35-BFB8-AC9084110E76}" destId="{9FFE7197-9EB5-44BA-B53E-A53AA4551F1C}" srcOrd="3" destOrd="0" parTransId="{2863DDEB-E268-4771-9215-38BE7E1EB9EB}" sibTransId="{471EA3DD-B9E1-45A2-BD44-BEC456B2444F}"/>
    <dgm:cxn modelId="{978AA95B-7863-4275-BA44-BF85E59B254D}" type="presOf" srcId="{CEEFCE2B-8AA0-42E9-A45D-E0D9E7189FFF}" destId="{DA74F5FB-57C8-49FE-B9D5-AA977E0F3180}" srcOrd="0" destOrd="0" presId="urn:microsoft.com/office/officeart/2005/8/layout/vList5"/>
    <dgm:cxn modelId="{5F317047-C5DA-47CF-86D7-814F48C3B38E}" type="presOf" srcId="{3EBF6060-E8A1-41CC-ABC5-C6690C71507E}" destId="{25A260DD-2DA9-4A5D-AC2A-7C011A7505D4}" srcOrd="0" destOrd="0" presId="urn:microsoft.com/office/officeart/2005/8/layout/vList5"/>
    <dgm:cxn modelId="{74BA87CB-4A08-4353-82D6-F442FF194D9D}" type="presOf" srcId="{17C3EE3D-4E1C-4252-9B77-3521BB03E4D2}" destId="{9F6E403A-2A42-4D0A-B864-B6605212D990}" srcOrd="0" destOrd="0" presId="urn:microsoft.com/office/officeart/2005/8/layout/vList5"/>
    <dgm:cxn modelId="{6D996C5A-FE75-4BD0-B756-0424D7A0574C}" type="presParOf" srcId="{930C5CBE-AD1A-437D-8AAE-0F55687808BA}" destId="{1CE324FC-BA10-4480-B4D7-B039966888C5}" srcOrd="0" destOrd="0" presId="urn:microsoft.com/office/officeart/2005/8/layout/vList5"/>
    <dgm:cxn modelId="{EE7636AC-FF29-457F-AEDA-B236730144E1}" type="presParOf" srcId="{1CE324FC-BA10-4480-B4D7-B039966888C5}" destId="{E782525B-0D89-4CF2-8D10-822E4367D1D6}" srcOrd="0" destOrd="0" presId="urn:microsoft.com/office/officeart/2005/8/layout/vList5"/>
    <dgm:cxn modelId="{F6D7CD99-C9F1-477A-AD9E-148F695E14A7}" type="presParOf" srcId="{1CE324FC-BA10-4480-B4D7-B039966888C5}" destId="{109FC2E9-A558-42E1-8FC1-35A51EDAD65C}" srcOrd="1" destOrd="0" presId="urn:microsoft.com/office/officeart/2005/8/layout/vList5"/>
    <dgm:cxn modelId="{F8223EB2-67C5-4DBE-9E2B-740030A801F8}" type="presParOf" srcId="{930C5CBE-AD1A-437D-8AAE-0F55687808BA}" destId="{D39EACCF-4623-4EF2-AE72-86F56FFABA72}" srcOrd="1" destOrd="0" presId="urn:microsoft.com/office/officeart/2005/8/layout/vList5"/>
    <dgm:cxn modelId="{2898AE22-8F05-4260-BD23-98972DF71852}" type="presParOf" srcId="{930C5CBE-AD1A-437D-8AAE-0F55687808BA}" destId="{32C7A468-4450-43CC-82EB-D5DBED7A311F}" srcOrd="2" destOrd="0" presId="urn:microsoft.com/office/officeart/2005/8/layout/vList5"/>
    <dgm:cxn modelId="{C5EF509D-5792-42C6-93D8-40F3330A326E}" type="presParOf" srcId="{32C7A468-4450-43CC-82EB-D5DBED7A311F}" destId="{CE4CB07D-FB7E-4B32-B040-8F5FEBB586CB}" srcOrd="0" destOrd="0" presId="urn:microsoft.com/office/officeart/2005/8/layout/vList5"/>
    <dgm:cxn modelId="{131C5612-1D95-4C8A-8005-35289BE6A293}" type="presParOf" srcId="{32C7A468-4450-43CC-82EB-D5DBED7A311F}" destId="{1A70FED8-1BE3-4A2C-8DBC-791F2C4A3CA9}" srcOrd="1" destOrd="0" presId="urn:microsoft.com/office/officeart/2005/8/layout/vList5"/>
    <dgm:cxn modelId="{B15EE117-8331-4BC9-95D5-810EA3CBF336}" type="presParOf" srcId="{930C5CBE-AD1A-437D-8AAE-0F55687808BA}" destId="{0E5DDE3C-E6D9-4747-B05D-E3C60249668C}" srcOrd="3" destOrd="0" presId="urn:microsoft.com/office/officeart/2005/8/layout/vList5"/>
    <dgm:cxn modelId="{CFCC2FD5-1841-4CAF-9B89-9997A12C6CF5}" type="presParOf" srcId="{930C5CBE-AD1A-437D-8AAE-0F55687808BA}" destId="{05B7C6EC-C801-4A43-9E97-6E4C13DFC801}" srcOrd="4" destOrd="0" presId="urn:microsoft.com/office/officeart/2005/8/layout/vList5"/>
    <dgm:cxn modelId="{AE44D120-FBA7-401F-B461-E0F1AE1BBEF6}" type="presParOf" srcId="{05B7C6EC-C801-4A43-9E97-6E4C13DFC801}" destId="{1A6DB29D-515D-4E83-9CA2-4A971FE29712}" srcOrd="0" destOrd="0" presId="urn:microsoft.com/office/officeart/2005/8/layout/vList5"/>
    <dgm:cxn modelId="{5A819C91-BDF0-450E-9B4C-BF5385FF7BC5}" type="presParOf" srcId="{05B7C6EC-C801-4A43-9E97-6E4C13DFC801}" destId="{20D0FEF9-702D-46FF-88DF-BA9FAE4DEEC9}" srcOrd="1" destOrd="0" presId="urn:microsoft.com/office/officeart/2005/8/layout/vList5"/>
    <dgm:cxn modelId="{0C65BD9A-55A1-4303-BB21-951A88C9CC71}" type="presParOf" srcId="{930C5CBE-AD1A-437D-8AAE-0F55687808BA}" destId="{7F4E00CB-572E-4388-B4BA-21CB66ADD9AD}" srcOrd="5" destOrd="0" presId="urn:microsoft.com/office/officeart/2005/8/layout/vList5"/>
    <dgm:cxn modelId="{26AEA534-ADFB-425C-9EDA-803163ECB236}" type="presParOf" srcId="{930C5CBE-AD1A-437D-8AAE-0F55687808BA}" destId="{932C9D83-26D7-47E1-AC3A-0700B2BE42C7}" srcOrd="6" destOrd="0" presId="urn:microsoft.com/office/officeart/2005/8/layout/vList5"/>
    <dgm:cxn modelId="{A2C85426-6FA4-430F-B638-1380045B7623}" type="presParOf" srcId="{932C9D83-26D7-47E1-AC3A-0700B2BE42C7}" destId="{FAFED3ED-7A15-4FF8-BCFB-A7A5D32B2AD6}" srcOrd="0" destOrd="0" presId="urn:microsoft.com/office/officeart/2005/8/layout/vList5"/>
    <dgm:cxn modelId="{545D83B1-4FCE-43A5-91A8-1E1AF6BD8C17}" type="presParOf" srcId="{932C9D83-26D7-47E1-AC3A-0700B2BE42C7}" destId="{8F9B5B19-9785-4BE8-8639-99AA00AF003C}" srcOrd="1" destOrd="0" presId="urn:microsoft.com/office/officeart/2005/8/layout/vList5"/>
    <dgm:cxn modelId="{D7B7C9A0-FAF0-4622-BD82-C170316E5700}" type="presParOf" srcId="{930C5CBE-AD1A-437D-8AAE-0F55687808BA}" destId="{93154FDE-733F-48B6-B375-38DF585CB60E}" srcOrd="7" destOrd="0" presId="urn:microsoft.com/office/officeart/2005/8/layout/vList5"/>
    <dgm:cxn modelId="{0D08A6BA-87DA-41A7-9842-006AA8236291}" type="presParOf" srcId="{930C5CBE-AD1A-437D-8AAE-0F55687808BA}" destId="{B7FAF7CE-03F7-4344-8F41-AE115D8A8492}" srcOrd="8" destOrd="0" presId="urn:microsoft.com/office/officeart/2005/8/layout/vList5"/>
    <dgm:cxn modelId="{BBB72104-ACB4-4FAD-9F3C-B3D9DAC7BBB1}" type="presParOf" srcId="{B7FAF7CE-03F7-4344-8F41-AE115D8A8492}" destId="{F3F54D2E-B283-4C28-A403-498BC6EE9172}" srcOrd="0" destOrd="0" presId="urn:microsoft.com/office/officeart/2005/8/layout/vList5"/>
    <dgm:cxn modelId="{8EB8A28A-604B-485B-88D8-64D677C37D8C}" type="presParOf" srcId="{B7FAF7CE-03F7-4344-8F41-AE115D8A8492}" destId="{07A7685B-5447-4A61-87EE-321547B05D75}" srcOrd="1" destOrd="0" presId="urn:microsoft.com/office/officeart/2005/8/layout/vList5"/>
    <dgm:cxn modelId="{715EE6C8-85C7-4252-A5D6-4ADA0C722E41}" type="presParOf" srcId="{930C5CBE-AD1A-437D-8AAE-0F55687808BA}" destId="{D3631F89-2FDB-4C22-94BA-544B0B94718A}" srcOrd="9" destOrd="0" presId="urn:microsoft.com/office/officeart/2005/8/layout/vList5"/>
    <dgm:cxn modelId="{9F21CEBD-7EC2-484C-8D2C-F15CD63C388F}" type="presParOf" srcId="{930C5CBE-AD1A-437D-8AAE-0F55687808BA}" destId="{9C35D496-5F66-4BC5-AF32-56AE9CD0846D}" srcOrd="10" destOrd="0" presId="urn:microsoft.com/office/officeart/2005/8/layout/vList5"/>
    <dgm:cxn modelId="{3AD5D708-6171-4403-A74E-918F727894AB}" type="presParOf" srcId="{9C35D496-5F66-4BC5-AF32-56AE9CD0846D}" destId="{9F6E403A-2A42-4D0A-B864-B6605212D990}" srcOrd="0" destOrd="0" presId="urn:microsoft.com/office/officeart/2005/8/layout/vList5"/>
    <dgm:cxn modelId="{64A30539-8608-475E-BDD4-18E371B0700F}" type="presParOf" srcId="{9C35D496-5F66-4BC5-AF32-56AE9CD0846D}" destId="{8B24C63B-DDDA-44D8-A521-B1A19DBD26A7}" srcOrd="1" destOrd="0" presId="urn:microsoft.com/office/officeart/2005/8/layout/vList5"/>
    <dgm:cxn modelId="{18589758-8EB3-4033-B5AD-C4A88398918E}" type="presParOf" srcId="{930C5CBE-AD1A-437D-8AAE-0F55687808BA}" destId="{E8C5B8BF-2D4C-4E95-AFDC-E74F48D696BC}" srcOrd="11" destOrd="0" presId="urn:microsoft.com/office/officeart/2005/8/layout/vList5"/>
    <dgm:cxn modelId="{D5463A37-6F2C-4176-824D-E639F293C805}" type="presParOf" srcId="{930C5CBE-AD1A-437D-8AAE-0F55687808BA}" destId="{32A3742C-6B65-4DEC-967F-89D8BA5917FA}" srcOrd="12" destOrd="0" presId="urn:microsoft.com/office/officeart/2005/8/layout/vList5"/>
    <dgm:cxn modelId="{7C751CF6-76D5-4FDE-B646-8BEE73A9A1E3}" type="presParOf" srcId="{32A3742C-6B65-4DEC-967F-89D8BA5917FA}" destId="{E12654E4-CD04-489A-BA4C-EBB62DB3A5E2}" srcOrd="0" destOrd="0" presId="urn:microsoft.com/office/officeart/2005/8/layout/vList5"/>
    <dgm:cxn modelId="{843FE318-8AA8-4291-B346-FF1A3B6F6912}" type="presParOf" srcId="{32A3742C-6B65-4DEC-967F-89D8BA5917FA}" destId="{B6DC89F4-09E3-41DE-B034-1D6E1CF6174F}" srcOrd="1" destOrd="0" presId="urn:microsoft.com/office/officeart/2005/8/layout/vList5"/>
    <dgm:cxn modelId="{C1F003A8-3DD9-4A92-9365-F9D3BF3C8B5A}" type="presParOf" srcId="{930C5CBE-AD1A-437D-8AAE-0F55687808BA}" destId="{47D68A21-283C-4356-B0CF-807A1028DF5C}" srcOrd="13" destOrd="0" presId="urn:microsoft.com/office/officeart/2005/8/layout/vList5"/>
    <dgm:cxn modelId="{1472EDBF-A348-43D0-87B7-A7153859477D}" type="presParOf" srcId="{930C5CBE-AD1A-437D-8AAE-0F55687808BA}" destId="{44B24FB5-1E2E-45D4-A279-22FC8251017F}" srcOrd="14" destOrd="0" presId="urn:microsoft.com/office/officeart/2005/8/layout/vList5"/>
    <dgm:cxn modelId="{D037851A-67D9-4FEB-829D-5E2EBF27BDDB}" type="presParOf" srcId="{44B24FB5-1E2E-45D4-A279-22FC8251017F}" destId="{DA74F5FB-57C8-49FE-B9D5-AA977E0F3180}" srcOrd="0" destOrd="0" presId="urn:microsoft.com/office/officeart/2005/8/layout/vList5"/>
    <dgm:cxn modelId="{26CF7223-4A05-48DB-B935-E01D9470AB8B}" type="presParOf" srcId="{44B24FB5-1E2E-45D4-A279-22FC8251017F}" destId="{3C82ADDE-3994-4877-86B4-7B0F83EAC23E}" srcOrd="1" destOrd="0" presId="urn:microsoft.com/office/officeart/2005/8/layout/vList5"/>
    <dgm:cxn modelId="{4CAE9415-E3E7-4B5E-86DD-E20D63FA090F}" type="presParOf" srcId="{930C5CBE-AD1A-437D-8AAE-0F55687808BA}" destId="{CA1231F6-5765-4CD2-96D4-C1EF5E3787F9}" srcOrd="15" destOrd="0" presId="urn:microsoft.com/office/officeart/2005/8/layout/vList5"/>
    <dgm:cxn modelId="{D19A715C-37C8-4900-9488-D083DF27EA53}" type="presParOf" srcId="{930C5CBE-AD1A-437D-8AAE-0F55687808BA}" destId="{10A5A45C-A1CA-4CE6-B7D6-C0E3E935ADFF}" srcOrd="16" destOrd="0" presId="urn:microsoft.com/office/officeart/2005/8/layout/vList5"/>
    <dgm:cxn modelId="{1A512B38-CD2F-4B13-B1DC-2BAEAACF055B}" type="presParOf" srcId="{10A5A45C-A1CA-4CE6-B7D6-C0E3E935ADFF}" destId="{7A6C5054-6749-4964-8170-908B853D4005}" srcOrd="0" destOrd="0" presId="urn:microsoft.com/office/officeart/2005/8/layout/vList5"/>
    <dgm:cxn modelId="{1E7FB490-B94A-4376-B5F9-83C31A78B94F}" type="presParOf" srcId="{10A5A45C-A1CA-4CE6-B7D6-C0E3E935ADFF}" destId="{25A260DD-2DA9-4A5D-AC2A-7C011A7505D4}" srcOrd="1" destOrd="0" presId="urn:microsoft.com/office/officeart/2005/8/layout/vList5"/>
    <dgm:cxn modelId="{72C51DA0-93A4-4919-A263-7C6713E49183}" type="presParOf" srcId="{930C5CBE-AD1A-437D-8AAE-0F55687808BA}" destId="{1AE2801E-888E-45E4-8AB0-0ADFB4114A2D}" srcOrd="17" destOrd="0" presId="urn:microsoft.com/office/officeart/2005/8/layout/vList5"/>
    <dgm:cxn modelId="{75D5AA54-CF58-4FF8-AF60-9D700A7F8DA2}" type="presParOf" srcId="{930C5CBE-AD1A-437D-8AAE-0F55687808BA}" destId="{340D48E1-466D-4B00-8AB9-7A3794DBF9EF}" srcOrd="18" destOrd="0" presId="urn:microsoft.com/office/officeart/2005/8/layout/vList5"/>
    <dgm:cxn modelId="{873F5AAF-0374-4F38-9EFB-3AA000C867C0}" type="presParOf" srcId="{340D48E1-466D-4B00-8AB9-7A3794DBF9EF}" destId="{8BEDA66D-638F-4925-AD1A-4F3182F87FB2}" srcOrd="0" destOrd="0" presId="urn:microsoft.com/office/officeart/2005/8/layout/vList5"/>
    <dgm:cxn modelId="{408C8B95-1797-49CC-84AF-F03F2021AF22}" type="presParOf" srcId="{340D48E1-466D-4B00-8AB9-7A3794DBF9EF}" destId="{D41E88C4-8FD6-4DEE-AE0B-03997F75C057}" srcOrd="1" destOrd="0" presId="urn:microsoft.com/office/officeart/2005/8/layout/vList5"/>
    <dgm:cxn modelId="{82834C99-F6EF-4EBC-8891-EF113D96AF01}" type="presParOf" srcId="{930C5CBE-AD1A-437D-8AAE-0F55687808BA}" destId="{9E0C0050-F02C-4696-87BB-CE7683A831BC}" srcOrd="19" destOrd="0" presId="urn:microsoft.com/office/officeart/2005/8/layout/vList5"/>
    <dgm:cxn modelId="{31FF2856-3B15-49D9-A474-3F8261A61CD2}" type="presParOf" srcId="{930C5CBE-AD1A-437D-8AAE-0F55687808BA}" destId="{16A29799-FE72-40EA-9552-65F96403ECBD}" srcOrd="20" destOrd="0" presId="urn:microsoft.com/office/officeart/2005/8/layout/vList5"/>
    <dgm:cxn modelId="{338945CF-155E-4ADE-A2FB-BC561405EA6C}" type="presParOf" srcId="{16A29799-FE72-40EA-9552-65F96403ECBD}" destId="{79D29798-406F-4B1C-B0D5-AEC497D7D6DF}" srcOrd="0" destOrd="0" presId="urn:microsoft.com/office/officeart/2005/8/layout/vList5"/>
    <dgm:cxn modelId="{57BBF5DD-8E2D-4772-B523-3247B15ACEFB}" type="presParOf" srcId="{16A29799-FE72-40EA-9552-65F96403ECBD}" destId="{4FF7726A-CAF0-482B-971C-DE20C619AB95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586EAA-B34A-4A4F-B86E-2FB32A79ECD0}" type="doc">
      <dgm:prSet loTypeId="urn:microsoft.com/office/officeart/2005/8/layout/process2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08368D6F-D17F-4007-AB6B-BE5EDFFB519C}">
      <dgm:prSet phldrT="[Κείμενο]" custT="1"/>
      <dgm:spPr/>
      <dgm:t>
        <a:bodyPr/>
        <a:lstStyle/>
        <a:p>
          <a:pPr algn="ctr"/>
          <a:r>
            <a:rPr lang="el-GR" sz="1500" b="1" smtClean="0"/>
            <a:t>Διάγνωση:</a:t>
          </a:r>
          <a:r>
            <a:rPr lang="el-GR" sz="1500" smtClean="0"/>
            <a:t> Ολική χοληστερόλη, τριγλυκερίδια, </a:t>
          </a:r>
          <a:r>
            <a:rPr lang="en-US" sz="1500" smtClean="0"/>
            <a:t>HDL </a:t>
          </a:r>
          <a:r>
            <a:rPr lang="el-GR" sz="1500" smtClean="0"/>
            <a:t>χοληστερόλη, υπολογισμός </a:t>
          </a:r>
          <a:r>
            <a:rPr lang="en-US" sz="1500" smtClean="0"/>
            <a:t>LDL </a:t>
          </a:r>
          <a:r>
            <a:rPr lang="el-GR" sz="1500" smtClean="0"/>
            <a:t>χοληστερόλης, γλυκόζη, κρεατινίνη, υπολογισμός σπειραματικής διήθησης, αλκαλική φωσφατάση, </a:t>
          </a:r>
          <a:r>
            <a:rPr lang="en-US" sz="1500" smtClean="0"/>
            <a:t>AST</a:t>
          </a:r>
          <a:r>
            <a:rPr lang="el-GR" sz="1500" smtClean="0"/>
            <a:t>, </a:t>
          </a:r>
          <a:r>
            <a:rPr lang="en-US" sz="1500" smtClean="0"/>
            <a:t>ALT</a:t>
          </a:r>
          <a:r>
            <a:rPr lang="el-GR" sz="1500" smtClean="0"/>
            <a:t>, </a:t>
          </a:r>
          <a:r>
            <a:rPr lang="en-US" sz="1500" smtClean="0"/>
            <a:t>CK</a:t>
          </a:r>
          <a:r>
            <a:rPr lang="el-GR" sz="1500" smtClean="0"/>
            <a:t>, </a:t>
          </a:r>
          <a:r>
            <a:rPr lang="en-US" sz="1500" smtClean="0"/>
            <a:t>TSH</a:t>
          </a:r>
          <a:r>
            <a:rPr lang="el-GR" sz="1500" smtClean="0"/>
            <a:t>, Γενική ούρων</a:t>
          </a:r>
          <a:endParaRPr lang="el-GR" sz="1500" dirty="0"/>
        </a:p>
      </dgm:t>
    </dgm:pt>
    <dgm:pt modelId="{7D57AE92-73BE-421E-B1B4-021F9855E3B2}" type="parTrans" cxnId="{C86A0F3C-89D0-4530-BF09-EEAD6C505229}">
      <dgm:prSet/>
      <dgm:spPr/>
      <dgm:t>
        <a:bodyPr/>
        <a:lstStyle/>
        <a:p>
          <a:endParaRPr lang="el-GR"/>
        </a:p>
      </dgm:t>
    </dgm:pt>
    <dgm:pt modelId="{25DEDA5D-0076-47AB-87EB-231302730FDA}" type="sibTrans" cxnId="{C86A0F3C-89D0-4530-BF09-EEAD6C505229}">
      <dgm:prSet/>
      <dgm:spPr/>
      <dgm:t>
        <a:bodyPr/>
        <a:lstStyle/>
        <a:p>
          <a:endParaRPr lang="el-GR"/>
        </a:p>
      </dgm:t>
    </dgm:pt>
    <dgm:pt modelId="{3D974840-EC55-435C-B79C-CB5F300D7B97}">
      <dgm:prSet phldrT="[Κείμενο]" custT="1"/>
      <dgm:spPr/>
      <dgm:t>
        <a:bodyPr/>
        <a:lstStyle/>
        <a:p>
          <a:r>
            <a:rPr lang="el-GR" sz="1500" b="1" smtClean="0"/>
            <a:t>4-8 εβδομάδες μετά την έναρξη ή την τροποποίηση της φαρμακευτικής θεραπείας:</a:t>
          </a:r>
          <a:r>
            <a:rPr lang="el-GR" sz="1500" smtClean="0"/>
            <a:t> Ολική χοληστερόλη, τριγλυκερίδια, </a:t>
          </a:r>
          <a:r>
            <a:rPr lang="en-US" sz="1500" smtClean="0"/>
            <a:t>HDL</a:t>
          </a:r>
          <a:r>
            <a:rPr lang="el-GR" sz="1500" smtClean="0"/>
            <a:t> χοληστερόλη, υπολογισμός </a:t>
          </a:r>
          <a:r>
            <a:rPr lang="en-US" sz="1500" smtClean="0"/>
            <a:t>LDL</a:t>
          </a:r>
          <a:r>
            <a:rPr lang="el-GR" sz="1500" smtClean="0"/>
            <a:t> χοληστερόλης, γλυκόζη, κρεατινίνη, υπολογισμός σπειραματικής διήθησης, </a:t>
          </a:r>
          <a:r>
            <a:rPr lang="en-US" sz="1500" smtClean="0"/>
            <a:t>ALT</a:t>
          </a:r>
          <a:r>
            <a:rPr lang="el-GR" sz="1500" smtClean="0"/>
            <a:t>, </a:t>
          </a:r>
          <a:r>
            <a:rPr lang="en-US" sz="1500" smtClean="0"/>
            <a:t>CK</a:t>
          </a:r>
          <a:r>
            <a:rPr lang="el-GR" sz="1500" smtClean="0"/>
            <a:t> (κυρίως όταν υπάρχουν μυαλγίες)</a:t>
          </a:r>
          <a:endParaRPr lang="el-GR" sz="1500" dirty="0"/>
        </a:p>
      </dgm:t>
    </dgm:pt>
    <dgm:pt modelId="{C88C3929-11BD-4BCE-B72F-E51B35123FC5}" type="parTrans" cxnId="{E312FAF0-2134-4D5E-BE2E-715B01B0D018}">
      <dgm:prSet/>
      <dgm:spPr/>
      <dgm:t>
        <a:bodyPr/>
        <a:lstStyle/>
        <a:p>
          <a:endParaRPr lang="el-GR"/>
        </a:p>
      </dgm:t>
    </dgm:pt>
    <dgm:pt modelId="{97224C06-A62C-4217-8ABF-A2E4A0FF201A}" type="sibTrans" cxnId="{E312FAF0-2134-4D5E-BE2E-715B01B0D018}">
      <dgm:prSet/>
      <dgm:spPr/>
      <dgm:t>
        <a:bodyPr/>
        <a:lstStyle/>
        <a:p>
          <a:endParaRPr lang="el-GR"/>
        </a:p>
      </dgm:t>
    </dgm:pt>
    <dgm:pt modelId="{CC3199BA-54DA-4A69-B574-16C3B4BC0B12}">
      <dgm:prSet phldrT="[Κείμενο]" custT="1"/>
      <dgm:spPr/>
      <dgm:t>
        <a:bodyPr/>
        <a:lstStyle/>
        <a:p>
          <a:r>
            <a:rPr lang="el-GR" sz="1500" b="1" smtClean="0"/>
            <a:t>6-12 μήνες μετά την έναρξη ή την τροποποίηση της φαρμακευτικής θεραπείας:</a:t>
          </a:r>
          <a:r>
            <a:rPr lang="el-GR" sz="1500" smtClean="0"/>
            <a:t> Ολική χοληστερόλη, τριγλυκερίδια, </a:t>
          </a:r>
          <a:r>
            <a:rPr lang="en-US" sz="1500" smtClean="0"/>
            <a:t>HDL</a:t>
          </a:r>
          <a:r>
            <a:rPr lang="el-GR" sz="1500" smtClean="0"/>
            <a:t> χοληστερόλη, υπολογισμός </a:t>
          </a:r>
          <a:r>
            <a:rPr lang="en-US" sz="1500" smtClean="0"/>
            <a:t>LDL</a:t>
          </a:r>
          <a:r>
            <a:rPr lang="el-GR" sz="1500" smtClean="0"/>
            <a:t> χοληστερόλης, γλυκόζη, κρεατινίνη, υπολογισμός σπειραματικής διήθησης, </a:t>
          </a:r>
          <a:r>
            <a:rPr lang="en-US" sz="1500" smtClean="0"/>
            <a:t>ALT</a:t>
          </a:r>
          <a:r>
            <a:rPr lang="el-GR" sz="1500" smtClean="0"/>
            <a:t>, </a:t>
          </a:r>
          <a:r>
            <a:rPr lang="en-US" sz="1500" smtClean="0"/>
            <a:t>CK</a:t>
          </a:r>
          <a:r>
            <a:rPr lang="el-GR" sz="1500" smtClean="0"/>
            <a:t> (κυρίως όταν υπάρχουν μυαλγίες)</a:t>
          </a:r>
          <a:endParaRPr lang="el-GR" sz="1500" dirty="0"/>
        </a:p>
      </dgm:t>
    </dgm:pt>
    <dgm:pt modelId="{B4535DCE-7321-4F43-A7D2-C2FFBB502124}" type="parTrans" cxnId="{0E98E7F6-2B05-4AB9-9DD4-EC28BE2B1CFB}">
      <dgm:prSet/>
      <dgm:spPr/>
      <dgm:t>
        <a:bodyPr/>
        <a:lstStyle/>
        <a:p>
          <a:endParaRPr lang="el-GR"/>
        </a:p>
      </dgm:t>
    </dgm:pt>
    <dgm:pt modelId="{FE283793-5782-4C5F-9E38-D23F6F323D65}" type="sibTrans" cxnId="{0E98E7F6-2B05-4AB9-9DD4-EC28BE2B1CFB}">
      <dgm:prSet/>
      <dgm:spPr/>
      <dgm:t>
        <a:bodyPr/>
        <a:lstStyle/>
        <a:p>
          <a:endParaRPr lang="el-GR"/>
        </a:p>
      </dgm:t>
    </dgm:pt>
    <dgm:pt modelId="{2A0268CC-24A8-4839-A627-AE133800D363}">
      <dgm:prSet phldrT="[Κείμενο]" custT="1"/>
      <dgm:spPr/>
      <dgm:t>
        <a:bodyPr/>
        <a:lstStyle/>
        <a:p>
          <a:r>
            <a:rPr lang="el-GR" sz="1500" b="1" smtClean="0"/>
            <a:t>Κάθε 12 μήνες σε ασθενείς που έχουν πετύχει τους θεραπευτικούς στόχους: </a:t>
          </a:r>
          <a:r>
            <a:rPr lang="el-GR" sz="1500" smtClean="0"/>
            <a:t>Ολική χοληστερόλη, τριγλυκερίδια, </a:t>
          </a:r>
          <a:r>
            <a:rPr lang="en-US" sz="1500" smtClean="0"/>
            <a:t>HDL</a:t>
          </a:r>
          <a:r>
            <a:rPr lang="el-GR" sz="1500" smtClean="0"/>
            <a:t> χοληστερόλη, υπολογισμός </a:t>
          </a:r>
          <a:r>
            <a:rPr lang="en-US" sz="1500" smtClean="0"/>
            <a:t>LDL</a:t>
          </a:r>
          <a:r>
            <a:rPr lang="el-GR" sz="1500" smtClean="0"/>
            <a:t> χοληστερόλης, γλυκόζη, κρεατινίνη, υπολογισμός σπειραματικής διήθησης, </a:t>
          </a:r>
          <a:r>
            <a:rPr lang="en-US" sz="1500" smtClean="0"/>
            <a:t>ALT</a:t>
          </a:r>
          <a:r>
            <a:rPr lang="el-GR" sz="1500" smtClean="0"/>
            <a:t>, </a:t>
          </a:r>
          <a:r>
            <a:rPr lang="en-US" sz="1500" smtClean="0"/>
            <a:t>CK</a:t>
          </a:r>
          <a:r>
            <a:rPr lang="el-GR" sz="1500" smtClean="0"/>
            <a:t> (κυρίως όταν υπάρχουν μυαλγίες), </a:t>
          </a:r>
          <a:r>
            <a:rPr lang="en-US" sz="1500" smtClean="0"/>
            <a:t>TSH</a:t>
          </a:r>
          <a:r>
            <a:rPr lang="en-US" sz="1500" b="1" smtClean="0"/>
            <a:t> </a:t>
          </a:r>
          <a:endParaRPr lang="el-GR" sz="1500" dirty="0"/>
        </a:p>
      </dgm:t>
    </dgm:pt>
    <dgm:pt modelId="{60A08DD4-D2BC-4E08-86BB-B3F67A08B608}" type="parTrans" cxnId="{6280946C-9450-44AC-AB70-403BDDEB9EB1}">
      <dgm:prSet/>
      <dgm:spPr/>
      <dgm:t>
        <a:bodyPr/>
        <a:lstStyle/>
        <a:p>
          <a:endParaRPr lang="el-GR"/>
        </a:p>
      </dgm:t>
    </dgm:pt>
    <dgm:pt modelId="{C1C3A229-E86D-431F-94E7-F1F1535D76D0}" type="sibTrans" cxnId="{6280946C-9450-44AC-AB70-403BDDEB9EB1}">
      <dgm:prSet/>
      <dgm:spPr/>
      <dgm:t>
        <a:bodyPr/>
        <a:lstStyle/>
        <a:p>
          <a:endParaRPr lang="el-GR"/>
        </a:p>
      </dgm:t>
    </dgm:pt>
    <dgm:pt modelId="{BE57913E-250B-4F5E-922E-BE69E40D889F}" type="pres">
      <dgm:prSet presAssocID="{F9586EAA-B34A-4A4F-B86E-2FB32A79ECD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5D1FC89-420B-4159-9AB8-8BFDF5F15D86}" type="pres">
      <dgm:prSet presAssocID="{08368D6F-D17F-4007-AB6B-BE5EDFFB519C}" presName="node" presStyleLbl="node1" presStyleIdx="0" presStyleCnt="4" custScaleX="30346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9DE5E55-E9D0-4B75-AB4B-098EA8CFC679}" type="pres">
      <dgm:prSet presAssocID="{25DEDA5D-0076-47AB-87EB-231302730FDA}" presName="sibTrans" presStyleLbl="sibTrans2D1" presStyleIdx="0" presStyleCnt="3"/>
      <dgm:spPr/>
      <dgm:t>
        <a:bodyPr/>
        <a:lstStyle/>
        <a:p>
          <a:endParaRPr lang="el-GR"/>
        </a:p>
      </dgm:t>
    </dgm:pt>
    <dgm:pt modelId="{C7C9968C-162E-4DE4-A9FD-FA299F19E14F}" type="pres">
      <dgm:prSet presAssocID="{25DEDA5D-0076-47AB-87EB-231302730FDA}" presName="connectorText" presStyleLbl="sibTrans2D1" presStyleIdx="0" presStyleCnt="3"/>
      <dgm:spPr/>
      <dgm:t>
        <a:bodyPr/>
        <a:lstStyle/>
        <a:p>
          <a:endParaRPr lang="el-GR"/>
        </a:p>
      </dgm:t>
    </dgm:pt>
    <dgm:pt modelId="{AF76BE01-DAB3-431E-B483-7ABE81C1D066}" type="pres">
      <dgm:prSet presAssocID="{3D974840-EC55-435C-B79C-CB5F300D7B97}" presName="node" presStyleLbl="node1" presStyleIdx="1" presStyleCnt="4" custScaleX="30346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DE311D3-7048-434F-9211-F9111243D60E}" type="pres">
      <dgm:prSet presAssocID="{97224C06-A62C-4217-8ABF-A2E4A0FF201A}" presName="sibTrans" presStyleLbl="sibTrans2D1" presStyleIdx="1" presStyleCnt="3"/>
      <dgm:spPr/>
      <dgm:t>
        <a:bodyPr/>
        <a:lstStyle/>
        <a:p>
          <a:endParaRPr lang="el-GR"/>
        </a:p>
      </dgm:t>
    </dgm:pt>
    <dgm:pt modelId="{825C0D7E-C5B4-457C-8A8A-E3D94F4B669A}" type="pres">
      <dgm:prSet presAssocID="{97224C06-A62C-4217-8ABF-A2E4A0FF201A}" presName="connectorText" presStyleLbl="sibTrans2D1" presStyleIdx="1" presStyleCnt="3"/>
      <dgm:spPr/>
      <dgm:t>
        <a:bodyPr/>
        <a:lstStyle/>
        <a:p>
          <a:endParaRPr lang="el-GR"/>
        </a:p>
      </dgm:t>
    </dgm:pt>
    <dgm:pt modelId="{03F00AA9-F655-4785-BEA9-74D71F86935A}" type="pres">
      <dgm:prSet presAssocID="{CC3199BA-54DA-4A69-B574-16C3B4BC0B12}" presName="node" presStyleLbl="node1" presStyleIdx="2" presStyleCnt="4" custScaleX="30346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CB2DC76-5363-4DB1-A609-BE104759CF65}" type="pres">
      <dgm:prSet presAssocID="{FE283793-5782-4C5F-9E38-D23F6F323D65}" presName="sibTrans" presStyleLbl="sibTrans2D1" presStyleIdx="2" presStyleCnt="3"/>
      <dgm:spPr/>
      <dgm:t>
        <a:bodyPr/>
        <a:lstStyle/>
        <a:p>
          <a:endParaRPr lang="el-GR"/>
        </a:p>
      </dgm:t>
    </dgm:pt>
    <dgm:pt modelId="{07EFDBEE-3485-4EF2-B015-B7A87E585116}" type="pres">
      <dgm:prSet presAssocID="{FE283793-5782-4C5F-9E38-D23F6F323D65}" presName="connectorText" presStyleLbl="sibTrans2D1" presStyleIdx="2" presStyleCnt="3"/>
      <dgm:spPr/>
      <dgm:t>
        <a:bodyPr/>
        <a:lstStyle/>
        <a:p>
          <a:endParaRPr lang="el-GR"/>
        </a:p>
      </dgm:t>
    </dgm:pt>
    <dgm:pt modelId="{E7BDF1F8-DBED-4C24-8259-C44045695B49}" type="pres">
      <dgm:prSet presAssocID="{2A0268CC-24A8-4839-A627-AE133800D363}" presName="node" presStyleLbl="node1" presStyleIdx="3" presStyleCnt="4" custScaleX="30346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E5D462D-CD28-4D14-B2ED-F36EDA4B76BB}" type="presOf" srcId="{3D974840-EC55-435C-B79C-CB5F300D7B97}" destId="{AF76BE01-DAB3-431E-B483-7ABE81C1D066}" srcOrd="0" destOrd="0" presId="urn:microsoft.com/office/officeart/2005/8/layout/process2"/>
    <dgm:cxn modelId="{D51E4A55-56E3-4F67-9337-07F2FDAE40B2}" type="presOf" srcId="{25DEDA5D-0076-47AB-87EB-231302730FDA}" destId="{C7C9968C-162E-4DE4-A9FD-FA299F19E14F}" srcOrd="1" destOrd="0" presId="urn:microsoft.com/office/officeart/2005/8/layout/process2"/>
    <dgm:cxn modelId="{6280946C-9450-44AC-AB70-403BDDEB9EB1}" srcId="{F9586EAA-B34A-4A4F-B86E-2FB32A79ECD0}" destId="{2A0268CC-24A8-4839-A627-AE133800D363}" srcOrd="3" destOrd="0" parTransId="{60A08DD4-D2BC-4E08-86BB-B3F67A08B608}" sibTransId="{C1C3A229-E86D-431F-94E7-F1F1535D76D0}"/>
    <dgm:cxn modelId="{E350B0C2-2834-481A-A77D-E4311BD29202}" type="presOf" srcId="{08368D6F-D17F-4007-AB6B-BE5EDFFB519C}" destId="{05D1FC89-420B-4159-9AB8-8BFDF5F15D86}" srcOrd="0" destOrd="0" presId="urn:microsoft.com/office/officeart/2005/8/layout/process2"/>
    <dgm:cxn modelId="{D903637C-6629-446E-91C6-D828A43F07B7}" type="presOf" srcId="{2A0268CC-24A8-4839-A627-AE133800D363}" destId="{E7BDF1F8-DBED-4C24-8259-C44045695B49}" srcOrd="0" destOrd="0" presId="urn:microsoft.com/office/officeart/2005/8/layout/process2"/>
    <dgm:cxn modelId="{645E8B5E-72F8-409F-93E0-533DA0137408}" type="presOf" srcId="{97224C06-A62C-4217-8ABF-A2E4A0FF201A}" destId="{FDE311D3-7048-434F-9211-F9111243D60E}" srcOrd="0" destOrd="0" presId="urn:microsoft.com/office/officeart/2005/8/layout/process2"/>
    <dgm:cxn modelId="{2F97F3C3-FA25-434B-A257-8A14185A2951}" type="presOf" srcId="{CC3199BA-54DA-4A69-B574-16C3B4BC0B12}" destId="{03F00AA9-F655-4785-BEA9-74D71F86935A}" srcOrd="0" destOrd="0" presId="urn:microsoft.com/office/officeart/2005/8/layout/process2"/>
    <dgm:cxn modelId="{AA186AF6-6EC3-4EB6-B365-6CB331C9B195}" type="presOf" srcId="{97224C06-A62C-4217-8ABF-A2E4A0FF201A}" destId="{825C0D7E-C5B4-457C-8A8A-E3D94F4B669A}" srcOrd="1" destOrd="0" presId="urn:microsoft.com/office/officeart/2005/8/layout/process2"/>
    <dgm:cxn modelId="{8FDE957A-FC54-4B47-831E-8364945D6537}" type="presOf" srcId="{FE283793-5782-4C5F-9E38-D23F6F323D65}" destId="{CCB2DC76-5363-4DB1-A609-BE104759CF65}" srcOrd="0" destOrd="0" presId="urn:microsoft.com/office/officeart/2005/8/layout/process2"/>
    <dgm:cxn modelId="{E312FAF0-2134-4D5E-BE2E-715B01B0D018}" srcId="{F9586EAA-B34A-4A4F-B86E-2FB32A79ECD0}" destId="{3D974840-EC55-435C-B79C-CB5F300D7B97}" srcOrd="1" destOrd="0" parTransId="{C88C3929-11BD-4BCE-B72F-E51B35123FC5}" sibTransId="{97224C06-A62C-4217-8ABF-A2E4A0FF201A}"/>
    <dgm:cxn modelId="{3095D13D-9C40-41AF-8C4F-D17D6151EF6B}" type="presOf" srcId="{F9586EAA-B34A-4A4F-B86E-2FB32A79ECD0}" destId="{BE57913E-250B-4F5E-922E-BE69E40D889F}" srcOrd="0" destOrd="0" presId="urn:microsoft.com/office/officeart/2005/8/layout/process2"/>
    <dgm:cxn modelId="{4F31B8F7-0BCD-4092-9C87-9D1B64847D71}" type="presOf" srcId="{25DEDA5D-0076-47AB-87EB-231302730FDA}" destId="{19DE5E55-E9D0-4B75-AB4B-098EA8CFC679}" srcOrd="0" destOrd="0" presId="urn:microsoft.com/office/officeart/2005/8/layout/process2"/>
    <dgm:cxn modelId="{D0E9FE8F-3E48-4F6F-8684-13F3BC4849A2}" type="presOf" srcId="{FE283793-5782-4C5F-9E38-D23F6F323D65}" destId="{07EFDBEE-3485-4EF2-B015-B7A87E585116}" srcOrd="1" destOrd="0" presId="urn:microsoft.com/office/officeart/2005/8/layout/process2"/>
    <dgm:cxn modelId="{0E98E7F6-2B05-4AB9-9DD4-EC28BE2B1CFB}" srcId="{F9586EAA-B34A-4A4F-B86E-2FB32A79ECD0}" destId="{CC3199BA-54DA-4A69-B574-16C3B4BC0B12}" srcOrd="2" destOrd="0" parTransId="{B4535DCE-7321-4F43-A7D2-C2FFBB502124}" sibTransId="{FE283793-5782-4C5F-9E38-D23F6F323D65}"/>
    <dgm:cxn modelId="{C86A0F3C-89D0-4530-BF09-EEAD6C505229}" srcId="{F9586EAA-B34A-4A4F-B86E-2FB32A79ECD0}" destId="{08368D6F-D17F-4007-AB6B-BE5EDFFB519C}" srcOrd="0" destOrd="0" parTransId="{7D57AE92-73BE-421E-B1B4-021F9855E3B2}" sibTransId="{25DEDA5D-0076-47AB-87EB-231302730FDA}"/>
    <dgm:cxn modelId="{E6FCAAC4-AA98-44CE-8A92-2AE20F980CE1}" type="presParOf" srcId="{BE57913E-250B-4F5E-922E-BE69E40D889F}" destId="{05D1FC89-420B-4159-9AB8-8BFDF5F15D86}" srcOrd="0" destOrd="0" presId="urn:microsoft.com/office/officeart/2005/8/layout/process2"/>
    <dgm:cxn modelId="{1A97AB65-27F4-48A5-B7DE-3D2CFE48324A}" type="presParOf" srcId="{BE57913E-250B-4F5E-922E-BE69E40D889F}" destId="{19DE5E55-E9D0-4B75-AB4B-098EA8CFC679}" srcOrd="1" destOrd="0" presId="urn:microsoft.com/office/officeart/2005/8/layout/process2"/>
    <dgm:cxn modelId="{9E26A719-1952-4849-ACC8-52AFADA55791}" type="presParOf" srcId="{19DE5E55-E9D0-4B75-AB4B-098EA8CFC679}" destId="{C7C9968C-162E-4DE4-A9FD-FA299F19E14F}" srcOrd="0" destOrd="0" presId="urn:microsoft.com/office/officeart/2005/8/layout/process2"/>
    <dgm:cxn modelId="{4C6E6702-12EB-4DDD-A647-E64FB15F789E}" type="presParOf" srcId="{BE57913E-250B-4F5E-922E-BE69E40D889F}" destId="{AF76BE01-DAB3-431E-B483-7ABE81C1D066}" srcOrd="2" destOrd="0" presId="urn:microsoft.com/office/officeart/2005/8/layout/process2"/>
    <dgm:cxn modelId="{4406FB39-3AD8-42B6-8BC6-DD562C51274C}" type="presParOf" srcId="{BE57913E-250B-4F5E-922E-BE69E40D889F}" destId="{FDE311D3-7048-434F-9211-F9111243D60E}" srcOrd="3" destOrd="0" presId="urn:microsoft.com/office/officeart/2005/8/layout/process2"/>
    <dgm:cxn modelId="{469148FC-3CF2-408C-9B8E-DA6FA488AC8D}" type="presParOf" srcId="{FDE311D3-7048-434F-9211-F9111243D60E}" destId="{825C0D7E-C5B4-457C-8A8A-E3D94F4B669A}" srcOrd="0" destOrd="0" presId="urn:microsoft.com/office/officeart/2005/8/layout/process2"/>
    <dgm:cxn modelId="{3F16E91E-E3A9-4723-915F-ABFB0140F64E}" type="presParOf" srcId="{BE57913E-250B-4F5E-922E-BE69E40D889F}" destId="{03F00AA9-F655-4785-BEA9-74D71F86935A}" srcOrd="4" destOrd="0" presId="urn:microsoft.com/office/officeart/2005/8/layout/process2"/>
    <dgm:cxn modelId="{B4120121-1326-4B1A-9777-6D040C3F5F58}" type="presParOf" srcId="{BE57913E-250B-4F5E-922E-BE69E40D889F}" destId="{CCB2DC76-5363-4DB1-A609-BE104759CF65}" srcOrd="5" destOrd="0" presId="urn:microsoft.com/office/officeart/2005/8/layout/process2"/>
    <dgm:cxn modelId="{7F4C10D1-CD90-440A-8ABE-C83D71E54492}" type="presParOf" srcId="{CCB2DC76-5363-4DB1-A609-BE104759CF65}" destId="{07EFDBEE-3485-4EF2-B015-B7A87E585116}" srcOrd="0" destOrd="0" presId="urn:microsoft.com/office/officeart/2005/8/layout/process2"/>
    <dgm:cxn modelId="{C600BFAB-60C5-4295-B4B8-A7E1F096807D}" type="presParOf" srcId="{BE57913E-250B-4F5E-922E-BE69E40D889F}" destId="{E7BDF1F8-DBED-4C24-8259-C44045695B49}" srcOrd="6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4FCC61-5E93-4B35-BFB8-AC9084110E76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B1A7352C-CB15-4767-AE0D-DCDA156967EA}">
      <dgm:prSet phldrT="[Κείμενο]"/>
      <dgm:spPr/>
      <dgm:t>
        <a:bodyPr/>
        <a:lstStyle/>
        <a:p>
          <a:r>
            <a:rPr lang="en-US" dirty="0" smtClean="0"/>
            <a:t>1</a:t>
          </a:r>
          <a:endParaRPr lang="el-GR" dirty="0"/>
        </a:p>
      </dgm:t>
    </dgm:pt>
    <dgm:pt modelId="{5181BAD3-430A-4D59-A5FA-4097E0348AA6}" type="parTrans" cxnId="{8723B716-52E9-44B9-BD02-542C6E287FB9}">
      <dgm:prSet/>
      <dgm:spPr/>
      <dgm:t>
        <a:bodyPr/>
        <a:lstStyle/>
        <a:p>
          <a:endParaRPr lang="el-GR"/>
        </a:p>
      </dgm:t>
    </dgm:pt>
    <dgm:pt modelId="{8A6ACEC5-CDE5-413D-89E4-81AD83580C53}" type="sibTrans" cxnId="{8723B716-52E9-44B9-BD02-542C6E287FB9}">
      <dgm:prSet/>
      <dgm:spPr/>
      <dgm:t>
        <a:bodyPr/>
        <a:lstStyle/>
        <a:p>
          <a:endParaRPr lang="el-GR"/>
        </a:p>
      </dgm:t>
    </dgm:pt>
    <dgm:pt modelId="{67E2B109-B398-4605-A23D-F6E6455BFB6D}">
      <dgm:prSet phldrT="[Κείμενο]"/>
      <dgm:spPr/>
      <dgm:t>
        <a:bodyPr/>
        <a:lstStyle/>
        <a:p>
          <a:r>
            <a:rPr lang="en-US" dirty="0" smtClean="0"/>
            <a:t>2</a:t>
          </a:r>
          <a:endParaRPr lang="el-GR" dirty="0"/>
        </a:p>
      </dgm:t>
    </dgm:pt>
    <dgm:pt modelId="{5BFCA124-EC4F-4374-A57E-08D8C7F54665}" type="parTrans" cxnId="{76FCA60A-ED6B-4A3A-B085-A47E9AA65E3F}">
      <dgm:prSet/>
      <dgm:spPr/>
      <dgm:t>
        <a:bodyPr/>
        <a:lstStyle/>
        <a:p>
          <a:endParaRPr lang="el-GR"/>
        </a:p>
      </dgm:t>
    </dgm:pt>
    <dgm:pt modelId="{2BB764AC-5502-47FA-A9B3-ADC477D3E5B6}" type="sibTrans" cxnId="{76FCA60A-ED6B-4A3A-B085-A47E9AA65E3F}">
      <dgm:prSet/>
      <dgm:spPr/>
      <dgm:t>
        <a:bodyPr/>
        <a:lstStyle/>
        <a:p>
          <a:endParaRPr lang="el-GR"/>
        </a:p>
      </dgm:t>
    </dgm:pt>
    <dgm:pt modelId="{637DE36C-0A68-499B-AB44-A5E311A75C1D}">
      <dgm:prSet phldrT="[Κείμενο]" custT="1"/>
      <dgm:spPr/>
      <dgm:t>
        <a:bodyPr/>
        <a:lstStyle/>
        <a:p>
          <a:r>
            <a:rPr lang="el-GR" sz="1500" dirty="0" smtClean="0"/>
            <a:t>Χορήγηση </a:t>
          </a:r>
          <a:r>
            <a:rPr lang="el-GR" sz="1500" dirty="0" err="1" smtClean="0"/>
            <a:t>εζετιμίμπης</a:t>
          </a:r>
          <a:r>
            <a:rPr lang="el-GR" sz="1500" dirty="0" smtClean="0"/>
            <a:t> (10 </a:t>
          </a:r>
          <a:r>
            <a:rPr lang="en-US" sz="1500" dirty="0" smtClean="0"/>
            <a:t>mg</a:t>
          </a:r>
          <a:r>
            <a:rPr lang="el-GR" sz="1500" dirty="0" smtClean="0"/>
            <a:t>/ημέρα)</a:t>
          </a:r>
          <a:endParaRPr lang="el-GR" sz="1500" dirty="0"/>
        </a:p>
      </dgm:t>
    </dgm:pt>
    <dgm:pt modelId="{343A1770-5F27-455D-B1F7-826FC835B647}" type="parTrans" cxnId="{B1A81AD3-4088-484D-9064-070D0381A680}">
      <dgm:prSet/>
      <dgm:spPr/>
      <dgm:t>
        <a:bodyPr/>
        <a:lstStyle/>
        <a:p>
          <a:endParaRPr lang="el-GR"/>
        </a:p>
      </dgm:t>
    </dgm:pt>
    <dgm:pt modelId="{26F18800-94AB-4952-A964-103F91DBF61C}" type="sibTrans" cxnId="{B1A81AD3-4088-484D-9064-070D0381A680}">
      <dgm:prSet/>
      <dgm:spPr/>
      <dgm:t>
        <a:bodyPr/>
        <a:lstStyle/>
        <a:p>
          <a:endParaRPr lang="el-GR"/>
        </a:p>
      </dgm:t>
    </dgm:pt>
    <dgm:pt modelId="{2ED9450A-6C4A-4C17-9832-EDA9F3D07D0D}">
      <dgm:prSet phldrT="[Κείμενο]"/>
      <dgm:spPr/>
      <dgm:t>
        <a:bodyPr/>
        <a:lstStyle/>
        <a:p>
          <a:r>
            <a:rPr lang="en-US" dirty="0" smtClean="0"/>
            <a:t>3</a:t>
          </a:r>
          <a:endParaRPr lang="el-GR" dirty="0"/>
        </a:p>
      </dgm:t>
    </dgm:pt>
    <dgm:pt modelId="{6F67D72D-CABE-4A33-9954-22251F973E46}" type="parTrans" cxnId="{5DE3FC40-ACF8-4B1B-9CA3-37EB925039D4}">
      <dgm:prSet/>
      <dgm:spPr/>
      <dgm:t>
        <a:bodyPr/>
        <a:lstStyle/>
        <a:p>
          <a:endParaRPr lang="el-GR"/>
        </a:p>
      </dgm:t>
    </dgm:pt>
    <dgm:pt modelId="{1BF51019-AB47-44D2-BD8E-421F61A7A05C}" type="sibTrans" cxnId="{5DE3FC40-ACF8-4B1B-9CA3-37EB925039D4}">
      <dgm:prSet/>
      <dgm:spPr/>
      <dgm:t>
        <a:bodyPr/>
        <a:lstStyle/>
        <a:p>
          <a:endParaRPr lang="el-GR"/>
        </a:p>
      </dgm:t>
    </dgm:pt>
    <dgm:pt modelId="{9AD318D2-3A99-4427-BE93-3B7AF180EDC4}">
      <dgm:prSet phldrT="[Κείμενο]" custT="1"/>
      <dgm:spPr/>
      <dgm:t>
        <a:bodyPr/>
        <a:lstStyle/>
        <a:p>
          <a:r>
            <a:rPr lang="el-GR" sz="1500" dirty="0" smtClean="0"/>
            <a:t>Χορήγηση συνδυασμού </a:t>
          </a:r>
          <a:r>
            <a:rPr lang="el-GR" sz="1500" dirty="0" err="1" smtClean="0"/>
            <a:t>εζετιμίμπης</a:t>
          </a:r>
          <a:r>
            <a:rPr lang="el-GR" sz="1500" dirty="0" smtClean="0"/>
            <a:t> (10 </a:t>
          </a:r>
          <a:r>
            <a:rPr lang="en-US" sz="1500" dirty="0" smtClean="0"/>
            <a:t>mg</a:t>
          </a:r>
          <a:r>
            <a:rPr lang="el-GR" sz="1500" dirty="0" smtClean="0"/>
            <a:t>/ ημέρα) με </a:t>
          </a:r>
          <a:r>
            <a:rPr lang="el-GR" sz="1500" dirty="0" err="1" smtClean="0"/>
            <a:t>κολεσεβελάμη</a:t>
          </a:r>
          <a:r>
            <a:rPr lang="el-GR" sz="1500" dirty="0" smtClean="0"/>
            <a:t> (3.8 </a:t>
          </a:r>
          <a:r>
            <a:rPr lang="en-US" sz="1500" dirty="0" smtClean="0"/>
            <a:t>g</a:t>
          </a:r>
          <a:r>
            <a:rPr lang="el-GR" sz="1500" dirty="0" smtClean="0"/>
            <a:t>/ ημέρα). Η αναμενόμενη μείωση της </a:t>
          </a:r>
          <a:r>
            <a:rPr lang="en-US" sz="1500" dirty="0" smtClean="0"/>
            <a:t>LDL </a:t>
          </a:r>
          <a:r>
            <a:rPr lang="el-GR" sz="1500" dirty="0" smtClean="0"/>
            <a:t>χοληστερόλης είναι </a:t>
          </a:r>
          <a:r>
            <a:rPr lang="el-GR" sz="1500" dirty="0" smtClean="0">
              <a:sym typeface="Symbol"/>
            </a:rPr>
            <a:t></a:t>
          </a:r>
          <a:r>
            <a:rPr lang="el-GR" sz="1500" dirty="0" smtClean="0"/>
            <a:t> 30%. Εναλλακτικά μπορεί να χορηγηθεί ο συνδυασμός </a:t>
          </a:r>
          <a:r>
            <a:rPr lang="el-GR" sz="1500" dirty="0" err="1" smtClean="0"/>
            <a:t>εζετιμίμπης</a:t>
          </a:r>
          <a:r>
            <a:rPr lang="el-GR" sz="1500" dirty="0" smtClean="0"/>
            <a:t> με</a:t>
          </a:r>
          <a:r>
            <a:rPr lang="en-US" sz="1500" dirty="0" smtClean="0"/>
            <a:t> </a:t>
          </a:r>
          <a:r>
            <a:rPr lang="el-GR" sz="1500" dirty="0" err="1" smtClean="0"/>
            <a:t>φαινοφιμπράτη</a:t>
          </a:r>
          <a:endParaRPr lang="el-GR" sz="1500" dirty="0"/>
        </a:p>
      </dgm:t>
    </dgm:pt>
    <dgm:pt modelId="{0438C25D-D746-4F73-B601-C44C899C3EFE}" type="parTrans" cxnId="{6E2B316C-3CDF-4597-B802-DF151F463221}">
      <dgm:prSet/>
      <dgm:spPr/>
      <dgm:t>
        <a:bodyPr/>
        <a:lstStyle/>
        <a:p>
          <a:endParaRPr lang="el-GR"/>
        </a:p>
      </dgm:t>
    </dgm:pt>
    <dgm:pt modelId="{2B16AD68-6C74-4B64-900E-1EB2ED74457A}" type="sibTrans" cxnId="{6E2B316C-3CDF-4597-B802-DF151F463221}">
      <dgm:prSet/>
      <dgm:spPr/>
      <dgm:t>
        <a:bodyPr/>
        <a:lstStyle/>
        <a:p>
          <a:endParaRPr lang="el-GR"/>
        </a:p>
      </dgm:t>
    </dgm:pt>
    <dgm:pt modelId="{9FFE7197-9EB5-44BA-B53E-A53AA4551F1C}">
      <dgm:prSet phldrT="[Κείμενο]"/>
      <dgm:spPr/>
      <dgm:t>
        <a:bodyPr/>
        <a:lstStyle/>
        <a:p>
          <a:r>
            <a:rPr lang="en-US" dirty="0" smtClean="0"/>
            <a:t>4</a:t>
          </a:r>
          <a:endParaRPr lang="el-GR" dirty="0"/>
        </a:p>
      </dgm:t>
    </dgm:pt>
    <dgm:pt modelId="{2863DDEB-E268-4771-9215-38BE7E1EB9EB}" type="parTrans" cxnId="{13B82A16-4DD3-498C-BE25-98A654DF9769}">
      <dgm:prSet/>
      <dgm:spPr/>
      <dgm:t>
        <a:bodyPr/>
        <a:lstStyle/>
        <a:p>
          <a:endParaRPr lang="el-GR"/>
        </a:p>
      </dgm:t>
    </dgm:pt>
    <dgm:pt modelId="{471EA3DD-B9E1-45A2-BD44-BEC456B2444F}" type="sibTrans" cxnId="{13B82A16-4DD3-498C-BE25-98A654DF9769}">
      <dgm:prSet/>
      <dgm:spPr/>
      <dgm:t>
        <a:bodyPr/>
        <a:lstStyle/>
        <a:p>
          <a:endParaRPr lang="el-GR"/>
        </a:p>
      </dgm:t>
    </dgm:pt>
    <dgm:pt modelId="{0760D661-6B28-43FD-A7BC-CBCA49AB08FD}">
      <dgm:prSet phldrT="[Κείμενο]" custT="1"/>
      <dgm:spPr/>
      <dgm:t>
        <a:bodyPr/>
        <a:lstStyle/>
        <a:p>
          <a:r>
            <a:rPr lang="el-GR" sz="1500" dirty="0" smtClean="0"/>
            <a:t>Ενδεχόμενη προσεκτική χορήγηση </a:t>
          </a:r>
          <a:r>
            <a:rPr lang="el-GR" sz="1500" dirty="0" err="1" smtClean="0"/>
            <a:t>πραβαστατίνης</a:t>
          </a:r>
          <a:r>
            <a:rPr lang="el-GR" sz="1500" dirty="0" smtClean="0"/>
            <a:t> 20 </a:t>
          </a:r>
          <a:r>
            <a:rPr lang="en-US" sz="1500" dirty="0" smtClean="0"/>
            <a:t>mg</a:t>
          </a:r>
          <a:r>
            <a:rPr lang="el-GR" sz="1500" dirty="0" smtClean="0"/>
            <a:t>/ημέρα ή </a:t>
          </a:r>
          <a:r>
            <a:rPr lang="el-GR" sz="1500" dirty="0" err="1" smtClean="0"/>
            <a:t>φλουβαστατίνης</a:t>
          </a:r>
          <a:r>
            <a:rPr lang="el-GR" sz="1500" dirty="0" smtClean="0"/>
            <a:t> </a:t>
          </a:r>
          <a:r>
            <a:rPr lang="en-US" sz="1500" dirty="0" smtClean="0"/>
            <a:t> </a:t>
          </a:r>
          <a:r>
            <a:rPr lang="el-GR" sz="1500" dirty="0" smtClean="0"/>
            <a:t>40 </a:t>
          </a:r>
          <a:r>
            <a:rPr lang="en-US" sz="1500" dirty="0" smtClean="0"/>
            <a:t>mg</a:t>
          </a:r>
          <a:r>
            <a:rPr lang="el-GR" sz="1500" dirty="0" smtClean="0"/>
            <a:t>/ημέρα</a:t>
          </a:r>
          <a:endParaRPr lang="el-GR" sz="1500" dirty="0"/>
        </a:p>
      </dgm:t>
    </dgm:pt>
    <dgm:pt modelId="{C212C2CE-0074-4EA1-BC4E-78E0519FBAC7}" type="parTrans" cxnId="{ECF7505A-B40B-4C01-BB32-D8419F87615F}">
      <dgm:prSet/>
      <dgm:spPr/>
      <dgm:t>
        <a:bodyPr/>
        <a:lstStyle/>
        <a:p>
          <a:endParaRPr lang="el-GR"/>
        </a:p>
      </dgm:t>
    </dgm:pt>
    <dgm:pt modelId="{F3D3C091-DDC8-41BB-9258-CD5E4A6086D6}" type="sibTrans" cxnId="{ECF7505A-B40B-4C01-BB32-D8419F87615F}">
      <dgm:prSet/>
      <dgm:spPr/>
      <dgm:t>
        <a:bodyPr/>
        <a:lstStyle/>
        <a:p>
          <a:endParaRPr lang="el-GR"/>
        </a:p>
      </dgm:t>
    </dgm:pt>
    <dgm:pt modelId="{815C59D3-F75F-4F0D-9939-6DB6CBE0131B}">
      <dgm:prSet phldrT="[Κείμενο]"/>
      <dgm:spPr/>
      <dgm:t>
        <a:bodyPr/>
        <a:lstStyle/>
        <a:p>
          <a:r>
            <a:rPr lang="en-US" dirty="0" smtClean="0"/>
            <a:t>5</a:t>
          </a:r>
          <a:endParaRPr lang="el-GR" dirty="0"/>
        </a:p>
      </dgm:t>
    </dgm:pt>
    <dgm:pt modelId="{BE6C77F4-CF39-4BF6-909A-F2C829747851}" type="parTrans" cxnId="{49F2823D-7338-4501-B70C-F6EF8DC38482}">
      <dgm:prSet/>
      <dgm:spPr/>
      <dgm:t>
        <a:bodyPr/>
        <a:lstStyle/>
        <a:p>
          <a:endParaRPr lang="el-GR"/>
        </a:p>
      </dgm:t>
    </dgm:pt>
    <dgm:pt modelId="{4E98E3E9-F314-4CD8-B61B-A2E3BAE55CEA}" type="sibTrans" cxnId="{49F2823D-7338-4501-B70C-F6EF8DC38482}">
      <dgm:prSet/>
      <dgm:spPr/>
      <dgm:t>
        <a:bodyPr/>
        <a:lstStyle/>
        <a:p>
          <a:endParaRPr lang="el-GR"/>
        </a:p>
      </dgm:t>
    </dgm:pt>
    <dgm:pt modelId="{2F6B7660-308E-4542-87E8-BCF22DF942B5}">
      <dgm:prSet phldrT="[Κείμενο]" custT="1"/>
      <dgm:spPr/>
      <dgm:t>
        <a:bodyPr/>
        <a:lstStyle/>
        <a:p>
          <a:r>
            <a:rPr lang="el-GR" sz="1500" dirty="0" smtClean="0"/>
            <a:t>Χορήγηση </a:t>
          </a:r>
          <a:r>
            <a:rPr lang="el-GR" sz="1500" dirty="0" err="1" smtClean="0"/>
            <a:t>ροσουβαστατίνης</a:t>
          </a:r>
          <a:r>
            <a:rPr lang="el-GR" sz="1500" dirty="0" smtClean="0"/>
            <a:t> 5 </a:t>
          </a:r>
          <a:r>
            <a:rPr lang="en-US" sz="1500" dirty="0" smtClean="0"/>
            <a:t>mg </a:t>
          </a:r>
          <a:r>
            <a:rPr lang="el-GR" sz="1500" dirty="0" smtClean="0"/>
            <a:t>ή </a:t>
          </a:r>
          <a:r>
            <a:rPr lang="el-GR" sz="1500" dirty="0" err="1" smtClean="0"/>
            <a:t>ατορβαστατίνης</a:t>
          </a:r>
          <a:r>
            <a:rPr lang="el-GR" sz="1500" dirty="0" smtClean="0"/>
            <a:t> 10 </a:t>
          </a:r>
          <a:r>
            <a:rPr lang="en-US" sz="1500" dirty="0" smtClean="0"/>
            <a:t>mg</a:t>
          </a:r>
          <a:r>
            <a:rPr lang="el-GR" sz="1500" dirty="0" smtClean="0"/>
            <a:t> ανά δεύτερη ημέρα ή δύο φορές την εβδομάδα ή μια φορά την εβδομάδα, σε συνδυασμό με </a:t>
          </a:r>
          <a:r>
            <a:rPr lang="el-GR" sz="1500" dirty="0" err="1" smtClean="0"/>
            <a:t>εζετιμίμπη</a:t>
          </a:r>
          <a:endParaRPr lang="el-GR" sz="1500" dirty="0"/>
        </a:p>
      </dgm:t>
    </dgm:pt>
    <dgm:pt modelId="{6B0C2A25-C4BA-451C-833A-6251C9767114}" type="parTrans" cxnId="{9F5016A0-FB66-498C-B25B-2F11F3131986}">
      <dgm:prSet/>
      <dgm:spPr/>
      <dgm:t>
        <a:bodyPr/>
        <a:lstStyle/>
        <a:p>
          <a:endParaRPr lang="el-GR"/>
        </a:p>
      </dgm:t>
    </dgm:pt>
    <dgm:pt modelId="{C16D21D6-4A12-4C00-83D2-FCCF219FEE36}" type="sibTrans" cxnId="{9F5016A0-FB66-498C-B25B-2F11F3131986}">
      <dgm:prSet/>
      <dgm:spPr/>
      <dgm:t>
        <a:bodyPr/>
        <a:lstStyle/>
        <a:p>
          <a:endParaRPr lang="el-GR"/>
        </a:p>
      </dgm:t>
    </dgm:pt>
    <dgm:pt modelId="{17C3EE3D-4E1C-4252-9B77-3521BB03E4D2}">
      <dgm:prSet phldrT="[Κείμενο]"/>
      <dgm:spPr/>
      <dgm:t>
        <a:bodyPr/>
        <a:lstStyle/>
        <a:p>
          <a:r>
            <a:rPr lang="en-US" dirty="0" smtClean="0"/>
            <a:t>6</a:t>
          </a:r>
          <a:endParaRPr lang="el-GR" dirty="0"/>
        </a:p>
      </dgm:t>
    </dgm:pt>
    <dgm:pt modelId="{DC8462D2-B693-48E9-8F4F-683979F9828F}" type="parTrans" cxnId="{9F22D8AA-07FE-4B52-BD11-0C0D50DB87BC}">
      <dgm:prSet/>
      <dgm:spPr/>
      <dgm:t>
        <a:bodyPr/>
        <a:lstStyle/>
        <a:p>
          <a:endParaRPr lang="el-GR"/>
        </a:p>
      </dgm:t>
    </dgm:pt>
    <dgm:pt modelId="{DA7C6F8D-3EB9-4948-ACE9-E5F976E23F28}" type="sibTrans" cxnId="{9F22D8AA-07FE-4B52-BD11-0C0D50DB87BC}">
      <dgm:prSet/>
      <dgm:spPr/>
      <dgm:t>
        <a:bodyPr/>
        <a:lstStyle/>
        <a:p>
          <a:endParaRPr lang="el-GR"/>
        </a:p>
      </dgm:t>
    </dgm:pt>
    <dgm:pt modelId="{9E4A13A5-E21A-44E9-9FBE-2C58DF80CCCC}">
      <dgm:prSet phldrT="[Κείμενο]" custT="1"/>
      <dgm:spPr/>
      <dgm:t>
        <a:bodyPr/>
        <a:lstStyle/>
        <a:p>
          <a:r>
            <a:rPr lang="el-GR" sz="1500" dirty="0" smtClean="0"/>
            <a:t>Προσδιορισμός των επιπέδων της βιταμίνης 25(</a:t>
          </a:r>
          <a:r>
            <a:rPr lang="en-US" sz="1500" dirty="0" smtClean="0"/>
            <a:t>OH</a:t>
          </a:r>
          <a:r>
            <a:rPr lang="el-GR" sz="1500" dirty="0" smtClean="0"/>
            <a:t>)</a:t>
          </a:r>
          <a:r>
            <a:rPr lang="en-US" sz="1500" dirty="0" smtClean="0"/>
            <a:t>D</a:t>
          </a:r>
          <a:r>
            <a:rPr lang="el-GR" sz="1500" dirty="0" smtClean="0"/>
            <a:t>3 και υποκατάστασή της σε περιπτώσεις μειωμένων επιπέδων</a:t>
          </a:r>
          <a:endParaRPr lang="el-GR" sz="1500" dirty="0"/>
        </a:p>
      </dgm:t>
    </dgm:pt>
    <dgm:pt modelId="{90554282-F130-488D-B3D8-DC1239E2886F}" type="parTrans" cxnId="{AF650F0E-0D24-4695-9D38-DBC37910A582}">
      <dgm:prSet/>
      <dgm:spPr/>
      <dgm:t>
        <a:bodyPr/>
        <a:lstStyle/>
        <a:p>
          <a:endParaRPr lang="el-GR"/>
        </a:p>
      </dgm:t>
    </dgm:pt>
    <dgm:pt modelId="{51718B3F-5320-4671-A6C7-AA3D5ED75856}" type="sibTrans" cxnId="{AF650F0E-0D24-4695-9D38-DBC37910A582}">
      <dgm:prSet/>
      <dgm:spPr/>
      <dgm:t>
        <a:bodyPr/>
        <a:lstStyle/>
        <a:p>
          <a:endParaRPr lang="el-GR"/>
        </a:p>
      </dgm:t>
    </dgm:pt>
    <dgm:pt modelId="{8CEAD28F-2263-4D5A-AD1B-CD86E7FB79AF}">
      <dgm:prSet phldrT="[Κείμενο]"/>
      <dgm:spPr/>
      <dgm:t>
        <a:bodyPr/>
        <a:lstStyle/>
        <a:p>
          <a:r>
            <a:rPr lang="en-US" dirty="0" smtClean="0"/>
            <a:t>7</a:t>
          </a:r>
          <a:endParaRPr lang="el-GR" dirty="0"/>
        </a:p>
      </dgm:t>
    </dgm:pt>
    <dgm:pt modelId="{9806ED53-6AAE-4957-B580-0358C9F40063}" type="parTrans" cxnId="{DBCFB215-137C-4287-999A-31C3580C997D}">
      <dgm:prSet/>
      <dgm:spPr/>
      <dgm:t>
        <a:bodyPr/>
        <a:lstStyle/>
        <a:p>
          <a:endParaRPr lang="el-GR"/>
        </a:p>
      </dgm:t>
    </dgm:pt>
    <dgm:pt modelId="{0D7C32D6-5E57-40F2-A0BC-5A5F8C1F95C5}" type="sibTrans" cxnId="{DBCFB215-137C-4287-999A-31C3580C997D}">
      <dgm:prSet/>
      <dgm:spPr/>
      <dgm:t>
        <a:bodyPr/>
        <a:lstStyle/>
        <a:p>
          <a:endParaRPr lang="el-GR"/>
        </a:p>
      </dgm:t>
    </dgm:pt>
    <dgm:pt modelId="{ED6D57E7-1983-4573-BA34-CB83DE7982B6}">
      <dgm:prSet phldrT="[Κείμενο]" custT="1"/>
      <dgm:spPr/>
      <dgm:t>
        <a:bodyPr/>
        <a:lstStyle/>
        <a:p>
          <a:r>
            <a:rPr lang="el-GR" sz="1500" dirty="0" smtClean="0"/>
            <a:t>Χορήγηση </a:t>
          </a:r>
          <a:r>
            <a:rPr lang="el-GR" sz="1500" dirty="0" err="1" smtClean="0"/>
            <a:t>τροφοφαρμάκων</a:t>
          </a:r>
          <a:r>
            <a:rPr lang="el-GR" sz="1500" dirty="0" smtClean="0"/>
            <a:t> (</a:t>
          </a:r>
          <a:r>
            <a:rPr lang="en-US" sz="1500" dirty="0" smtClean="0"/>
            <a:t>ARMOLIPID</a:t>
          </a:r>
          <a:r>
            <a:rPr lang="el-GR" sz="1500" baseline="30000" dirty="0" smtClean="0"/>
            <a:t>®</a:t>
          </a:r>
          <a:r>
            <a:rPr lang="el-GR" sz="1500" dirty="0" smtClean="0"/>
            <a:t>, 1 δισκίο ημερησίως) σε ασθενείς που εμφανίζουν δυσανεξία στις </a:t>
          </a:r>
          <a:r>
            <a:rPr lang="el-GR" sz="1500" dirty="0" err="1" smtClean="0"/>
            <a:t>στατίνες</a:t>
          </a:r>
          <a:r>
            <a:rPr lang="el-GR" sz="1500" dirty="0" smtClean="0"/>
            <a:t> (ή δεν επιθυμούν να πάρουν αγωγή με </a:t>
          </a:r>
          <a:r>
            <a:rPr lang="el-GR" sz="1500" dirty="0" err="1" smtClean="0"/>
            <a:t>στατίνη</a:t>
          </a:r>
          <a:r>
            <a:rPr lang="el-GR" sz="1500" dirty="0" smtClean="0"/>
            <a:t>). Τα δισκία αυτά περιέχουν μεταξύ των άλλων κυρίως αντιοξειδωτικών ουσιών, μαγιά του κόκκινου ρυζιού (</a:t>
          </a:r>
          <a:r>
            <a:rPr lang="en-US" sz="1500" dirty="0" smtClean="0"/>
            <a:t>red yeast rice</a:t>
          </a:r>
          <a:r>
            <a:rPr lang="el-GR" sz="1500" dirty="0" smtClean="0"/>
            <a:t>) που περιέχει </a:t>
          </a:r>
          <a:r>
            <a:rPr lang="el-GR" sz="1500" dirty="0" err="1" smtClean="0"/>
            <a:t>μονακολίνες</a:t>
          </a:r>
          <a:r>
            <a:rPr lang="el-GR" sz="1500" dirty="0" smtClean="0"/>
            <a:t>, ουσίες οι οποίες συσχετίζονται με τις </a:t>
          </a:r>
          <a:r>
            <a:rPr lang="el-GR" sz="1500" dirty="0" err="1" smtClean="0"/>
            <a:t>στατίνες</a:t>
          </a:r>
          <a:r>
            <a:rPr lang="el-GR" sz="1500" dirty="0" smtClean="0"/>
            <a:t>. Τα </a:t>
          </a:r>
          <a:r>
            <a:rPr lang="el-GR" sz="1500" dirty="0" err="1" smtClean="0"/>
            <a:t>τροφοφάρμακα</a:t>
          </a:r>
          <a:r>
            <a:rPr lang="el-GR" sz="1500" dirty="0" smtClean="0"/>
            <a:t> πρέπει να χορηγούνται με ιατρική συνταγή και υπό ιατρική παρακολούθηση</a:t>
          </a:r>
          <a:endParaRPr lang="el-GR" sz="1500" dirty="0"/>
        </a:p>
      </dgm:t>
    </dgm:pt>
    <dgm:pt modelId="{4774EE67-277D-4F7B-A20F-98DBF57DDCE3}" type="parTrans" cxnId="{FB82B34D-7420-4ACA-9698-21ED31AAA59E}">
      <dgm:prSet/>
      <dgm:spPr/>
      <dgm:t>
        <a:bodyPr/>
        <a:lstStyle/>
        <a:p>
          <a:endParaRPr lang="el-GR"/>
        </a:p>
      </dgm:t>
    </dgm:pt>
    <dgm:pt modelId="{04396833-7302-487C-BA8E-6C8244DDE3E7}" type="sibTrans" cxnId="{FB82B34D-7420-4ACA-9698-21ED31AAA59E}">
      <dgm:prSet/>
      <dgm:spPr/>
      <dgm:t>
        <a:bodyPr/>
        <a:lstStyle/>
        <a:p>
          <a:endParaRPr lang="el-GR"/>
        </a:p>
      </dgm:t>
    </dgm:pt>
    <dgm:pt modelId="{8D13CBFF-3BEF-4965-94E1-E656AE332EE6}">
      <dgm:prSet phldrT="[Κείμενο]" custT="1"/>
      <dgm:spPr/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el-GR" sz="1500" dirty="0" smtClean="0"/>
            <a:t>Επιθετική </a:t>
          </a:r>
          <a:r>
            <a:rPr lang="el-GR" sz="1500" dirty="0" err="1" smtClean="0"/>
            <a:t>υγιεινοδιαιτητική</a:t>
          </a:r>
          <a:r>
            <a:rPr lang="el-GR" sz="1500" dirty="0" smtClean="0"/>
            <a:t> αγωγή</a:t>
          </a:r>
          <a:endParaRPr lang="el-GR" sz="1500" dirty="0"/>
        </a:p>
      </dgm:t>
    </dgm:pt>
    <dgm:pt modelId="{2D21F1F3-82B8-433F-923D-2A9DBB73A56D}" type="sibTrans" cxnId="{C62651F0-1B38-4D8E-994F-7CC32B09CF3A}">
      <dgm:prSet/>
      <dgm:spPr/>
      <dgm:t>
        <a:bodyPr/>
        <a:lstStyle/>
        <a:p>
          <a:endParaRPr lang="el-GR"/>
        </a:p>
      </dgm:t>
    </dgm:pt>
    <dgm:pt modelId="{16A81241-B2E3-4325-AD93-6280596A88C7}" type="parTrans" cxnId="{C62651F0-1B38-4D8E-994F-7CC32B09CF3A}">
      <dgm:prSet/>
      <dgm:spPr/>
      <dgm:t>
        <a:bodyPr/>
        <a:lstStyle/>
        <a:p>
          <a:endParaRPr lang="el-GR"/>
        </a:p>
      </dgm:t>
    </dgm:pt>
    <dgm:pt modelId="{930C5CBE-AD1A-437D-8AAE-0F55687808BA}" type="pres">
      <dgm:prSet presAssocID="{494FCC61-5E93-4B35-BFB8-AC9084110E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CE324FC-BA10-4480-B4D7-B039966888C5}" type="pres">
      <dgm:prSet presAssocID="{B1A7352C-CB15-4767-AE0D-DCDA156967EA}" presName="linNode" presStyleCnt="0"/>
      <dgm:spPr/>
      <dgm:t>
        <a:bodyPr/>
        <a:lstStyle/>
        <a:p>
          <a:endParaRPr lang="el-GR"/>
        </a:p>
      </dgm:t>
    </dgm:pt>
    <dgm:pt modelId="{E782525B-0D89-4CF2-8D10-822E4367D1D6}" type="pres">
      <dgm:prSet presAssocID="{B1A7352C-CB15-4767-AE0D-DCDA156967EA}" presName="parentText" presStyleLbl="node1" presStyleIdx="0" presStyleCnt="7" custScaleX="1341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09FC2E9-A558-42E1-8FC1-35A51EDAD65C}" type="pres">
      <dgm:prSet presAssocID="{B1A7352C-CB15-4767-AE0D-DCDA156967EA}" presName="descendantText" presStyleLbl="alignAccFollowNode1" presStyleIdx="0" presStyleCnt="7" custScaleX="12816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39EACCF-4623-4EF2-AE72-86F56FFABA72}" type="pres">
      <dgm:prSet presAssocID="{8A6ACEC5-CDE5-413D-89E4-81AD83580C53}" presName="sp" presStyleCnt="0"/>
      <dgm:spPr/>
      <dgm:t>
        <a:bodyPr/>
        <a:lstStyle/>
        <a:p>
          <a:endParaRPr lang="el-GR"/>
        </a:p>
      </dgm:t>
    </dgm:pt>
    <dgm:pt modelId="{32C7A468-4450-43CC-82EB-D5DBED7A311F}" type="pres">
      <dgm:prSet presAssocID="{67E2B109-B398-4605-A23D-F6E6455BFB6D}" presName="linNode" presStyleCnt="0"/>
      <dgm:spPr/>
      <dgm:t>
        <a:bodyPr/>
        <a:lstStyle/>
        <a:p>
          <a:endParaRPr lang="el-GR"/>
        </a:p>
      </dgm:t>
    </dgm:pt>
    <dgm:pt modelId="{CE4CB07D-FB7E-4B32-B040-8F5FEBB586CB}" type="pres">
      <dgm:prSet presAssocID="{67E2B109-B398-4605-A23D-F6E6455BFB6D}" presName="parentText" presStyleLbl="node1" presStyleIdx="1" presStyleCnt="7" custScaleX="1341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A70FED8-1BE3-4A2C-8DBC-791F2C4A3CA9}" type="pres">
      <dgm:prSet presAssocID="{67E2B109-B398-4605-A23D-F6E6455BFB6D}" presName="descendantText" presStyleLbl="alignAccFollowNode1" presStyleIdx="1" presStyleCnt="7" custScaleX="12815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5DDE3C-E6D9-4747-B05D-E3C60249668C}" type="pres">
      <dgm:prSet presAssocID="{2BB764AC-5502-47FA-A9B3-ADC477D3E5B6}" presName="sp" presStyleCnt="0"/>
      <dgm:spPr/>
      <dgm:t>
        <a:bodyPr/>
        <a:lstStyle/>
        <a:p>
          <a:endParaRPr lang="el-GR"/>
        </a:p>
      </dgm:t>
    </dgm:pt>
    <dgm:pt modelId="{05B7C6EC-C801-4A43-9E97-6E4C13DFC801}" type="pres">
      <dgm:prSet presAssocID="{2ED9450A-6C4A-4C17-9832-EDA9F3D07D0D}" presName="linNode" presStyleCnt="0"/>
      <dgm:spPr/>
      <dgm:t>
        <a:bodyPr/>
        <a:lstStyle/>
        <a:p>
          <a:endParaRPr lang="el-GR"/>
        </a:p>
      </dgm:t>
    </dgm:pt>
    <dgm:pt modelId="{1A6DB29D-515D-4E83-9CA2-4A971FE29712}" type="pres">
      <dgm:prSet presAssocID="{2ED9450A-6C4A-4C17-9832-EDA9F3D07D0D}" presName="parentText" presStyleLbl="node1" presStyleIdx="2" presStyleCnt="7" custScaleX="13416" custScaleY="16354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0D0FEF9-702D-46FF-88DF-BA9FAE4DEEC9}" type="pres">
      <dgm:prSet presAssocID="{2ED9450A-6C4A-4C17-9832-EDA9F3D07D0D}" presName="descendantText" presStyleLbl="alignAccFollowNode1" presStyleIdx="2" presStyleCnt="7" custScaleX="128160" custScaleY="18330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F4E00CB-572E-4388-B4BA-21CB66ADD9AD}" type="pres">
      <dgm:prSet presAssocID="{1BF51019-AB47-44D2-BD8E-421F61A7A05C}" presName="sp" presStyleCnt="0"/>
      <dgm:spPr/>
      <dgm:t>
        <a:bodyPr/>
        <a:lstStyle/>
        <a:p>
          <a:endParaRPr lang="el-GR"/>
        </a:p>
      </dgm:t>
    </dgm:pt>
    <dgm:pt modelId="{932C9D83-26D7-47E1-AC3A-0700B2BE42C7}" type="pres">
      <dgm:prSet presAssocID="{9FFE7197-9EB5-44BA-B53E-A53AA4551F1C}" presName="linNode" presStyleCnt="0"/>
      <dgm:spPr/>
      <dgm:t>
        <a:bodyPr/>
        <a:lstStyle/>
        <a:p>
          <a:endParaRPr lang="el-GR"/>
        </a:p>
      </dgm:t>
    </dgm:pt>
    <dgm:pt modelId="{FAFED3ED-7A15-4FF8-BCFB-A7A5D32B2AD6}" type="pres">
      <dgm:prSet presAssocID="{9FFE7197-9EB5-44BA-B53E-A53AA4551F1C}" presName="parentText" presStyleLbl="node1" presStyleIdx="3" presStyleCnt="7" custScaleX="13416" custScaleY="11677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F9B5B19-9785-4BE8-8639-99AA00AF003C}" type="pres">
      <dgm:prSet presAssocID="{9FFE7197-9EB5-44BA-B53E-A53AA4551F1C}" presName="descendantText" presStyleLbl="alignAccFollowNode1" presStyleIdx="3" presStyleCnt="7" custScaleX="128160" custScaleY="13105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3154FDE-733F-48B6-B375-38DF585CB60E}" type="pres">
      <dgm:prSet presAssocID="{471EA3DD-B9E1-45A2-BD44-BEC456B2444F}" presName="sp" presStyleCnt="0"/>
      <dgm:spPr/>
      <dgm:t>
        <a:bodyPr/>
        <a:lstStyle/>
        <a:p>
          <a:endParaRPr lang="el-GR"/>
        </a:p>
      </dgm:t>
    </dgm:pt>
    <dgm:pt modelId="{B7FAF7CE-03F7-4344-8F41-AE115D8A8492}" type="pres">
      <dgm:prSet presAssocID="{815C59D3-F75F-4F0D-9939-6DB6CBE0131B}" presName="linNode" presStyleCnt="0"/>
      <dgm:spPr/>
      <dgm:t>
        <a:bodyPr/>
        <a:lstStyle/>
        <a:p>
          <a:endParaRPr lang="el-GR"/>
        </a:p>
      </dgm:t>
    </dgm:pt>
    <dgm:pt modelId="{F3F54D2E-B283-4C28-A403-498BC6EE9172}" type="pres">
      <dgm:prSet presAssocID="{815C59D3-F75F-4F0D-9939-6DB6CBE0131B}" presName="parentText" presStyleLbl="node1" presStyleIdx="4" presStyleCnt="7" custScaleX="13416" custScaleY="12412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7A7685B-5447-4A61-87EE-321547B05D75}" type="pres">
      <dgm:prSet presAssocID="{815C59D3-F75F-4F0D-9939-6DB6CBE0131B}" presName="descendantText" presStyleLbl="alignAccFollowNode1" presStyleIdx="4" presStyleCnt="7" custScaleX="128160" custScaleY="12412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3631F89-2FDB-4C22-94BA-544B0B94718A}" type="pres">
      <dgm:prSet presAssocID="{4E98E3E9-F314-4CD8-B61B-A2E3BAE55CEA}" presName="sp" presStyleCnt="0"/>
      <dgm:spPr/>
      <dgm:t>
        <a:bodyPr/>
        <a:lstStyle/>
        <a:p>
          <a:endParaRPr lang="el-GR"/>
        </a:p>
      </dgm:t>
    </dgm:pt>
    <dgm:pt modelId="{9C35D496-5F66-4BC5-AF32-56AE9CD0846D}" type="pres">
      <dgm:prSet presAssocID="{17C3EE3D-4E1C-4252-9B77-3521BB03E4D2}" presName="linNode" presStyleCnt="0"/>
      <dgm:spPr/>
      <dgm:t>
        <a:bodyPr/>
        <a:lstStyle/>
        <a:p>
          <a:endParaRPr lang="el-GR"/>
        </a:p>
      </dgm:t>
    </dgm:pt>
    <dgm:pt modelId="{9F6E403A-2A42-4D0A-B864-B6605212D990}" type="pres">
      <dgm:prSet presAssocID="{17C3EE3D-4E1C-4252-9B77-3521BB03E4D2}" presName="parentText" presStyleLbl="node1" presStyleIdx="5" presStyleCnt="7" custScaleX="13416" custScaleY="131301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B24C63B-DDDA-44D8-A521-B1A19DBD26A7}" type="pres">
      <dgm:prSet presAssocID="{17C3EE3D-4E1C-4252-9B77-3521BB03E4D2}" presName="descendantText" presStyleLbl="alignAccFollowNode1" presStyleIdx="5" presStyleCnt="7" custScaleX="128160" custScaleY="13130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8C5B8BF-2D4C-4E95-AFDC-E74F48D696BC}" type="pres">
      <dgm:prSet presAssocID="{DA7C6F8D-3EB9-4948-ACE9-E5F976E23F28}" presName="sp" presStyleCnt="0"/>
      <dgm:spPr/>
      <dgm:t>
        <a:bodyPr/>
        <a:lstStyle/>
        <a:p>
          <a:endParaRPr lang="el-GR"/>
        </a:p>
      </dgm:t>
    </dgm:pt>
    <dgm:pt modelId="{32A3742C-6B65-4DEC-967F-89D8BA5917FA}" type="pres">
      <dgm:prSet presAssocID="{8CEAD28F-2263-4D5A-AD1B-CD86E7FB79AF}" presName="linNode" presStyleCnt="0"/>
      <dgm:spPr/>
      <dgm:t>
        <a:bodyPr/>
        <a:lstStyle/>
        <a:p>
          <a:endParaRPr lang="el-GR"/>
        </a:p>
      </dgm:t>
    </dgm:pt>
    <dgm:pt modelId="{E12654E4-CD04-489A-BA4C-EBB62DB3A5E2}" type="pres">
      <dgm:prSet presAssocID="{8CEAD28F-2263-4D5A-AD1B-CD86E7FB79AF}" presName="parentText" presStyleLbl="node1" presStyleIdx="6" presStyleCnt="7" custScaleX="13416" custScaleY="29029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6DC89F4-09E3-41DE-B034-1D6E1CF6174F}" type="pres">
      <dgm:prSet presAssocID="{8CEAD28F-2263-4D5A-AD1B-CD86E7FB79AF}" presName="descendantText" presStyleLbl="alignAccFollowNode1" presStyleIdx="6" presStyleCnt="7" custScaleX="128160" custScaleY="35726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BCFB215-137C-4287-999A-31C3580C997D}" srcId="{494FCC61-5E93-4B35-BFB8-AC9084110E76}" destId="{8CEAD28F-2263-4D5A-AD1B-CD86E7FB79AF}" srcOrd="6" destOrd="0" parTransId="{9806ED53-6AAE-4957-B580-0358C9F40063}" sibTransId="{0D7C32D6-5E57-40F2-A0BC-5A5F8C1F95C5}"/>
    <dgm:cxn modelId="{F8257340-32EE-4C96-B2E4-054863B24F9F}" type="presOf" srcId="{494FCC61-5E93-4B35-BFB8-AC9084110E76}" destId="{930C5CBE-AD1A-437D-8AAE-0F55687808BA}" srcOrd="0" destOrd="0" presId="urn:microsoft.com/office/officeart/2005/8/layout/vList5"/>
    <dgm:cxn modelId="{49F2823D-7338-4501-B70C-F6EF8DC38482}" srcId="{494FCC61-5E93-4B35-BFB8-AC9084110E76}" destId="{815C59D3-F75F-4F0D-9939-6DB6CBE0131B}" srcOrd="4" destOrd="0" parTransId="{BE6C77F4-CF39-4BF6-909A-F2C829747851}" sibTransId="{4E98E3E9-F314-4CD8-B61B-A2E3BAE55CEA}"/>
    <dgm:cxn modelId="{4D5D70AF-E2D3-4A65-A897-D10A4448056A}" type="presOf" srcId="{9AD318D2-3A99-4427-BE93-3B7AF180EDC4}" destId="{20D0FEF9-702D-46FF-88DF-BA9FAE4DEEC9}" srcOrd="0" destOrd="0" presId="urn:microsoft.com/office/officeart/2005/8/layout/vList5"/>
    <dgm:cxn modelId="{08772491-7CE0-473F-A189-B975839204E0}" type="presOf" srcId="{B1A7352C-CB15-4767-AE0D-DCDA156967EA}" destId="{E782525B-0D89-4CF2-8D10-822E4367D1D6}" srcOrd="0" destOrd="0" presId="urn:microsoft.com/office/officeart/2005/8/layout/vList5"/>
    <dgm:cxn modelId="{ECF7505A-B40B-4C01-BB32-D8419F87615F}" srcId="{9FFE7197-9EB5-44BA-B53E-A53AA4551F1C}" destId="{0760D661-6B28-43FD-A7BC-CBCA49AB08FD}" srcOrd="0" destOrd="0" parTransId="{C212C2CE-0074-4EA1-BC4E-78E0519FBAC7}" sibTransId="{F3D3C091-DDC8-41BB-9258-CD5E4A6086D6}"/>
    <dgm:cxn modelId="{6E2B316C-3CDF-4597-B802-DF151F463221}" srcId="{2ED9450A-6C4A-4C17-9832-EDA9F3D07D0D}" destId="{9AD318D2-3A99-4427-BE93-3B7AF180EDC4}" srcOrd="0" destOrd="0" parTransId="{0438C25D-D746-4F73-B601-C44C899C3EFE}" sibTransId="{2B16AD68-6C74-4B64-900E-1EB2ED74457A}"/>
    <dgm:cxn modelId="{FB82B34D-7420-4ACA-9698-21ED31AAA59E}" srcId="{8CEAD28F-2263-4D5A-AD1B-CD86E7FB79AF}" destId="{ED6D57E7-1983-4573-BA34-CB83DE7982B6}" srcOrd="0" destOrd="0" parTransId="{4774EE67-277D-4F7B-A20F-98DBF57DDCE3}" sibTransId="{04396833-7302-487C-BA8E-6C8244DDE3E7}"/>
    <dgm:cxn modelId="{13B82A16-4DD3-498C-BE25-98A654DF9769}" srcId="{494FCC61-5E93-4B35-BFB8-AC9084110E76}" destId="{9FFE7197-9EB5-44BA-B53E-A53AA4551F1C}" srcOrd="3" destOrd="0" parTransId="{2863DDEB-E268-4771-9215-38BE7E1EB9EB}" sibTransId="{471EA3DD-B9E1-45A2-BD44-BEC456B2444F}"/>
    <dgm:cxn modelId="{B1A81AD3-4088-484D-9064-070D0381A680}" srcId="{67E2B109-B398-4605-A23D-F6E6455BFB6D}" destId="{637DE36C-0A68-499B-AB44-A5E311A75C1D}" srcOrd="0" destOrd="0" parTransId="{343A1770-5F27-455D-B1F7-826FC835B647}" sibTransId="{26F18800-94AB-4952-A964-103F91DBF61C}"/>
    <dgm:cxn modelId="{AFAA88E8-5828-47F5-89B8-6CBAD7B29F17}" type="presOf" srcId="{2ED9450A-6C4A-4C17-9832-EDA9F3D07D0D}" destId="{1A6DB29D-515D-4E83-9CA2-4A971FE29712}" srcOrd="0" destOrd="0" presId="urn:microsoft.com/office/officeart/2005/8/layout/vList5"/>
    <dgm:cxn modelId="{2CEA4C7D-0567-454B-B693-5FAB934B8D25}" type="presOf" srcId="{ED6D57E7-1983-4573-BA34-CB83DE7982B6}" destId="{B6DC89F4-09E3-41DE-B034-1D6E1CF6174F}" srcOrd="0" destOrd="0" presId="urn:microsoft.com/office/officeart/2005/8/layout/vList5"/>
    <dgm:cxn modelId="{F13E5B4F-58A5-4F8C-999B-325BA40B8603}" type="presOf" srcId="{8CEAD28F-2263-4D5A-AD1B-CD86E7FB79AF}" destId="{E12654E4-CD04-489A-BA4C-EBB62DB3A5E2}" srcOrd="0" destOrd="0" presId="urn:microsoft.com/office/officeart/2005/8/layout/vList5"/>
    <dgm:cxn modelId="{CA9C494F-629D-4807-9735-D6A6F2FA7956}" type="presOf" srcId="{9FFE7197-9EB5-44BA-B53E-A53AA4551F1C}" destId="{FAFED3ED-7A15-4FF8-BCFB-A7A5D32B2AD6}" srcOrd="0" destOrd="0" presId="urn:microsoft.com/office/officeart/2005/8/layout/vList5"/>
    <dgm:cxn modelId="{161336C7-4303-4200-82CB-551B9207CCEB}" type="presOf" srcId="{2F6B7660-308E-4542-87E8-BCF22DF942B5}" destId="{07A7685B-5447-4A61-87EE-321547B05D75}" srcOrd="0" destOrd="0" presId="urn:microsoft.com/office/officeart/2005/8/layout/vList5"/>
    <dgm:cxn modelId="{C62651F0-1B38-4D8E-994F-7CC32B09CF3A}" srcId="{B1A7352C-CB15-4767-AE0D-DCDA156967EA}" destId="{8D13CBFF-3BEF-4965-94E1-E656AE332EE6}" srcOrd="0" destOrd="0" parTransId="{16A81241-B2E3-4325-AD93-6280596A88C7}" sibTransId="{2D21F1F3-82B8-433F-923D-2A9DBB73A56D}"/>
    <dgm:cxn modelId="{5DE3FC40-ACF8-4B1B-9CA3-37EB925039D4}" srcId="{494FCC61-5E93-4B35-BFB8-AC9084110E76}" destId="{2ED9450A-6C4A-4C17-9832-EDA9F3D07D0D}" srcOrd="2" destOrd="0" parTransId="{6F67D72D-CABE-4A33-9954-22251F973E46}" sibTransId="{1BF51019-AB47-44D2-BD8E-421F61A7A05C}"/>
    <dgm:cxn modelId="{A481425A-3D2B-4CB5-9BAF-9E5773B48F44}" type="presOf" srcId="{637DE36C-0A68-499B-AB44-A5E311A75C1D}" destId="{1A70FED8-1BE3-4A2C-8DBC-791F2C4A3CA9}" srcOrd="0" destOrd="0" presId="urn:microsoft.com/office/officeart/2005/8/layout/vList5"/>
    <dgm:cxn modelId="{8723B716-52E9-44B9-BD02-542C6E287FB9}" srcId="{494FCC61-5E93-4B35-BFB8-AC9084110E76}" destId="{B1A7352C-CB15-4767-AE0D-DCDA156967EA}" srcOrd="0" destOrd="0" parTransId="{5181BAD3-430A-4D59-A5FA-4097E0348AA6}" sibTransId="{8A6ACEC5-CDE5-413D-89E4-81AD83580C53}"/>
    <dgm:cxn modelId="{101BF20D-E4AB-4B70-A416-98FFACDDDEA3}" type="presOf" srcId="{0760D661-6B28-43FD-A7BC-CBCA49AB08FD}" destId="{8F9B5B19-9785-4BE8-8639-99AA00AF003C}" srcOrd="0" destOrd="0" presId="urn:microsoft.com/office/officeart/2005/8/layout/vList5"/>
    <dgm:cxn modelId="{C3F9CBF8-D6A8-4104-80D0-C7CFF2E1EB4F}" type="presOf" srcId="{815C59D3-F75F-4F0D-9939-6DB6CBE0131B}" destId="{F3F54D2E-B283-4C28-A403-498BC6EE9172}" srcOrd="0" destOrd="0" presId="urn:microsoft.com/office/officeart/2005/8/layout/vList5"/>
    <dgm:cxn modelId="{B3455665-42BE-4AA3-9DF4-6AD4F4809F10}" type="presOf" srcId="{8D13CBFF-3BEF-4965-94E1-E656AE332EE6}" destId="{109FC2E9-A558-42E1-8FC1-35A51EDAD65C}" srcOrd="0" destOrd="0" presId="urn:microsoft.com/office/officeart/2005/8/layout/vList5"/>
    <dgm:cxn modelId="{9F5016A0-FB66-498C-B25B-2F11F3131986}" srcId="{815C59D3-F75F-4F0D-9939-6DB6CBE0131B}" destId="{2F6B7660-308E-4542-87E8-BCF22DF942B5}" srcOrd="0" destOrd="0" parTransId="{6B0C2A25-C4BA-451C-833A-6251C9767114}" sibTransId="{C16D21D6-4A12-4C00-83D2-FCCF219FEE36}"/>
    <dgm:cxn modelId="{AF650F0E-0D24-4695-9D38-DBC37910A582}" srcId="{17C3EE3D-4E1C-4252-9B77-3521BB03E4D2}" destId="{9E4A13A5-E21A-44E9-9FBE-2C58DF80CCCC}" srcOrd="0" destOrd="0" parTransId="{90554282-F130-488D-B3D8-DC1239E2886F}" sibTransId="{51718B3F-5320-4671-A6C7-AA3D5ED75856}"/>
    <dgm:cxn modelId="{76FCA60A-ED6B-4A3A-B085-A47E9AA65E3F}" srcId="{494FCC61-5E93-4B35-BFB8-AC9084110E76}" destId="{67E2B109-B398-4605-A23D-F6E6455BFB6D}" srcOrd="1" destOrd="0" parTransId="{5BFCA124-EC4F-4374-A57E-08D8C7F54665}" sibTransId="{2BB764AC-5502-47FA-A9B3-ADC477D3E5B6}"/>
    <dgm:cxn modelId="{036639C2-5A99-4F6C-96A0-B08A55143DDF}" type="presOf" srcId="{67E2B109-B398-4605-A23D-F6E6455BFB6D}" destId="{CE4CB07D-FB7E-4B32-B040-8F5FEBB586CB}" srcOrd="0" destOrd="0" presId="urn:microsoft.com/office/officeart/2005/8/layout/vList5"/>
    <dgm:cxn modelId="{9F22D8AA-07FE-4B52-BD11-0C0D50DB87BC}" srcId="{494FCC61-5E93-4B35-BFB8-AC9084110E76}" destId="{17C3EE3D-4E1C-4252-9B77-3521BB03E4D2}" srcOrd="5" destOrd="0" parTransId="{DC8462D2-B693-48E9-8F4F-683979F9828F}" sibTransId="{DA7C6F8D-3EB9-4948-ACE9-E5F976E23F28}"/>
    <dgm:cxn modelId="{BD3961D0-9855-4DE8-9AEC-D895C6E395C6}" type="presOf" srcId="{17C3EE3D-4E1C-4252-9B77-3521BB03E4D2}" destId="{9F6E403A-2A42-4D0A-B864-B6605212D990}" srcOrd="0" destOrd="0" presId="urn:microsoft.com/office/officeart/2005/8/layout/vList5"/>
    <dgm:cxn modelId="{30482D41-4B3C-4404-AF45-5A08CC50FCBA}" type="presOf" srcId="{9E4A13A5-E21A-44E9-9FBE-2C58DF80CCCC}" destId="{8B24C63B-DDDA-44D8-A521-B1A19DBD26A7}" srcOrd="0" destOrd="0" presId="urn:microsoft.com/office/officeart/2005/8/layout/vList5"/>
    <dgm:cxn modelId="{1470AD5F-5B36-47D0-9D89-48A296A045B6}" type="presParOf" srcId="{930C5CBE-AD1A-437D-8AAE-0F55687808BA}" destId="{1CE324FC-BA10-4480-B4D7-B039966888C5}" srcOrd="0" destOrd="0" presId="urn:microsoft.com/office/officeart/2005/8/layout/vList5"/>
    <dgm:cxn modelId="{6FCE023F-5C61-4AC4-84EC-4D9F1E38AD8B}" type="presParOf" srcId="{1CE324FC-BA10-4480-B4D7-B039966888C5}" destId="{E782525B-0D89-4CF2-8D10-822E4367D1D6}" srcOrd="0" destOrd="0" presId="urn:microsoft.com/office/officeart/2005/8/layout/vList5"/>
    <dgm:cxn modelId="{85936394-0F6B-4AD8-9608-9750372E2980}" type="presParOf" srcId="{1CE324FC-BA10-4480-B4D7-B039966888C5}" destId="{109FC2E9-A558-42E1-8FC1-35A51EDAD65C}" srcOrd="1" destOrd="0" presId="urn:microsoft.com/office/officeart/2005/8/layout/vList5"/>
    <dgm:cxn modelId="{B3BDD264-423E-47E4-9C10-048A3B6C4DB0}" type="presParOf" srcId="{930C5CBE-AD1A-437D-8AAE-0F55687808BA}" destId="{D39EACCF-4623-4EF2-AE72-86F56FFABA72}" srcOrd="1" destOrd="0" presId="urn:microsoft.com/office/officeart/2005/8/layout/vList5"/>
    <dgm:cxn modelId="{1A6AB86F-A45A-4D2A-8164-56CCB8F1E18D}" type="presParOf" srcId="{930C5CBE-AD1A-437D-8AAE-0F55687808BA}" destId="{32C7A468-4450-43CC-82EB-D5DBED7A311F}" srcOrd="2" destOrd="0" presId="urn:microsoft.com/office/officeart/2005/8/layout/vList5"/>
    <dgm:cxn modelId="{77F8D25D-1A77-42FB-80AA-AD7120473817}" type="presParOf" srcId="{32C7A468-4450-43CC-82EB-D5DBED7A311F}" destId="{CE4CB07D-FB7E-4B32-B040-8F5FEBB586CB}" srcOrd="0" destOrd="0" presId="urn:microsoft.com/office/officeart/2005/8/layout/vList5"/>
    <dgm:cxn modelId="{102A55F2-4129-4AD4-955E-FFEDCA9DCC69}" type="presParOf" srcId="{32C7A468-4450-43CC-82EB-D5DBED7A311F}" destId="{1A70FED8-1BE3-4A2C-8DBC-791F2C4A3CA9}" srcOrd="1" destOrd="0" presId="urn:microsoft.com/office/officeart/2005/8/layout/vList5"/>
    <dgm:cxn modelId="{93178C1E-0C87-4B6C-A471-9DED59ACF854}" type="presParOf" srcId="{930C5CBE-AD1A-437D-8AAE-0F55687808BA}" destId="{0E5DDE3C-E6D9-4747-B05D-E3C60249668C}" srcOrd="3" destOrd="0" presId="urn:microsoft.com/office/officeart/2005/8/layout/vList5"/>
    <dgm:cxn modelId="{0EE18962-5660-4893-8DBF-5EE6C13619C3}" type="presParOf" srcId="{930C5CBE-AD1A-437D-8AAE-0F55687808BA}" destId="{05B7C6EC-C801-4A43-9E97-6E4C13DFC801}" srcOrd="4" destOrd="0" presId="urn:microsoft.com/office/officeart/2005/8/layout/vList5"/>
    <dgm:cxn modelId="{A162F316-5B28-42E7-8101-8B3D59036C4E}" type="presParOf" srcId="{05B7C6EC-C801-4A43-9E97-6E4C13DFC801}" destId="{1A6DB29D-515D-4E83-9CA2-4A971FE29712}" srcOrd="0" destOrd="0" presId="urn:microsoft.com/office/officeart/2005/8/layout/vList5"/>
    <dgm:cxn modelId="{91F86B16-8408-43CF-8505-695D31CB5212}" type="presParOf" srcId="{05B7C6EC-C801-4A43-9E97-6E4C13DFC801}" destId="{20D0FEF9-702D-46FF-88DF-BA9FAE4DEEC9}" srcOrd="1" destOrd="0" presId="urn:microsoft.com/office/officeart/2005/8/layout/vList5"/>
    <dgm:cxn modelId="{7653BE79-720C-4AA5-BDFC-F75E33935379}" type="presParOf" srcId="{930C5CBE-AD1A-437D-8AAE-0F55687808BA}" destId="{7F4E00CB-572E-4388-B4BA-21CB66ADD9AD}" srcOrd="5" destOrd="0" presId="urn:microsoft.com/office/officeart/2005/8/layout/vList5"/>
    <dgm:cxn modelId="{327CA840-7AD8-4144-AA79-64968F8491A3}" type="presParOf" srcId="{930C5CBE-AD1A-437D-8AAE-0F55687808BA}" destId="{932C9D83-26D7-47E1-AC3A-0700B2BE42C7}" srcOrd="6" destOrd="0" presId="urn:microsoft.com/office/officeart/2005/8/layout/vList5"/>
    <dgm:cxn modelId="{F3DFAE60-6EDE-4EF8-98EB-E076C162DB9C}" type="presParOf" srcId="{932C9D83-26D7-47E1-AC3A-0700B2BE42C7}" destId="{FAFED3ED-7A15-4FF8-BCFB-A7A5D32B2AD6}" srcOrd="0" destOrd="0" presId="urn:microsoft.com/office/officeart/2005/8/layout/vList5"/>
    <dgm:cxn modelId="{6EEF304C-88A9-4379-BD8C-ED3D93BED0BE}" type="presParOf" srcId="{932C9D83-26D7-47E1-AC3A-0700B2BE42C7}" destId="{8F9B5B19-9785-4BE8-8639-99AA00AF003C}" srcOrd="1" destOrd="0" presId="urn:microsoft.com/office/officeart/2005/8/layout/vList5"/>
    <dgm:cxn modelId="{23E5FB45-C0D8-46A9-93B9-D942B724BA20}" type="presParOf" srcId="{930C5CBE-AD1A-437D-8AAE-0F55687808BA}" destId="{93154FDE-733F-48B6-B375-38DF585CB60E}" srcOrd="7" destOrd="0" presId="urn:microsoft.com/office/officeart/2005/8/layout/vList5"/>
    <dgm:cxn modelId="{B05A900D-AC34-4708-B3CB-C9A0B3E7F2D4}" type="presParOf" srcId="{930C5CBE-AD1A-437D-8AAE-0F55687808BA}" destId="{B7FAF7CE-03F7-4344-8F41-AE115D8A8492}" srcOrd="8" destOrd="0" presId="urn:microsoft.com/office/officeart/2005/8/layout/vList5"/>
    <dgm:cxn modelId="{F597E341-8B0A-442D-92DA-B7D5B4985643}" type="presParOf" srcId="{B7FAF7CE-03F7-4344-8F41-AE115D8A8492}" destId="{F3F54D2E-B283-4C28-A403-498BC6EE9172}" srcOrd="0" destOrd="0" presId="urn:microsoft.com/office/officeart/2005/8/layout/vList5"/>
    <dgm:cxn modelId="{8D9C36A4-71F3-48E0-868B-5CDB55234FD4}" type="presParOf" srcId="{B7FAF7CE-03F7-4344-8F41-AE115D8A8492}" destId="{07A7685B-5447-4A61-87EE-321547B05D75}" srcOrd="1" destOrd="0" presId="urn:microsoft.com/office/officeart/2005/8/layout/vList5"/>
    <dgm:cxn modelId="{3AA19AF3-FD5F-4E17-B8B7-05FD47E5CE29}" type="presParOf" srcId="{930C5CBE-AD1A-437D-8AAE-0F55687808BA}" destId="{D3631F89-2FDB-4C22-94BA-544B0B94718A}" srcOrd="9" destOrd="0" presId="urn:microsoft.com/office/officeart/2005/8/layout/vList5"/>
    <dgm:cxn modelId="{98E6108B-BCED-4FFF-AB9D-7E13E50D747F}" type="presParOf" srcId="{930C5CBE-AD1A-437D-8AAE-0F55687808BA}" destId="{9C35D496-5F66-4BC5-AF32-56AE9CD0846D}" srcOrd="10" destOrd="0" presId="urn:microsoft.com/office/officeart/2005/8/layout/vList5"/>
    <dgm:cxn modelId="{1825E4BC-BCC4-4B7A-B577-400FF04F4319}" type="presParOf" srcId="{9C35D496-5F66-4BC5-AF32-56AE9CD0846D}" destId="{9F6E403A-2A42-4D0A-B864-B6605212D990}" srcOrd="0" destOrd="0" presId="urn:microsoft.com/office/officeart/2005/8/layout/vList5"/>
    <dgm:cxn modelId="{690470F4-ADE0-44B9-9FBA-450B5D544E36}" type="presParOf" srcId="{9C35D496-5F66-4BC5-AF32-56AE9CD0846D}" destId="{8B24C63B-DDDA-44D8-A521-B1A19DBD26A7}" srcOrd="1" destOrd="0" presId="urn:microsoft.com/office/officeart/2005/8/layout/vList5"/>
    <dgm:cxn modelId="{EC04CB42-A849-4E38-A584-99B3A63BA14F}" type="presParOf" srcId="{930C5CBE-AD1A-437D-8AAE-0F55687808BA}" destId="{E8C5B8BF-2D4C-4E95-AFDC-E74F48D696BC}" srcOrd="11" destOrd="0" presId="urn:microsoft.com/office/officeart/2005/8/layout/vList5"/>
    <dgm:cxn modelId="{520D5774-2351-42B7-8BF2-AB643A4978B9}" type="presParOf" srcId="{930C5CBE-AD1A-437D-8AAE-0F55687808BA}" destId="{32A3742C-6B65-4DEC-967F-89D8BA5917FA}" srcOrd="12" destOrd="0" presId="urn:microsoft.com/office/officeart/2005/8/layout/vList5"/>
    <dgm:cxn modelId="{86E6BBB1-11E0-448F-9FCC-204C1A28ABBE}" type="presParOf" srcId="{32A3742C-6B65-4DEC-967F-89D8BA5917FA}" destId="{E12654E4-CD04-489A-BA4C-EBB62DB3A5E2}" srcOrd="0" destOrd="0" presId="urn:microsoft.com/office/officeart/2005/8/layout/vList5"/>
    <dgm:cxn modelId="{56ABFCAA-9D0A-4A3F-B3EF-520833A12B4D}" type="presParOf" srcId="{32A3742C-6B65-4DEC-967F-89D8BA5917FA}" destId="{B6DC89F4-09E3-41DE-B034-1D6E1CF6174F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3468FB-8B4C-422B-BD0C-CBB7E0B83C11}">
      <dsp:nvSpPr>
        <dsp:cNvPr id="0" name=""/>
        <dsp:cNvSpPr/>
      </dsp:nvSpPr>
      <dsp:spPr>
        <a:xfrm>
          <a:off x="373931" y="1370"/>
          <a:ext cx="9341545" cy="35799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l" defTabSz="6000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l-GR" sz="1350" b="1" kern="1200" dirty="0" smtClean="0">
              <a:solidFill>
                <a:srgbClr val="D0D884"/>
              </a:solidFill>
              <a:latin typeface="Calibri"/>
            </a:rPr>
            <a:t>•</a:t>
          </a:r>
          <a:r>
            <a:rPr lang="en-US" sz="1350" b="1" kern="1200" dirty="0" smtClean="0">
              <a:latin typeface="Calibri"/>
            </a:rPr>
            <a:t> </a:t>
          </a:r>
          <a:r>
            <a:rPr lang="el-GR" sz="1350" b="1" kern="1200" dirty="0" smtClean="0"/>
            <a:t>Άνδρες άνω των 40 ετών και </a:t>
          </a:r>
          <a:r>
            <a:rPr lang="el-GR" sz="1350" b="1" kern="1200" dirty="0" err="1" smtClean="0"/>
            <a:t>μετα</a:t>
          </a:r>
          <a:r>
            <a:rPr lang="el-GR" sz="1350" b="1" kern="1200" dirty="0" smtClean="0"/>
            <a:t>-εμμηνοπαυσιακές γυναίκες </a:t>
          </a:r>
          <a:endParaRPr lang="el-GR" sz="1350" b="1" kern="1200" dirty="0"/>
        </a:p>
      </dsp:txBody>
      <dsp:txXfrm>
        <a:off x="373931" y="1370"/>
        <a:ext cx="9341545" cy="357992"/>
      </dsp:txXfrm>
    </dsp:sp>
    <dsp:sp modelId="{002C459B-6148-46B4-AE5D-03708B7BD0A9}">
      <dsp:nvSpPr>
        <dsp:cNvPr id="0" name=""/>
        <dsp:cNvSpPr/>
      </dsp:nvSpPr>
      <dsp:spPr>
        <a:xfrm>
          <a:off x="373931" y="377262"/>
          <a:ext cx="9341545" cy="35799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36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636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636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000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1350" b="1" kern="1200" dirty="0" smtClean="0">
              <a:solidFill>
                <a:srgbClr val="D0D884"/>
              </a:solidFill>
              <a:latin typeface="Calibri"/>
            </a:rPr>
            <a:t>•</a:t>
          </a:r>
          <a:r>
            <a:rPr lang="en-US" sz="1350" b="1" kern="1200" dirty="0" smtClean="0">
              <a:latin typeface="Calibri"/>
            </a:rPr>
            <a:t> </a:t>
          </a:r>
          <a:r>
            <a:rPr lang="el-GR" sz="1350" b="1" kern="1200" baseline="0" dirty="0" smtClean="0"/>
            <a:t>Άτομα με </a:t>
          </a:r>
          <a:r>
            <a:rPr lang="el-GR" sz="1350" b="1" kern="1200" baseline="0" dirty="0" err="1" smtClean="0"/>
            <a:t>αθηροσκληρωτική</a:t>
          </a:r>
          <a:r>
            <a:rPr lang="el-GR" sz="1350" b="1" kern="1200" baseline="0" dirty="0" smtClean="0"/>
            <a:t> νόσο ανεξάρτητα από την ηλικία ή με κλινικά ευρήματα ενδεικτικά </a:t>
          </a:r>
          <a:r>
            <a:rPr lang="el-GR" sz="1350" b="1" kern="1200" baseline="0" dirty="0" err="1" smtClean="0"/>
            <a:t>δυσλιπιδαιμίας</a:t>
          </a:r>
          <a:endParaRPr lang="el-GR" sz="1350" b="1" kern="1200" baseline="0" dirty="0"/>
        </a:p>
      </dsp:txBody>
      <dsp:txXfrm>
        <a:off x="373931" y="377262"/>
        <a:ext cx="9341545" cy="357992"/>
      </dsp:txXfrm>
    </dsp:sp>
    <dsp:sp modelId="{33CCEB6C-A090-4F54-8853-C3CF9B6BB881}">
      <dsp:nvSpPr>
        <dsp:cNvPr id="0" name=""/>
        <dsp:cNvSpPr/>
      </dsp:nvSpPr>
      <dsp:spPr>
        <a:xfrm>
          <a:off x="373931" y="753154"/>
          <a:ext cx="9341545" cy="35799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727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727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727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50" b="1" kern="1200" dirty="0" smtClean="0">
              <a:solidFill>
                <a:srgbClr val="D0D884"/>
              </a:solidFill>
              <a:latin typeface="Calibri"/>
            </a:rPr>
            <a:t>•</a:t>
          </a:r>
          <a:r>
            <a:rPr lang="en-US" sz="1350" b="1" kern="1200" dirty="0" smtClean="0">
              <a:latin typeface="Calibri"/>
            </a:rPr>
            <a:t> </a:t>
          </a:r>
          <a:r>
            <a:rPr lang="el-GR" sz="1350" b="1" kern="1200" dirty="0" smtClean="0"/>
            <a:t>Ασθενείς με σακχαρώδη διαβήτη ανεξάρτητα από την ηλικία </a:t>
          </a:r>
          <a:endParaRPr lang="el-GR" sz="1350" b="1" kern="1200" dirty="0"/>
        </a:p>
      </dsp:txBody>
      <dsp:txXfrm>
        <a:off x="373931" y="753154"/>
        <a:ext cx="9341545" cy="357992"/>
      </dsp:txXfrm>
    </dsp:sp>
    <dsp:sp modelId="{4DA4BDD9-70DB-424F-AA88-F1DE8ECC12AB}">
      <dsp:nvSpPr>
        <dsp:cNvPr id="0" name=""/>
        <dsp:cNvSpPr/>
      </dsp:nvSpPr>
      <dsp:spPr>
        <a:xfrm>
          <a:off x="373931" y="1129046"/>
          <a:ext cx="9350523" cy="49031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909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0909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909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08000" lvl="0" indent="-457200" algn="l" defTabSz="6000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1350" b="1" kern="1200" dirty="0" smtClean="0">
              <a:solidFill>
                <a:srgbClr val="D0D884"/>
              </a:solidFill>
              <a:latin typeface="Calibri"/>
            </a:rPr>
            <a:t>•</a:t>
          </a:r>
          <a:r>
            <a:rPr lang="en-US" sz="1350" b="1" kern="1200" dirty="0" smtClean="0">
              <a:latin typeface="Calibri"/>
            </a:rPr>
            <a:t> </a:t>
          </a:r>
          <a:r>
            <a:rPr lang="el-GR" sz="1350" b="1" kern="1200" dirty="0" smtClean="0"/>
            <a:t>Ασθενείς με χρόνια νεφρική νόσο  [υπολογιζόμενος ρυθμός </a:t>
          </a:r>
          <a:r>
            <a:rPr lang="el-GR" sz="1350" b="1" kern="1200" dirty="0" err="1" smtClean="0"/>
            <a:t>σπειραματικής</a:t>
          </a:r>
          <a:r>
            <a:rPr lang="el-GR" sz="1350" b="1" kern="1200" dirty="0" smtClean="0"/>
            <a:t> διήθησης (</a:t>
          </a:r>
          <a:r>
            <a:rPr lang="en-US" sz="1350" b="1" kern="1200" dirty="0" err="1" smtClean="0"/>
            <a:t>eGFR</a:t>
          </a:r>
          <a:r>
            <a:rPr lang="el-GR" sz="1350" b="1" kern="1200" dirty="0" smtClean="0"/>
            <a:t>) &lt;60 </a:t>
          </a:r>
          <a:r>
            <a:rPr lang="en-US" sz="1350" b="1" kern="1200" dirty="0" err="1" smtClean="0"/>
            <a:t>mL</a:t>
          </a:r>
          <a:r>
            <a:rPr lang="el-GR" sz="1350" b="1" kern="1200" dirty="0" smtClean="0"/>
            <a:t>/</a:t>
          </a:r>
          <a:r>
            <a:rPr lang="en-US" sz="1350" b="1" kern="1200" dirty="0" smtClean="0"/>
            <a:t>min</a:t>
          </a:r>
          <a:r>
            <a:rPr lang="el-GR" sz="1350" b="1" kern="1200" dirty="0" smtClean="0"/>
            <a:t>/1.73</a:t>
          </a:r>
          <a:r>
            <a:rPr lang="en-US" sz="1350" b="1" kern="1200" dirty="0" smtClean="0"/>
            <a:t>m</a:t>
          </a:r>
          <a:r>
            <a:rPr lang="el-GR" sz="1350" b="1" kern="1200" baseline="30000" dirty="0" smtClean="0"/>
            <a:t>2</a:t>
          </a:r>
          <a:r>
            <a:rPr lang="el-GR" sz="1350" b="1" kern="1200" dirty="0" smtClean="0"/>
            <a:t> ή παρουσία </a:t>
          </a:r>
          <a:r>
            <a:rPr lang="el-GR" sz="1350" b="1" kern="1200" dirty="0" err="1" smtClean="0"/>
            <a:t>αλβουμινουρίας</a:t>
          </a:r>
          <a:r>
            <a:rPr lang="el-GR" sz="1350" b="1" kern="1200" dirty="0" smtClean="0"/>
            <a:t>]</a:t>
          </a:r>
          <a:endParaRPr lang="el-GR" sz="1350" b="1" kern="1200" dirty="0"/>
        </a:p>
      </dsp:txBody>
      <dsp:txXfrm>
        <a:off x="373931" y="1129046"/>
        <a:ext cx="9350523" cy="490316"/>
      </dsp:txXfrm>
    </dsp:sp>
    <dsp:sp modelId="{9FFC4DA2-C545-4224-B353-7CAD746B3EF0}">
      <dsp:nvSpPr>
        <dsp:cNvPr id="0" name=""/>
        <dsp:cNvSpPr/>
      </dsp:nvSpPr>
      <dsp:spPr>
        <a:xfrm>
          <a:off x="373931" y="1637263"/>
          <a:ext cx="9356820" cy="35799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4545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4545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4545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50" b="1" kern="1200" dirty="0" smtClean="0">
              <a:solidFill>
                <a:srgbClr val="D0D884"/>
              </a:solidFill>
              <a:latin typeface="Calibri"/>
            </a:rPr>
            <a:t>•</a:t>
          </a:r>
          <a:r>
            <a:rPr lang="en-US" sz="1350" b="1" kern="1200" dirty="0" smtClean="0">
              <a:latin typeface="Calibri"/>
            </a:rPr>
            <a:t> </a:t>
          </a:r>
          <a:r>
            <a:rPr lang="el-GR" sz="1350" b="1" kern="1200" dirty="0" smtClean="0"/>
            <a:t>Άτομα με οικογενειακό ιστορικό πρώιμης στεφανιαίας νόσου</a:t>
          </a:r>
          <a:endParaRPr lang="el-GR" sz="1350" b="1" kern="1200" dirty="0"/>
        </a:p>
      </dsp:txBody>
      <dsp:txXfrm>
        <a:off x="373931" y="1637263"/>
        <a:ext cx="9356820" cy="357992"/>
      </dsp:txXfrm>
    </dsp:sp>
    <dsp:sp modelId="{1D040DC0-B755-49A5-B7B9-123CE9409B7F}">
      <dsp:nvSpPr>
        <dsp:cNvPr id="0" name=""/>
        <dsp:cNvSpPr/>
      </dsp:nvSpPr>
      <dsp:spPr>
        <a:xfrm>
          <a:off x="373931" y="2013154"/>
          <a:ext cx="9356820" cy="35799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8182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8182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8182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50" b="1" kern="1200" dirty="0" smtClean="0">
              <a:solidFill>
                <a:srgbClr val="D0D884"/>
              </a:solidFill>
              <a:latin typeface="Calibri"/>
            </a:rPr>
            <a:t>•</a:t>
          </a:r>
          <a:r>
            <a:rPr lang="en-US" sz="1350" b="1" kern="1200" dirty="0" smtClean="0">
              <a:latin typeface="Calibri"/>
            </a:rPr>
            <a:t> </a:t>
          </a:r>
          <a:r>
            <a:rPr lang="el-GR" sz="1350" b="1" kern="1200" dirty="0" smtClean="0"/>
            <a:t>Άτομα με αρτηριακή υπέρταση</a:t>
          </a:r>
          <a:endParaRPr lang="el-GR" sz="1350" b="1" kern="1200" dirty="0"/>
        </a:p>
      </dsp:txBody>
      <dsp:txXfrm>
        <a:off x="373931" y="2013154"/>
        <a:ext cx="9356820" cy="357992"/>
      </dsp:txXfrm>
    </dsp:sp>
    <dsp:sp modelId="{436E8624-DB1E-4CA3-B33D-25AC15D4F21D}">
      <dsp:nvSpPr>
        <dsp:cNvPr id="0" name=""/>
        <dsp:cNvSpPr/>
      </dsp:nvSpPr>
      <dsp:spPr>
        <a:xfrm>
          <a:off x="373931" y="2389046"/>
          <a:ext cx="9372120" cy="44503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1818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1818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1818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08000" lvl="0" indent="-457200" algn="l" defTabSz="6000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1350" b="1" kern="1200" dirty="0" smtClean="0">
              <a:solidFill>
                <a:srgbClr val="D0D884"/>
              </a:solidFill>
              <a:latin typeface="Calibri"/>
            </a:rPr>
            <a:t>•</a:t>
          </a:r>
          <a:r>
            <a:rPr lang="en-US" sz="1350" b="1" kern="1200" dirty="0" smtClean="0">
              <a:latin typeface="Calibri"/>
            </a:rPr>
            <a:t> </a:t>
          </a:r>
          <a:r>
            <a:rPr lang="el-GR" sz="1350" b="1" kern="1200" dirty="0" smtClean="0"/>
            <a:t>Άτομα με χρόνια φλεγμονώδη νοσήματα (</a:t>
          </a:r>
          <a:r>
            <a:rPr lang="el-GR" sz="1350" b="1" kern="1200" dirty="0" err="1" smtClean="0"/>
            <a:t>ερυθηματώδης</a:t>
          </a:r>
          <a:r>
            <a:rPr lang="el-GR" sz="1350" b="1" kern="1200" dirty="0" smtClean="0"/>
            <a:t> λύκος, ρευματοειδής αρθρίτιδα, ψωρίαση ή σύνδρομο επίκτητης </a:t>
          </a:r>
          <a:r>
            <a:rPr lang="el-GR" sz="1350" b="1" kern="1200" dirty="0" err="1" smtClean="0"/>
            <a:t>ανοσοανεπάρκειας</a:t>
          </a:r>
          <a:r>
            <a:rPr lang="el-GR" sz="1350" b="1" kern="1200" dirty="0" smtClean="0"/>
            <a:t>)</a:t>
          </a:r>
          <a:endParaRPr lang="el-GR" sz="1350" b="1" kern="1200" dirty="0"/>
        </a:p>
      </dsp:txBody>
      <dsp:txXfrm>
        <a:off x="373931" y="2389046"/>
        <a:ext cx="9372120" cy="445030"/>
      </dsp:txXfrm>
    </dsp:sp>
    <dsp:sp modelId="{519967EE-5E6B-42BE-B2C5-CC509E842B00}">
      <dsp:nvSpPr>
        <dsp:cNvPr id="0" name=""/>
        <dsp:cNvSpPr/>
      </dsp:nvSpPr>
      <dsp:spPr>
        <a:xfrm>
          <a:off x="373931" y="2851977"/>
          <a:ext cx="9378474" cy="35799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5455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5455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5455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50" b="1" kern="1200" dirty="0" smtClean="0">
              <a:solidFill>
                <a:srgbClr val="D0D884"/>
              </a:solidFill>
              <a:latin typeface="Calibri"/>
            </a:rPr>
            <a:t>•</a:t>
          </a:r>
          <a:r>
            <a:rPr lang="en-US" sz="1350" b="1" kern="1200" dirty="0" smtClean="0">
              <a:latin typeface="Calibri"/>
            </a:rPr>
            <a:t> </a:t>
          </a:r>
          <a:r>
            <a:rPr lang="el-GR" sz="1350" b="1" kern="1200" dirty="0" smtClean="0"/>
            <a:t>Ενήλικα άτομα που καπνίζουν</a:t>
          </a:r>
          <a:endParaRPr lang="el-GR" sz="1350" b="1" kern="1200" dirty="0"/>
        </a:p>
      </dsp:txBody>
      <dsp:txXfrm>
        <a:off x="373931" y="2851977"/>
        <a:ext cx="9378474" cy="357992"/>
      </dsp:txXfrm>
    </dsp:sp>
    <dsp:sp modelId="{0D65B5DA-A1BE-42AB-A6AD-8179F640CA73}">
      <dsp:nvSpPr>
        <dsp:cNvPr id="0" name=""/>
        <dsp:cNvSpPr/>
      </dsp:nvSpPr>
      <dsp:spPr>
        <a:xfrm>
          <a:off x="373931" y="3227869"/>
          <a:ext cx="9378474" cy="35799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9091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9091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9091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50" b="1" kern="1200" dirty="0" smtClean="0">
              <a:solidFill>
                <a:srgbClr val="D0D884"/>
              </a:solidFill>
              <a:latin typeface="Calibri"/>
            </a:rPr>
            <a:t>•</a:t>
          </a:r>
          <a:r>
            <a:rPr lang="en-US" sz="1350" b="1" kern="1200" dirty="0" smtClean="0">
              <a:latin typeface="Calibri"/>
            </a:rPr>
            <a:t> </a:t>
          </a:r>
          <a:r>
            <a:rPr lang="el-GR" sz="1350" b="1" kern="1200" dirty="0" smtClean="0"/>
            <a:t>Ενήλικα άτομα με σεξουαλική δυσλειτουργία</a:t>
          </a:r>
          <a:endParaRPr lang="el-GR" sz="1350" b="1" kern="1200" dirty="0"/>
        </a:p>
      </dsp:txBody>
      <dsp:txXfrm>
        <a:off x="373931" y="3227869"/>
        <a:ext cx="9378474" cy="357992"/>
      </dsp:txXfrm>
    </dsp:sp>
    <dsp:sp modelId="{78AD6370-51D6-4A57-B60A-77F849C21B81}">
      <dsp:nvSpPr>
        <dsp:cNvPr id="0" name=""/>
        <dsp:cNvSpPr/>
      </dsp:nvSpPr>
      <dsp:spPr>
        <a:xfrm>
          <a:off x="373931" y="3603761"/>
          <a:ext cx="9378474" cy="35799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72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272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72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50" b="1" kern="1200" dirty="0" smtClean="0">
              <a:solidFill>
                <a:srgbClr val="D0D884"/>
              </a:solidFill>
              <a:latin typeface="Calibri"/>
            </a:rPr>
            <a:t>•</a:t>
          </a:r>
          <a:r>
            <a:rPr lang="en-US" sz="1350" b="1" kern="1200" dirty="0" smtClean="0">
              <a:latin typeface="Calibri"/>
            </a:rPr>
            <a:t> </a:t>
          </a:r>
          <a:r>
            <a:rPr lang="el-GR" sz="1350" b="1" kern="1200" dirty="0" smtClean="0"/>
            <a:t>Υπέρβαρα και παχύσαρκα άτομα με δείκτη μάζας σώματος (</a:t>
          </a:r>
          <a:r>
            <a:rPr lang="en-US" sz="1350" b="1" kern="1200" dirty="0" smtClean="0"/>
            <a:t>BMI</a:t>
          </a:r>
          <a:r>
            <a:rPr lang="el-GR" sz="1350" b="1" kern="1200" dirty="0" smtClean="0"/>
            <a:t>) &gt;27 </a:t>
          </a:r>
          <a:r>
            <a:rPr lang="en-US" sz="1350" b="1" kern="1200" dirty="0" smtClean="0"/>
            <a:t>kg</a:t>
          </a:r>
          <a:r>
            <a:rPr lang="el-GR" sz="1350" b="1" kern="1200" dirty="0" smtClean="0"/>
            <a:t>/</a:t>
          </a:r>
          <a:r>
            <a:rPr lang="en-US" sz="1350" b="1" kern="1200" dirty="0" smtClean="0"/>
            <a:t>m</a:t>
          </a:r>
          <a:r>
            <a:rPr lang="el-GR" sz="1350" b="1" kern="1200" baseline="30000" dirty="0" smtClean="0"/>
            <a:t>2</a:t>
          </a:r>
          <a:endParaRPr lang="el-GR" sz="1350" b="1" kern="1200" dirty="0"/>
        </a:p>
      </dsp:txBody>
      <dsp:txXfrm>
        <a:off x="373931" y="3603761"/>
        <a:ext cx="9378474" cy="357992"/>
      </dsp:txXfrm>
    </dsp:sp>
    <dsp:sp modelId="{593A744C-83B1-484D-9BEB-4AD7C6A8F1A0}">
      <dsp:nvSpPr>
        <dsp:cNvPr id="0" name=""/>
        <dsp:cNvSpPr/>
      </dsp:nvSpPr>
      <dsp:spPr>
        <a:xfrm>
          <a:off x="373931" y="3979653"/>
          <a:ext cx="9378474" cy="35799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364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6364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6364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50" b="1" kern="1200" dirty="0" smtClean="0">
              <a:solidFill>
                <a:srgbClr val="D0D884"/>
              </a:solidFill>
              <a:latin typeface="Calibri"/>
            </a:rPr>
            <a:t>•</a:t>
          </a:r>
          <a:r>
            <a:rPr lang="en-US" sz="1350" b="1" kern="1200" dirty="0" smtClean="0">
              <a:latin typeface="Calibri"/>
            </a:rPr>
            <a:t> </a:t>
          </a:r>
          <a:r>
            <a:rPr lang="el-GR" sz="1350" b="1" kern="1200" dirty="0" smtClean="0"/>
            <a:t>Συγγενείς ατόμων με κληρονομικές διαταραχές των λιπιδίων</a:t>
          </a:r>
          <a:endParaRPr lang="el-GR" sz="1350" b="1" kern="1200" dirty="0"/>
        </a:p>
      </dsp:txBody>
      <dsp:txXfrm>
        <a:off x="373931" y="3979653"/>
        <a:ext cx="9378474" cy="357992"/>
      </dsp:txXfrm>
    </dsp:sp>
    <dsp:sp modelId="{4CAFB474-3847-4BEF-BA0E-8345AA36D359}">
      <dsp:nvSpPr>
        <dsp:cNvPr id="0" name=""/>
        <dsp:cNvSpPr/>
      </dsp:nvSpPr>
      <dsp:spPr>
        <a:xfrm>
          <a:off x="373931" y="4355544"/>
          <a:ext cx="9372131" cy="35799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algn="l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50" b="1" kern="1200" dirty="0" smtClean="0">
              <a:solidFill>
                <a:srgbClr val="D0D884"/>
              </a:solidFill>
              <a:latin typeface="Calibri"/>
            </a:rPr>
            <a:t>•</a:t>
          </a:r>
          <a:r>
            <a:rPr lang="en-US" sz="1350" b="1" kern="1200" dirty="0" smtClean="0">
              <a:latin typeface="Calibri"/>
            </a:rPr>
            <a:t> </a:t>
          </a:r>
          <a:r>
            <a:rPr lang="el-GR" sz="1350" b="1" kern="1200" dirty="0" smtClean="0"/>
            <a:t>Παιδιά με κληρονομικό ιστορικό </a:t>
          </a:r>
          <a:r>
            <a:rPr lang="el-GR" sz="1350" b="1" kern="1200" dirty="0" err="1" smtClean="0"/>
            <a:t>υπερλιπιδαιμίας</a:t>
          </a:r>
          <a:r>
            <a:rPr lang="el-GR" sz="1350" b="1" kern="1200" dirty="0" smtClean="0"/>
            <a:t> ή καρδιαγγειακής νόσου ή άλλους παράγοντες κινδύνου</a:t>
          </a:r>
          <a:endParaRPr lang="el-GR" sz="1350" b="1" kern="1200" dirty="0"/>
        </a:p>
      </dsp:txBody>
      <dsp:txXfrm>
        <a:off x="373931" y="4355544"/>
        <a:ext cx="9372131" cy="3579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9FC2E9-A558-42E1-8FC1-35A51EDAD65C}">
      <dsp:nvSpPr>
        <dsp:cNvPr id="0" name=""/>
        <dsp:cNvSpPr/>
      </dsp:nvSpPr>
      <dsp:spPr>
        <a:xfrm rot="5400000">
          <a:off x="4941648" y="-3713203"/>
          <a:ext cx="647867" cy="8239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l-GR" sz="1800" kern="1200" dirty="0" smtClean="0"/>
            <a:t>Διακοπή καπνίσματος</a:t>
          </a:r>
          <a:endParaRPr lang="el-GR" sz="1800" kern="1200" dirty="0"/>
        </a:p>
      </dsp:txBody>
      <dsp:txXfrm rot="5400000">
        <a:off x="4941648" y="-3713203"/>
        <a:ext cx="647867" cy="8239944"/>
      </dsp:txXfrm>
    </dsp:sp>
    <dsp:sp modelId="{E782525B-0D89-4CF2-8D10-822E4367D1D6}">
      <dsp:nvSpPr>
        <dsp:cNvPr id="0" name=""/>
        <dsp:cNvSpPr/>
      </dsp:nvSpPr>
      <dsp:spPr>
        <a:xfrm>
          <a:off x="660413" y="1852"/>
          <a:ext cx="485196" cy="8098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1</a:t>
          </a:r>
          <a:endParaRPr lang="el-GR" sz="3100" kern="1200" dirty="0"/>
        </a:p>
      </dsp:txBody>
      <dsp:txXfrm>
        <a:off x="660413" y="1852"/>
        <a:ext cx="485196" cy="809834"/>
      </dsp:txXfrm>
    </dsp:sp>
    <dsp:sp modelId="{1A70FED8-1BE3-4A2C-8DBC-791F2C4A3CA9}">
      <dsp:nvSpPr>
        <dsp:cNvPr id="0" name=""/>
        <dsp:cNvSpPr/>
      </dsp:nvSpPr>
      <dsp:spPr>
        <a:xfrm rot="5400000">
          <a:off x="4941616" y="-2862845"/>
          <a:ext cx="647867" cy="8239880"/>
        </a:xfrm>
        <a:prstGeom prst="round2SameRect">
          <a:avLst/>
        </a:prstGeom>
        <a:solidFill>
          <a:schemeClr val="accent3">
            <a:tint val="40000"/>
            <a:alpha val="90000"/>
            <a:hueOff val="2679212"/>
            <a:satOff val="-3448"/>
            <a:lumOff val="-26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679212"/>
              <a:satOff val="-3448"/>
              <a:lumOff val="-2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err="1" smtClean="0"/>
            <a:t>Υπολιπιδαιμική</a:t>
          </a:r>
          <a:r>
            <a:rPr lang="el-GR" sz="1800" kern="1200" dirty="0" smtClean="0"/>
            <a:t> δίαιτα (πτωχή σε ζωικά λίπη και </a:t>
          </a:r>
          <a:r>
            <a:rPr lang="en-US" sz="1800" kern="1200" dirty="0" smtClean="0"/>
            <a:t>trans</a:t>
          </a:r>
          <a:r>
            <a:rPr lang="el-GR" sz="1800" kern="1200" dirty="0" smtClean="0"/>
            <a:t> λιπαρά οξέα, αυξημένη σε φυτικές ίνες)</a:t>
          </a:r>
          <a:endParaRPr lang="el-GR" sz="1800" kern="1200" dirty="0"/>
        </a:p>
      </dsp:txBody>
      <dsp:txXfrm rot="5400000">
        <a:off x="4941616" y="-2862845"/>
        <a:ext cx="647867" cy="8239880"/>
      </dsp:txXfrm>
    </dsp:sp>
    <dsp:sp modelId="{CE4CB07D-FB7E-4B32-B040-8F5FEBB586CB}">
      <dsp:nvSpPr>
        <dsp:cNvPr id="0" name=""/>
        <dsp:cNvSpPr/>
      </dsp:nvSpPr>
      <dsp:spPr>
        <a:xfrm>
          <a:off x="660413" y="852178"/>
          <a:ext cx="485196" cy="809834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2</a:t>
          </a:r>
          <a:endParaRPr lang="el-GR" sz="3100" kern="1200" dirty="0"/>
        </a:p>
      </dsp:txBody>
      <dsp:txXfrm>
        <a:off x="660413" y="852178"/>
        <a:ext cx="485196" cy="809834"/>
      </dsp:txXfrm>
    </dsp:sp>
    <dsp:sp modelId="{20D0FEF9-702D-46FF-88DF-BA9FAE4DEEC9}">
      <dsp:nvSpPr>
        <dsp:cNvPr id="0" name=""/>
        <dsp:cNvSpPr/>
      </dsp:nvSpPr>
      <dsp:spPr>
        <a:xfrm rot="5400000">
          <a:off x="4941648" y="-2012551"/>
          <a:ext cx="647867" cy="8239944"/>
        </a:xfrm>
        <a:prstGeom prst="round2Same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Κατανάλωση τροφών εμπλουτισμένων με φυτικές </a:t>
          </a:r>
          <a:r>
            <a:rPr lang="el-GR" sz="1800" kern="1200" dirty="0" err="1" smtClean="0"/>
            <a:t>στερόλες</a:t>
          </a:r>
          <a:r>
            <a:rPr lang="el-GR" sz="1800" kern="1200" dirty="0" smtClean="0"/>
            <a:t>/</a:t>
          </a:r>
          <a:r>
            <a:rPr lang="el-GR" sz="1800" kern="1200" dirty="0" err="1" smtClean="0"/>
            <a:t>στανόλες</a:t>
          </a:r>
          <a:r>
            <a:rPr lang="el-GR" sz="1800" kern="1200" dirty="0" smtClean="0"/>
            <a:t> (αναμένεται να μειώσουν την </a:t>
          </a:r>
          <a:r>
            <a:rPr lang="en-US" sz="1800" kern="1200" dirty="0" smtClean="0"/>
            <a:t>LDL </a:t>
          </a:r>
          <a:r>
            <a:rPr lang="el-GR" sz="1800" kern="1200" dirty="0" smtClean="0"/>
            <a:t>χοληστερόλη κατά ~10%)</a:t>
          </a:r>
          <a:endParaRPr lang="el-GR" sz="1800" kern="1200" dirty="0"/>
        </a:p>
      </dsp:txBody>
      <dsp:txXfrm rot="5400000">
        <a:off x="4941648" y="-2012551"/>
        <a:ext cx="647867" cy="8239944"/>
      </dsp:txXfrm>
    </dsp:sp>
    <dsp:sp modelId="{1A6DB29D-515D-4E83-9CA2-4A971FE29712}">
      <dsp:nvSpPr>
        <dsp:cNvPr id="0" name=""/>
        <dsp:cNvSpPr/>
      </dsp:nvSpPr>
      <dsp:spPr>
        <a:xfrm>
          <a:off x="660413" y="1702503"/>
          <a:ext cx="485196" cy="809834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3</a:t>
          </a:r>
          <a:endParaRPr lang="el-GR" sz="3100" kern="1200" dirty="0"/>
        </a:p>
      </dsp:txBody>
      <dsp:txXfrm>
        <a:off x="660413" y="1702503"/>
        <a:ext cx="485196" cy="809834"/>
      </dsp:txXfrm>
    </dsp:sp>
    <dsp:sp modelId="{8F9B5B19-9785-4BE8-8639-99AA00AF003C}">
      <dsp:nvSpPr>
        <dsp:cNvPr id="0" name=""/>
        <dsp:cNvSpPr/>
      </dsp:nvSpPr>
      <dsp:spPr>
        <a:xfrm rot="5400000">
          <a:off x="4941648" y="-1162225"/>
          <a:ext cx="647867" cy="8239944"/>
        </a:xfrm>
        <a:prstGeom prst="round2SameRect">
          <a:avLst/>
        </a:prstGeom>
        <a:solidFill>
          <a:schemeClr val="accent3">
            <a:tint val="40000"/>
            <a:alpha val="90000"/>
            <a:hueOff val="8037638"/>
            <a:satOff val="-10345"/>
            <a:lumOff val="-80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037638"/>
              <a:satOff val="-10345"/>
              <a:lumOff val="-8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Απώλεια βάρους (μείωση κατά 10% μέσα σε 6 μήνες)</a:t>
          </a:r>
          <a:endParaRPr lang="el-GR" sz="1800" kern="1200" dirty="0"/>
        </a:p>
      </dsp:txBody>
      <dsp:txXfrm rot="5400000">
        <a:off x="4941648" y="-1162225"/>
        <a:ext cx="647867" cy="8239944"/>
      </dsp:txXfrm>
    </dsp:sp>
    <dsp:sp modelId="{FAFED3ED-7A15-4FF8-BCFB-A7A5D32B2AD6}">
      <dsp:nvSpPr>
        <dsp:cNvPr id="0" name=""/>
        <dsp:cNvSpPr/>
      </dsp:nvSpPr>
      <dsp:spPr>
        <a:xfrm>
          <a:off x="660413" y="2552829"/>
          <a:ext cx="485196" cy="809834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4</a:t>
          </a:r>
          <a:endParaRPr lang="el-GR" sz="3100" kern="1200" dirty="0"/>
        </a:p>
      </dsp:txBody>
      <dsp:txXfrm>
        <a:off x="660413" y="2552829"/>
        <a:ext cx="485196" cy="809834"/>
      </dsp:txXfrm>
    </dsp:sp>
    <dsp:sp modelId="{07A7685B-5447-4A61-87EE-321547B05D75}">
      <dsp:nvSpPr>
        <dsp:cNvPr id="0" name=""/>
        <dsp:cNvSpPr/>
      </dsp:nvSpPr>
      <dsp:spPr>
        <a:xfrm rot="5400000">
          <a:off x="4941648" y="-311899"/>
          <a:ext cx="647867" cy="8239944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Σωματική άσκηση (για παράδειγμα γρήγορο βάδισμα 30’-60’/ημέρα τις περισσότερες ημέρες της εβδομάδας)</a:t>
          </a:r>
          <a:endParaRPr lang="el-GR" sz="1800" kern="1200" dirty="0"/>
        </a:p>
      </dsp:txBody>
      <dsp:txXfrm rot="5400000">
        <a:off x="4941648" y="-311899"/>
        <a:ext cx="647867" cy="8239944"/>
      </dsp:txXfrm>
    </dsp:sp>
    <dsp:sp modelId="{F3F54D2E-B283-4C28-A403-498BC6EE9172}">
      <dsp:nvSpPr>
        <dsp:cNvPr id="0" name=""/>
        <dsp:cNvSpPr/>
      </dsp:nvSpPr>
      <dsp:spPr>
        <a:xfrm>
          <a:off x="660413" y="3403155"/>
          <a:ext cx="485196" cy="809834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5</a:t>
          </a:r>
          <a:endParaRPr lang="el-GR" sz="3100" kern="1200" dirty="0"/>
        </a:p>
      </dsp:txBody>
      <dsp:txXfrm>
        <a:off x="660413" y="3403155"/>
        <a:ext cx="485196" cy="80983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71525" y="2130428"/>
            <a:ext cx="874395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16F2-59A0-416B-B367-0B6328383316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82A9-C4E2-4A50-BC97-2A6161829B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16F2-59A0-416B-B367-0B6328383316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82A9-C4E2-4A50-BC97-2A6161829B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16F2-59A0-416B-B367-0B6328383316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82A9-C4E2-4A50-BC97-2A6161829B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16F2-59A0-416B-B367-0B6328383316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82A9-C4E2-4A50-BC97-2A6161829B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12602" y="440690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16F2-59A0-416B-B367-0B6328383316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82A9-C4E2-4A50-BC97-2A6161829B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0" y="1600203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29225" y="1600203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16F2-59A0-416B-B367-0B6328383316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82A9-C4E2-4A50-BC97-2A6161829B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225655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225655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16F2-59A0-416B-B367-0B6328383316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82A9-C4E2-4A50-BC97-2A6161829B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16F2-59A0-416B-B367-0B6328383316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82A9-C4E2-4A50-BC97-2A6161829B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16F2-59A0-416B-B367-0B6328383316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82A9-C4E2-4A50-BC97-2A6161829B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14352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021931" y="273052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14352" y="1435102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16F2-59A0-416B-B367-0B6328383316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82A9-C4E2-4A50-BC97-2A6161829B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16F2-59A0-416B-B367-0B6328383316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82A9-C4E2-4A50-BC97-2A6161829B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14350" y="1600203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14350" y="6356353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B16F2-59A0-416B-B367-0B6328383316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514725" y="6356353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372350" y="6356353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E82A9-C4E2-4A50-BC97-2A6161829B4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21434" y="500042"/>
            <a:ext cx="5965073" cy="5715040"/>
          </a:xfrm>
        </p:spPr>
        <p:txBody>
          <a:bodyPr anchor="t">
            <a:noAutofit/>
          </a:bodyPr>
          <a:lstStyle/>
          <a:p>
            <a:pPr algn="l"/>
            <a:r>
              <a:rPr lang="el-GR" sz="2500" b="1" dirty="0">
                <a:solidFill>
                  <a:schemeClr val="bg1"/>
                </a:solidFill>
              </a:rPr>
              <a:t>Αναθεωρημένες Κατευθυντήριες Οδηγίες της Ελληνικής Εταιρείας </a:t>
            </a:r>
            <a:r>
              <a:rPr lang="el-GR" sz="2500" b="1" dirty="0" smtClean="0">
                <a:solidFill>
                  <a:schemeClr val="bg1"/>
                </a:solidFill>
              </a:rPr>
              <a:t>Αθηροσκλήρωσης </a:t>
            </a:r>
            <a:r>
              <a:rPr lang="el-GR" sz="2500" b="1" dirty="0">
                <a:solidFill>
                  <a:schemeClr val="bg1"/>
                </a:solidFill>
              </a:rPr>
              <a:t>για τη Διάγνωση και Αντιμετώπιση των </a:t>
            </a:r>
            <a:r>
              <a:rPr lang="el-GR" sz="2500" b="1" dirty="0" smtClean="0">
                <a:solidFill>
                  <a:schemeClr val="bg1"/>
                </a:solidFill>
              </a:rPr>
              <a:t>Δυσλιπιδαιμιών-2014</a:t>
            </a:r>
            <a:r>
              <a:rPr lang="en-US" sz="2500" b="1" dirty="0" smtClean="0">
                <a:solidFill>
                  <a:schemeClr val="bg1"/>
                </a:solidFill>
              </a:rPr>
              <a:t/>
            </a:r>
            <a:br>
              <a:rPr lang="en-US" sz="2500" b="1" dirty="0" smtClean="0">
                <a:solidFill>
                  <a:schemeClr val="bg1"/>
                </a:solidFill>
              </a:rPr>
            </a:br>
            <a:r>
              <a:rPr lang="el-GR" sz="1800" dirty="0" smtClean="0">
                <a:solidFill>
                  <a:schemeClr val="bg1"/>
                </a:solidFill>
              </a:rPr>
              <a:t>Μωυσής </a:t>
            </a:r>
            <a:r>
              <a:rPr lang="el-GR" sz="1800" dirty="0" err="1">
                <a:solidFill>
                  <a:schemeClr val="bg1"/>
                </a:solidFill>
              </a:rPr>
              <a:t>Ελισάφ</a:t>
            </a:r>
            <a:r>
              <a:rPr lang="el-GR" sz="1800" dirty="0">
                <a:solidFill>
                  <a:schemeClr val="bg1"/>
                </a:solidFill>
              </a:rPr>
              <a:t>, </a:t>
            </a:r>
            <a:r>
              <a:rPr lang="el-GR" sz="1800" dirty="0" smtClean="0">
                <a:solidFill>
                  <a:schemeClr val="bg1"/>
                </a:solidFill>
              </a:rPr>
              <a:t>Χρήστος </a:t>
            </a:r>
            <a:r>
              <a:rPr lang="el-GR" sz="1800" dirty="0" err="1" smtClean="0">
                <a:solidFill>
                  <a:schemeClr val="bg1"/>
                </a:solidFill>
              </a:rPr>
              <a:t>Πίτσαβος</a:t>
            </a:r>
            <a:r>
              <a:rPr lang="el-GR" sz="1800" dirty="0" smtClean="0">
                <a:solidFill>
                  <a:schemeClr val="bg1"/>
                </a:solidFill>
              </a:rPr>
              <a:t>,</a:t>
            </a: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l-GR" sz="1800" dirty="0" smtClean="0">
                <a:solidFill>
                  <a:schemeClr val="bg1"/>
                </a:solidFill>
              </a:rPr>
              <a:t>Ευάγγελος </a:t>
            </a:r>
            <a:r>
              <a:rPr lang="el-GR" sz="1800" dirty="0" err="1">
                <a:solidFill>
                  <a:schemeClr val="bg1"/>
                </a:solidFill>
              </a:rPr>
              <a:t>Λυμπερόπουλος</a:t>
            </a:r>
            <a:r>
              <a:rPr lang="el-GR" sz="1800" dirty="0">
                <a:solidFill>
                  <a:schemeClr val="bg1"/>
                </a:solidFill>
              </a:rPr>
              <a:t>, </a:t>
            </a:r>
            <a:r>
              <a:rPr lang="el-GR" sz="1800" dirty="0" smtClean="0">
                <a:solidFill>
                  <a:schemeClr val="bg1"/>
                </a:solidFill>
              </a:rPr>
              <a:t>Κων/νος </a:t>
            </a:r>
            <a:r>
              <a:rPr lang="el-GR" sz="1800" dirty="0" err="1" smtClean="0">
                <a:solidFill>
                  <a:schemeClr val="bg1"/>
                </a:solidFill>
              </a:rPr>
              <a:t>Τζιόμαλος</a:t>
            </a:r>
            <a:r>
              <a:rPr lang="el-GR" sz="1800" dirty="0" smtClean="0">
                <a:solidFill>
                  <a:schemeClr val="bg1"/>
                </a:solidFill>
              </a:rPr>
              <a:t>,</a:t>
            </a: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l-GR" sz="1800" dirty="0" smtClean="0">
                <a:solidFill>
                  <a:schemeClr val="bg1"/>
                </a:solidFill>
              </a:rPr>
              <a:t>Βασίλειος </a:t>
            </a:r>
            <a:r>
              <a:rPr lang="el-GR" sz="1800" dirty="0" err="1">
                <a:solidFill>
                  <a:schemeClr val="bg1"/>
                </a:solidFill>
              </a:rPr>
              <a:t>Άθυρος</a:t>
            </a:r>
            <a:r>
              <a:rPr lang="el-GR" sz="1800" dirty="0">
                <a:solidFill>
                  <a:schemeClr val="bg1"/>
                </a:solidFill>
              </a:rPr>
              <a:t> </a:t>
            </a:r>
            <a:r>
              <a:rPr lang="en-US" sz="2500" b="1" dirty="0" smtClean="0">
                <a:solidFill>
                  <a:schemeClr val="bg1"/>
                </a:solidFill>
              </a:rPr>
              <a:t/>
            </a:r>
            <a:br>
              <a:rPr lang="en-US" sz="2500" b="1" dirty="0" smtClean="0">
                <a:solidFill>
                  <a:schemeClr val="bg1"/>
                </a:solidFill>
              </a:rPr>
            </a:br>
            <a:r>
              <a:rPr lang="en-US" sz="2500" b="1" dirty="0">
                <a:solidFill>
                  <a:schemeClr val="bg1"/>
                </a:solidFill>
              </a:rPr>
              <a:t/>
            </a:r>
            <a:br>
              <a:rPr lang="en-US" sz="2500" b="1" dirty="0">
                <a:solidFill>
                  <a:schemeClr val="bg1"/>
                </a:solidFill>
              </a:rPr>
            </a:br>
            <a:r>
              <a:rPr lang="en-US" sz="2500" b="1" dirty="0" smtClean="0">
                <a:solidFill>
                  <a:schemeClr val="bg1"/>
                </a:solidFill>
              </a:rPr>
              <a:t>Updated </a:t>
            </a:r>
            <a:r>
              <a:rPr lang="en-US" sz="2500" b="1" dirty="0">
                <a:solidFill>
                  <a:schemeClr val="bg1"/>
                </a:solidFill>
              </a:rPr>
              <a:t>Guidelines of the Hellenic </a:t>
            </a:r>
            <a:r>
              <a:rPr lang="en-US" sz="2500" b="1" dirty="0" smtClean="0">
                <a:solidFill>
                  <a:schemeClr val="bg1"/>
                </a:solidFill>
              </a:rPr>
              <a:t/>
            </a:r>
            <a:br>
              <a:rPr lang="en-US" sz="2500" b="1" dirty="0" smtClean="0">
                <a:solidFill>
                  <a:schemeClr val="bg1"/>
                </a:solidFill>
              </a:rPr>
            </a:br>
            <a:r>
              <a:rPr lang="en-US" sz="2500" b="1" dirty="0" smtClean="0">
                <a:solidFill>
                  <a:schemeClr val="bg1"/>
                </a:solidFill>
              </a:rPr>
              <a:t>Society </a:t>
            </a:r>
            <a:r>
              <a:rPr lang="en-US" sz="2500" b="1" dirty="0">
                <a:solidFill>
                  <a:schemeClr val="bg1"/>
                </a:solidFill>
              </a:rPr>
              <a:t>of Atherosclerosis for the </a:t>
            </a:r>
            <a:r>
              <a:rPr lang="en-US" sz="2500" b="1" dirty="0" smtClean="0">
                <a:solidFill>
                  <a:schemeClr val="bg1"/>
                </a:solidFill>
              </a:rPr>
              <a:t/>
            </a:r>
            <a:br>
              <a:rPr lang="en-US" sz="2500" b="1" dirty="0" smtClean="0">
                <a:solidFill>
                  <a:schemeClr val="bg1"/>
                </a:solidFill>
              </a:rPr>
            </a:br>
            <a:r>
              <a:rPr lang="en-US" sz="2500" b="1" dirty="0" smtClean="0">
                <a:solidFill>
                  <a:schemeClr val="bg1"/>
                </a:solidFill>
              </a:rPr>
              <a:t>diagnosis </a:t>
            </a:r>
            <a:r>
              <a:rPr lang="en-US" sz="2500" b="1" dirty="0">
                <a:solidFill>
                  <a:schemeClr val="bg1"/>
                </a:solidFill>
              </a:rPr>
              <a:t>and treatment </a:t>
            </a:r>
            <a:r>
              <a:rPr lang="en-US" sz="2500" b="1" dirty="0" smtClean="0">
                <a:solidFill>
                  <a:schemeClr val="bg1"/>
                </a:solidFill>
              </a:rPr>
              <a:t>of</a:t>
            </a:r>
            <a:br>
              <a:rPr lang="en-US" sz="2500" b="1" dirty="0" smtClean="0">
                <a:solidFill>
                  <a:schemeClr val="bg1"/>
                </a:solidFill>
              </a:rPr>
            </a:br>
            <a:r>
              <a:rPr lang="en-US" sz="2500" b="1" dirty="0" smtClean="0">
                <a:solidFill>
                  <a:schemeClr val="bg1"/>
                </a:solidFill>
              </a:rPr>
              <a:t>dyslipidemia-2014</a:t>
            </a:r>
            <a:br>
              <a:rPr lang="en-US" sz="2500" b="1" dirty="0" smtClean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 Moses Elisaf, </a:t>
            </a:r>
            <a:r>
              <a:rPr lang="en-US" sz="1800" dirty="0" smtClean="0">
                <a:solidFill>
                  <a:schemeClr val="bg1"/>
                </a:solidFill>
              </a:rPr>
              <a:t>Christos </a:t>
            </a:r>
            <a:r>
              <a:rPr lang="en-US" sz="1800" dirty="0" err="1" smtClean="0">
                <a:solidFill>
                  <a:schemeClr val="bg1"/>
                </a:solidFill>
              </a:rPr>
              <a:t>Pitsavos</a:t>
            </a:r>
            <a:r>
              <a:rPr lang="en-US" sz="1800" dirty="0" smtClean="0">
                <a:solidFill>
                  <a:schemeClr val="bg1"/>
                </a:solidFill>
              </a:rPr>
              <a:t>,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GB" sz="1800" dirty="0" smtClean="0">
                <a:solidFill>
                  <a:schemeClr val="bg1"/>
                </a:solidFill>
              </a:rPr>
              <a:t>Evangelos </a:t>
            </a:r>
            <a:r>
              <a:rPr lang="en-GB" sz="1800" dirty="0">
                <a:solidFill>
                  <a:schemeClr val="bg1"/>
                </a:solidFill>
              </a:rPr>
              <a:t>Liberopoulos, </a:t>
            </a:r>
            <a:r>
              <a:rPr lang="en-GB" sz="1800" dirty="0" smtClean="0">
                <a:solidFill>
                  <a:schemeClr val="bg1"/>
                </a:solidFill>
              </a:rPr>
              <a:t>Kostas Tziomalos,</a:t>
            </a:r>
            <a:br>
              <a:rPr lang="en-GB" sz="1800" dirty="0" smtClean="0">
                <a:solidFill>
                  <a:schemeClr val="bg1"/>
                </a:solidFill>
              </a:rPr>
            </a:br>
            <a:r>
              <a:rPr lang="en-GB" sz="1800" dirty="0" smtClean="0">
                <a:solidFill>
                  <a:schemeClr val="bg1"/>
                </a:solidFill>
              </a:rPr>
              <a:t>Vasilios </a:t>
            </a:r>
            <a:r>
              <a:rPr lang="en-GB" sz="1800" dirty="0">
                <a:solidFill>
                  <a:schemeClr val="bg1"/>
                </a:solidFill>
              </a:rPr>
              <a:t>Athyros</a:t>
            </a:r>
            <a:endParaRPr lang="el-G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14350" y="1357298"/>
            <a:ext cx="92583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FFFF"/>
                </a:solidFill>
                <a:cs typeface="Arial" pitchFamily="34" charset="0"/>
              </a:rPr>
              <a:t>ΑΝΕΞΑΡΤΗΤΑ ΑΠΟ ΤΑ ΕΠΙΠΕΔΑ</a:t>
            </a:r>
            <a:r>
              <a:rPr lang="en-US" b="1" dirty="0" smtClean="0">
                <a:solidFill>
                  <a:srgbClr val="FFFFFF"/>
                </a:solidFill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l-GR" b="1" dirty="0" smtClean="0">
                <a:solidFill>
                  <a:srgbClr val="FFFFFF"/>
                </a:solidFill>
                <a:cs typeface="Arial" pitchFamily="34" charset="0"/>
              </a:rPr>
              <a:t>ΤΩΝ ΛΙΠΙΔΙΩΝ</a:t>
            </a:r>
            <a:endParaRPr lang="el-GR" dirty="0"/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1848422" y="3929066"/>
            <a:ext cx="6750891" cy="7858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14350" y="2857496"/>
            <a:ext cx="9258300" cy="2071702"/>
          </a:xfrm>
        </p:spPr>
        <p:txBody>
          <a:bodyPr>
            <a:noAutofit/>
          </a:bodyPr>
          <a:lstStyle/>
          <a:p>
            <a:pPr algn="ctr"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l-GR" sz="3500" b="1" dirty="0">
                <a:solidFill>
                  <a:srgbClr val="92D050"/>
                </a:solidFill>
                <a:latin typeface="+mj-lt"/>
                <a:cs typeface="Arial" pitchFamily="34" charset="0"/>
              </a:rPr>
              <a:t>ΒΑΣΙΚΟΣ ΣΤΟΧΟΣ ΤΗΣ ΑΓΩΓΗΣ:</a:t>
            </a:r>
            <a:r>
              <a:rPr lang="el-GR" sz="3500" b="1" dirty="0">
                <a:solidFill>
                  <a:srgbClr val="66FF33"/>
                </a:solidFill>
                <a:latin typeface="+mj-lt"/>
                <a:cs typeface="Arial" pitchFamily="34" charset="0"/>
              </a:rPr>
              <a:t> </a:t>
            </a:r>
            <a:endParaRPr lang="en-US" sz="3500" b="1" dirty="0">
              <a:solidFill>
                <a:srgbClr val="66FF33"/>
              </a:solidFill>
              <a:latin typeface="+mj-lt"/>
              <a:cs typeface="Arial" pitchFamily="34" charset="0"/>
            </a:endParaRPr>
          </a:p>
          <a:p>
            <a:pPr algn="ctr"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l-GR" sz="35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Η ΜΕΙΩΣΗ ΤΗΣ </a:t>
            </a:r>
            <a:r>
              <a:rPr lang="en-US" sz="35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LDL </a:t>
            </a:r>
            <a:r>
              <a:rPr lang="en-US" sz="35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CHOL</a:t>
            </a:r>
            <a:endParaRPr lang="el-GR" sz="3500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82171" y="6286523"/>
            <a:ext cx="51435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Hellenic Journal of Atherosclerosis 2014;5(3): 151-163</a:t>
            </a:r>
            <a:endParaRPr lang="el-GR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τρογγυλεμένο ορθογώνιο"/>
          <p:cNvSpPr/>
          <p:nvPr/>
        </p:nvSpPr>
        <p:spPr>
          <a:xfrm>
            <a:off x="626897" y="2000240"/>
            <a:ext cx="9081556" cy="27146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26897" y="2000240"/>
            <a:ext cx="9097565" cy="2714644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l-GR" sz="3500" b="1" dirty="0" smtClean="0">
                <a:solidFill>
                  <a:srgbClr val="C00000"/>
                </a:solidFill>
                <a:latin typeface="+mj-lt"/>
              </a:rPr>
              <a:t>ΓΙΑ ΝΑ ΘΕΣΟΥΜΕ ΤΟ ΣΤΟΧΟ</a:t>
            </a:r>
            <a:endParaRPr lang="en-US" sz="3500" b="1" dirty="0" smtClean="0">
              <a:solidFill>
                <a:srgbClr val="C00000"/>
              </a:solidFill>
              <a:latin typeface="+mj-lt"/>
            </a:endParaRPr>
          </a:p>
          <a:p>
            <a:pPr algn="ctr">
              <a:buNone/>
            </a:pPr>
            <a:r>
              <a:rPr lang="el-GR" sz="3500" b="1" dirty="0" smtClean="0">
                <a:solidFill>
                  <a:srgbClr val="C00000"/>
                </a:solidFill>
                <a:latin typeface="+mj-lt"/>
              </a:rPr>
              <a:t>ΓΙΑ ΤΗΝ </a:t>
            </a:r>
            <a:r>
              <a:rPr lang="en-US" sz="3500" b="1" dirty="0" smtClean="0">
                <a:solidFill>
                  <a:srgbClr val="C00000"/>
                </a:solidFill>
                <a:latin typeface="+mj-lt"/>
              </a:rPr>
              <a:t>LDL-CHOL</a:t>
            </a:r>
          </a:p>
          <a:p>
            <a:pPr algn="ctr">
              <a:buNone/>
            </a:pPr>
            <a:r>
              <a:rPr lang="el-GR" sz="3500" b="1" dirty="0" smtClean="0">
                <a:solidFill>
                  <a:srgbClr val="C00000"/>
                </a:solidFill>
                <a:latin typeface="+mj-lt"/>
              </a:rPr>
              <a:t>ΠΡΕΠΕΙ ΝΑ ΓΝΩΡΙΖΟΥΜΕ</a:t>
            </a:r>
            <a:endParaRPr lang="en-US" sz="3500" b="1" dirty="0" smtClean="0">
              <a:solidFill>
                <a:srgbClr val="C00000"/>
              </a:solidFill>
              <a:latin typeface="+mj-lt"/>
            </a:endParaRPr>
          </a:p>
          <a:p>
            <a:pPr algn="ctr">
              <a:buNone/>
            </a:pPr>
            <a:r>
              <a:rPr lang="el-GR" sz="3500" b="1" dirty="0" smtClean="0">
                <a:solidFill>
                  <a:srgbClr val="C00000"/>
                </a:solidFill>
                <a:latin typeface="+mj-lt"/>
              </a:rPr>
              <a:t>ΤΟ ΣΥΝΟΛΙΚΟ ΚΑΡΔΙΑΓΓΕΙΑΚΟ ΚΙΝΔΥΝΟ</a:t>
            </a:r>
            <a:endParaRPr lang="el-GR" sz="35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82171" y="6286523"/>
            <a:ext cx="51435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Hellenic Journal of Atherosclerosis 2014;5(3): 151-163</a:t>
            </a:r>
            <a:endParaRPr lang="el-GR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- Πίνακας"/>
          <p:cNvGraphicFramePr>
            <a:graphicFrameLocks noGrp="1"/>
          </p:cNvGraphicFramePr>
          <p:nvPr/>
        </p:nvGraphicFramePr>
        <p:xfrm>
          <a:off x="357154" y="1428736"/>
          <a:ext cx="9429816" cy="4277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  <a:gridCol w="3143272"/>
                <a:gridCol w="3143272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l-GR" sz="30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ΚΑΤΗΓΟΡΙΑ ΚΙΝΔΥΝΟΥ</a:t>
                      </a:r>
                      <a:endParaRPr lang="el-GR" sz="3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15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15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defTabSz="414124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defRPr/>
                      </a:pPr>
                      <a:r>
                        <a:rPr lang="el-GR" sz="1500" b="1" dirty="0" smtClean="0">
                          <a:solidFill>
                            <a:srgbClr val="FF0000"/>
                          </a:solidFill>
                          <a:latin typeface="+mj-lt"/>
                          <a:cs typeface="Arial" pitchFamily="34" charset="0"/>
                        </a:rPr>
                        <a:t>ΠΟΛΥ ΥΨΗΛΟΣ:</a:t>
                      </a:r>
                    </a:p>
                    <a:p>
                      <a:pPr algn="ctr" defTabSz="414124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defRPr/>
                      </a:pPr>
                      <a:r>
                        <a:rPr lang="el-GR" sz="1500" b="1" dirty="0" smtClean="0">
                          <a:solidFill>
                            <a:srgbClr val="002060"/>
                          </a:solidFill>
                          <a:latin typeface="+mj-lt"/>
                          <a:cs typeface="Arial" pitchFamily="34" charset="0"/>
                        </a:rPr>
                        <a:t>ΚΑΝ, ΣΔ2, ΣΔ1</a:t>
                      </a:r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+mj-lt"/>
                          <a:cs typeface="Arial" pitchFamily="34" charset="0"/>
                        </a:rPr>
                        <a:t> &gt;40</a:t>
                      </a:r>
                      <a:r>
                        <a:rPr lang="el-GR" sz="1500" b="1" dirty="0" smtClean="0">
                          <a:solidFill>
                            <a:srgbClr val="002060"/>
                          </a:solidFill>
                          <a:latin typeface="+mj-lt"/>
                          <a:cs typeface="Arial" pitchFamily="34" charset="0"/>
                        </a:rPr>
                        <a:t> ετών, μέτρια-σοβαρή ΧΝΝ, </a:t>
                      </a:r>
                    </a:p>
                    <a:p>
                      <a:pPr algn="ctr" defTabSz="414124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defRPr/>
                      </a:pPr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+mj-lt"/>
                          <a:cs typeface="Arial" pitchFamily="34" charset="0"/>
                        </a:rPr>
                        <a:t>Hellenic Heart SCORE&gt;10%</a:t>
                      </a:r>
                      <a:endParaRPr lang="el-GR" sz="1500" b="1" dirty="0" smtClean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endParaRPr lang="el-GR" sz="1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14124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defRPr/>
                      </a:pPr>
                      <a:r>
                        <a:rPr lang="el-GR" sz="1500" b="1" dirty="0" smtClean="0">
                          <a:solidFill>
                            <a:srgbClr val="FF0000"/>
                          </a:solidFill>
                          <a:latin typeface="+mj-lt"/>
                          <a:cs typeface="Arial" pitchFamily="34" charset="0"/>
                        </a:rPr>
                        <a:t>ΥΨΗΛΟΣ:</a:t>
                      </a:r>
                      <a:endParaRPr lang="en-US" sz="1500" b="1" dirty="0" smtClean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ctr" defTabSz="414038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defRPr/>
                      </a:pPr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+mj-lt"/>
                          <a:cs typeface="Arial" pitchFamily="34" charset="0"/>
                        </a:rPr>
                        <a:t>SCORE 5-10%</a:t>
                      </a:r>
                      <a:r>
                        <a:rPr lang="el-GR" sz="1500" b="1" dirty="0" smtClean="0">
                          <a:solidFill>
                            <a:srgbClr val="002060"/>
                          </a:solidFill>
                          <a:latin typeface="+mj-lt"/>
                          <a:cs typeface="Arial" pitchFamily="34" charset="0"/>
                        </a:rPr>
                        <a:t>,</a:t>
                      </a:r>
                      <a:endParaRPr lang="en-US" sz="1500" b="1" dirty="0" smtClean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ctr" defTabSz="414038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defRPr/>
                      </a:pPr>
                      <a:r>
                        <a:rPr lang="el-GR" sz="1500" b="1" dirty="0" smtClean="0">
                          <a:solidFill>
                            <a:srgbClr val="002060"/>
                          </a:solidFill>
                          <a:latin typeface="+mj-lt"/>
                          <a:cs typeface="Arial" pitchFamily="34" charset="0"/>
                        </a:rPr>
                        <a:t>ή 1 πολύ επιβαρυντικός παράγοντα κινδύνου</a:t>
                      </a:r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+mj-lt"/>
                          <a:cs typeface="Arial" pitchFamily="34" charset="0"/>
                        </a:rPr>
                        <a:t>,</a:t>
                      </a:r>
                    </a:p>
                    <a:p>
                      <a:pPr algn="ctr" defTabSz="414038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defRPr/>
                      </a:pPr>
                      <a:r>
                        <a:rPr lang="el-GR" sz="1500" b="1" dirty="0" err="1" smtClean="0">
                          <a:solidFill>
                            <a:srgbClr val="002060"/>
                          </a:solidFill>
                          <a:latin typeface="+mj-lt"/>
                          <a:cs typeface="Arial" pitchFamily="34" charset="0"/>
                        </a:rPr>
                        <a:t>Οικογ</a:t>
                      </a:r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+mj-lt"/>
                          <a:cs typeface="Arial" pitchFamily="34" charset="0"/>
                        </a:rPr>
                        <a:t>. </a:t>
                      </a:r>
                      <a:r>
                        <a:rPr lang="el-GR" sz="1500" b="1" dirty="0" err="1" smtClean="0">
                          <a:solidFill>
                            <a:srgbClr val="002060"/>
                          </a:solidFill>
                          <a:latin typeface="+mj-lt"/>
                          <a:cs typeface="Arial" pitchFamily="34" charset="0"/>
                        </a:rPr>
                        <a:t>υπερχοληστερολαιμία</a:t>
                      </a:r>
                      <a:r>
                        <a:rPr lang="el-GR" sz="1500" b="1" dirty="0" smtClean="0">
                          <a:solidFill>
                            <a:srgbClr val="002060"/>
                          </a:solidFill>
                          <a:latin typeface="+mj-lt"/>
                          <a:cs typeface="Arial" pitchFamily="34" charset="0"/>
                        </a:rPr>
                        <a:t>, </a:t>
                      </a:r>
                      <a:r>
                        <a:rPr lang="el-GR" sz="1500" b="1" dirty="0" err="1" smtClean="0">
                          <a:solidFill>
                            <a:srgbClr val="002060"/>
                          </a:solidFill>
                          <a:latin typeface="+mj-lt"/>
                          <a:cs typeface="Arial" pitchFamily="34" charset="0"/>
                        </a:rPr>
                        <a:t>αυτοάνοσα</a:t>
                      </a:r>
                      <a:r>
                        <a:rPr lang="el-GR" sz="1500" b="1" dirty="0" smtClean="0">
                          <a:solidFill>
                            <a:srgbClr val="002060"/>
                          </a:solidFill>
                          <a:latin typeface="+mj-lt"/>
                          <a:cs typeface="Arial" pitchFamily="34" charset="0"/>
                        </a:rPr>
                        <a:t> φλεγμονώδη νοσήματα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14124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defRPr/>
                      </a:pPr>
                      <a:r>
                        <a:rPr lang="el-GR" sz="1500" b="1" dirty="0" smtClean="0">
                          <a:solidFill>
                            <a:srgbClr val="FF0000"/>
                          </a:solidFill>
                          <a:latin typeface="+mj-lt"/>
                          <a:cs typeface="Arial" pitchFamily="34" charset="0"/>
                        </a:rPr>
                        <a:t>ΜΕΤΡΙΟΣ-ΧΑΜΗΛΟΣ:</a:t>
                      </a:r>
                    </a:p>
                    <a:p>
                      <a:pPr algn="ctr" defTabSz="414038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defRPr/>
                      </a:pPr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+mj-lt"/>
                          <a:cs typeface="Arial" pitchFamily="34" charset="0"/>
                        </a:rPr>
                        <a:t>SCORE &lt;5%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5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 smtClean="0">
                        <a:latin typeface="+mj-lt"/>
                      </a:endParaRPr>
                    </a:p>
                    <a:p>
                      <a:endParaRPr lang="en-US" sz="1500" dirty="0" smtClean="0">
                        <a:latin typeface="+mj-lt"/>
                      </a:endParaRPr>
                    </a:p>
                    <a:p>
                      <a:endParaRPr lang="en-US" sz="1500" dirty="0" smtClean="0">
                        <a:latin typeface="+mj-lt"/>
                      </a:endParaRPr>
                    </a:p>
                    <a:p>
                      <a:endParaRPr lang="en-US" sz="1500" dirty="0" smtClean="0">
                        <a:latin typeface="+mj-lt"/>
                      </a:endParaRPr>
                    </a:p>
                    <a:p>
                      <a:endParaRPr lang="en-US" sz="1500" dirty="0" smtClean="0">
                        <a:latin typeface="+mj-lt"/>
                      </a:endParaRPr>
                    </a:p>
                    <a:p>
                      <a:endParaRPr lang="en-US" sz="1500" dirty="0" smtClean="0">
                        <a:latin typeface="+mj-lt"/>
                      </a:endParaRPr>
                    </a:p>
                    <a:p>
                      <a:endParaRPr lang="en-US" sz="1500" dirty="0" smtClean="0">
                        <a:latin typeface="+mj-lt"/>
                      </a:endParaRPr>
                    </a:p>
                    <a:p>
                      <a:endParaRPr lang="en-US" sz="1500" dirty="0" smtClean="0">
                        <a:latin typeface="+mj-lt"/>
                      </a:endParaRPr>
                    </a:p>
                    <a:p>
                      <a:endParaRPr lang="en-US" sz="15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5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868346"/>
          </a:xfrm>
        </p:spPr>
        <p:txBody>
          <a:bodyPr>
            <a:normAutofit fontScale="90000"/>
          </a:bodyPr>
          <a:lstStyle/>
          <a:p>
            <a:r>
              <a:rPr lang="el-GR" sz="4000" b="1" dirty="0" smtClean="0">
                <a:solidFill>
                  <a:schemeClr val="bg1"/>
                </a:solidFill>
                <a:latin typeface="Comic Sans MS" pitchFamily="66" charset="0"/>
              </a:rPr>
              <a:t>ΘΕΡΑΠΕΥΤΙΚΟΙ ΣΤΟΧΟΙ ΤΗΣ </a:t>
            </a:r>
            <a:r>
              <a:rPr lang="en-US" sz="4000" b="1" dirty="0" smtClean="0">
                <a:solidFill>
                  <a:schemeClr val="bg1"/>
                </a:solidFill>
                <a:latin typeface="Comic Sans MS" pitchFamily="66" charset="0"/>
              </a:rPr>
              <a:t>LDL-C</a:t>
            </a:r>
            <a:endParaRPr lang="el-GR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14 - Βέλος προς τα κάτω"/>
          <p:cNvSpPr>
            <a:spLocks noChangeArrowheads="1"/>
          </p:cNvSpPr>
          <p:nvPr/>
        </p:nvSpPr>
        <p:spPr bwMode="auto">
          <a:xfrm>
            <a:off x="7072326" y="3430273"/>
            <a:ext cx="2357454" cy="1141735"/>
          </a:xfrm>
          <a:prstGeom prst="downArrow">
            <a:avLst>
              <a:gd name="adj1" fmla="val 78204"/>
              <a:gd name="adj2" fmla="val 500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824" tIns="41412" rIns="82824" bIns="41412"/>
          <a:lstStyle/>
          <a:p>
            <a:pPr algn="ctr" defTabSz="41266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US" b="1" dirty="0">
              <a:solidFill>
                <a:srgbClr val="FFFF00"/>
              </a:solidFill>
              <a:latin typeface="+mj-lt"/>
              <a:cs typeface="Arial" pitchFamily="34" charset="0"/>
            </a:endParaRPr>
          </a:p>
          <a:p>
            <a:pPr algn="ctr" defTabSz="41266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US" b="1" dirty="0">
                <a:solidFill>
                  <a:srgbClr val="FFFF00"/>
                </a:solidFill>
                <a:latin typeface="+mj-lt"/>
                <a:cs typeface="Tahoma" pitchFamily="34" charset="0"/>
              </a:rPr>
              <a:t>LDL-C &lt;</a:t>
            </a:r>
            <a:r>
              <a:rPr lang="en-US" b="1" dirty="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1</a:t>
            </a:r>
            <a:r>
              <a:rPr lang="el-GR" b="1" dirty="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15</a:t>
            </a:r>
            <a:r>
              <a:rPr lang="en-US" b="1" dirty="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cs typeface="Tahoma" pitchFamily="34" charset="0"/>
              </a:rPr>
              <a:t>mg/</a:t>
            </a:r>
            <a:r>
              <a:rPr lang="en-US" b="1" dirty="0" err="1" smtClean="0">
                <a:solidFill>
                  <a:srgbClr val="FFFF00"/>
                </a:solidFill>
                <a:cs typeface="Tahoma" pitchFamily="34" charset="0"/>
              </a:rPr>
              <a:t>dL</a:t>
            </a:r>
            <a:endParaRPr lang="el-GR" b="1" dirty="0">
              <a:solidFill>
                <a:srgbClr val="FFFF0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7" name="14 - Βέλος προς τα κάτω"/>
          <p:cNvSpPr>
            <a:spLocks noChangeArrowheads="1"/>
          </p:cNvSpPr>
          <p:nvPr/>
        </p:nvSpPr>
        <p:spPr bwMode="auto">
          <a:xfrm>
            <a:off x="714344" y="3786190"/>
            <a:ext cx="2357454" cy="1500198"/>
          </a:xfrm>
          <a:prstGeom prst="downArrow">
            <a:avLst>
              <a:gd name="adj1" fmla="val 78204"/>
              <a:gd name="adj2" fmla="val 500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824" tIns="41412" rIns="82824" bIns="41412"/>
          <a:lstStyle/>
          <a:p>
            <a:pPr algn="ctr" defTabSz="41266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l-GR" b="1" dirty="0" smtClean="0">
                <a:solidFill>
                  <a:srgbClr val="FFFF00"/>
                </a:solidFill>
                <a:latin typeface="Calibri"/>
                <a:cs typeface="Tahoma" pitchFamily="34" charset="0"/>
                <a:sym typeface="Symbol" pitchFamily="18" charset="2"/>
              </a:rPr>
              <a:t>↓</a:t>
            </a:r>
            <a:r>
              <a:rPr lang="el-GR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+mj-lt"/>
                <a:cs typeface="Tahoma" pitchFamily="34" charset="0"/>
                <a:sym typeface="Symbol" pitchFamily="18" charset="2"/>
              </a:rPr>
              <a:t>LDL-C </a:t>
            </a:r>
            <a:r>
              <a:rPr lang="el-GR" b="1" dirty="0" smtClean="0">
                <a:solidFill>
                  <a:srgbClr val="FFFF00"/>
                </a:solidFill>
                <a:latin typeface="+mj-lt"/>
                <a:cs typeface="Tahoma" pitchFamily="34" charset="0"/>
                <a:sym typeface="Symbol" pitchFamily="18" charset="2"/>
              </a:rPr>
              <a:t>&gt;50%</a:t>
            </a:r>
            <a:endParaRPr lang="en-US" b="1" dirty="0" smtClean="0">
              <a:solidFill>
                <a:srgbClr val="FFFF00"/>
              </a:solidFill>
              <a:latin typeface="+mj-lt"/>
              <a:cs typeface="Tahoma" pitchFamily="34" charset="0"/>
              <a:sym typeface="Symbol" pitchFamily="18" charset="2"/>
            </a:endParaRPr>
          </a:p>
          <a:p>
            <a:pPr algn="ctr" defTabSz="41266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l-GR" b="1" dirty="0" smtClean="0">
                <a:solidFill>
                  <a:srgbClr val="FFFF00"/>
                </a:solidFill>
                <a:latin typeface="+mj-lt"/>
                <a:cs typeface="Tahoma" pitchFamily="34" charset="0"/>
                <a:sym typeface="Symbol" pitchFamily="18" charset="2"/>
              </a:rPr>
              <a:t>και</a:t>
            </a:r>
            <a:endParaRPr lang="el-GR" b="1" dirty="0" smtClean="0">
              <a:solidFill>
                <a:srgbClr val="FFFF00"/>
              </a:solidFill>
              <a:latin typeface="+mj-lt"/>
              <a:cs typeface="Tahoma" pitchFamily="34" charset="0"/>
            </a:endParaRPr>
          </a:p>
          <a:p>
            <a:pPr algn="ctr" defTabSz="41266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US" b="1" dirty="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LDL-C &lt;</a:t>
            </a:r>
            <a:r>
              <a:rPr lang="el-GR" b="1" dirty="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70</a:t>
            </a:r>
            <a:r>
              <a:rPr lang="en-US" b="1" dirty="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 mg/</a:t>
            </a:r>
            <a:r>
              <a:rPr lang="en-US" b="1" dirty="0" err="1" smtClean="0">
                <a:solidFill>
                  <a:srgbClr val="FFFF00"/>
                </a:solidFill>
                <a:latin typeface="+mj-lt"/>
                <a:cs typeface="Tahoma" pitchFamily="34" charset="0"/>
              </a:rPr>
              <a:t>dL</a:t>
            </a:r>
            <a:endParaRPr lang="el-GR" b="1" dirty="0">
              <a:solidFill>
                <a:srgbClr val="FFFF0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0" name="14 - Βέλος προς τα κάτω"/>
          <p:cNvSpPr>
            <a:spLocks noChangeArrowheads="1"/>
          </p:cNvSpPr>
          <p:nvPr/>
        </p:nvSpPr>
        <p:spPr bwMode="auto">
          <a:xfrm>
            <a:off x="3929054" y="3714752"/>
            <a:ext cx="2357454" cy="1214446"/>
          </a:xfrm>
          <a:prstGeom prst="downArrow">
            <a:avLst>
              <a:gd name="adj1" fmla="val 78204"/>
              <a:gd name="adj2" fmla="val 46773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824" tIns="41412" rIns="82824" bIns="41412"/>
          <a:lstStyle/>
          <a:p>
            <a:pPr algn="ctr" defTabSz="41266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US" b="1" dirty="0">
              <a:solidFill>
                <a:srgbClr val="FFFF00"/>
              </a:solidFill>
              <a:latin typeface="+mj-lt"/>
              <a:cs typeface="Arial" pitchFamily="34" charset="0"/>
            </a:endParaRPr>
          </a:p>
          <a:p>
            <a:pPr algn="ctr" defTabSz="41266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US" b="1" dirty="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LDL-C </a:t>
            </a:r>
            <a:r>
              <a:rPr lang="en-US" b="1" dirty="0">
                <a:solidFill>
                  <a:srgbClr val="FFFF00"/>
                </a:solidFill>
                <a:latin typeface="+mj-lt"/>
                <a:cs typeface="Tahoma" pitchFamily="34" charset="0"/>
              </a:rPr>
              <a:t>&lt;</a:t>
            </a:r>
            <a:r>
              <a:rPr lang="en-US" b="1" dirty="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100 </a:t>
            </a:r>
            <a:r>
              <a:rPr lang="en-US" b="1" dirty="0" smtClean="0">
                <a:solidFill>
                  <a:srgbClr val="FFFF00"/>
                </a:solidFill>
                <a:cs typeface="Tahoma" pitchFamily="34" charset="0"/>
              </a:rPr>
              <a:t>mg/</a:t>
            </a:r>
            <a:r>
              <a:rPr lang="en-US" b="1" dirty="0" err="1" smtClean="0">
                <a:solidFill>
                  <a:srgbClr val="FFFF00"/>
                </a:solidFill>
                <a:cs typeface="Tahoma" pitchFamily="34" charset="0"/>
              </a:rPr>
              <a:t>dL</a:t>
            </a:r>
            <a:endParaRPr lang="el-GR" b="1" dirty="0">
              <a:solidFill>
                <a:srgbClr val="FFFF0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482171" y="6286523"/>
            <a:ext cx="51435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Hellenic Journal of Atherosclerosis 2014;5(3): 151-163</a:t>
            </a:r>
            <a:endParaRPr lang="el-GR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τρογγυλεμένο ορθογώνιο"/>
          <p:cNvSpPr/>
          <p:nvPr/>
        </p:nvSpPr>
        <p:spPr>
          <a:xfrm>
            <a:off x="320675" y="1500188"/>
            <a:ext cx="9645650" cy="3857625"/>
          </a:xfrm>
          <a:prstGeom prst="roundRect">
            <a:avLst/>
          </a:prstGeom>
          <a:solidFill>
            <a:schemeClr val="tx1">
              <a:alpha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238595" name="1 - Τίτλος"/>
          <p:cNvSpPr>
            <a:spLocks noGrp="1"/>
          </p:cNvSpPr>
          <p:nvPr>
            <p:ph type="title"/>
          </p:nvPr>
        </p:nvSpPr>
        <p:spPr>
          <a:xfrm>
            <a:off x="142875" y="274638"/>
            <a:ext cx="10144125" cy="1143000"/>
          </a:xfrm>
        </p:spPr>
        <p:txBody>
          <a:bodyPr/>
          <a:lstStyle/>
          <a:p>
            <a:r>
              <a:rPr lang="el-GR" sz="3900" b="1" dirty="0" smtClean="0">
                <a:solidFill>
                  <a:schemeClr val="bg1"/>
                </a:solidFill>
                <a:latin typeface="Comic Sans MS" pitchFamily="66" charset="0"/>
                <a:ea typeface="ＭＳ Ｐゴシック" pitchFamily="34" charset="-128"/>
              </a:rPr>
              <a:t>ΑΣΘΕΝΕΙΣ ΠΟΛΥ ΥΨΗΛΟΥ ΚΙΝΔΥΝΟΥ</a:t>
            </a:r>
            <a:endParaRPr lang="el-GR" sz="39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14350" y="1500188"/>
            <a:ext cx="9258300" cy="3857625"/>
          </a:xfrm>
        </p:spPr>
        <p:txBody>
          <a:bodyPr rtlCol="0" anchor="ctr">
            <a:normAutofit/>
          </a:bodyPr>
          <a:lstStyle/>
          <a:p>
            <a:pPr marL="540000" indent="-45720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el-G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Στεφανιαία νόσος</a:t>
            </a:r>
          </a:p>
          <a:p>
            <a:pPr marL="540000" indent="-45720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el-G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ΑΕΕ ή Διαλείπουσα χωλότητα ή νόσος καρωτίδων</a:t>
            </a:r>
          </a:p>
          <a:p>
            <a:pPr marL="540000" indent="-45720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el-GR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Σακχαρώδης διαβήτης </a:t>
            </a:r>
          </a:p>
          <a:p>
            <a:pPr marL="540000" indent="-45720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el-GR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Χρόνια νεφρική νόσος</a:t>
            </a:r>
            <a:endParaRPr lang="en-US" sz="2800" b="1" dirty="0" smtClean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pitchFamily="34" charset="-128"/>
            </a:endParaRPr>
          </a:p>
          <a:p>
            <a:pPr marL="540000" indent="-45720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rgbClr val="43FD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HELLENIC SCORE &gt;10%</a:t>
            </a:r>
            <a:endParaRPr lang="en-US" sz="2800" dirty="0" smtClean="0">
              <a:solidFill>
                <a:srgbClr val="43FD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pitchFamily="34" charset="-128"/>
            </a:endParaRPr>
          </a:p>
        </p:txBody>
      </p:sp>
      <p:sp>
        <p:nvSpPr>
          <p:cNvPr id="238597" name="4 - TextBox"/>
          <p:cNvSpPr txBox="1">
            <a:spLocks noChangeArrowheads="1"/>
          </p:cNvSpPr>
          <p:nvPr/>
        </p:nvSpPr>
        <p:spPr bwMode="auto">
          <a:xfrm>
            <a:off x="482600" y="6286500"/>
            <a:ext cx="5143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>
                <a:solidFill>
                  <a:schemeClr val="bg1"/>
                </a:solidFill>
              </a:rPr>
              <a:t>Hellenic Journal of Atherosclerosis 2014;5(3): 151-163</a:t>
            </a:r>
            <a:endParaRPr lang="el-GR" sz="15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1 - Τίτλος"/>
          <p:cNvSpPr>
            <a:spLocks noGrp="1"/>
          </p:cNvSpPr>
          <p:nvPr>
            <p:ph type="title"/>
          </p:nvPr>
        </p:nvSpPr>
        <p:spPr>
          <a:xfrm>
            <a:off x="142875" y="142875"/>
            <a:ext cx="10144125" cy="928671"/>
          </a:xfrm>
        </p:spPr>
        <p:txBody>
          <a:bodyPr/>
          <a:lstStyle/>
          <a:p>
            <a:r>
              <a:rPr lang="el-GR" sz="3900" b="1" dirty="0" smtClean="0">
                <a:solidFill>
                  <a:schemeClr val="bg1"/>
                </a:solidFill>
                <a:latin typeface="Comic Sans MS" pitchFamily="66" charset="0"/>
                <a:ea typeface="ＭＳ Ｐゴシック" pitchFamily="34" charset="-128"/>
              </a:rPr>
              <a:t>ΑΣΘΕΝΕΙΣ ΠΟΛΥ ΥΨΗΛΟΥ ΚΙΝΔΥΝΟΥ</a:t>
            </a:r>
            <a:endParaRPr lang="el-GR" sz="39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39619" name="4 - TextBox"/>
          <p:cNvSpPr txBox="1">
            <a:spLocks noChangeArrowheads="1"/>
          </p:cNvSpPr>
          <p:nvPr/>
        </p:nvSpPr>
        <p:spPr bwMode="auto">
          <a:xfrm>
            <a:off x="482600" y="6286500"/>
            <a:ext cx="5143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>
                <a:solidFill>
                  <a:schemeClr val="bg1"/>
                </a:solidFill>
              </a:rPr>
              <a:t>Hellenic Journal of Atherosclerosis 2014;5(3): 151-163</a:t>
            </a:r>
            <a:endParaRPr lang="el-GR" sz="1500">
              <a:solidFill>
                <a:schemeClr val="bg1"/>
              </a:solidFill>
            </a:endParaRPr>
          </a:p>
        </p:txBody>
      </p:sp>
      <p:graphicFrame>
        <p:nvGraphicFramePr>
          <p:cNvPr id="8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285716" y="1071546"/>
          <a:ext cx="9644130" cy="492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4130"/>
              </a:tblGrid>
              <a:tr h="11159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ΠΡΩΤΟΓΕΝΗΣ ΣΤΟΧΟΣ ΤΗΣ ΑΓΩΓΗΣ: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Η ΜΕΙΩΣΗ ΤΗΣ 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LDL</a:t>
                      </a:r>
                      <a:r>
                        <a:rPr lang="el-GR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ΧΟΛΗΣΤΕΡΟΛΗΣ</a:t>
                      </a:r>
                      <a:endParaRPr lang="el-GR" sz="3200" dirty="0"/>
                    </a:p>
                  </a:txBody>
                  <a:tcPr/>
                </a:tc>
              </a:tr>
              <a:tr h="3813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ΑΜΕΣΗ</a:t>
                      </a:r>
                      <a:r>
                        <a:rPr lang="el-GR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ΕΝΑΡΞΗ ΥΓΙΕΙΝΟΔΙΑΙΤΗΤΙΚΩΝ ΜΕΤΡΩΝ ΚΑΙ ΑΓΩΓΗΣ ΜΕ ΣΤΑΤΙΝΗ ΜΕ ΣΤΟΧΟ ΜΕΙΩΣΗ ΤΗΣ 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LDL </a:t>
                      </a:r>
                      <a:r>
                        <a:rPr lang="el-GR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ΧΟΛΗΣΤΕΡΟΛΗΣ</a:t>
                      </a:r>
                      <a:endParaRPr lang="el-GR" sz="2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l-GR" sz="2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ΣΥΝΙΣΤΑΤΑΙ Η ΧΟΡΗΓΗΣΗ ΥΨΗΛΗΣ ΔΟΣΗΣ ΤΩΝ ΠΙΟ ΑΠΟΤΕΛΕΣΜΑΤΙΚΩΝ ΣΤΑΤΙΝΩΝ</a:t>
                      </a:r>
                      <a:endParaRPr lang="en-US" sz="24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2000250" y="4143375"/>
            <a:ext cx="23558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600" b="1" dirty="0">
                <a:solidFill>
                  <a:srgbClr val="FF0000"/>
                </a:solidFill>
                <a:latin typeface="Calibri"/>
                <a:ea typeface="+mn-ea"/>
              </a:rPr>
              <a:t>κατά &gt;50% 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5929313" y="4143375"/>
            <a:ext cx="223678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600" b="1" dirty="0">
                <a:solidFill>
                  <a:srgbClr val="FF0000"/>
                </a:solidFill>
                <a:latin typeface="Calibri"/>
                <a:ea typeface="+mn-ea"/>
              </a:rPr>
              <a:t>&lt;70 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+mn-ea"/>
              </a:rPr>
              <a:t>mg</a:t>
            </a:r>
            <a:r>
              <a:rPr lang="el-GR" sz="3600" b="1" dirty="0">
                <a:solidFill>
                  <a:srgbClr val="FF0000"/>
                </a:solidFill>
                <a:latin typeface="Calibri"/>
                <a:ea typeface="+mn-ea"/>
              </a:rPr>
              <a:t>/</a:t>
            </a:r>
            <a:r>
              <a:rPr lang="en-US" sz="3600" b="1" dirty="0" err="1">
                <a:solidFill>
                  <a:srgbClr val="FF0000"/>
                </a:solidFill>
                <a:latin typeface="Calibri"/>
                <a:ea typeface="+mn-ea"/>
              </a:rPr>
              <a:t>dL</a:t>
            </a:r>
            <a:endParaRPr lang="el-GR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10800000" flipV="1">
            <a:off x="3559324" y="3500438"/>
            <a:ext cx="1643062" cy="714375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>
            <a:off x="5215508" y="3500438"/>
            <a:ext cx="1643063" cy="64293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τρογγυλεμένο ορθογώνιο"/>
          <p:cNvSpPr/>
          <p:nvPr/>
        </p:nvSpPr>
        <p:spPr>
          <a:xfrm>
            <a:off x="321435" y="1500174"/>
            <a:ext cx="9644130" cy="3857652"/>
          </a:xfrm>
          <a:prstGeom prst="roundRect">
            <a:avLst/>
          </a:prstGeom>
          <a:solidFill>
            <a:schemeClr val="tx1">
              <a:alpha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900" b="1" dirty="0" smtClean="0">
                <a:solidFill>
                  <a:schemeClr val="bg1"/>
                </a:solidFill>
                <a:latin typeface="Comic Sans MS" pitchFamily="66" charset="0"/>
                <a:ea typeface="MS PGothic" pitchFamily="34" charset="-128"/>
              </a:rPr>
              <a:t>ΑΣΘΕΝΕΙΣ ΥΨΗΛΟΥ ΚΙΝΔΥΝΟΥ</a:t>
            </a:r>
            <a:endParaRPr lang="el-GR" sz="39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14350" y="1500175"/>
            <a:ext cx="9258300" cy="3857652"/>
          </a:xfrm>
        </p:spPr>
        <p:txBody>
          <a:bodyPr anchor="ctr">
            <a:noAutofit/>
          </a:bodyPr>
          <a:lstStyle/>
          <a:p>
            <a:pPr marL="540000" indent="-45720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HELLENIC SCORE 5-10%</a:t>
            </a:r>
            <a:endParaRPr lang="el-G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pitchFamily="34" charset="-128"/>
            </a:endParaRPr>
          </a:p>
          <a:p>
            <a:pPr marL="540000" indent="-45720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l-GR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Ένας παράγοντας κινδύνου αλλά πολύ αυξημένος (π.χ. βαριά υπέρταση, υπερβολικό κάπνισμα) </a:t>
            </a:r>
            <a:endParaRPr lang="en-US" sz="2800" b="1" dirty="0" smtClean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pitchFamily="34" charset="-128"/>
            </a:endParaRPr>
          </a:p>
          <a:p>
            <a:pPr marL="540000" indent="-45720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l-G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Οικογενής</a:t>
            </a:r>
            <a: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 </a:t>
            </a:r>
            <a:r>
              <a:rPr lang="el-G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υπερχοληστερολαιμία</a:t>
            </a:r>
            <a:endParaRPr lang="el-G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pitchFamily="34" charset="-128"/>
            </a:endParaRPr>
          </a:p>
          <a:p>
            <a:pPr marL="540000" indent="-45720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l-GR" sz="2800" b="1" dirty="0" err="1" smtClean="0">
                <a:solidFill>
                  <a:srgbClr val="1E9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Αυτοάνοσα</a:t>
            </a:r>
            <a:r>
              <a:rPr lang="el-GR" sz="2800" b="1" dirty="0" smtClean="0">
                <a:solidFill>
                  <a:srgbClr val="1E9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 ρευματικά νοσήματα </a:t>
            </a:r>
            <a:endParaRPr lang="el-GR" sz="2800" b="1" dirty="0">
              <a:solidFill>
                <a:srgbClr val="1E9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pitchFamily="34" charset="-128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82171" y="6286523"/>
            <a:ext cx="51435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Hellenic Journal of Atherosclerosis 2014;5(3): 151-163</a:t>
            </a:r>
            <a:endParaRPr lang="el-GR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1 - Τίτλος"/>
          <p:cNvSpPr>
            <a:spLocks noGrp="1"/>
          </p:cNvSpPr>
          <p:nvPr>
            <p:ph type="title"/>
          </p:nvPr>
        </p:nvSpPr>
        <p:spPr>
          <a:xfrm>
            <a:off x="142875" y="142875"/>
            <a:ext cx="10144125" cy="857233"/>
          </a:xfrm>
        </p:spPr>
        <p:txBody>
          <a:bodyPr/>
          <a:lstStyle/>
          <a:p>
            <a:r>
              <a:rPr lang="el-GR" sz="3900" b="1" dirty="0" smtClean="0">
                <a:solidFill>
                  <a:schemeClr val="bg1"/>
                </a:solidFill>
                <a:latin typeface="Comic Sans MS" pitchFamily="66" charset="0"/>
                <a:ea typeface="ＭＳ Ｐゴシック" pitchFamily="34" charset="-128"/>
              </a:rPr>
              <a:t>ΑΣΘΕΝΕΙΣ ΥΨΗΛΟΥ ΚΙΝΔΥΝΟΥ</a:t>
            </a:r>
            <a:endParaRPr lang="el-GR" sz="39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80579" name="4 - TextBox"/>
          <p:cNvSpPr txBox="1">
            <a:spLocks noChangeArrowheads="1"/>
          </p:cNvSpPr>
          <p:nvPr/>
        </p:nvSpPr>
        <p:spPr bwMode="auto">
          <a:xfrm>
            <a:off x="482600" y="6286500"/>
            <a:ext cx="5143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>
                <a:solidFill>
                  <a:schemeClr val="bg1"/>
                </a:solidFill>
              </a:rPr>
              <a:t>Hellenic Journal of Atherosclerosis 2014;5(3): 151-163</a:t>
            </a:r>
            <a:endParaRPr lang="el-GR" sz="1500">
              <a:solidFill>
                <a:schemeClr val="bg1"/>
              </a:solidFill>
            </a:endParaRPr>
          </a:p>
        </p:txBody>
      </p:sp>
      <p:graphicFrame>
        <p:nvGraphicFramePr>
          <p:cNvPr id="8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285716" y="1071546"/>
          <a:ext cx="9644130" cy="492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4130"/>
              </a:tblGrid>
              <a:tr h="11159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ΠΡΩΤΟΓΕΝΗΣ ΣΤΟΧΟΣ ΤΗΣ ΑΓΩΓΗΣ: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Η ΜΕΙΩΣΗ ΤΗΣ 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LDL</a:t>
                      </a:r>
                      <a:r>
                        <a:rPr lang="el-GR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ΧΟΛΗΣΤΕΡΟΛΗΣ</a:t>
                      </a:r>
                      <a:endParaRPr lang="el-GR" sz="3200" dirty="0"/>
                    </a:p>
                  </a:txBody>
                  <a:tcPr/>
                </a:tc>
              </a:tr>
              <a:tr h="3813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ΕΝΑΡΞΗ ΑΓΩΓΗΣ ΜΕ ΣΤΑΤΙΝΗ ΑΝ ΔΕΝ ΕΠΙΤΕΥΧΘΕΙ Ο ΣΤΟΧΟΣ ΓΙΑ ΤΗΝ </a:t>
                      </a:r>
                      <a:r>
                        <a:rPr lang="en-US" sz="2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LDL </a:t>
                      </a:r>
                      <a:r>
                        <a:rPr lang="el-GR" sz="2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ΧΟΛΗΣΤΕΡΟΛΗ ΜΕΤΑ ΑΠΟ 3 ΜΗΝΕΣ ΕΦΑΡΜΟΓΗΣ ΥΓΙΕΙΝΟΔΙΑΙΤΗΤΙΚΩΝ ΜΕΤΡΩΝ</a:t>
                      </a:r>
                      <a:endParaRPr lang="en-US" sz="2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3786188" y="4929188"/>
            <a:ext cx="24717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600" b="1" dirty="0">
                <a:solidFill>
                  <a:srgbClr val="FF0000"/>
                </a:solidFill>
                <a:latin typeface="Calibri"/>
                <a:ea typeface="+mn-ea"/>
              </a:rPr>
              <a:t>&lt;100 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+mn-ea"/>
              </a:rPr>
              <a:t>mg</a:t>
            </a:r>
            <a:r>
              <a:rPr lang="el-GR" sz="3600" b="1" dirty="0">
                <a:solidFill>
                  <a:srgbClr val="FF0000"/>
                </a:solidFill>
                <a:latin typeface="Calibri"/>
                <a:ea typeface="+mn-ea"/>
              </a:rPr>
              <a:t>/</a:t>
            </a:r>
            <a:r>
              <a:rPr lang="en-US" sz="3600" b="1" dirty="0" err="1">
                <a:solidFill>
                  <a:srgbClr val="FF0000"/>
                </a:solidFill>
                <a:latin typeface="Calibri"/>
                <a:ea typeface="+mn-ea"/>
              </a:rPr>
              <a:t>dL</a:t>
            </a:r>
            <a:endParaRPr lang="el-GR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>
            <a:off x="5122863" y="3929066"/>
            <a:ext cx="20637" cy="1069279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τρογγυλεμένο ορθογώνιο"/>
          <p:cNvSpPr/>
          <p:nvPr/>
        </p:nvSpPr>
        <p:spPr>
          <a:xfrm>
            <a:off x="321435" y="1500174"/>
            <a:ext cx="9644130" cy="3857652"/>
          </a:xfrm>
          <a:prstGeom prst="roundRect">
            <a:avLst/>
          </a:prstGeom>
          <a:solidFill>
            <a:schemeClr val="tx1">
              <a:alpha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10286999" cy="1143000"/>
          </a:xfrm>
        </p:spPr>
        <p:txBody>
          <a:bodyPr>
            <a:noAutofit/>
          </a:bodyPr>
          <a:lstStyle/>
          <a:p>
            <a:r>
              <a:rPr lang="el-GR" sz="3500" b="1" dirty="0" smtClean="0">
                <a:solidFill>
                  <a:schemeClr val="bg1"/>
                </a:solidFill>
                <a:latin typeface="Comic Sans MS" pitchFamily="66" charset="0"/>
                <a:ea typeface="MS PGothic" pitchFamily="34" charset="-128"/>
              </a:rPr>
              <a:t>ΑΣΘΕΝΕΙΣ ΧΑΜΗΛΟΥ-ΜΕΤΡΙΟΥ ΚΙΝΔΥΝΟΥ</a:t>
            </a:r>
            <a:endParaRPr lang="el-GR" sz="3500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14350" y="1500175"/>
            <a:ext cx="9258300" cy="3857652"/>
          </a:xfrm>
        </p:spPr>
        <p:txBody>
          <a:bodyPr anchor="ctr">
            <a:no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HELLENIC SCORE </a:t>
            </a:r>
            <a:r>
              <a:rPr lang="el-G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&lt;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5%</a:t>
            </a:r>
            <a:r>
              <a:rPr lang="el-G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 (χωρίς κανένα πολύ επιβαρυντικό παράγοντα κινδύνου)</a:t>
            </a:r>
            <a:endParaRPr lang="el-G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pitchFamily="34" charset="-128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82171" y="6286523"/>
            <a:ext cx="51435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Hellenic Journal of Atherosclerosis 2014;5(3): 151-163</a:t>
            </a:r>
            <a:endParaRPr lang="el-GR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42852"/>
            <a:ext cx="10287000" cy="785818"/>
          </a:xfrm>
        </p:spPr>
        <p:txBody>
          <a:bodyPr>
            <a:normAutofit fontScale="90000"/>
          </a:bodyPr>
          <a:lstStyle/>
          <a:p>
            <a:r>
              <a:rPr lang="el-GR" sz="3900" b="1" dirty="0" smtClean="0">
                <a:solidFill>
                  <a:schemeClr val="bg1"/>
                </a:solidFill>
                <a:latin typeface="Comic Sans MS" pitchFamily="66" charset="0"/>
                <a:ea typeface="MS PGothic" pitchFamily="34" charset="-128"/>
              </a:rPr>
              <a:t>ΑΣΘΕΝΕΙΣ ΧΑΜΗΛΟΥ-ΜΕΤΡΙΟΥ ΚΙΝΔΥΝΟΥ</a:t>
            </a:r>
            <a:endParaRPr lang="el-GR" sz="39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82171" y="6286523"/>
            <a:ext cx="51435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Hellenic Journal of Atherosclerosis 2014;5(3): 151-163</a:t>
            </a:r>
            <a:endParaRPr lang="el-GR" sz="1500" dirty="0">
              <a:solidFill>
                <a:schemeClr val="bg1"/>
              </a:solidFill>
            </a:endParaRPr>
          </a:p>
        </p:txBody>
      </p:sp>
      <p:graphicFrame>
        <p:nvGraphicFramePr>
          <p:cNvPr id="8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357154" y="928670"/>
          <a:ext cx="9644130" cy="492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4130"/>
              </a:tblGrid>
              <a:tr h="11159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ΠΡΩΤΟΓΕΝΗΣ ΣΤΟΧΟΣ ΤΗΣ ΑΓΩΓΗΣ: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sz="3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Η ΜΕΙΩΣΗ ΤΗΣ 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LDL</a:t>
                      </a:r>
                      <a:r>
                        <a:rPr lang="el-GR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ΧΟΛΗΣΤΕΡΟΛΗΣ</a:t>
                      </a:r>
                      <a:endParaRPr lang="el-GR" sz="2800" dirty="0"/>
                    </a:p>
                  </a:txBody>
                  <a:tcPr/>
                </a:tc>
              </a:tr>
              <a:tr h="3813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ΕΝΑΡΞΗ ΑΓΩΓΗΣ ΜΕ ΣΤΑΤΙΝΗ ΑΝ ΔΕΝ ΕΠΙΤΕΥΧΘΕΙ Ο ΣΤΟΧΟΣ ΓΙΑ ΤΗΝ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LDL </a:t>
                      </a:r>
                      <a:r>
                        <a:rPr lang="el-G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ΧΟΛΗΣΤΕΡΟΛΗ ΜΕΤΑ ΑΠΟ 3-6 ΜΗΝΕΣ ΕΦΑΡΜΟΓΗΣ ΥΓΙΕΙΝΟΔΙΑΙΤΗΤΙΚΩΝ ΜΕΤΡΩΝ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3786178" y="4929198"/>
            <a:ext cx="2471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Calibri"/>
                <a:ea typeface="+mn-ea"/>
              </a:rPr>
              <a:t>&lt;115 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+mn-ea"/>
              </a:rPr>
              <a:t>mg</a:t>
            </a:r>
            <a:r>
              <a:rPr lang="el-GR" sz="3600" b="1" dirty="0">
                <a:solidFill>
                  <a:srgbClr val="FF0000"/>
                </a:solidFill>
                <a:latin typeface="Calibri"/>
                <a:ea typeface="+mn-ea"/>
              </a:rPr>
              <a:t>/</a:t>
            </a:r>
            <a:r>
              <a:rPr lang="en-US" sz="3600" b="1" dirty="0" err="1" smtClean="0">
                <a:solidFill>
                  <a:srgbClr val="FF0000"/>
                </a:solidFill>
                <a:latin typeface="Calibri"/>
                <a:ea typeface="+mn-ea"/>
              </a:rPr>
              <a:t>dL</a:t>
            </a:r>
            <a:endParaRPr lang="el-GR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>
            <a:off x="5072062" y="3857628"/>
            <a:ext cx="22321" cy="92413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Στρογγυλεμένο ορθογώνιο 4"/>
          <p:cNvSpPr/>
          <p:nvPr/>
        </p:nvSpPr>
        <p:spPr>
          <a:xfrm>
            <a:off x="4963544" y="3243574"/>
            <a:ext cx="359911" cy="3708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32385" rIns="64770" bIns="3238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kern="1200" dirty="0" smtClean="0"/>
              <a:t>1</a:t>
            </a:r>
            <a:endParaRPr lang="el-GR" sz="1700" kern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10287000" cy="1011222"/>
          </a:xfrm>
        </p:spPr>
        <p:txBody>
          <a:bodyPr>
            <a:noAutofit/>
          </a:bodyPr>
          <a:lstStyle/>
          <a:p>
            <a:r>
              <a:rPr lang="el-GR" sz="3000" b="1" dirty="0" smtClean="0">
                <a:solidFill>
                  <a:schemeClr val="bg1"/>
                </a:solidFill>
              </a:rPr>
              <a:t>Αλγόριθμος για την αντιμετώπιση της </a:t>
            </a:r>
            <a:r>
              <a:rPr lang="el-GR" sz="3000" b="1" dirty="0" err="1" smtClean="0">
                <a:solidFill>
                  <a:schemeClr val="bg1"/>
                </a:solidFill>
              </a:rPr>
              <a:t>δυσλιπιδαιμίας</a:t>
            </a:r>
            <a:r>
              <a:rPr lang="el-GR" sz="3000" b="1" dirty="0" smtClean="0">
                <a:solidFill>
                  <a:schemeClr val="bg1"/>
                </a:solidFill>
              </a:rPr>
              <a:t> και για την πρόληψη  της καρδιαγγειακής νόσου</a:t>
            </a:r>
            <a:endParaRPr lang="el-GR" sz="3000" b="1" dirty="0">
              <a:solidFill>
                <a:schemeClr val="bg1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82171" y="6286523"/>
            <a:ext cx="51435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Hellenic Journal of Atherosclerosis 2014;5(3): 151-163</a:t>
            </a:r>
            <a:endParaRPr lang="el-GR" sz="1500" dirty="0">
              <a:solidFill>
                <a:schemeClr val="bg1"/>
              </a:solidFill>
            </a:endParaRPr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514350" y="1571612"/>
          <a:ext cx="9258300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41067" y="1285860"/>
            <a:ext cx="9804866" cy="4500594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14350" y="1357299"/>
            <a:ext cx="9258300" cy="42862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b="1" i="1" dirty="0" smtClean="0">
                <a:solidFill>
                  <a:schemeClr val="bg1"/>
                </a:solidFill>
              </a:rPr>
              <a:t>1</a:t>
            </a:r>
            <a:r>
              <a:rPr lang="en-US" sz="2000" b="1" i="1" dirty="0" smtClean="0">
                <a:solidFill>
                  <a:schemeClr val="bg1"/>
                </a:solidFill>
              </a:rPr>
              <a:t>.1 </a:t>
            </a:r>
            <a:r>
              <a:rPr lang="el-GR" sz="2000" b="1" i="1" dirty="0" smtClean="0">
                <a:solidFill>
                  <a:schemeClr val="bg1"/>
                </a:solidFill>
              </a:rPr>
              <a:t>Πρωτοπαθείς </a:t>
            </a:r>
            <a:r>
              <a:rPr lang="el-GR" sz="2000" b="1" i="1" dirty="0" err="1" smtClean="0">
                <a:solidFill>
                  <a:schemeClr val="bg1"/>
                </a:solidFill>
              </a:rPr>
              <a:t>δυσλιπιδαιμίες</a:t>
            </a:r>
            <a:endParaRPr lang="el-GR" sz="2000" b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1600" dirty="0" smtClean="0">
                <a:solidFill>
                  <a:schemeClr val="bg1"/>
                </a:solidFill>
              </a:rPr>
              <a:t>Οι πιο σημαντικές πρωτοπαθείς διαταραχές των λιπιδίων είναι οι παρακάτω:</a:t>
            </a:r>
          </a:p>
          <a:p>
            <a:pPr marL="0" indent="0">
              <a:spcBef>
                <a:spcPts val="0"/>
              </a:spcBef>
              <a:buNone/>
            </a:pPr>
            <a:endParaRPr lang="el-GR" sz="1600" dirty="0" smtClean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l-GR" sz="1600" dirty="0" err="1" smtClean="0">
                <a:solidFill>
                  <a:schemeClr val="bg1"/>
                </a:solidFill>
              </a:rPr>
              <a:t>Χυλομικροναιμία</a:t>
            </a:r>
            <a:r>
              <a:rPr lang="el-GR" sz="1600" dirty="0" smtClean="0">
                <a:solidFill>
                  <a:schemeClr val="bg1"/>
                </a:solidFill>
              </a:rPr>
              <a:t> (κληρονομική ή επίκτητη): </a:t>
            </a:r>
            <a:r>
              <a:rPr lang="en-US" sz="1600" dirty="0" smtClean="0">
                <a:solidFill>
                  <a:schemeClr val="bg1"/>
                </a:solidFill>
                <a:sym typeface="Wingdings"/>
              </a:rPr>
              <a:t>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l-GR" sz="1600" dirty="0" err="1" smtClean="0">
                <a:solidFill>
                  <a:schemeClr val="bg1"/>
                </a:solidFill>
              </a:rPr>
              <a:t>τριγλυκεριδίων</a:t>
            </a:r>
            <a:r>
              <a:rPr lang="el-GR" sz="1600" dirty="0" smtClean="0">
                <a:solidFill>
                  <a:schemeClr val="bg1"/>
                </a:solidFill>
              </a:rPr>
              <a:t> (&gt;1000 </a:t>
            </a:r>
            <a:r>
              <a:rPr lang="en-US" sz="1600" dirty="0" smtClean="0">
                <a:solidFill>
                  <a:schemeClr val="bg1"/>
                </a:solidFill>
              </a:rPr>
              <a:t>mg</a:t>
            </a:r>
            <a:r>
              <a:rPr lang="el-GR" sz="1600" dirty="0" smtClean="0">
                <a:solidFill>
                  <a:schemeClr val="bg1"/>
                </a:solidFill>
              </a:rPr>
              <a:t>/</a:t>
            </a:r>
            <a:r>
              <a:rPr lang="en-US" sz="1600" dirty="0" err="1" smtClean="0">
                <a:solidFill>
                  <a:schemeClr val="bg1"/>
                </a:solidFill>
              </a:rPr>
              <a:t>dL</a:t>
            </a:r>
            <a:r>
              <a:rPr lang="el-GR" sz="1600" dirty="0" smtClean="0">
                <a:solidFill>
                  <a:schemeClr val="bg1"/>
                </a:solidFill>
              </a:rPr>
              <a:t>) (συσχετίζεται με αυξημένο κίνδυνο οξείας παγκρεατίτιδας)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l-GR" sz="1600" dirty="0" err="1" smtClean="0">
                <a:solidFill>
                  <a:schemeClr val="bg1"/>
                </a:solidFill>
              </a:rPr>
              <a:t>Οικογενής</a:t>
            </a:r>
            <a:r>
              <a:rPr lang="el-GR" sz="1600" dirty="0" smtClean="0">
                <a:solidFill>
                  <a:schemeClr val="bg1"/>
                </a:solidFill>
              </a:rPr>
              <a:t> </a:t>
            </a:r>
            <a:r>
              <a:rPr lang="el-GR" sz="1600" dirty="0" err="1" smtClean="0">
                <a:solidFill>
                  <a:schemeClr val="bg1"/>
                </a:solidFill>
              </a:rPr>
              <a:t>υπερχοληστερολαιμία</a:t>
            </a:r>
            <a:endParaRPr lang="el-GR" sz="1600" dirty="0" smtClean="0">
              <a:solidFill>
                <a:schemeClr val="bg1"/>
              </a:solidFill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l-GR" sz="1600" dirty="0" smtClean="0">
                <a:solidFill>
                  <a:schemeClr val="bg1"/>
                </a:solidFill>
              </a:rPr>
              <a:t>α. Ομόζυγη (1/160.000-1/1.000.000 άτομα): </a:t>
            </a:r>
            <a:r>
              <a:rPr lang="el-GR" sz="1600" dirty="0" err="1" smtClean="0">
                <a:solidFill>
                  <a:schemeClr val="bg1"/>
                </a:solidFill>
                <a:sym typeface="Wingdings"/>
              </a:rPr>
              <a:t></a:t>
            </a:r>
            <a:r>
              <a:rPr lang="el-GR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LDL </a:t>
            </a:r>
            <a:r>
              <a:rPr lang="el-GR" sz="1600" dirty="0" smtClean="0">
                <a:solidFill>
                  <a:schemeClr val="bg1"/>
                </a:solidFill>
              </a:rPr>
              <a:t>χοληστερόλης</a:t>
            </a:r>
          </a:p>
          <a:p>
            <a:pPr lvl="1" indent="0">
              <a:spcBef>
                <a:spcPts val="0"/>
              </a:spcBef>
              <a:buNone/>
            </a:pPr>
            <a:r>
              <a:rPr lang="el-GR" sz="1600" dirty="0" smtClean="0">
                <a:solidFill>
                  <a:schemeClr val="bg1"/>
                </a:solidFill>
              </a:rPr>
              <a:t>β. </a:t>
            </a:r>
            <a:r>
              <a:rPr lang="el-GR" sz="1600" dirty="0" err="1" smtClean="0">
                <a:solidFill>
                  <a:schemeClr val="bg1"/>
                </a:solidFill>
              </a:rPr>
              <a:t>Ετερόζυγη</a:t>
            </a:r>
            <a:r>
              <a:rPr lang="el-GR" sz="1600" dirty="0" smtClean="0">
                <a:solidFill>
                  <a:schemeClr val="bg1"/>
                </a:solidFill>
              </a:rPr>
              <a:t> (1/200-500 άτομα): </a:t>
            </a:r>
            <a:r>
              <a:rPr lang="el-GR" sz="1600" dirty="0" err="1" smtClean="0">
                <a:solidFill>
                  <a:schemeClr val="bg1"/>
                </a:solidFill>
                <a:sym typeface="Wingdings"/>
              </a:rPr>
              <a:t></a:t>
            </a:r>
            <a:r>
              <a:rPr lang="el-GR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LDL </a:t>
            </a:r>
            <a:r>
              <a:rPr lang="el-GR" sz="1600" dirty="0" smtClean="0">
                <a:solidFill>
                  <a:schemeClr val="bg1"/>
                </a:solidFill>
              </a:rPr>
              <a:t>χοληστερόλης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l-GR" sz="1600" dirty="0" smtClean="0">
                <a:solidFill>
                  <a:schemeClr val="bg1"/>
                </a:solidFill>
              </a:rPr>
              <a:t>Μικτή </a:t>
            </a:r>
            <a:r>
              <a:rPr lang="el-GR" sz="1600" dirty="0" err="1" smtClean="0">
                <a:solidFill>
                  <a:schemeClr val="bg1"/>
                </a:solidFill>
              </a:rPr>
              <a:t>υπερλιπιδαιμία</a:t>
            </a:r>
            <a:endParaRPr lang="el-GR" sz="1600" dirty="0" smtClean="0">
              <a:solidFill>
                <a:schemeClr val="bg1"/>
              </a:solidFill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l-GR" sz="1600" dirty="0" smtClean="0">
                <a:solidFill>
                  <a:schemeClr val="bg1"/>
                </a:solidFill>
              </a:rPr>
              <a:t>α. </a:t>
            </a:r>
            <a:r>
              <a:rPr lang="el-GR" sz="1600" dirty="0" err="1" smtClean="0">
                <a:solidFill>
                  <a:schemeClr val="bg1"/>
                </a:solidFill>
              </a:rPr>
              <a:t>Οικογενής</a:t>
            </a:r>
            <a:r>
              <a:rPr lang="el-GR" sz="1600" dirty="0" smtClean="0">
                <a:solidFill>
                  <a:schemeClr val="bg1"/>
                </a:solidFill>
              </a:rPr>
              <a:t> μικτή (1/300 άτομα): </a:t>
            </a:r>
            <a:r>
              <a:rPr lang="el-GR" sz="1600" dirty="0" smtClean="0">
                <a:solidFill>
                  <a:schemeClr val="bg1"/>
                </a:solidFill>
                <a:sym typeface="Wingdings"/>
              </a:rPr>
              <a:t></a:t>
            </a:r>
            <a:r>
              <a:rPr lang="el-GR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LDL </a:t>
            </a:r>
            <a:r>
              <a:rPr lang="el-GR" sz="1600" dirty="0" smtClean="0">
                <a:solidFill>
                  <a:schemeClr val="bg1"/>
                </a:solidFill>
              </a:rPr>
              <a:t>χοληστερόλης, </a:t>
            </a:r>
            <a:r>
              <a:rPr lang="el-GR" sz="1600" dirty="0" err="1" smtClean="0">
                <a:solidFill>
                  <a:schemeClr val="bg1"/>
                </a:solidFill>
                <a:sym typeface="Wingdings"/>
              </a:rPr>
              <a:t></a:t>
            </a:r>
            <a:r>
              <a:rPr lang="el-GR" sz="1600" dirty="0" smtClean="0">
                <a:solidFill>
                  <a:schemeClr val="bg1"/>
                </a:solidFill>
              </a:rPr>
              <a:t> </a:t>
            </a:r>
            <a:r>
              <a:rPr lang="el-GR" sz="1600" dirty="0" err="1" smtClean="0">
                <a:solidFill>
                  <a:schemeClr val="bg1"/>
                </a:solidFill>
              </a:rPr>
              <a:t>τριγλυκεριδίων</a:t>
            </a:r>
            <a:r>
              <a:rPr lang="el-GR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smtClean="0">
                <a:solidFill>
                  <a:schemeClr val="bg1"/>
                </a:solidFill>
                <a:sym typeface="Wingdings 3"/>
              </a:rPr>
              <a:t></a:t>
            </a:r>
            <a:r>
              <a:rPr lang="en-US" sz="1600" dirty="0" smtClean="0">
                <a:solidFill>
                  <a:schemeClr val="bg1"/>
                </a:solidFill>
              </a:rPr>
              <a:t> HDL </a:t>
            </a:r>
            <a:r>
              <a:rPr lang="el-GR" sz="1600" dirty="0" smtClean="0">
                <a:solidFill>
                  <a:schemeClr val="bg1"/>
                </a:solidFill>
              </a:rPr>
              <a:t>χοληστερόλης</a:t>
            </a:r>
          </a:p>
          <a:p>
            <a:pPr lvl="1" indent="0">
              <a:spcBef>
                <a:spcPts val="0"/>
              </a:spcBef>
              <a:buNone/>
            </a:pPr>
            <a:r>
              <a:rPr lang="el-GR" sz="1600" dirty="0" smtClean="0">
                <a:solidFill>
                  <a:schemeClr val="bg1"/>
                </a:solidFill>
              </a:rPr>
              <a:t>β. </a:t>
            </a:r>
            <a:r>
              <a:rPr lang="el-GR" sz="1600" dirty="0" err="1" smtClean="0">
                <a:solidFill>
                  <a:schemeClr val="bg1"/>
                </a:solidFill>
              </a:rPr>
              <a:t>Οικογενής</a:t>
            </a:r>
            <a:r>
              <a:rPr lang="el-GR" sz="1600" dirty="0" smtClean="0">
                <a:solidFill>
                  <a:schemeClr val="bg1"/>
                </a:solidFill>
              </a:rPr>
              <a:t> </a:t>
            </a:r>
            <a:r>
              <a:rPr lang="el-GR" sz="1600" dirty="0" err="1" smtClean="0">
                <a:solidFill>
                  <a:schemeClr val="bg1"/>
                </a:solidFill>
              </a:rPr>
              <a:t>δυσβηταλιποπρωτεϊναιμία</a:t>
            </a:r>
            <a:r>
              <a:rPr lang="el-GR" sz="1600" dirty="0" smtClean="0">
                <a:solidFill>
                  <a:schemeClr val="bg1"/>
                </a:solidFill>
              </a:rPr>
              <a:t> (νόσος των </a:t>
            </a:r>
            <a:r>
              <a:rPr lang="el-GR" sz="1600" dirty="0" err="1" smtClean="0">
                <a:solidFill>
                  <a:schemeClr val="bg1"/>
                </a:solidFill>
              </a:rPr>
              <a:t>λιποπρωτεϊνικών</a:t>
            </a:r>
            <a:r>
              <a:rPr lang="el-GR" sz="1600" dirty="0" smtClean="0">
                <a:solidFill>
                  <a:schemeClr val="bg1"/>
                </a:solidFill>
              </a:rPr>
              <a:t> καταλοίπων) (1:10.000 άτομα): </a:t>
            </a:r>
            <a:r>
              <a:rPr lang="el-GR" sz="1600" dirty="0" smtClean="0">
                <a:solidFill>
                  <a:schemeClr val="bg1"/>
                </a:solidFill>
                <a:sym typeface="Wingdings"/>
              </a:rPr>
              <a:t></a:t>
            </a:r>
            <a:r>
              <a:rPr lang="el-GR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LDL </a:t>
            </a:r>
            <a:r>
              <a:rPr lang="el-GR" sz="1600" dirty="0" smtClean="0">
                <a:solidFill>
                  <a:schemeClr val="bg1"/>
                </a:solidFill>
              </a:rPr>
              <a:t>χοληστερόλης, </a:t>
            </a:r>
            <a:r>
              <a:rPr lang="el-GR" sz="1600" dirty="0" err="1" smtClean="0">
                <a:solidFill>
                  <a:schemeClr val="bg1"/>
                </a:solidFill>
                <a:sym typeface="Wingdings"/>
              </a:rPr>
              <a:t></a:t>
            </a:r>
            <a:r>
              <a:rPr lang="el-GR" sz="1600" dirty="0" smtClean="0">
                <a:solidFill>
                  <a:schemeClr val="bg1"/>
                </a:solidFill>
              </a:rPr>
              <a:t> </a:t>
            </a:r>
            <a:r>
              <a:rPr lang="el-GR" sz="1600" dirty="0" err="1" smtClean="0">
                <a:solidFill>
                  <a:schemeClr val="bg1"/>
                </a:solidFill>
              </a:rPr>
              <a:t>τριγλυκεριδίων</a:t>
            </a:r>
            <a:r>
              <a:rPr lang="el-GR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smtClean="0">
                <a:solidFill>
                  <a:schemeClr val="bg1"/>
                </a:solidFill>
                <a:sym typeface="Wingdings 3"/>
              </a:rPr>
              <a:t></a:t>
            </a:r>
            <a:r>
              <a:rPr lang="en-US" sz="1600" dirty="0" smtClean="0">
                <a:solidFill>
                  <a:schemeClr val="bg1"/>
                </a:solidFill>
              </a:rPr>
              <a:t> HDL </a:t>
            </a:r>
            <a:r>
              <a:rPr lang="el-GR" sz="1600" dirty="0" smtClean="0">
                <a:solidFill>
                  <a:schemeClr val="bg1"/>
                </a:solidFill>
              </a:rPr>
              <a:t>χοληστερόλης 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l-GR" sz="1600" dirty="0" err="1" smtClean="0">
                <a:solidFill>
                  <a:schemeClr val="bg1"/>
                </a:solidFill>
              </a:rPr>
              <a:t>Οικογενής</a:t>
            </a:r>
            <a:r>
              <a:rPr lang="el-GR" sz="1600" dirty="0" smtClean="0">
                <a:solidFill>
                  <a:schemeClr val="bg1"/>
                </a:solidFill>
              </a:rPr>
              <a:t> </a:t>
            </a:r>
            <a:r>
              <a:rPr lang="el-GR" sz="1600" dirty="0" err="1" smtClean="0">
                <a:solidFill>
                  <a:schemeClr val="bg1"/>
                </a:solidFill>
              </a:rPr>
              <a:t>υπερτριγλυκεριδαιμία</a:t>
            </a:r>
            <a:r>
              <a:rPr lang="el-GR" sz="1600" dirty="0" smtClean="0">
                <a:solidFill>
                  <a:schemeClr val="bg1"/>
                </a:solidFill>
              </a:rPr>
              <a:t> (1/2.000 άτομα): </a:t>
            </a:r>
            <a:r>
              <a:rPr lang="el-GR" sz="1600" dirty="0" err="1" smtClean="0">
                <a:solidFill>
                  <a:schemeClr val="bg1"/>
                </a:solidFill>
                <a:sym typeface="Wingdings"/>
              </a:rPr>
              <a:t></a:t>
            </a:r>
            <a:r>
              <a:rPr lang="el-GR" sz="1600" dirty="0" smtClean="0">
                <a:solidFill>
                  <a:schemeClr val="bg1"/>
                </a:solidFill>
              </a:rPr>
              <a:t> </a:t>
            </a:r>
            <a:r>
              <a:rPr lang="el-GR" sz="1600" dirty="0" err="1" smtClean="0">
                <a:solidFill>
                  <a:schemeClr val="bg1"/>
                </a:solidFill>
              </a:rPr>
              <a:t>τριγλυκεριδίων</a:t>
            </a:r>
            <a:endParaRPr lang="el-GR" sz="16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l-GR" sz="1600" dirty="0" err="1" smtClean="0">
                <a:solidFill>
                  <a:schemeClr val="bg1"/>
                </a:solidFill>
              </a:rPr>
              <a:t>Οικογενής</a:t>
            </a:r>
            <a:r>
              <a:rPr lang="el-GR" sz="1600" dirty="0" smtClean="0">
                <a:solidFill>
                  <a:schemeClr val="bg1"/>
                </a:solidFill>
              </a:rPr>
              <a:t> μείωση της </a:t>
            </a:r>
            <a:r>
              <a:rPr lang="en-US" sz="1600" dirty="0" smtClean="0">
                <a:solidFill>
                  <a:schemeClr val="bg1"/>
                </a:solidFill>
              </a:rPr>
              <a:t>HDL </a:t>
            </a:r>
            <a:r>
              <a:rPr lang="el-GR" sz="1600" dirty="0" smtClean="0">
                <a:solidFill>
                  <a:schemeClr val="bg1"/>
                </a:solidFill>
              </a:rPr>
              <a:t>χοληστερόλης: </a:t>
            </a:r>
            <a:r>
              <a:rPr lang="en-US" sz="1600" dirty="0" smtClean="0">
                <a:solidFill>
                  <a:schemeClr val="bg1"/>
                </a:solidFill>
                <a:sym typeface="Wingdings 3"/>
              </a:rPr>
              <a:t></a:t>
            </a:r>
            <a:r>
              <a:rPr lang="en-US" sz="1600" dirty="0" smtClean="0">
                <a:solidFill>
                  <a:schemeClr val="bg1"/>
                </a:solidFill>
              </a:rPr>
              <a:t> HDL </a:t>
            </a:r>
            <a:r>
              <a:rPr lang="el-GR" sz="1600" dirty="0" smtClean="0">
                <a:solidFill>
                  <a:schemeClr val="bg1"/>
                </a:solidFill>
              </a:rPr>
              <a:t>χοληστερόλης</a:t>
            </a:r>
          </a:p>
          <a:p>
            <a:pPr indent="0">
              <a:spcBef>
                <a:spcPts val="0"/>
              </a:spcBef>
              <a:buNone/>
            </a:pPr>
            <a:r>
              <a:rPr lang="el-GR" sz="1600" dirty="0" smtClean="0">
                <a:solidFill>
                  <a:schemeClr val="bg1"/>
                </a:solidFill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600" dirty="0" smtClean="0">
                <a:solidFill>
                  <a:schemeClr val="bg1"/>
                </a:solidFill>
              </a:rPr>
              <a:t>Κατά κανόνα σε ασθενείς με πρωτοπαθείς </a:t>
            </a:r>
            <a:r>
              <a:rPr lang="el-GR" sz="1600" dirty="0" err="1" smtClean="0">
                <a:solidFill>
                  <a:schemeClr val="bg1"/>
                </a:solidFill>
              </a:rPr>
              <a:t>δυσλιπιδαιμίες</a:t>
            </a:r>
            <a:r>
              <a:rPr lang="el-GR" sz="1600" dirty="0" smtClean="0">
                <a:solidFill>
                  <a:schemeClr val="bg1"/>
                </a:solidFill>
              </a:rPr>
              <a:t> απαιτείται φαρμακευτική αγωγή. 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96908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bg1"/>
                </a:solidFill>
                <a:ea typeface="MS PGothic" pitchFamily="34" charset="-128"/>
              </a:rPr>
              <a:t>ΚΑΤΗΓΟΡΙΕΣ ΔΥΣΛΙΠΙΔΑΙΜΙΩΝ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82171" y="6286523"/>
            <a:ext cx="51435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Hellenic Journal of Atherosclerosis 2014;5(3): 151-163</a:t>
            </a:r>
            <a:endParaRPr lang="el-GR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1435" y="274638"/>
            <a:ext cx="9644130" cy="582594"/>
          </a:xfrm>
        </p:spPr>
        <p:txBody>
          <a:bodyPr>
            <a:noAutofit/>
          </a:bodyPr>
          <a:lstStyle/>
          <a:p>
            <a:r>
              <a:rPr lang="el-GR" sz="3300" b="1" dirty="0" smtClean="0">
                <a:solidFill>
                  <a:schemeClr val="bg1"/>
                </a:solidFill>
              </a:rPr>
              <a:t>Φαρμακευτικές αλληλεπιδράσεις των </a:t>
            </a:r>
            <a:r>
              <a:rPr lang="el-GR" sz="3300" b="1" dirty="0" err="1" smtClean="0">
                <a:solidFill>
                  <a:schemeClr val="bg1"/>
                </a:solidFill>
              </a:rPr>
              <a:t>στατινών</a:t>
            </a:r>
            <a:endParaRPr lang="el-GR" sz="33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562538" y="1071546"/>
          <a:ext cx="929048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482171" y="6286523"/>
            <a:ext cx="51435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Hellenic Journal of Atherosclerosis 2014;5(3): 151-163</a:t>
            </a:r>
            <a:endParaRPr lang="el-GR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1435" y="274638"/>
            <a:ext cx="9644130" cy="1296974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l-GR" sz="2800" b="1" dirty="0" smtClean="0">
                <a:solidFill>
                  <a:schemeClr val="bg1"/>
                </a:solidFill>
              </a:rPr>
              <a:t>Αλγόριθμος συνιστώμενων εργαστηριακών εξετάσεων για τη διάγνωση και την παρακολούθηση της θεραπείας των ασθενών με </a:t>
            </a:r>
            <a:r>
              <a:rPr lang="el-GR" sz="2800" b="1" dirty="0" err="1" smtClean="0">
                <a:solidFill>
                  <a:schemeClr val="bg1"/>
                </a:solidFill>
              </a:rPr>
              <a:t>δυσλιπιδαιμία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82171" y="6286523"/>
            <a:ext cx="51435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Hellenic Journal of Atherosclerosis 2014;5(3): 151-163</a:t>
            </a:r>
            <a:endParaRPr lang="el-GR" sz="1500" dirty="0">
              <a:solidFill>
                <a:schemeClr val="bg1"/>
              </a:solidFill>
            </a:endParaRPr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514350" y="1571612"/>
          <a:ext cx="9258300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1435" y="274638"/>
            <a:ext cx="9644130" cy="868346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el-GR" sz="3300" b="1" dirty="0" smtClean="0">
                <a:solidFill>
                  <a:schemeClr val="bg1"/>
                </a:solidFill>
              </a:rPr>
              <a:t>Θεραπευτικές δυνατότητες σε ασθενείς με δυσανεξία στις </a:t>
            </a:r>
            <a:r>
              <a:rPr lang="el-GR" sz="3300" b="1" dirty="0" err="1" smtClean="0">
                <a:solidFill>
                  <a:schemeClr val="bg1"/>
                </a:solidFill>
              </a:rPr>
              <a:t>στατίνες</a:t>
            </a:r>
            <a:endParaRPr lang="el-GR" sz="3300" b="1" dirty="0">
              <a:solidFill>
                <a:schemeClr val="bg1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82171" y="6286523"/>
            <a:ext cx="51435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Hellenic Journal of Atherosclerosis 2014;5(3): 151-163</a:t>
            </a:r>
            <a:endParaRPr lang="el-GR" sz="1500" dirty="0">
              <a:solidFill>
                <a:schemeClr val="bg1"/>
              </a:solidFill>
            </a:endParaRPr>
          </a:p>
        </p:txBody>
      </p:sp>
      <p:graphicFrame>
        <p:nvGraphicFramePr>
          <p:cNvPr id="8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" y="1214422"/>
          <a:ext cx="10126301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701" y="274638"/>
            <a:ext cx="9965601" cy="868346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Dutch Lipid Clinic Network</a:t>
            </a:r>
            <a:r>
              <a:rPr lang="el-GR" sz="3000" b="1" dirty="0" smtClean="0">
                <a:solidFill>
                  <a:schemeClr val="bg1"/>
                </a:solidFill>
              </a:rPr>
              <a:t> κριτήρια για τη διάγνωση της </a:t>
            </a:r>
            <a:r>
              <a:rPr lang="el-GR" sz="3000" b="1" dirty="0" err="1" smtClean="0">
                <a:solidFill>
                  <a:schemeClr val="bg1"/>
                </a:solidFill>
              </a:rPr>
              <a:t>ετερόζυγου</a:t>
            </a:r>
            <a:r>
              <a:rPr lang="el-GR" sz="3000" b="1" dirty="0" smtClean="0">
                <a:solidFill>
                  <a:schemeClr val="bg1"/>
                </a:solidFill>
              </a:rPr>
              <a:t> </a:t>
            </a:r>
            <a:r>
              <a:rPr lang="el-GR" sz="3000" b="1" dirty="0" err="1" smtClean="0">
                <a:solidFill>
                  <a:schemeClr val="bg1"/>
                </a:solidFill>
              </a:rPr>
              <a:t>οικογενούς</a:t>
            </a:r>
            <a:r>
              <a:rPr lang="el-GR" sz="3000" b="1" dirty="0" smtClean="0">
                <a:solidFill>
                  <a:schemeClr val="bg1"/>
                </a:solidFill>
              </a:rPr>
              <a:t> </a:t>
            </a:r>
            <a:r>
              <a:rPr lang="el-GR" sz="3000" b="1" dirty="0" err="1" smtClean="0">
                <a:solidFill>
                  <a:schemeClr val="bg1"/>
                </a:solidFill>
              </a:rPr>
              <a:t>υπερχοληστερολαιμίας</a:t>
            </a:r>
            <a:endParaRPr lang="el-GR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01804" y="1358572"/>
          <a:ext cx="9403027" cy="342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159"/>
                <a:gridCol w="6774074"/>
                <a:gridCol w="725794"/>
              </a:tblGrid>
              <a:tr h="142876">
                <a:tc gridSpan="2">
                  <a:txBody>
                    <a:bodyPr/>
                    <a:lstStyle/>
                    <a:p>
                      <a:r>
                        <a:rPr lang="en-GB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Κριτήρια</a:t>
                      </a:r>
                      <a:endParaRPr lang="el-GR" sz="1500" dirty="0"/>
                    </a:p>
                  </a:txBody>
                  <a:tcPr marL="102870" marR="102870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Score</a:t>
                      </a:r>
                      <a:endParaRPr lang="el-GR" sz="1500" dirty="0"/>
                    </a:p>
                  </a:txBody>
                  <a:tcPr marL="102870" marR="102870"/>
                </a:tc>
              </a:tr>
              <a:tr h="129226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GB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Οικογενειακό Ιστορικό</a:t>
                      </a:r>
                      <a:endParaRPr lang="el-GR" sz="1000" b="1" dirty="0"/>
                    </a:p>
                  </a:txBody>
                  <a:tcPr marL="102870" marR="10287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GB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r>
                        <a:rPr lang="en-GB" sz="1000" b="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ου</a:t>
                      </a:r>
                      <a:r>
                        <a:rPr lang="en-GB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βαθμού συγγενείς με:</a:t>
                      </a:r>
                      <a:endParaRPr lang="el-GR" sz="1000" b="0" dirty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endParaRPr lang="el-GR" sz="1000" b="0" dirty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</a:tr>
              <a:tr h="237490">
                <a:tc rowSpan="4">
                  <a:txBody>
                    <a:bodyPr/>
                    <a:lstStyle/>
                    <a:p>
                      <a:endParaRPr lang="el-GR" sz="1000" b="0" dirty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buFont typeface="Arial" pitchFamily="34" charset="0"/>
                        <a:buChar char="•"/>
                      </a:pPr>
                      <a:r>
                        <a:rPr lang="el-GR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Πρώιμη στεφανιαία ή αγγειακή νόσος (άνδρες &lt;55 ετών; γυναίκες  &lt;60 ετών)</a:t>
                      </a:r>
                      <a:endParaRPr lang="el-GR" sz="1000" b="0" dirty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sz="1000" b="0" dirty="0" smtClean="0"/>
                        <a:t>1</a:t>
                      </a:r>
                      <a:endParaRPr lang="el-GR" sz="1000" b="0" dirty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LDL</a:t>
                      </a:r>
                      <a:r>
                        <a:rPr lang="el-GR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χοληστερόλη &gt; 95</a:t>
                      </a:r>
                      <a:r>
                        <a:rPr lang="el-GR" sz="1000" b="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ο</a:t>
                      </a:r>
                      <a:r>
                        <a:rPr lang="el-GR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εκατοστημόριο για το φύλο και την ηλικία</a:t>
                      </a:r>
                      <a:endParaRPr lang="el-GR" sz="1000" b="0" dirty="0" smtClean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sz="1000" b="0" dirty="0" smtClean="0"/>
                        <a:t>1</a:t>
                      </a:r>
                      <a:endParaRPr lang="el-GR" sz="1000" b="0" dirty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</a:tr>
              <a:tr h="18860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l-GR" sz="1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Τενόντια</a:t>
                      </a:r>
                      <a:r>
                        <a:rPr lang="el-GR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ξανθώματα ή/και </a:t>
                      </a:r>
                      <a:r>
                        <a:rPr lang="el-GR" sz="1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γεροντότοξο</a:t>
                      </a:r>
                      <a:endParaRPr lang="el-GR" sz="1000" b="0" dirty="0" smtClean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sz="1000" b="0" dirty="0" smtClean="0"/>
                        <a:t>2</a:t>
                      </a:r>
                      <a:endParaRPr lang="el-GR" sz="1000" b="0" dirty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</a:tr>
              <a:tr h="21527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l-GR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l-GR" sz="1000" b="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ου</a:t>
                      </a:r>
                      <a:r>
                        <a:rPr lang="el-GR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βαθμού συγγενείς &lt;18 ετών με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LDL</a:t>
                      </a:r>
                      <a:r>
                        <a:rPr lang="el-GR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χοληστερόλη &gt;95</a:t>
                      </a:r>
                      <a:r>
                        <a:rPr lang="el-GR" sz="1000" b="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ο</a:t>
                      </a:r>
                      <a:r>
                        <a:rPr lang="el-GR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εκατοστημόριο για το φύλο και την ηλικία</a:t>
                      </a:r>
                      <a:endParaRPr lang="el-GR" sz="1000" b="0" dirty="0" smtClean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sz="1000" dirty="0" smtClean="0"/>
                        <a:t>2</a:t>
                      </a:r>
                      <a:endParaRPr lang="el-GR" sz="1000" dirty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</a:tr>
              <a:tr h="13792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GB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Ατομικό ιστορικό</a:t>
                      </a:r>
                      <a:endParaRPr lang="el-GR" sz="1000" b="1" dirty="0"/>
                    </a:p>
                  </a:txBody>
                  <a:tcPr marL="102870" marR="10287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l-GR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Ασθενής με ιστορικό πρώιμης στεφανιαίας νόσου (ηλικίες όπως αναφέρθηκαν παραπάνω)</a:t>
                      </a:r>
                      <a:endParaRPr lang="el-GR" sz="1000" b="0" dirty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sz="1000" b="0" dirty="0" smtClean="0"/>
                        <a:t>2</a:t>
                      </a:r>
                      <a:endParaRPr lang="el-GR" sz="1000" b="0" dirty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</a:tr>
              <a:tr h="121618">
                <a:tc>
                  <a:txBody>
                    <a:bodyPr/>
                    <a:lstStyle/>
                    <a:p>
                      <a:endParaRPr lang="el-GR" sz="1000" b="0" dirty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Ασθενής με ιστορικό πρώιμης περιφερειακής αγγειακής νόσου ή ισχαιμικού αγγειακού εγκεφαλικού επεισοδίου (ηλικίες όπως αναφέρθηκαν παραπάνω)</a:t>
                      </a:r>
                      <a:endParaRPr lang="el-GR" sz="1000" b="0" dirty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</a:t>
                      </a:r>
                      <a:endParaRPr lang="el-GR" sz="1000" b="0" dirty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GB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Φυσική εξέταση</a:t>
                      </a:r>
                      <a:endParaRPr lang="el-GR" sz="1000" b="1" dirty="0"/>
                    </a:p>
                  </a:txBody>
                  <a:tcPr marL="102870" marR="10287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GB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Τενόντια ξανθώματα</a:t>
                      </a:r>
                      <a:endParaRPr lang="el-GR" sz="1000" b="0" dirty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sz="1000" b="0" dirty="0" smtClean="0"/>
                        <a:t>6</a:t>
                      </a:r>
                      <a:endParaRPr lang="el-GR" sz="1000" b="0" dirty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</a:tr>
              <a:tr h="129560">
                <a:tc>
                  <a:txBody>
                    <a:bodyPr/>
                    <a:lstStyle/>
                    <a:p>
                      <a:endParaRPr lang="el-GR" sz="1000" b="0" dirty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l-GR" sz="1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Γεροντότοξο</a:t>
                      </a:r>
                      <a:r>
                        <a:rPr lang="el-GR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σε ηλικία κάτω των 45 ετών</a:t>
                      </a:r>
                      <a:endParaRPr lang="el-GR" sz="1000" b="0" dirty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sz="1000" b="0" dirty="0" smtClean="0"/>
                        <a:t>4</a:t>
                      </a:r>
                      <a:endParaRPr lang="el-GR" sz="1000" b="0" dirty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</a:tr>
              <a:tr h="136548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GB" sz="1000" b="1" dirty="0" smtClean="0"/>
                        <a:t>Εργαστηριακός έλεγχος</a:t>
                      </a:r>
                      <a:endParaRPr lang="el-GR" sz="1000" b="1" dirty="0"/>
                    </a:p>
                  </a:txBody>
                  <a:tcPr marL="102870" marR="10287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GB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LDL χοληστερόλη, mg/dL (mmol/L)</a:t>
                      </a:r>
                      <a:endParaRPr lang="el-GR" sz="1000" b="0" dirty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endParaRPr lang="el-GR" sz="1000" b="0" dirty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</a:tr>
              <a:tr h="190500">
                <a:tc rowSpan="4">
                  <a:txBody>
                    <a:bodyPr/>
                    <a:lstStyle/>
                    <a:p>
                      <a:endParaRPr lang="el-GR" sz="1000" b="0" dirty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80000">
                        <a:lnSpc>
                          <a:spcPts val="800"/>
                        </a:lnSpc>
                        <a:buFont typeface="Arial" pitchFamily="34" charset="0"/>
                        <a:buChar char="•"/>
                      </a:pPr>
                      <a:r>
                        <a:rPr lang="en-GB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330 (≥8.5)</a:t>
                      </a:r>
                      <a:endParaRPr lang="el-GR" sz="1000" b="0" dirty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sz="1000" b="0" dirty="0" smtClean="0"/>
                        <a:t>8</a:t>
                      </a:r>
                      <a:endParaRPr lang="el-GR" sz="1000" b="0" dirty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250-330 (6.5-8.4)</a:t>
                      </a:r>
                      <a:endParaRPr lang="el-GR" sz="1000" b="0" dirty="0" smtClean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sz="1000" b="0" dirty="0" smtClean="0"/>
                        <a:t>5</a:t>
                      </a:r>
                      <a:endParaRPr lang="el-GR" sz="1000" b="0" dirty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190-250 (5.0-6.4)</a:t>
                      </a:r>
                      <a:endParaRPr lang="el-GR" sz="1000" b="0" dirty="0" smtClean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sz="1000" b="0" dirty="0" smtClean="0"/>
                        <a:t>3</a:t>
                      </a:r>
                      <a:endParaRPr lang="el-GR" sz="1000" b="0" dirty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159-190 (4.0-4.9)</a:t>
                      </a:r>
                      <a:endParaRPr lang="el-GR" sz="1000" b="0" dirty="0" smtClean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sz="1000" b="0" dirty="0" smtClean="0"/>
                        <a:t>1</a:t>
                      </a:r>
                      <a:endParaRPr lang="el-GR" sz="1000" b="0" dirty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</a:tr>
              <a:tr h="127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DNA ανάλυση</a:t>
                      </a:r>
                      <a:endParaRPr lang="el-GR" sz="1000" b="1" dirty="0"/>
                    </a:p>
                  </a:txBody>
                  <a:tcPr marL="102870" marR="10287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Αποτελέσματα γενετικού ελέγχου που επιβεβαιώνουν λειτουργική μετάλλαξη στα γονίδια του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LDL</a:t>
                      </a:r>
                      <a:r>
                        <a:rPr lang="el-G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υποδοχέα, της </a:t>
                      </a:r>
                      <a:r>
                        <a:rPr lang="el-G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απολιποπρωτεϊνης</a:t>
                      </a:r>
                      <a:r>
                        <a:rPr lang="el-G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Β ή της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PCSK</a:t>
                      </a:r>
                      <a:r>
                        <a:rPr lang="el-G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l-GR" sz="1000" b="0" dirty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0" dirty="0" smtClean="0"/>
                        <a:t>8</a:t>
                      </a:r>
                      <a:endParaRPr lang="el-GR" sz="1000" b="0" dirty="0"/>
                    </a:p>
                  </a:txBody>
                  <a:tcPr marL="102870" marR="102870" marB="0" anchor="ctr"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482171" y="6286523"/>
            <a:ext cx="51435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Hellenic Journal of Atherosclerosis 2014;5(3): 151-163</a:t>
            </a:r>
            <a:endParaRPr lang="el-GR" sz="1500" dirty="0">
              <a:solidFill>
                <a:schemeClr val="bg1"/>
              </a:solidFill>
            </a:endParaRPr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401804" y="4877770"/>
          <a:ext cx="9403027" cy="105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340"/>
                <a:gridCol w="7490687"/>
              </a:tblGrid>
              <a:tr h="142876">
                <a:tc>
                  <a:txBody>
                    <a:bodyPr/>
                    <a:lstStyle/>
                    <a:p>
                      <a:r>
                        <a:rPr lang="en-GB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Συνολικό </a:t>
                      </a:r>
                      <a:r>
                        <a:rPr lang="en-US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score</a:t>
                      </a:r>
                      <a:endParaRPr lang="el-GR" sz="1500" dirty="0"/>
                    </a:p>
                  </a:txBody>
                  <a:tcPr marL="102870" marR="102870"/>
                </a:tc>
                <a:tc>
                  <a:txBody>
                    <a:bodyPr/>
                    <a:lstStyle/>
                    <a:p>
                      <a:r>
                        <a:rPr lang="en-GB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Διάγνωση</a:t>
                      </a:r>
                      <a:endParaRPr lang="el-GR" sz="1500" dirty="0"/>
                    </a:p>
                  </a:txBody>
                  <a:tcPr marL="102870" marR="10287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≥8</a:t>
                      </a:r>
                      <a:endParaRPr lang="el-GR" sz="1000" b="1" dirty="0"/>
                    </a:p>
                  </a:txBody>
                  <a:tcPr marL="102870" marR="1028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Βέβαιη οικογενής υπερχοληστερολαιμία</a:t>
                      </a:r>
                      <a:endParaRPr lang="el-GR" sz="1000" b="0" dirty="0"/>
                    </a:p>
                  </a:txBody>
                  <a:tcPr marL="102870" marR="102870" anchor="ctr"/>
                </a:tc>
              </a:tr>
              <a:tr h="150500"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6-7</a:t>
                      </a:r>
                      <a:endParaRPr lang="el-GR" sz="1000" b="1" dirty="0"/>
                    </a:p>
                  </a:txBody>
                  <a:tcPr marL="102870" marR="1028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Πολύ πιθανή οικογενής υπερχοληστερολαιμία</a:t>
                      </a:r>
                      <a:endParaRPr lang="el-GR" sz="1000" b="0" dirty="0"/>
                    </a:p>
                  </a:txBody>
                  <a:tcPr marL="102870" marR="102870" anchor="ctr"/>
                </a:tc>
              </a:tr>
              <a:tr h="120974"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3-5</a:t>
                      </a:r>
                      <a:endParaRPr lang="el-GR" sz="1000" b="1" dirty="0"/>
                    </a:p>
                  </a:txBody>
                  <a:tcPr marL="102870" marR="1028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Πιθανή οικογενής υπερχοληστερολαιμία</a:t>
                      </a:r>
                      <a:endParaRPr lang="el-GR" sz="1000" b="0" dirty="0"/>
                    </a:p>
                  </a:txBody>
                  <a:tcPr marL="102870" marR="10287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41067" y="1285860"/>
            <a:ext cx="9804866" cy="4500594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14350" y="1357299"/>
            <a:ext cx="9258300" cy="42862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000" b="1" i="1" dirty="0" smtClean="0">
                <a:solidFill>
                  <a:schemeClr val="bg1"/>
                </a:solidFill>
              </a:rPr>
              <a:t>1.2 Δευτεροπαθείς </a:t>
            </a:r>
            <a:r>
              <a:rPr lang="el-GR" sz="2000" b="1" i="1" dirty="0" err="1" smtClean="0">
                <a:solidFill>
                  <a:schemeClr val="bg1"/>
                </a:solidFill>
              </a:rPr>
              <a:t>δυσλιπιδαιμίες</a:t>
            </a:r>
            <a:endParaRPr lang="el-GR" sz="2000" b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1600" dirty="0" smtClean="0">
                <a:solidFill>
                  <a:schemeClr val="bg1"/>
                </a:solidFill>
              </a:rPr>
              <a:t>Σε ασθενείς με παθολογικές τιμές των </a:t>
            </a:r>
            <a:r>
              <a:rPr lang="el-GR" sz="1600" dirty="0" err="1" smtClean="0">
                <a:solidFill>
                  <a:schemeClr val="bg1"/>
                </a:solidFill>
              </a:rPr>
              <a:t>λιπιδαιμικών</a:t>
            </a:r>
            <a:r>
              <a:rPr lang="el-GR" sz="1600" dirty="0" smtClean="0">
                <a:solidFill>
                  <a:schemeClr val="bg1"/>
                </a:solidFill>
              </a:rPr>
              <a:t> παραμέτρων πρέπει να αποκλεισθούν οι δευτεροπαθείς </a:t>
            </a:r>
            <a:r>
              <a:rPr lang="el-GR" sz="1600" dirty="0" err="1" smtClean="0">
                <a:solidFill>
                  <a:schemeClr val="bg1"/>
                </a:solidFill>
              </a:rPr>
              <a:t>δυσλιπιδαιμίες</a:t>
            </a:r>
            <a:r>
              <a:rPr lang="el-GR" sz="1600" dirty="0" smtClean="0">
                <a:solidFill>
                  <a:schemeClr val="bg1"/>
                </a:solidFill>
              </a:rPr>
              <a:t>, δηλαδή οι διαταραχές του μεταβολισμού των λιπιδίων που οφείλονται σε άλλα νοσήματα ή φάρμακα:</a:t>
            </a:r>
          </a:p>
          <a:p>
            <a:pPr marL="0" indent="0">
              <a:spcBef>
                <a:spcPts val="0"/>
              </a:spcBef>
              <a:buNone/>
            </a:pPr>
            <a:endParaRPr lang="el-GR" sz="1600" dirty="0" smtClean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l-GR" sz="1600" dirty="0" smtClean="0">
                <a:solidFill>
                  <a:schemeClr val="bg1"/>
                </a:solidFill>
              </a:rPr>
              <a:t>Σακχαρώδης διαβήτης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l-GR" sz="1600" dirty="0" smtClean="0">
                <a:solidFill>
                  <a:schemeClr val="bg1"/>
                </a:solidFill>
              </a:rPr>
              <a:t>Υποθυρεοειδισμός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l-GR" sz="1600" dirty="0" err="1" smtClean="0">
                <a:solidFill>
                  <a:schemeClr val="bg1"/>
                </a:solidFill>
              </a:rPr>
              <a:t>Χολόσταση</a:t>
            </a:r>
            <a:endParaRPr lang="el-GR" sz="1600" dirty="0" smtClean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l-GR" sz="1600" dirty="0" smtClean="0">
                <a:solidFill>
                  <a:schemeClr val="bg1"/>
                </a:solidFill>
              </a:rPr>
              <a:t>Χρόνια νεφρική νόσος-</a:t>
            </a:r>
            <a:r>
              <a:rPr lang="el-GR" sz="1600" dirty="0" err="1" smtClean="0">
                <a:solidFill>
                  <a:schemeClr val="bg1"/>
                </a:solidFill>
              </a:rPr>
              <a:t>Νεφρωσικό</a:t>
            </a:r>
            <a:r>
              <a:rPr lang="el-GR" sz="1600" dirty="0" smtClean="0">
                <a:solidFill>
                  <a:schemeClr val="bg1"/>
                </a:solidFill>
              </a:rPr>
              <a:t> σύνδρομο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l-GR" sz="1600" dirty="0" smtClean="0">
                <a:solidFill>
                  <a:schemeClr val="bg1"/>
                </a:solidFill>
              </a:rPr>
              <a:t>Παχυσαρκία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l-GR" sz="1600" dirty="0" smtClean="0">
                <a:solidFill>
                  <a:schemeClr val="bg1"/>
                </a:solidFill>
              </a:rPr>
              <a:t>Κατάχρηση οινοπνεύματος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l-GR" sz="1600" dirty="0" smtClean="0">
                <a:solidFill>
                  <a:schemeClr val="bg1"/>
                </a:solidFill>
              </a:rPr>
              <a:t>Φάρμακα που προκαλούν </a:t>
            </a:r>
            <a:r>
              <a:rPr lang="el-GR" sz="1600" dirty="0" err="1" smtClean="0">
                <a:solidFill>
                  <a:schemeClr val="bg1"/>
                </a:solidFill>
              </a:rPr>
              <a:t>δυσλιπιδαιμία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96908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bg1"/>
                </a:solidFill>
                <a:ea typeface="MS PGothic" pitchFamily="34" charset="-128"/>
              </a:rPr>
              <a:t>ΚΑΤΗΓΟΡΙΕΣ ΔΥΣΛΙΠΙΔΑΙΜΙΩΝ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82171" y="6286523"/>
            <a:ext cx="51435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Hellenic Journal of Atherosclerosis 2014;5(3): 151-163</a:t>
            </a:r>
            <a:endParaRPr lang="el-GR" sz="1500" dirty="0">
              <a:solidFill>
                <a:schemeClr val="bg1"/>
              </a:solidFill>
            </a:endParaRP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964378" y="4357694"/>
            <a:ext cx="9017197" cy="1357322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α. </a:t>
            </a:r>
            <a:r>
              <a:rPr kumimoji="0" lang="el-G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προγεστερινοειδή</a:t>
            </a:r>
            <a:endParaRPr kumimoji="0" lang="el-G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β. αναβολικά στεροειδή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γ. </a:t>
            </a:r>
            <a:r>
              <a:rPr kumimoji="0" lang="el-G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κορτικοστεροειδή</a:t>
            </a:r>
            <a:endParaRPr kumimoji="0" lang="el-G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δ. </a:t>
            </a:r>
            <a:r>
              <a:rPr kumimoji="0" lang="el-G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θειαζιδικά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διουρητικά σε υψηλές δόσεις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ε. κλασικοί β-</a:t>
            </a:r>
            <a:r>
              <a:rPr kumimoji="0" lang="el-G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αποκλειστές</a:t>
            </a:r>
            <a:endParaRPr kumimoji="0" lang="el-G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στ. </a:t>
            </a:r>
            <a:r>
              <a:rPr kumimoji="0" lang="el-G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αντιρετροϊκά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φάρμακα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ζ. </a:t>
            </a:r>
            <a:r>
              <a:rPr kumimoji="0" lang="el-G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ιντερφερόνη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η. </a:t>
            </a:r>
            <a:r>
              <a:rPr kumimoji="0" lang="el-G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ρετινοειδή</a:t>
            </a:r>
            <a:endParaRPr kumimoji="0" lang="el-G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θ. οιστρογόνα-</a:t>
            </a:r>
            <a:r>
              <a:rPr kumimoji="0" lang="el-G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ταμοξιφαίνη</a:t>
            </a:r>
            <a:endParaRPr kumimoji="0" lang="el-G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ι. </a:t>
            </a:r>
            <a:r>
              <a:rPr kumimoji="0" lang="el-G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κυκλοσπορίνη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everolimus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tacrolimus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1435" y="142852"/>
            <a:ext cx="9644130" cy="1000132"/>
          </a:xfrm>
        </p:spPr>
        <p:txBody>
          <a:bodyPr>
            <a:noAutofit/>
          </a:bodyPr>
          <a:lstStyle/>
          <a:p>
            <a:r>
              <a:rPr lang="el-GR" sz="3300" b="1" dirty="0" smtClean="0">
                <a:solidFill>
                  <a:schemeClr val="bg1"/>
                </a:solidFill>
              </a:rPr>
              <a:t>Καθορισμός ομάδας πληθυσμού για έλεγχο πλήρους </a:t>
            </a:r>
            <a:r>
              <a:rPr lang="el-GR" sz="3300" b="1" dirty="0" err="1" smtClean="0">
                <a:solidFill>
                  <a:schemeClr val="bg1"/>
                </a:solidFill>
              </a:rPr>
              <a:t>λιπιδαιμικού</a:t>
            </a:r>
            <a:r>
              <a:rPr lang="el-GR" sz="3300" b="1" dirty="0" smtClean="0">
                <a:solidFill>
                  <a:schemeClr val="bg1"/>
                </a:solidFill>
              </a:rPr>
              <a:t> προφίλ νηστείας</a:t>
            </a:r>
            <a:endParaRPr lang="el-GR" sz="33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80333" y="1214422"/>
          <a:ext cx="10126337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482171" y="6286523"/>
            <a:ext cx="51435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Hellenic Journal of Atherosclerosis 2014;5(3): 151-163</a:t>
            </a:r>
            <a:endParaRPr lang="el-GR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368412"/>
          </a:xfrm>
        </p:spPr>
        <p:txBody>
          <a:bodyPr>
            <a:noAutofit/>
          </a:bodyPr>
          <a:lstStyle/>
          <a:p>
            <a:r>
              <a:rPr lang="el-GR" sz="3300" b="1" dirty="0" smtClean="0">
                <a:solidFill>
                  <a:schemeClr val="bg1"/>
                </a:solidFill>
              </a:rPr>
              <a:t>Ελληνικό </a:t>
            </a:r>
            <a:r>
              <a:rPr lang="en-US" sz="3300" b="1" dirty="0" smtClean="0">
                <a:solidFill>
                  <a:schemeClr val="bg1"/>
                </a:solidFill>
              </a:rPr>
              <a:t>SCORE </a:t>
            </a:r>
            <a:r>
              <a:rPr lang="el-GR" sz="3300" b="1" dirty="0" smtClean="0">
                <a:solidFill>
                  <a:schemeClr val="bg1"/>
                </a:solidFill>
              </a:rPr>
              <a:t>για τον υπολογισμό του κινδύνου θανατηφόρου καρδιαγγειακού </a:t>
            </a:r>
            <a:r>
              <a:rPr lang="el-GR" sz="3300" b="1" dirty="0" err="1" smtClean="0">
                <a:solidFill>
                  <a:schemeClr val="bg1"/>
                </a:solidFill>
              </a:rPr>
              <a:t>συμβάματος</a:t>
            </a:r>
            <a:r>
              <a:rPr lang="el-GR" sz="3300" b="1" dirty="0" smtClean="0">
                <a:solidFill>
                  <a:schemeClr val="bg1"/>
                </a:solidFill>
              </a:rPr>
              <a:t> τα επόμενα 10 έτη</a:t>
            </a:r>
            <a:endParaRPr lang="el-GR" sz="3300" b="1" dirty="0">
              <a:solidFill>
                <a:schemeClr val="bg1"/>
              </a:solidFill>
            </a:endParaRPr>
          </a:p>
        </p:txBody>
      </p:sp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25114" y="1857364"/>
            <a:ext cx="3427926" cy="413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482171" y="6286523"/>
            <a:ext cx="51435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Hellenic Journal of Atherosclerosis 2014;5(3): 151-163</a:t>
            </a:r>
            <a:endParaRPr lang="el-GR" sz="1500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4" y="1857364"/>
            <a:ext cx="3500462" cy="410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701" y="346076"/>
            <a:ext cx="9885233" cy="939784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bg1"/>
                </a:solidFill>
              </a:rPr>
              <a:t>Βασικές αρχές</a:t>
            </a: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l-GR" sz="3600" b="1" dirty="0" err="1" smtClean="0">
                <a:solidFill>
                  <a:schemeClr val="bg1"/>
                </a:solidFill>
              </a:rPr>
              <a:t>υγιεινοδιαιτητικής</a:t>
            </a:r>
            <a:r>
              <a:rPr lang="el-GR" sz="3600" b="1" dirty="0" smtClean="0">
                <a:solidFill>
                  <a:schemeClr val="bg1"/>
                </a:solidFill>
              </a:rPr>
              <a:t> παρέμβασης</a:t>
            </a:r>
            <a:endParaRPr lang="el-GR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60699" y="1500174"/>
          <a:ext cx="10045969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482171" y="6286523"/>
            <a:ext cx="51435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Hellenic Journal of Atherosclerosis 2014;5(3): 151-163</a:t>
            </a:r>
            <a:endParaRPr lang="el-GR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01803" y="4416450"/>
            <a:ext cx="1443038" cy="574662"/>
          </a:xfrm>
          <a:prstGeom prst="rect">
            <a:avLst/>
          </a:prstGeom>
          <a:ln w="28575"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l-G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ΣΤΑΤΙΝΗ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l-G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l-G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ΕΖΕΤΙΜΙΜΠΗ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166311" y="4422800"/>
            <a:ext cx="1800225" cy="568312"/>
          </a:xfrm>
          <a:prstGeom prst="rect">
            <a:avLst/>
          </a:prstGeom>
          <a:ln w="28575"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l-G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ΣΤΑΤΙΝΗ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l-G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l-G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ΚΟΛΕΣΕΒΕΛΑΜΗ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4339822" y="2714620"/>
            <a:ext cx="2464594" cy="471458"/>
          </a:xfrm>
          <a:prstGeom prst="rect">
            <a:avLst/>
          </a:prstGeom>
          <a:ln w="28575"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ΦΥΣΙΟΛΟΓΙΚΑ ΤΡΙΓΛΥΚΕΡΙΔΙΑ ΚΑΙ 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HDL</a:t>
            </a:r>
            <a:r>
              <a:rPr kumimoji="0" lang="el-GR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CHOL</a:t>
            </a:r>
            <a:r>
              <a:rPr kumimoji="0" lang="el-GR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CHOL</a:t>
            </a:r>
            <a:endParaRPr kumimoji="0" lang="el-GR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6027545" y="3571876"/>
            <a:ext cx="2014538" cy="571504"/>
          </a:xfrm>
          <a:prstGeom prst="rect">
            <a:avLst/>
          </a:prstGeom>
          <a:ln w="28575"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l-G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ΣΤΑΤΙΝΗ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l-G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l-G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ΦΑΙΝΟΦΙΜΠΡΑΤΗ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8174270" y="3571876"/>
            <a:ext cx="1871663" cy="571504"/>
          </a:xfrm>
          <a:prstGeom prst="rect">
            <a:avLst/>
          </a:prstGeom>
          <a:ln w="28575"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l-G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ΣΤΑΤΙΝΗ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l-G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l-G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ω-3 ΛΙΠΑΡΑ ΟΞΕΑ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401804" y="5429264"/>
            <a:ext cx="9483395" cy="582612"/>
          </a:xfrm>
          <a:prstGeom prst="rect">
            <a:avLst/>
          </a:prstGeom>
          <a:noFill/>
          <a:ln w="19050" cap="sq" cmpd="sng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ΕΠΙΤΕΥΞΗ ΣΤΟΧΟΥ ΓΙΑ ΤΗΝ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LDL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CHOL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, ΤΑ ΤΡΙΓΛΥΚΕΡΙΔΙΑ ΚΑΙ ΤΗΝ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HDL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CHOL</a:t>
            </a:r>
            <a:endParaRPr kumimoji="0" lang="el-G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  <a:sym typeface="Wingdings" pitchFamily="2" charset="2"/>
              </a:rPr>
              <a:t>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 ΜΕΓΙΣΤΟ ΚΑΡΔΙΑΓΓΕΙΑΚΟ ΟΦΕΛΟΣ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6" name="35 - Βέλος προς τα κάτω"/>
          <p:cNvSpPr/>
          <p:nvPr/>
        </p:nvSpPr>
        <p:spPr>
          <a:xfrm>
            <a:off x="4982766" y="1285860"/>
            <a:ext cx="241103" cy="35719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1 - Τίτλος"/>
          <p:cNvSpPr>
            <a:spLocks noGrp="1"/>
          </p:cNvSpPr>
          <p:nvPr>
            <p:ph type="title"/>
          </p:nvPr>
        </p:nvSpPr>
        <p:spPr>
          <a:xfrm>
            <a:off x="160701" y="142852"/>
            <a:ext cx="9885233" cy="71438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l-GR" sz="3300" b="1" dirty="0" smtClean="0">
                <a:solidFill>
                  <a:schemeClr val="bg1"/>
                </a:solidFill>
              </a:rPr>
              <a:t>Αλγόριθμος φαρμακευτικής θεραπευτικής προσέγγισης ασθενών με </a:t>
            </a:r>
            <a:r>
              <a:rPr lang="el-GR" sz="3300" b="1" dirty="0" err="1" smtClean="0">
                <a:solidFill>
                  <a:schemeClr val="bg1"/>
                </a:solidFill>
              </a:rPr>
              <a:t>δυσλιπιδαιμία</a:t>
            </a:r>
            <a:endParaRPr lang="el-GR" sz="3300" b="1" dirty="0">
              <a:solidFill>
                <a:schemeClr val="bg1"/>
              </a:solidFill>
            </a:endParaRPr>
          </a:p>
        </p:txBody>
      </p:sp>
      <p:sp>
        <p:nvSpPr>
          <p:cNvPr id="38" name="37 - Βέλος προς τα κάτω"/>
          <p:cNvSpPr/>
          <p:nvPr/>
        </p:nvSpPr>
        <p:spPr>
          <a:xfrm rot="17628322">
            <a:off x="6009375" y="1826572"/>
            <a:ext cx="214314" cy="401839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9" name="38 - Βέλος προς τα κάτω"/>
          <p:cNvSpPr/>
          <p:nvPr/>
        </p:nvSpPr>
        <p:spPr>
          <a:xfrm rot="3894580">
            <a:off x="4241879" y="1829225"/>
            <a:ext cx="214314" cy="401839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0" name="39 - Βέλος προς τα κάτω"/>
          <p:cNvSpPr/>
          <p:nvPr/>
        </p:nvSpPr>
        <p:spPr>
          <a:xfrm>
            <a:off x="2841389" y="2357430"/>
            <a:ext cx="241103" cy="28575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40 - Βέλος προς τα κάτω"/>
          <p:cNvSpPr/>
          <p:nvPr/>
        </p:nvSpPr>
        <p:spPr>
          <a:xfrm rot="2757012">
            <a:off x="6499956" y="2219023"/>
            <a:ext cx="214314" cy="4849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2" name="41 - Βέλος προς τα κάτω"/>
          <p:cNvSpPr/>
          <p:nvPr/>
        </p:nvSpPr>
        <p:spPr>
          <a:xfrm>
            <a:off x="2198447" y="3133724"/>
            <a:ext cx="241103" cy="35719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42 - Βέλος προς τα κάτω"/>
          <p:cNvSpPr/>
          <p:nvPr/>
        </p:nvSpPr>
        <p:spPr>
          <a:xfrm rot="19144518">
            <a:off x="8136608" y="2219423"/>
            <a:ext cx="241103" cy="463264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4" name="43 - Βέλος προς τα κάτω"/>
          <p:cNvSpPr/>
          <p:nvPr/>
        </p:nvSpPr>
        <p:spPr>
          <a:xfrm rot="2757012">
            <a:off x="7544736" y="3076277"/>
            <a:ext cx="214314" cy="484956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5" name="44 - Βέλος προς τα κάτω"/>
          <p:cNvSpPr/>
          <p:nvPr/>
        </p:nvSpPr>
        <p:spPr>
          <a:xfrm rot="19144518">
            <a:off x="8949633" y="3098945"/>
            <a:ext cx="241103" cy="437898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6" name="45 - Βέλος προς τα κάτω"/>
          <p:cNvSpPr/>
          <p:nvPr/>
        </p:nvSpPr>
        <p:spPr>
          <a:xfrm rot="2757012">
            <a:off x="1565788" y="3878802"/>
            <a:ext cx="214314" cy="540836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7" name="46 - Βέλος προς τα κάτω"/>
          <p:cNvSpPr/>
          <p:nvPr/>
        </p:nvSpPr>
        <p:spPr>
          <a:xfrm rot="19144518">
            <a:off x="2743719" y="3924410"/>
            <a:ext cx="241103" cy="463264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8" name="47 - Βέλος προς τα κάτω"/>
          <p:cNvSpPr/>
          <p:nvPr/>
        </p:nvSpPr>
        <p:spPr>
          <a:xfrm>
            <a:off x="5143500" y="3286124"/>
            <a:ext cx="241103" cy="207170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49 - Βέλος προς τα κάτω"/>
          <p:cNvSpPr/>
          <p:nvPr/>
        </p:nvSpPr>
        <p:spPr>
          <a:xfrm>
            <a:off x="9001152" y="4214818"/>
            <a:ext cx="241103" cy="1143008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50 - Βέλος προς τα κάτω"/>
          <p:cNvSpPr/>
          <p:nvPr/>
        </p:nvSpPr>
        <p:spPr>
          <a:xfrm>
            <a:off x="6911592" y="4214818"/>
            <a:ext cx="241103" cy="1143008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17795" y="1714488"/>
            <a:ext cx="1450181" cy="285752"/>
          </a:xfrm>
          <a:prstGeom prst="rect">
            <a:avLst/>
          </a:prstGeom>
          <a:ln w="25400"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ΣΤΑΤΙΝΗ**</a:t>
            </a:r>
            <a:endParaRPr kumimoji="0" lang="el-GR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073297" y="2705096"/>
            <a:ext cx="2464594" cy="457200"/>
          </a:xfrm>
          <a:prstGeom prst="rect">
            <a:avLst/>
          </a:prstGeom>
          <a:ln w="28575"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l-GR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ΤΙΤΛΟΠΟΙΗΣΗ ΤΗΣ ΔΟΣΗΣ ΤΗΣ ΣΤΑΤΙΝΗΣ***</a:t>
            </a:r>
            <a:endParaRPr kumimoji="0" lang="el-GR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876976" y="1857364"/>
            <a:ext cx="2169929" cy="500066"/>
          </a:xfrm>
          <a:prstGeom prst="rect">
            <a:avLst/>
          </a:prstGeom>
          <a:ln w="25400"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ΜΗ ΕΠΙΤΕΥΞΗ ΣΤΟΧΟΥ ΓΙΑ ΤΗΝ 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LDL</a:t>
            </a:r>
            <a:r>
              <a:rPr kumimoji="0" lang="el-GR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CHOL</a:t>
            </a:r>
            <a:endParaRPr kumimoji="0" lang="el-GR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1153666" y="3562352"/>
            <a:ext cx="2034167" cy="501630"/>
          </a:xfrm>
          <a:prstGeom prst="rect">
            <a:avLst/>
          </a:prstGeom>
          <a:ln w="28575"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ΜΗ ΕΠΙΤΕΥΞΗ ΣΤΟΧΟΥ ΓΙΑ ΤΗΝ 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LDL</a:t>
            </a:r>
            <a:r>
              <a:rPr kumimoji="0" lang="el-GR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CHOL</a:t>
            </a:r>
            <a:endParaRPr kumimoji="0" lang="el-GR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546556" y="1857364"/>
            <a:ext cx="1871663" cy="500066"/>
          </a:xfrm>
          <a:prstGeom prst="rect">
            <a:avLst/>
          </a:prstGeom>
          <a:ln w="28575"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ΕΠΙΤΕΥΞΗ ΣΤΟΧΟΥ ΓΙΑ ΤΗΝ 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LDL</a:t>
            </a:r>
            <a:r>
              <a:rPr kumimoji="0" lang="el-GR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CHOL</a:t>
            </a:r>
            <a:endParaRPr kumimoji="0" lang="el-GR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7152695" y="2714620"/>
            <a:ext cx="2593181" cy="500066"/>
          </a:xfrm>
          <a:prstGeom prst="rect">
            <a:avLst/>
          </a:prstGeom>
          <a:ln w="28575"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ΥΨΗΛΑ ΤΡΙΓΛΥΚΕΡΙΔΙΑ ΚΑΙ ΧΑΜΗΛΗ 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HDL</a:t>
            </a:r>
            <a:r>
              <a:rPr kumimoji="0" lang="el-GR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CHOL</a:t>
            </a:r>
            <a:r>
              <a:rPr kumimoji="0" lang="el-GR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 </a:t>
            </a:r>
            <a:endParaRPr kumimoji="0" lang="el-GR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2" name="51 - Βέλος προς τα κάτω"/>
          <p:cNvSpPr/>
          <p:nvPr/>
        </p:nvSpPr>
        <p:spPr>
          <a:xfrm>
            <a:off x="2973572" y="5062550"/>
            <a:ext cx="241103" cy="295276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52 - Βέλος προς τα κάτω"/>
          <p:cNvSpPr/>
          <p:nvPr/>
        </p:nvSpPr>
        <p:spPr>
          <a:xfrm>
            <a:off x="992931" y="5062550"/>
            <a:ext cx="241103" cy="295276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53 - TextBox"/>
          <p:cNvSpPr txBox="1"/>
          <p:nvPr/>
        </p:nvSpPr>
        <p:spPr>
          <a:xfrm rot="16200000">
            <a:off x="-2104235" y="2910231"/>
            <a:ext cx="45720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Hellenic Journal of Atherosclerosis 2014;5(3): 151-163</a:t>
            </a:r>
            <a:endParaRPr lang="el-GR" sz="1500" dirty="0">
              <a:solidFill>
                <a:schemeClr val="bg1"/>
              </a:solidFill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80371" y="6143644"/>
            <a:ext cx="787600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*Αν </a:t>
            </a:r>
            <a:r>
              <a:rPr kumimoji="0" lang="el-GR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τριγλυκερίδια</a:t>
            </a:r>
            <a:r>
              <a:rPr kumimoji="0" lang="el-G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νηστείας &gt;500 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mg</a:t>
            </a:r>
            <a:r>
              <a:rPr kumimoji="0" lang="el-G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en-US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dL</a:t>
            </a:r>
            <a:r>
              <a:rPr kumimoji="0" lang="el-G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συνιστάται η άμεση χορήγηση μίας </a:t>
            </a:r>
            <a:r>
              <a:rPr kumimoji="0" lang="el-GR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φιμπράτης</a:t>
            </a:r>
            <a:r>
              <a:rPr kumimoji="0" lang="el-G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ή/και ω-3 λιπαρών οξέων</a:t>
            </a:r>
            <a:endParaRPr kumimoji="0" lang="el-GR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**Για την επίτευξη του στόχου της αγωγής συνιστάται η χορήγηση μιας </a:t>
            </a:r>
            <a:r>
              <a:rPr kumimoji="0" lang="el-GR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στατίνης</a:t>
            </a:r>
            <a:r>
              <a:rPr kumimoji="0" lang="el-G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σε δόση που αναμένεται να επιτύχει το στόχο της θεραπείας</a:t>
            </a:r>
            <a:endParaRPr kumimoji="0" lang="el-GR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***Κάθε διπλασιασμός της δόσης μίας </a:t>
            </a:r>
            <a:r>
              <a:rPr kumimoji="0" lang="el-GR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στατίνης</a:t>
            </a:r>
            <a:r>
              <a:rPr kumimoji="0" lang="el-G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οδηγεί σε 6% περαιτέρω ελάττωση της 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LDL CHOL 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696880" y="1000108"/>
            <a:ext cx="2828925" cy="285752"/>
          </a:xfrm>
          <a:prstGeom prst="rect">
            <a:avLst/>
          </a:prstGeom>
          <a:ln w="25400"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ΔΥΣΛΙΠΙΔΑΙΜΙΑ*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37" y="1714488"/>
            <a:ext cx="9719072" cy="3371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60701" y="214290"/>
            <a:ext cx="9885233" cy="1285884"/>
          </a:xfrm>
        </p:spPr>
        <p:txBody>
          <a:bodyPr>
            <a:noAutofit/>
          </a:bodyPr>
          <a:lstStyle/>
          <a:p>
            <a:r>
              <a:rPr lang="el-GR" sz="3300" b="1" dirty="0" smtClean="0">
                <a:solidFill>
                  <a:schemeClr val="bg1"/>
                </a:solidFill>
              </a:rPr>
              <a:t>Ισοδύναμες δόσεις </a:t>
            </a:r>
            <a:r>
              <a:rPr lang="el-GR" sz="3300" b="1" dirty="0" err="1" smtClean="0">
                <a:solidFill>
                  <a:schemeClr val="bg1"/>
                </a:solidFill>
              </a:rPr>
              <a:t>στατινών</a:t>
            </a:r>
            <a:r>
              <a:rPr lang="el-GR" sz="3300" b="1" dirty="0" smtClean="0">
                <a:solidFill>
                  <a:schemeClr val="bg1"/>
                </a:solidFill>
              </a:rPr>
              <a:t> όσον αφορά την ελάττωση της </a:t>
            </a:r>
            <a:r>
              <a:rPr lang="en-GB" sz="3300" b="1" dirty="0" smtClean="0">
                <a:solidFill>
                  <a:schemeClr val="bg1"/>
                </a:solidFill>
              </a:rPr>
              <a:t>LDL</a:t>
            </a:r>
            <a:r>
              <a:rPr lang="el-GR" sz="3300" b="1" dirty="0" smtClean="0">
                <a:solidFill>
                  <a:schemeClr val="bg1"/>
                </a:solidFill>
              </a:rPr>
              <a:t> χοληστερόλης</a:t>
            </a:r>
            <a:endParaRPr lang="el-GR" sz="3300" b="1" dirty="0">
              <a:solidFill>
                <a:schemeClr val="bg1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82171" y="6286523"/>
            <a:ext cx="51435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Hellenic Journal of Atherosclerosis 2014;5(3): 151-163</a:t>
            </a:r>
            <a:endParaRPr lang="el-GR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868346"/>
          </a:xfrm>
        </p:spPr>
        <p:txBody>
          <a:bodyPr>
            <a:normAutofit/>
          </a:bodyPr>
          <a:lstStyle/>
          <a:p>
            <a:r>
              <a:rPr lang="el-GR" sz="3300" b="1" dirty="0" smtClean="0">
                <a:solidFill>
                  <a:schemeClr val="bg1"/>
                </a:solidFill>
              </a:rPr>
              <a:t>Οι </a:t>
            </a:r>
            <a:r>
              <a:rPr lang="el-GR" sz="3300" b="1" dirty="0" err="1" smtClean="0">
                <a:solidFill>
                  <a:schemeClr val="bg1"/>
                </a:solidFill>
              </a:rPr>
              <a:t>στατίνες</a:t>
            </a:r>
            <a:r>
              <a:rPr lang="el-GR" sz="3300" b="1" dirty="0" smtClean="0">
                <a:solidFill>
                  <a:schemeClr val="bg1"/>
                </a:solidFill>
              </a:rPr>
              <a:t> που κυκλοφορούν στην Ελλάδα</a:t>
            </a:r>
            <a:endParaRPr lang="el-GR" sz="33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514350" y="1357298"/>
          <a:ext cx="9258300" cy="3657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29150"/>
                <a:gridCol w="462915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kern="1200" dirty="0" smtClean="0"/>
                        <a:t>Στατίνη</a:t>
                      </a:r>
                      <a:endParaRPr lang="el-GR" sz="2400" dirty="0"/>
                    </a:p>
                  </a:txBody>
                  <a:tcPr marL="102870" marR="1028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kern="1200" dirty="0" smtClean="0"/>
                        <a:t>Δοσολογικό εύρος</a:t>
                      </a:r>
                      <a:endParaRPr lang="el-GR" sz="2400" dirty="0"/>
                    </a:p>
                  </a:txBody>
                  <a:tcPr marL="102870" marR="1028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kern="1200" dirty="0" smtClean="0"/>
                        <a:t>Ατορβαστατίνη</a:t>
                      </a:r>
                      <a:endParaRPr lang="el-GR" sz="2400" dirty="0"/>
                    </a:p>
                  </a:txBody>
                  <a:tcPr marL="102870" marR="1028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kern="1200" dirty="0" smtClean="0"/>
                        <a:t>10</a:t>
                      </a:r>
                      <a:r>
                        <a:rPr lang="el-GR" sz="2400" kern="1200" dirty="0" smtClean="0"/>
                        <a:t>-</a:t>
                      </a:r>
                      <a:r>
                        <a:rPr lang="en-GB" sz="2400" kern="1200" dirty="0" smtClean="0"/>
                        <a:t>80 mg</a:t>
                      </a:r>
                      <a:endParaRPr lang="el-GR" sz="2400" dirty="0"/>
                    </a:p>
                  </a:txBody>
                  <a:tcPr marL="102870" marR="1028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kern="1200" dirty="0" smtClean="0"/>
                        <a:t>Λοβαστατίνη</a:t>
                      </a:r>
                      <a:endParaRPr lang="el-GR" sz="2400" dirty="0"/>
                    </a:p>
                  </a:txBody>
                  <a:tcPr marL="102870" marR="1028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kern="1200" dirty="0" smtClean="0"/>
                        <a:t>20</a:t>
                      </a:r>
                      <a:r>
                        <a:rPr lang="el-GR" sz="2400" kern="1200" dirty="0" smtClean="0"/>
                        <a:t>-</a:t>
                      </a:r>
                      <a:r>
                        <a:rPr lang="en-GB" sz="2400" kern="1200" dirty="0" smtClean="0"/>
                        <a:t>80 mg</a:t>
                      </a:r>
                      <a:endParaRPr lang="el-GR" sz="2400" dirty="0"/>
                    </a:p>
                  </a:txBody>
                  <a:tcPr marL="102870" marR="1028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kern="1200" dirty="0" smtClean="0"/>
                        <a:t>Πιταβαστατίνη</a:t>
                      </a:r>
                      <a:endParaRPr lang="el-GR" sz="2400" dirty="0"/>
                    </a:p>
                  </a:txBody>
                  <a:tcPr marL="102870" marR="1028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kern="1200" dirty="0" smtClean="0"/>
                        <a:t>1</a:t>
                      </a:r>
                      <a:r>
                        <a:rPr lang="el-GR" sz="2400" kern="1200" dirty="0" smtClean="0"/>
                        <a:t>-</a:t>
                      </a:r>
                      <a:r>
                        <a:rPr lang="en-GB" sz="2400" kern="1200" dirty="0" smtClean="0"/>
                        <a:t>4 mg</a:t>
                      </a:r>
                      <a:endParaRPr lang="el-GR" sz="2400" dirty="0"/>
                    </a:p>
                  </a:txBody>
                  <a:tcPr marL="102870" marR="1028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kern="1200" dirty="0" smtClean="0"/>
                        <a:t>Πραβαστατίνη</a:t>
                      </a:r>
                      <a:endParaRPr lang="el-GR" sz="2400" dirty="0"/>
                    </a:p>
                  </a:txBody>
                  <a:tcPr marL="102870" marR="1028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kern="1200" dirty="0" smtClean="0"/>
                        <a:t>10</a:t>
                      </a:r>
                      <a:r>
                        <a:rPr lang="el-GR" sz="2400" kern="1200" dirty="0" smtClean="0"/>
                        <a:t>-</a:t>
                      </a:r>
                      <a:r>
                        <a:rPr lang="en-GB" sz="2400" kern="1200" dirty="0" smtClean="0"/>
                        <a:t>40 mg</a:t>
                      </a:r>
                      <a:endParaRPr lang="el-GR" sz="2400" dirty="0"/>
                    </a:p>
                  </a:txBody>
                  <a:tcPr marL="102870" marR="1028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kern="1200" dirty="0" smtClean="0"/>
                        <a:t>Ροσουβαστατίνη</a:t>
                      </a:r>
                      <a:endParaRPr lang="el-GR" sz="2400" dirty="0"/>
                    </a:p>
                  </a:txBody>
                  <a:tcPr marL="102870" marR="1028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kern="1200" dirty="0" smtClean="0"/>
                        <a:t>5</a:t>
                      </a:r>
                      <a:r>
                        <a:rPr lang="el-GR" sz="2400" kern="1200" dirty="0" smtClean="0"/>
                        <a:t>-</a:t>
                      </a:r>
                      <a:r>
                        <a:rPr lang="en-GB" sz="2400" kern="1200" dirty="0" smtClean="0"/>
                        <a:t>40 mg</a:t>
                      </a:r>
                      <a:endParaRPr lang="el-GR" sz="2400" dirty="0"/>
                    </a:p>
                  </a:txBody>
                  <a:tcPr marL="102870" marR="1028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kern="1200" dirty="0" smtClean="0"/>
                        <a:t>Σιμβαστατίνη</a:t>
                      </a:r>
                      <a:endParaRPr lang="el-GR" sz="2400" dirty="0"/>
                    </a:p>
                  </a:txBody>
                  <a:tcPr marL="102870" marR="1028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kern="1200" dirty="0" smtClean="0"/>
                        <a:t>5</a:t>
                      </a:r>
                      <a:r>
                        <a:rPr lang="el-GR" sz="2400" kern="1200" dirty="0" smtClean="0"/>
                        <a:t>-</a:t>
                      </a:r>
                      <a:r>
                        <a:rPr lang="en-GB" sz="2400" kern="1200" dirty="0" smtClean="0"/>
                        <a:t>40 mg</a:t>
                      </a:r>
                      <a:endParaRPr lang="el-GR" sz="2400" dirty="0"/>
                    </a:p>
                  </a:txBody>
                  <a:tcPr marL="102870" marR="1028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kern="1200" dirty="0" smtClean="0"/>
                        <a:t>Φλουβαστατίνη</a:t>
                      </a:r>
                      <a:endParaRPr lang="el-GR" sz="2400" dirty="0"/>
                    </a:p>
                  </a:txBody>
                  <a:tcPr marL="102870" marR="1028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kern="1200" dirty="0" smtClean="0"/>
                        <a:t>20</a:t>
                      </a:r>
                      <a:r>
                        <a:rPr lang="el-GR" sz="2400" kern="1200" dirty="0" smtClean="0"/>
                        <a:t>-</a:t>
                      </a:r>
                      <a:r>
                        <a:rPr lang="en-GB" sz="2400" kern="1200" dirty="0" smtClean="0"/>
                        <a:t>80 mg</a:t>
                      </a:r>
                      <a:endParaRPr lang="el-GR" sz="2400" dirty="0"/>
                    </a:p>
                  </a:txBody>
                  <a:tcPr marL="102870" marR="102870"/>
                </a:tc>
              </a:tr>
            </a:tbl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482171" y="6286523"/>
            <a:ext cx="51435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Hellenic Journal of Atherosclerosis 2014;5(3): 151-163</a:t>
            </a:r>
            <a:endParaRPr lang="el-GR" sz="1500" dirty="0">
              <a:solidFill>
                <a:schemeClr val="bg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82171" y="5143512"/>
            <a:ext cx="70723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Επιπρόσθετα κυκλοφορούν οι σταθεροί συνδυασμοί </a:t>
            </a:r>
            <a:r>
              <a:rPr kumimoji="0" lang="el-G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σιμβαστατίνης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με </a:t>
            </a:r>
            <a:r>
              <a:rPr kumimoji="0" lang="el-G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εζετιμίπη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(10/10, 10/20 και 10/40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mg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), </a:t>
            </a:r>
            <a:r>
              <a:rPr kumimoji="0" lang="el-G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πραβαστατίνης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με </a:t>
            </a:r>
            <a:r>
              <a:rPr kumimoji="0" lang="el-G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φαινοφιμπράτη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(40/160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mg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), καθώς και </a:t>
            </a:r>
            <a:r>
              <a:rPr kumimoji="0" lang="el-G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σιμβαστατίνης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με </a:t>
            </a:r>
            <a:r>
              <a:rPr kumimoji="0" lang="el-G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φαινοφιμπράτη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(20/145 και 40/145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mg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).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1805</Words>
  <Application>Microsoft Office PowerPoint</Application>
  <PresentationFormat>Διαφάνειες 35 χιλ.</PresentationFormat>
  <Paragraphs>293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Αναθεωρημένες Κατευθυντήριες Οδηγίες της Ελληνικής Εταιρείας Αθηροσκλήρωσης για τη Διάγνωση και Αντιμετώπιση των Δυσλιπιδαιμιών-2014 Μωυσής Ελισάφ, Χρήστος Πίτσαβος, Ευάγγελος Λυμπερόπουλος, Κων/νος Τζιόμαλος, Βασίλειος Άθυρος   Updated Guidelines of the Hellenic  Society of Atherosclerosis for the  diagnosis and treatment of dyslipidemia-2014  Moses Elisaf, Christos Pitsavos, Evangelos Liberopoulos, Kostas Tziomalos, Vasilios Athyros</vt:lpstr>
      <vt:lpstr>ΚΑΤΗΓΟΡΙΕΣ ΔΥΣΛΙΠΙΔΑΙΜΙΩΝ</vt:lpstr>
      <vt:lpstr>ΚΑΤΗΓΟΡΙΕΣ ΔΥΣΛΙΠΙΔΑΙΜΙΩΝ</vt:lpstr>
      <vt:lpstr>Καθορισμός ομάδας πληθυσμού για έλεγχο πλήρους λιπιδαιμικού προφίλ νηστείας</vt:lpstr>
      <vt:lpstr>Ελληνικό SCORE για τον υπολογισμό του κινδύνου θανατηφόρου καρδιαγγειακού συμβάματος τα επόμενα 10 έτη</vt:lpstr>
      <vt:lpstr>Βασικές αρχές υγιεινοδιαιτητικής παρέμβασης</vt:lpstr>
      <vt:lpstr>Αλγόριθμος φαρμακευτικής θεραπευτικής προσέγγισης ασθενών με δυσλιπιδαιμία</vt:lpstr>
      <vt:lpstr>Ισοδύναμες δόσεις στατινών όσον αφορά την ελάττωση της LDL χοληστερόλης</vt:lpstr>
      <vt:lpstr>Οι στατίνες που κυκλοφορούν στην Ελλάδα</vt:lpstr>
      <vt:lpstr>ΑΝΕΞΑΡΤΗΤΑ ΑΠΟ ΤΑ ΕΠΙΠΕΔΑ ΤΩΝ ΛΙΠΙΔΙΩΝ</vt:lpstr>
      <vt:lpstr>Διαφάνεια 11</vt:lpstr>
      <vt:lpstr>ΘΕΡΑΠΕΥΤΙΚΟΙ ΣΤΟΧΟΙ ΤΗΣ LDL-C</vt:lpstr>
      <vt:lpstr>ΑΣΘΕΝΕΙΣ ΠΟΛΥ ΥΨΗΛΟΥ ΚΙΝΔΥΝΟΥ</vt:lpstr>
      <vt:lpstr>ΑΣΘΕΝΕΙΣ ΠΟΛΥ ΥΨΗΛΟΥ ΚΙΝΔΥΝΟΥ</vt:lpstr>
      <vt:lpstr>ΑΣΘΕΝΕΙΣ ΥΨΗΛΟΥ ΚΙΝΔΥΝΟΥ</vt:lpstr>
      <vt:lpstr>ΑΣΘΕΝΕΙΣ ΥΨΗΛΟΥ ΚΙΝΔΥΝΟΥ</vt:lpstr>
      <vt:lpstr>ΑΣΘΕΝΕΙΣ ΧΑΜΗΛΟΥ-ΜΕΤΡΙΟΥ ΚΙΝΔΥΝΟΥ</vt:lpstr>
      <vt:lpstr>ΑΣΘΕΝΕΙΣ ΧΑΜΗΛΟΥ-ΜΕΤΡΙΟΥ ΚΙΝΔΥΝΟΥ</vt:lpstr>
      <vt:lpstr>Αλγόριθμος για την αντιμετώπιση της δυσλιπιδαιμίας και για την πρόληψη  της καρδιαγγειακής νόσου</vt:lpstr>
      <vt:lpstr>Φαρμακευτικές αλληλεπιδράσεις των στατινών</vt:lpstr>
      <vt:lpstr>Αλγόριθμος συνιστώμενων εργαστηριακών εξετάσεων για τη διάγνωση και την παρακολούθηση της θεραπείας των ασθενών με δυσλιπιδαιμία</vt:lpstr>
      <vt:lpstr>Θεραπευτικές δυνατότητες σε ασθενείς με δυσανεξία στις στατίνες</vt:lpstr>
      <vt:lpstr>Dutch Lipid Clinic Network κριτήρια για τη διάγνωση της ετερόζυγου οικογενούς υπερχοληστερολαιμίας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Αναθεωρημένες Κατευθυντήριες Οδηγίες της Ελληνικής Εταιρείας Αθηροσκλήρωσης για τη Διάγνωση και Αντιμετώπιση των Δυσλιπιδαιμιών-2014 Μωυσής Ελισάφ, Χρήστος Πίτσαβος, Ευάγγελος Λυμπερόπουλος, Κων/νος Τζιόμαλος, Βασίλειος Άθυρος   Updated Guidelines of the Hellenic Society of Atherosclerosis for the diagnosis and treatment of dyslipidemia-2014  Moses Elisaf, Christos Pitsavos, Evangelos Liberopoulos, Kostas Tziomalos, Vasilios Athyros</dc:title>
  <dc:creator>George</dc:creator>
  <cp:lastModifiedBy>User</cp:lastModifiedBy>
  <cp:revision>91</cp:revision>
  <dcterms:created xsi:type="dcterms:W3CDTF">2014-11-11T18:06:34Z</dcterms:created>
  <dcterms:modified xsi:type="dcterms:W3CDTF">2014-12-17T11:39:53Z</dcterms:modified>
</cp:coreProperties>
</file>