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4"/>
  </p:notesMasterIdLst>
  <p:handoutMasterIdLst>
    <p:handoutMasterId r:id="rId35"/>
  </p:handoutMasterIdLst>
  <p:sldIdLst>
    <p:sldId id="381" r:id="rId2"/>
    <p:sldId id="369" r:id="rId3"/>
    <p:sldId id="367" r:id="rId4"/>
    <p:sldId id="413" r:id="rId5"/>
    <p:sldId id="453" r:id="rId6"/>
    <p:sldId id="498" r:id="rId7"/>
    <p:sldId id="474" r:id="rId8"/>
    <p:sldId id="475" r:id="rId9"/>
    <p:sldId id="368" r:id="rId10"/>
    <p:sldId id="476" r:id="rId11"/>
    <p:sldId id="415" r:id="rId12"/>
    <p:sldId id="506" r:id="rId13"/>
    <p:sldId id="390" r:id="rId14"/>
    <p:sldId id="334" r:id="rId15"/>
    <p:sldId id="393" r:id="rId16"/>
    <p:sldId id="505" r:id="rId17"/>
    <p:sldId id="396" r:id="rId18"/>
    <p:sldId id="400" r:id="rId19"/>
    <p:sldId id="421" r:id="rId20"/>
    <p:sldId id="451" r:id="rId21"/>
    <p:sldId id="454" r:id="rId22"/>
    <p:sldId id="477" r:id="rId23"/>
    <p:sldId id="448" r:id="rId24"/>
    <p:sldId id="423" r:id="rId25"/>
    <p:sldId id="426" r:id="rId26"/>
    <p:sldId id="427" r:id="rId27"/>
    <p:sldId id="441" r:id="rId28"/>
    <p:sldId id="442" r:id="rId29"/>
    <p:sldId id="499" r:id="rId30"/>
    <p:sldId id="507" r:id="rId31"/>
    <p:sldId id="444" r:id="rId32"/>
    <p:sldId id="48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4" clrIdx="0"/>
  <p:cmAuthor id="1" name="John T. Brooks" initials="JTBroo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B76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442" autoAdjust="0"/>
    <p:restoredTop sz="93529" autoAdjust="0"/>
  </p:normalViewPr>
  <p:slideViewPr>
    <p:cSldViewPr snapToGrid="0">
      <p:cViewPr>
        <p:scale>
          <a:sx n="100" d="100"/>
          <a:sy n="100" d="100"/>
        </p:scale>
        <p:origin x="-456" y="-306"/>
      </p:cViewPr>
      <p:guideLst>
        <p:guide orient="horz" pos="182"/>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768" y="-8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128B15-46FC-4818-A533-941141BAFC88}" type="datetimeFigureOut">
              <a:rPr lang="en-US" smtClean="0"/>
              <a:pPr/>
              <a:t>11/4/2014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621586-81E7-4D3E-B9EA-F259B027B883}" type="slidenum">
              <a:rPr lang="en-US" smtClean="0"/>
              <a:pPr/>
              <a:t>‹#›</a:t>
            </a:fld>
            <a:endParaRPr lang="en-US"/>
          </a:p>
        </p:txBody>
      </p:sp>
    </p:spTree>
    <p:extLst>
      <p:ext uri="{BB962C8B-B14F-4D97-AF65-F5344CB8AC3E}">
        <p14:creationId xmlns:p14="http://schemas.microsoft.com/office/powerpoint/2010/main" xmlns="" val="276408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BB053-4353-4BF1-955C-EA2745E75DC5}" type="datetimeFigureOut">
              <a:rPr lang="en-US" smtClean="0"/>
              <a:pPr/>
              <a:t>11/4/2014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E7C42D-B31F-455B-B98F-968F38AB9C34}" type="slidenum">
              <a:rPr lang="en-US" smtClean="0"/>
              <a:pPr/>
              <a:t>‹#›</a:t>
            </a:fld>
            <a:endParaRPr lang="en-US"/>
          </a:p>
        </p:txBody>
      </p:sp>
    </p:spTree>
    <p:extLst>
      <p:ext uri="{BB962C8B-B14F-4D97-AF65-F5344CB8AC3E}">
        <p14:creationId xmlns:p14="http://schemas.microsoft.com/office/powerpoint/2010/main" xmlns="" val="268006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1</a:t>
            </a:fld>
            <a:endParaRPr lang="en-US"/>
          </a:p>
        </p:txBody>
      </p:sp>
    </p:spTree>
    <p:extLst>
      <p:ext uri="{BB962C8B-B14F-4D97-AF65-F5344CB8AC3E}">
        <p14:creationId xmlns:p14="http://schemas.microsoft.com/office/powerpoint/2010/main" xmlns="" val="1336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11</a:t>
            </a:fld>
            <a:endParaRPr lang="en-US"/>
          </a:p>
        </p:txBody>
      </p:sp>
    </p:spTree>
    <p:extLst>
      <p:ext uri="{BB962C8B-B14F-4D97-AF65-F5344CB8AC3E}">
        <p14:creationId xmlns:p14="http://schemas.microsoft.com/office/powerpoint/2010/main" xmlns="" val="116651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E7C42D-B31F-455B-B98F-968F38AB9C34}" type="slidenum">
              <a:rPr lang="en-US" smtClean="0"/>
              <a:pPr/>
              <a:t>12</a:t>
            </a:fld>
            <a:endParaRPr lang="en-US"/>
          </a:p>
        </p:txBody>
      </p:sp>
    </p:spTree>
    <p:extLst>
      <p:ext uri="{BB962C8B-B14F-4D97-AF65-F5344CB8AC3E}">
        <p14:creationId xmlns:p14="http://schemas.microsoft.com/office/powerpoint/2010/main" xmlns="" val="36330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DFE7C42D-B31F-455B-B98F-968F38AB9C34}" type="slidenum">
              <a:rPr lang="en-US" smtClean="0"/>
              <a:pPr/>
              <a:t>13</a:t>
            </a:fld>
            <a:endParaRPr lang="en-US"/>
          </a:p>
        </p:txBody>
      </p:sp>
    </p:spTree>
    <p:extLst>
      <p:ext uri="{BB962C8B-B14F-4D97-AF65-F5344CB8AC3E}">
        <p14:creationId xmlns:p14="http://schemas.microsoft.com/office/powerpoint/2010/main" xmlns="" val="122435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14</a:t>
            </a:fld>
            <a:endParaRPr lang="en-US"/>
          </a:p>
        </p:txBody>
      </p:sp>
    </p:spTree>
    <p:extLst>
      <p:ext uri="{BB962C8B-B14F-4D97-AF65-F5344CB8AC3E}">
        <p14:creationId xmlns:p14="http://schemas.microsoft.com/office/powerpoint/2010/main" xmlns="" val="263831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15</a:t>
            </a:fld>
            <a:endParaRPr lang="en-US"/>
          </a:p>
        </p:txBody>
      </p:sp>
    </p:spTree>
    <p:extLst>
      <p:ext uri="{BB962C8B-B14F-4D97-AF65-F5344CB8AC3E}">
        <p14:creationId xmlns:p14="http://schemas.microsoft.com/office/powerpoint/2010/main" xmlns="" val="398032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17</a:t>
            </a:fld>
            <a:endParaRPr lang="en-US"/>
          </a:p>
        </p:txBody>
      </p:sp>
    </p:spTree>
    <p:extLst>
      <p:ext uri="{BB962C8B-B14F-4D97-AF65-F5344CB8AC3E}">
        <p14:creationId xmlns:p14="http://schemas.microsoft.com/office/powerpoint/2010/main" xmlns="" val="216686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D7961-3D85-4216-8DBB-230BCF5583E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1674123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82688" y="698500"/>
            <a:ext cx="4646612" cy="3486150"/>
          </a:xfrm>
          <a:ln/>
        </p:spPr>
      </p:sp>
      <p:sp>
        <p:nvSpPr>
          <p:cNvPr id="20483" name="Notes Placeholder 2"/>
          <p:cNvSpPr>
            <a:spLocks noGrp="1"/>
          </p:cNvSpPr>
          <p:nvPr>
            <p:ph type="body" idx="1"/>
          </p:nvPr>
        </p:nvSpPr>
        <p:spPr>
          <a:noFill/>
        </p:spPr>
        <p:txBody>
          <a:bodyPr/>
          <a:lstStyle/>
          <a:p>
            <a:endParaRPr lang="en-US" altLang="en-US" dirty="0" smtClean="0"/>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300">
                <a:solidFill>
                  <a:schemeClr val="tx1"/>
                </a:solidFill>
                <a:latin typeface="Times New Roman" pitchFamily="18" charset="0"/>
              </a:defRPr>
            </a:lvl1pPr>
            <a:lvl2pPr marL="756953" indent="-291135" eaLnBrk="0" hangingPunct="0">
              <a:spcBef>
                <a:spcPct val="30000"/>
              </a:spcBef>
              <a:defRPr sz="1300">
                <a:solidFill>
                  <a:schemeClr val="tx1"/>
                </a:solidFill>
                <a:latin typeface="Times New Roman" pitchFamily="18" charset="0"/>
              </a:defRPr>
            </a:lvl2pPr>
            <a:lvl3pPr marL="1164543" indent="-232909" eaLnBrk="0" hangingPunct="0">
              <a:spcBef>
                <a:spcPct val="30000"/>
              </a:spcBef>
              <a:defRPr sz="1300">
                <a:solidFill>
                  <a:schemeClr val="tx1"/>
                </a:solidFill>
                <a:latin typeface="Times New Roman" pitchFamily="18" charset="0"/>
              </a:defRPr>
            </a:lvl3pPr>
            <a:lvl4pPr marL="1630360" indent="-232909" eaLnBrk="0" hangingPunct="0">
              <a:spcBef>
                <a:spcPct val="30000"/>
              </a:spcBef>
              <a:defRPr sz="1300">
                <a:solidFill>
                  <a:schemeClr val="tx1"/>
                </a:solidFill>
                <a:latin typeface="Times New Roman" pitchFamily="18" charset="0"/>
              </a:defRPr>
            </a:lvl4pPr>
            <a:lvl5pPr marL="2096178" indent="-232909" eaLnBrk="0" hangingPunct="0">
              <a:spcBef>
                <a:spcPct val="30000"/>
              </a:spcBef>
              <a:defRPr sz="1300">
                <a:solidFill>
                  <a:schemeClr val="tx1"/>
                </a:solidFill>
                <a:latin typeface="Times New Roman" pitchFamily="18" charset="0"/>
              </a:defRPr>
            </a:lvl5pPr>
            <a:lvl6pPr marL="2561995" indent="-232909" eaLnBrk="0" fontAlgn="base" hangingPunct="0">
              <a:spcBef>
                <a:spcPct val="30000"/>
              </a:spcBef>
              <a:spcAft>
                <a:spcPct val="0"/>
              </a:spcAft>
              <a:defRPr sz="1300">
                <a:solidFill>
                  <a:schemeClr val="tx1"/>
                </a:solidFill>
                <a:latin typeface="Times New Roman" pitchFamily="18" charset="0"/>
              </a:defRPr>
            </a:lvl6pPr>
            <a:lvl7pPr marL="3027812" indent="-232909" eaLnBrk="0" fontAlgn="base" hangingPunct="0">
              <a:spcBef>
                <a:spcPct val="30000"/>
              </a:spcBef>
              <a:spcAft>
                <a:spcPct val="0"/>
              </a:spcAft>
              <a:defRPr sz="1300">
                <a:solidFill>
                  <a:schemeClr val="tx1"/>
                </a:solidFill>
                <a:latin typeface="Times New Roman" pitchFamily="18" charset="0"/>
              </a:defRPr>
            </a:lvl7pPr>
            <a:lvl8pPr marL="3493630" indent="-232909" eaLnBrk="0" fontAlgn="base" hangingPunct="0">
              <a:spcBef>
                <a:spcPct val="30000"/>
              </a:spcBef>
              <a:spcAft>
                <a:spcPct val="0"/>
              </a:spcAft>
              <a:defRPr sz="1300">
                <a:solidFill>
                  <a:schemeClr val="tx1"/>
                </a:solidFill>
                <a:latin typeface="Times New Roman" pitchFamily="18" charset="0"/>
              </a:defRPr>
            </a:lvl8pPr>
            <a:lvl9pPr marL="3959447" indent="-232909"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31153E12-E435-4F42-A49F-5233604EC5D3}" type="slidenum">
              <a:rPr lang="fr-FR" altLang="en-US">
                <a:solidFill>
                  <a:prstClr val="black"/>
                </a:solidFill>
              </a:rPr>
              <a:pPr eaLnBrk="1" hangingPunct="1">
                <a:spcBef>
                  <a:spcPct val="0"/>
                </a:spcBef>
              </a:pPr>
              <a:t>19</a:t>
            </a:fld>
            <a:endParaRPr lang="fr-FR" altLang="en-US">
              <a:solidFill>
                <a:prstClr val="black"/>
              </a:solidFill>
            </a:endParaRPr>
          </a:p>
        </p:txBody>
      </p:sp>
    </p:spTree>
    <p:extLst>
      <p:ext uri="{BB962C8B-B14F-4D97-AF65-F5344CB8AC3E}">
        <p14:creationId xmlns:p14="http://schemas.microsoft.com/office/powerpoint/2010/main" xmlns="" val="267598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pPr/>
              <a:t>20</a:t>
            </a:fld>
            <a:endParaRPr lang="en-US"/>
          </a:p>
        </p:txBody>
      </p:sp>
    </p:spTree>
    <p:extLst>
      <p:ext uri="{BB962C8B-B14F-4D97-AF65-F5344CB8AC3E}">
        <p14:creationId xmlns:p14="http://schemas.microsoft.com/office/powerpoint/2010/main" xmlns="" val="2826212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21</a:t>
            </a:fld>
            <a:endParaRPr lang="en-US"/>
          </a:p>
        </p:txBody>
      </p:sp>
    </p:spTree>
    <p:extLst>
      <p:ext uri="{BB962C8B-B14F-4D97-AF65-F5344CB8AC3E}">
        <p14:creationId xmlns:p14="http://schemas.microsoft.com/office/powerpoint/2010/main" xmlns="" val="354892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FB2EB4-38F3-436C-8085-1BBDC5BE8E0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183551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22</a:t>
            </a:fld>
            <a:endParaRPr lang="en-US"/>
          </a:p>
        </p:txBody>
      </p:sp>
    </p:spTree>
    <p:extLst>
      <p:ext uri="{BB962C8B-B14F-4D97-AF65-F5344CB8AC3E}">
        <p14:creationId xmlns:p14="http://schemas.microsoft.com/office/powerpoint/2010/main" xmlns="" val="163500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23</a:t>
            </a:fld>
            <a:endParaRPr lang="en-US"/>
          </a:p>
        </p:txBody>
      </p:sp>
    </p:spTree>
    <p:extLst>
      <p:ext uri="{BB962C8B-B14F-4D97-AF65-F5344CB8AC3E}">
        <p14:creationId xmlns:p14="http://schemas.microsoft.com/office/powerpoint/2010/main" xmlns="" val="19933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24</a:t>
            </a:fld>
            <a:endParaRPr lang="en-US"/>
          </a:p>
        </p:txBody>
      </p:sp>
    </p:spTree>
    <p:extLst>
      <p:ext uri="{BB962C8B-B14F-4D97-AF65-F5344CB8AC3E}">
        <p14:creationId xmlns:p14="http://schemas.microsoft.com/office/powerpoint/2010/main" xmlns="" val="333522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p:txBody>
      </p:sp>
      <p:sp>
        <p:nvSpPr>
          <p:cNvPr id="4" name="Slide Number Placeholder 3"/>
          <p:cNvSpPr>
            <a:spLocks noGrp="1"/>
          </p:cNvSpPr>
          <p:nvPr>
            <p:ph type="sldNum" sz="quarter" idx="10"/>
          </p:nvPr>
        </p:nvSpPr>
        <p:spPr/>
        <p:txBody>
          <a:bodyPr/>
          <a:lstStyle/>
          <a:p>
            <a:fld id="{63AD7961-3D85-4216-8DBB-230BCF5583E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3804942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DFE7C42D-B31F-455B-B98F-968F38AB9C34}" type="slidenum">
              <a:rPr lang="en-US" smtClean="0"/>
              <a:pPr/>
              <a:t>26</a:t>
            </a:fld>
            <a:endParaRPr lang="en-US"/>
          </a:p>
        </p:txBody>
      </p:sp>
    </p:spTree>
    <p:extLst>
      <p:ext uri="{BB962C8B-B14F-4D97-AF65-F5344CB8AC3E}">
        <p14:creationId xmlns:p14="http://schemas.microsoft.com/office/powerpoint/2010/main" xmlns="" val="475334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27</a:t>
            </a:fld>
            <a:endParaRPr lang="en-US"/>
          </a:p>
        </p:txBody>
      </p:sp>
    </p:spTree>
    <p:extLst>
      <p:ext uri="{BB962C8B-B14F-4D97-AF65-F5344CB8AC3E}">
        <p14:creationId xmlns:p14="http://schemas.microsoft.com/office/powerpoint/2010/main" xmlns="" val="3604406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pPr/>
              <a:t>28</a:t>
            </a:fld>
            <a:endParaRPr lang="en-US"/>
          </a:p>
        </p:txBody>
      </p:sp>
    </p:spTree>
    <p:extLst>
      <p:ext uri="{BB962C8B-B14F-4D97-AF65-F5344CB8AC3E}">
        <p14:creationId xmlns:p14="http://schemas.microsoft.com/office/powerpoint/2010/main" xmlns="" val="93988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30</a:t>
            </a:fld>
            <a:endParaRPr lang="en-US"/>
          </a:p>
        </p:txBody>
      </p:sp>
    </p:spTree>
    <p:extLst>
      <p:ext uri="{BB962C8B-B14F-4D97-AF65-F5344CB8AC3E}">
        <p14:creationId xmlns:p14="http://schemas.microsoft.com/office/powerpoint/2010/main" xmlns="" val="2980493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31</a:t>
            </a:fld>
            <a:endParaRPr lang="en-US"/>
          </a:p>
        </p:txBody>
      </p:sp>
    </p:spTree>
    <p:extLst>
      <p:ext uri="{BB962C8B-B14F-4D97-AF65-F5344CB8AC3E}">
        <p14:creationId xmlns:p14="http://schemas.microsoft.com/office/powerpoint/2010/main" xmlns="" val="801871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DFE7C42D-B31F-455B-B98F-968F38AB9C34}" type="slidenum">
              <a:rPr lang="en-US" smtClean="0"/>
              <a:pPr/>
              <a:t>32</a:t>
            </a:fld>
            <a:endParaRPr lang="en-US"/>
          </a:p>
        </p:txBody>
      </p:sp>
    </p:spTree>
    <p:extLst>
      <p:ext uri="{BB962C8B-B14F-4D97-AF65-F5344CB8AC3E}">
        <p14:creationId xmlns:p14="http://schemas.microsoft.com/office/powerpoint/2010/main" xmlns="" val="337762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0C1CA-FEB8-408F-9B97-5C8DFB1E413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305542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4</a:t>
            </a:fld>
            <a:endParaRPr lang="en-US"/>
          </a:p>
        </p:txBody>
      </p:sp>
    </p:spTree>
    <p:extLst>
      <p:ext uri="{BB962C8B-B14F-4D97-AF65-F5344CB8AC3E}">
        <p14:creationId xmlns:p14="http://schemas.microsoft.com/office/powerpoint/2010/main" xmlns="" val="414471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200" dirty="0">
              <a:latin typeface="Arial Unicode MS" pitchFamily="32" charset="0"/>
              <a:cs typeface="Arial Unicode MS" pitchFamily="32" charset="0"/>
            </a:endParaRPr>
          </a:p>
        </p:txBody>
      </p:sp>
      <p:sp>
        <p:nvSpPr>
          <p:cNvPr id="4" name="Slide Number Placeholder 3"/>
          <p:cNvSpPr>
            <a:spLocks noGrp="1"/>
          </p:cNvSpPr>
          <p:nvPr>
            <p:ph type="sldNum" sz="quarter" idx="10"/>
          </p:nvPr>
        </p:nvSpPr>
        <p:spPr/>
        <p:txBody>
          <a:bodyPr/>
          <a:lstStyle/>
          <a:p>
            <a:fld id="{DFE7C42D-B31F-455B-B98F-968F38AB9C3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5814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7</a:t>
            </a:fld>
            <a:endParaRPr lang="en-US"/>
          </a:p>
        </p:txBody>
      </p:sp>
    </p:spTree>
    <p:extLst>
      <p:ext uri="{BB962C8B-B14F-4D97-AF65-F5344CB8AC3E}">
        <p14:creationId xmlns:p14="http://schemas.microsoft.com/office/powerpoint/2010/main" xmlns="" val="121870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2E0C1CA-FEB8-408F-9B97-5C8DFB1E4135}" type="slidenum">
              <a:rPr lang="en-US" smtClean="0"/>
              <a:pPr/>
              <a:t>8</a:t>
            </a:fld>
            <a:endParaRPr lang="en-US"/>
          </a:p>
        </p:txBody>
      </p:sp>
    </p:spTree>
    <p:extLst>
      <p:ext uri="{BB962C8B-B14F-4D97-AF65-F5344CB8AC3E}">
        <p14:creationId xmlns:p14="http://schemas.microsoft.com/office/powerpoint/2010/main" xmlns="" val="121870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DFE7C42D-B31F-455B-B98F-968F38AB9C34}" type="slidenum">
              <a:rPr lang="en-US" smtClean="0"/>
              <a:pPr/>
              <a:t>9</a:t>
            </a:fld>
            <a:endParaRPr lang="en-US"/>
          </a:p>
        </p:txBody>
      </p:sp>
    </p:spTree>
    <p:extLst>
      <p:ext uri="{BB962C8B-B14F-4D97-AF65-F5344CB8AC3E}">
        <p14:creationId xmlns:p14="http://schemas.microsoft.com/office/powerpoint/2010/main" xmlns="" val="417831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EFB2EB4-38F3-436C-8085-1BBDC5BE8E01}" type="slidenum">
              <a:rPr lang="en-US" smtClean="0"/>
              <a:pPr/>
              <a:t>10</a:t>
            </a:fld>
            <a:endParaRPr lang="en-US" dirty="0"/>
          </a:p>
        </p:txBody>
      </p:sp>
    </p:spTree>
    <p:extLst>
      <p:ext uri="{BB962C8B-B14F-4D97-AF65-F5344CB8AC3E}">
        <p14:creationId xmlns:p14="http://schemas.microsoft.com/office/powerpoint/2010/main" xmlns="" val="2892108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4911720"/>
            <a:ext cx="6400800" cy="457200"/>
          </a:xfrm>
          <a:prstGeom prst="rect">
            <a:avLst/>
          </a:prstGeom>
        </p:spPr>
        <p:txBody>
          <a:bodyPr/>
          <a:lstStyle>
            <a:lvl1pPr marL="0" indent="0" algn="ctr">
              <a:spcBef>
                <a:spcPts val="0"/>
              </a:spcBef>
              <a:buNone/>
              <a:defRPr sz="2000" b="0" baseline="0">
                <a:solidFill>
                  <a:schemeClr val="accent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a:t>
            </a:r>
          </a:p>
        </p:txBody>
      </p:sp>
      <p:sp>
        <p:nvSpPr>
          <p:cNvPr id="11" name="Title 1"/>
          <p:cNvSpPr>
            <a:spLocks noGrp="1"/>
          </p:cNvSpPr>
          <p:nvPr>
            <p:ph type="title" hasCustomPrompt="1"/>
          </p:nvPr>
        </p:nvSpPr>
        <p:spPr>
          <a:xfrm>
            <a:off x="454480" y="711765"/>
            <a:ext cx="8229600" cy="1676400"/>
          </a:xfrm>
          <a:prstGeom prst="rect">
            <a:avLst/>
          </a:prstGeom>
        </p:spPr>
        <p:txBody>
          <a:bodyPr tIns="0" bIns="0"/>
          <a:lstStyle>
            <a:lvl1pPr>
              <a:lnSpc>
                <a:spcPct val="100000"/>
              </a:lnSpc>
              <a:spcAft>
                <a:spcPts val="1800"/>
              </a:spcAft>
              <a:defRPr sz="3600" b="1" kern="3000" baseline="0">
                <a:ln w="0">
                  <a:noFill/>
                </a:ln>
                <a:solidFill>
                  <a:schemeClr val="accent6"/>
                </a:solidFill>
                <a:effectLst>
                  <a:outerShdw blurRad="63500" dist="63500" dir="5400000" algn="ctr" rotWithShape="0">
                    <a:schemeClr val="accent4">
                      <a:lumMod val="20000"/>
                      <a:lumOff val="80000"/>
                    </a:schemeClr>
                  </a:outerShdw>
                </a:effectLst>
              </a:defRPr>
            </a:lvl1pPr>
          </a:lstStyle>
          <a:p>
            <a:r>
              <a:rPr lang="en-US" dirty="0" smtClean="0"/>
              <a:t>Title of Presentation – Myriad Pro</a:t>
            </a:r>
            <a:br>
              <a:rPr lang="en-US" dirty="0" smtClean="0"/>
            </a:br>
            <a:r>
              <a:rPr lang="en-US" dirty="0" smtClean="0"/>
              <a:t>Bold, Shadow</a:t>
            </a:r>
            <a:endParaRPr lang="en-US" dirty="0"/>
          </a:p>
        </p:txBody>
      </p:sp>
      <p:sp>
        <p:nvSpPr>
          <p:cNvPr id="8" name="Text Placeholder 5"/>
          <p:cNvSpPr>
            <a:spLocks noGrp="1"/>
          </p:cNvSpPr>
          <p:nvPr>
            <p:ph type="body" sz="quarter" idx="11" hasCustomPrompt="1"/>
          </p:nvPr>
        </p:nvSpPr>
        <p:spPr>
          <a:xfrm>
            <a:off x="1828800" y="6281928"/>
            <a:ext cx="5105400" cy="182880"/>
          </a:xfrm>
          <a:prstGeom prst="rect">
            <a:avLst/>
          </a:prstGeom>
        </p:spPr>
        <p:txBody>
          <a:bodyPr/>
          <a:lstStyle>
            <a:lvl1pPr>
              <a:buNone/>
              <a:defRPr sz="1000" baseline="0">
                <a:solidFill>
                  <a:schemeClr val="bg1"/>
                </a:solidFill>
              </a:defRPr>
            </a:lvl1pPr>
          </a:lstStyle>
          <a:p>
            <a:r>
              <a:rPr lang="en-US" dirty="0" smtClean="0"/>
              <a:t>Centers for Disease Control and Prevention</a:t>
            </a:r>
            <a:endParaRPr lang="en-US" dirty="0"/>
          </a:p>
        </p:txBody>
      </p:sp>
      <p:sp>
        <p:nvSpPr>
          <p:cNvPr id="12"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bg1"/>
                </a:solidFill>
              </a:defRPr>
            </a:lvl1pPr>
          </a:lstStyle>
          <a:p>
            <a:r>
              <a:rPr lang="en-US" dirty="0" smtClean="0"/>
              <a:t>Office of the Director</a:t>
            </a:r>
            <a:endParaRPr lang="en-US" dirty="0"/>
          </a:p>
        </p:txBody>
      </p:sp>
      <p:sp>
        <p:nvSpPr>
          <p:cNvPr id="9" name="Text Placeholder 3"/>
          <p:cNvSpPr>
            <a:spLocks noGrp="1"/>
          </p:cNvSpPr>
          <p:nvPr>
            <p:ph type="body" sz="half" idx="2" hasCustomPrompt="1"/>
          </p:nvPr>
        </p:nvSpPr>
        <p:spPr>
          <a:xfrm>
            <a:off x="1215584" y="5755447"/>
            <a:ext cx="6689882" cy="527124"/>
          </a:xfrm>
          <a:prstGeom prst="rect">
            <a:avLst/>
          </a:prstGeom>
        </p:spPr>
        <p:txBody>
          <a:bodyPr/>
          <a:lstStyle>
            <a:lvl1pPr marL="0" indent="0" algn="ctr">
              <a:buNone/>
              <a:defRPr sz="1200" i="1"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3" name="Content Placeholder 2"/>
          <p:cNvSpPr>
            <a:spLocks noGrp="1"/>
          </p:cNvSpPr>
          <p:nvPr>
            <p:ph idx="1" hasCustomPrompt="1"/>
          </p:nvPr>
        </p:nvSpPr>
        <p:spPr>
          <a:xfrm>
            <a:off x="457200" y="1360309"/>
            <a:ext cx="8229600" cy="4191000"/>
          </a:xfrm>
          <a:prstGeom prst="rect">
            <a:avLst/>
          </a:prstGeom>
        </p:spPr>
        <p:txBody>
          <a:bodyPr/>
          <a:lstStyle>
            <a:lvl1pPr>
              <a:spcBef>
                <a:spcPts val="0"/>
              </a:spcBef>
              <a:spcAft>
                <a:spcPts val="1200"/>
              </a:spcAft>
              <a:buClr>
                <a:schemeClr val="accent3"/>
              </a:buClr>
              <a:buSzPct val="70000"/>
              <a:buFont typeface="Wingdings" pitchFamily="2" charset="2"/>
              <a:buChar char="q"/>
              <a:defRPr sz="2300" b="0" baseline="0">
                <a:solidFill>
                  <a:schemeClr val="tx1"/>
                </a:solidFill>
              </a:defRPr>
            </a:lvl1pPr>
            <a:lvl2pPr>
              <a:spcBef>
                <a:spcPts val="0"/>
              </a:spcBef>
              <a:spcAft>
                <a:spcPts val="600"/>
              </a:spcAft>
              <a:buClr>
                <a:schemeClr val="accent3"/>
              </a:buClr>
              <a:buSzPct val="100000"/>
              <a:buFont typeface="Wingdings" pitchFamily="2" charset="2"/>
              <a:buChar char="§"/>
              <a:defRPr sz="2000" b="0">
                <a:solidFill>
                  <a:schemeClr val="tx1"/>
                </a:solidFill>
              </a:defRPr>
            </a:lvl2pPr>
            <a:lvl3pPr>
              <a:spcBef>
                <a:spcPts val="0"/>
              </a:spcBef>
              <a:spcAft>
                <a:spcPts val="1200"/>
              </a:spcAft>
              <a:buClr>
                <a:schemeClr val="accent3"/>
              </a:buClr>
              <a:buSzPct val="100000"/>
              <a:buFont typeface="Arial" pitchFamily="34" charset="0"/>
              <a:buChar char="•"/>
              <a:defRPr sz="1800" b="0">
                <a:solidFill>
                  <a:schemeClr val="tx1"/>
                </a:solidFill>
              </a:defRPr>
            </a:lvl3pPr>
            <a:lvl4pPr>
              <a:spcBef>
                <a:spcPts val="0"/>
              </a:spcBef>
              <a:spcAft>
                <a:spcPts val="1200"/>
              </a:spcAft>
              <a:buClr>
                <a:schemeClr val="accent3"/>
              </a:buClr>
              <a:buSzPct val="70000"/>
              <a:buFont typeface="Courier New" pitchFamily="49" charset="0"/>
              <a:buChar char="o"/>
              <a:defRPr sz="1800" b="0" baseline="0">
                <a:solidFill>
                  <a:schemeClr val="tx1"/>
                </a:solidFill>
              </a:defRPr>
            </a:lvl4pPr>
            <a:lvl5pPr>
              <a:spcBef>
                <a:spcPts val="0"/>
              </a:spcBef>
              <a:spcAft>
                <a:spcPts val="120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9"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xmlns="" val="4263082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3200" b="1" baseline="0">
                <a:ln w="0">
                  <a:noFill/>
                </a:ln>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3" name="Content Placeholder 2"/>
          <p:cNvSpPr>
            <a:spLocks noGrp="1"/>
          </p:cNvSpPr>
          <p:nvPr>
            <p:ph idx="1" hasCustomPrompt="1"/>
          </p:nvPr>
        </p:nvSpPr>
        <p:spPr>
          <a:xfrm>
            <a:off x="328104" y="1217239"/>
            <a:ext cx="4243896" cy="4191000"/>
          </a:xfrm>
          <a:prstGeom prst="rect">
            <a:avLst/>
          </a:prstGeom>
        </p:spPr>
        <p:txBody>
          <a:bodyPr/>
          <a:lstStyle>
            <a:lvl1pPr>
              <a:lnSpc>
                <a:spcPct val="100000"/>
              </a:lnSpc>
              <a:spcBef>
                <a:spcPts val="0"/>
              </a:spcBef>
              <a:spcAft>
                <a:spcPts val="300"/>
              </a:spcAft>
              <a:buClr>
                <a:schemeClr val="accent3"/>
              </a:buClr>
              <a:buSzPct val="70000"/>
              <a:buFont typeface="Wingdings" pitchFamily="2" charset="2"/>
              <a:buChar char="q"/>
              <a:defRPr sz="2300" b="0" baseline="0">
                <a:solidFill>
                  <a:schemeClr val="tx1"/>
                </a:solidFill>
              </a:defRPr>
            </a:lvl1pPr>
            <a:lvl2pPr>
              <a:lnSpc>
                <a:spcPct val="100000"/>
              </a:lnSpc>
              <a:spcBef>
                <a:spcPts val="0"/>
              </a:spcBef>
              <a:spcAft>
                <a:spcPts val="0"/>
              </a:spcAft>
              <a:buClr>
                <a:schemeClr val="accent3"/>
              </a:buClr>
              <a:buSzPct val="100000"/>
              <a:buFont typeface="Wingdings" pitchFamily="2" charset="2"/>
              <a:buChar char="§"/>
              <a:defRPr sz="2000" b="0">
                <a:solidFill>
                  <a:schemeClr val="tx1"/>
                </a:solidFill>
              </a:defRPr>
            </a:lvl2pPr>
            <a:lvl3pPr>
              <a:lnSpc>
                <a:spcPct val="100000"/>
              </a:lnSpc>
              <a:spcAft>
                <a:spcPts val="0"/>
              </a:spcAft>
              <a:buClr>
                <a:schemeClr val="accent3"/>
              </a:buClr>
              <a:buSzPct val="100000"/>
              <a:buFont typeface="Arial" pitchFamily="34" charset="0"/>
              <a:buChar char="•"/>
              <a:defRPr sz="1800" b="0">
                <a:solidFill>
                  <a:schemeClr val="tx1"/>
                </a:solidFill>
              </a:defRPr>
            </a:lvl3pPr>
            <a:lvl4pPr>
              <a:lnSpc>
                <a:spcPct val="100000"/>
              </a:lnSpc>
              <a:spcAft>
                <a:spcPts val="0"/>
              </a:spcAft>
              <a:buClr>
                <a:schemeClr val="accent3"/>
              </a:buClr>
              <a:buSzPct val="70000"/>
              <a:buFont typeface="Courier New" pitchFamily="49" charset="0"/>
              <a:buChar char="o"/>
              <a:defRPr sz="1800" b="0" baseline="0">
                <a:solidFill>
                  <a:schemeClr val="tx1"/>
                </a:solidFill>
              </a:defRPr>
            </a:lvl4pPr>
            <a:lvl5pPr>
              <a:lnSpc>
                <a:spcPct val="100000"/>
              </a:lnSpc>
              <a:spcAft>
                <a:spcPts val="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Content Placeholder 2"/>
          <p:cNvSpPr>
            <a:spLocks noGrp="1"/>
          </p:cNvSpPr>
          <p:nvPr>
            <p:ph idx="12" hasCustomPrompt="1"/>
          </p:nvPr>
        </p:nvSpPr>
        <p:spPr>
          <a:xfrm>
            <a:off x="4822676" y="1217239"/>
            <a:ext cx="4007977" cy="4191000"/>
          </a:xfrm>
          <a:prstGeom prst="rect">
            <a:avLst/>
          </a:prstGeom>
        </p:spPr>
        <p:txBody>
          <a:bodyPr/>
          <a:lstStyle>
            <a:lvl1pPr>
              <a:lnSpc>
                <a:spcPct val="100000"/>
              </a:lnSpc>
              <a:spcBef>
                <a:spcPts val="0"/>
              </a:spcBef>
              <a:spcAft>
                <a:spcPts val="300"/>
              </a:spcAft>
              <a:buClr>
                <a:schemeClr val="accent3"/>
              </a:buClr>
              <a:buSzPct val="70000"/>
              <a:buFont typeface="Wingdings" pitchFamily="2" charset="2"/>
              <a:buChar char="q"/>
              <a:defRPr sz="2300" b="0" baseline="0">
                <a:solidFill>
                  <a:schemeClr val="tx1"/>
                </a:solidFill>
              </a:defRPr>
            </a:lvl1pPr>
            <a:lvl2pPr>
              <a:lnSpc>
                <a:spcPct val="100000"/>
              </a:lnSpc>
              <a:spcBef>
                <a:spcPts val="0"/>
              </a:spcBef>
              <a:spcAft>
                <a:spcPts val="0"/>
              </a:spcAft>
              <a:buClr>
                <a:schemeClr val="accent3"/>
              </a:buClr>
              <a:buSzPct val="100000"/>
              <a:buFont typeface="Wingdings" pitchFamily="2" charset="2"/>
              <a:buChar char="§"/>
              <a:defRPr sz="2000" b="0">
                <a:solidFill>
                  <a:schemeClr val="tx1"/>
                </a:solidFill>
              </a:defRPr>
            </a:lvl2pPr>
            <a:lvl3pPr>
              <a:lnSpc>
                <a:spcPct val="100000"/>
              </a:lnSpc>
              <a:spcAft>
                <a:spcPts val="0"/>
              </a:spcAft>
              <a:buClr>
                <a:schemeClr val="accent3"/>
              </a:buClr>
              <a:buSzPct val="100000"/>
              <a:buFont typeface="Arial" pitchFamily="34" charset="0"/>
              <a:buChar char="•"/>
              <a:defRPr sz="1800" b="0">
                <a:solidFill>
                  <a:schemeClr val="tx1"/>
                </a:solidFill>
              </a:defRPr>
            </a:lvl3pPr>
            <a:lvl4pPr>
              <a:lnSpc>
                <a:spcPct val="100000"/>
              </a:lnSpc>
              <a:spcAft>
                <a:spcPts val="0"/>
              </a:spcAft>
              <a:buClr>
                <a:schemeClr val="accent3"/>
              </a:buClr>
              <a:buSzPct val="70000"/>
              <a:buFont typeface="Courier New" pitchFamily="49" charset="0"/>
              <a:buChar char="o"/>
              <a:defRPr sz="1800" b="0" baseline="0">
                <a:solidFill>
                  <a:schemeClr val="tx1"/>
                </a:solidFill>
              </a:defRPr>
            </a:lvl4pPr>
            <a:lvl5pPr>
              <a:lnSpc>
                <a:spcPct val="100000"/>
              </a:lnSpc>
              <a:spcAft>
                <a:spcPts val="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xmlns="" val="19351393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018" y="485210"/>
            <a:ext cx="8527635" cy="529830"/>
          </a:xfrm>
          <a:prstGeom prst="rect">
            <a:avLst/>
          </a:prstGeom>
        </p:spPr>
        <p:txBody>
          <a:bodyPr anchor="ctr" anchorCtr="0"/>
          <a:lstStyle>
            <a:lvl1pPr algn="ctr">
              <a:lnSpc>
                <a:spcPct val="100000"/>
              </a:lnSpc>
              <a:defRPr sz="2700" b="1" baseline="0">
                <a:solidFill>
                  <a:schemeClr val="accent6"/>
                </a:solidFill>
                <a:effectLst>
                  <a:outerShdw blurRad="38100" dist="38100" dir="5400000" algn="ctr" rotWithShape="0">
                    <a:schemeClr val="accent4">
                      <a:lumMod val="20000"/>
                      <a:lumOff val="80000"/>
                    </a:schemeClr>
                  </a:outerShdw>
                </a:effectLst>
              </a:defRPr>
            </a:lvl1pPr>
          </a:lstStyle>
          <a:p>
            <a:r>
              <a:rPr lang="en-US" dirty="0" smtClean="0"/>
              <a:t>Photo Title – Myriad Pro, Bold, Shadow</a:t>
            </a:r>
            <a:endParaRPr lang="en-US" dirty="0"/>
          </a:p>
        </p:txBody>
      </p:sp>
      <p:sp>
        <p:nvSpPr>
          <p:cNvPr id="3" name="Picture Placeholder 2"/>
          <p:cNvSpPr>
            <a:spLocks noGrp="1"/>
          </p:cNvSpPr>
          <p:nvPr>
            <p:ph type="pic" idx="1"/>
          </p:nvPr>
        </p:nvSpPr>
        <p:spPr>
          <a:xfrm>
            <a:off x="1832716" y="150153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1828800" y="6281568"/>
            <a:ext cx="5105400" cy="182880"/>
          </a:xfrm>
          <a:prstGeom prst="rect">
            <a:avLst/>
          </a:prstGeom>
        </p:spPr>
        <p:txBody>
          <a:bodyPr/>
          <a:lstStyle>
            <a:lvl1pPr>
              <a:buNone/>
              <a:defRPr sz="1000" baseline="0">
                <a:solidFill>
                  <a:schemeClr val="bg1"/>
                </a:solidFill>
              </a:defRPr>
            </a:lvl1pPr>
          </a:lstStyle>
          <a:p>
            <a:r>
              <a:rPr lang="en-US" dirty="0" smtClean="0"/>
              <a:t>Centers for Disease Control and Prevention</a:t>
            </a:r>
            <a:endParaRPr lang="en-US" dirty="0"/>
          </a:p>
        </p:txBody>
      </p:sp>
      <p:sp>
        <p:nvSpPr>
          <p:cNvPr id="9" name="Text Placeholder 6"/>
          <p:cNvSpPr>
            <a:spLocks noGrp="1"/>
          </p:cNvSpPr>
          <p:nvPr>
            <p:ph type="body" sz="quarter" idx="12" hasCustomPrompt="1"/>
          </p:nvPr>
        </p:nvSpPr>
        <p:spPr>
          <a:xfrm>
            <a:off x="1828800" y="6473952"/>
            <a:ext cx="5105400" cy="228600"/>
          </a:xfrm>
          <a:prstGeom prst="rect">
            <a:avLst/>
          </a:prstGeom>
        </p:spPr>
        <p:txBody>
          <a:bodyPr/>
          <a:lstStyle>
            <a:lvl1pPr>
              <a:buNone/>
              <a:defRPr sz="1000" baseline="0">
                <a:solidFill>
                  <a:schemeClr val="bg1"/>
                </a:solidFill>
              </a:defRPr>
            </a:lvl1pPr>
          </a:lstStyle>
          <a:p>
            <a:r>
              <a:rPr lang="en-US" dirty="0" smtClean="0"/>
              <a:t>Office of the Director</a:t>
            </a:r>
            <a:endParaRPr lang="en-US" dirty="0"/>
          </a:p>
        </p:txBody>
      </p:sp>
      <p:sp>
        <p:nvSpPr>
          <p:cNvPr id="7" name="Rectangle 6"/>
          <p:cNvSpPr/>
          <p:nvPr/>
        </p:nvSpPr>
        <p:spPr>
          <a:xfrm>
            <a:off x="372454" y="4526247"/>
            <a:ext cx="8458200" cy="292388"/>
          </a:xfrm>
          <a:prstGeom prst="rect">
            <a:avLst/>
          </a:prstGeom>
        </p:spPr>
        <p:txBody>
          <a:bodyPr wrap="square">
            <a:spAutoFit/>
          </a:bodyPr>
          <a:lstStyle/>
          <a:p>
            <a:pPr lvl="0" algn="ctr"/>
            <a:r>
              <a:rPr lang="en-US" sz="1300" b="1" dirty="0" smtClean="0">
                <a:solidFill>
                  <a:schemeClr val="accent6"/>
                </a:solidFill>
              </a:rPr>
              <a:t>For more information, please contact Centers for Disease Control and Prevention</a:t>
            </a:r>
          </a:p>
        </p:txBody>
      </p:sp>
      <p:sp>
        <p:nvSpPr>
          <p:cNvPr id="10" name="Rectangle 9"/>
          <p:cNvSpPr/>
          <p:nvPr/>
        </p:nvSpPr>
        <p:spPr>
          <a:xfrm>
            <a:off x="1600201" y="4917117"/>
            <a:ext cx="5943600" cy="646331"/>
          </a:xfrm>
          <a:prstGeom prst="rect">
            <a:avLst/>
          </a:prstGeom>
        </p:spPr>
        <p:txBody>
          <a:bodyPr wrap="square">
            <a:spAutoFit/>
          </a:bodyPr>
          <a:lstStyle/>
          <a:p>
            <a:pPr lvl="0" algn="ctr">
              <a:spcAft>
                <a:spcPts val="0"/>
              </a:spcAft>
            </a:pPr>
            <a:r>
              <a:rPr lang="en-US" sz="1200" dirty="0" smtClean="0">
                <a:solidFill>
                  <a:schemeClr val="tx1"/>
                </a:solidFill>
              </a:rPr>
              <a:t>1600 Clifton Road NE, Atlanta, GA 30333</a:t>
            </a:r>
          </a:p>
          <a:p>
            <a:pPr algn="ctr">
              <a:spcAft>
                <a:spcPts val="0"/>
              </a:spcAft>
            </a:pPr>
            <a:r>
              <a:rPr lang="en-US" sz="1200" b="0" dirty="0" smtClean="0">
                <a:solidFill>
                  <a:schemeClr val="tx1"/>
                </a:solidFill>
              </a:rPr>
              <a:t>Telephone: 1-800-CDC-INFO (232-4636)/TTY: 1-888-232-6348</a:t>
            </a:r>
          </a:p>
          <a:p>
            <a:pPr algn="ctr">
              <a:spcAft>
                <a:spcPts val="0"/>
              </a:spcAft>
            </a:pPr>
            <a:r>
              <a:rPr lang="en-US" sz="1200" b="0" dirty="0" smtClean="0">
                <a:solidFill>
                  <a:schemeClr val="tx1"/>
                </a:solidFill>
              </a:rPr>
              <a:t>Visit: www.atsdr.cdc.gov | Contact CDC at: 1-800-CDC-INFO or www.cdc.gov/info</a:t>
            </a:r>
          </a:p>
        </p:txBody>
      </p:sp>
      <p:sp>
        <p:nvSpPr>
          <p:cNvPr id="11" name="Rectangle 10"/>
          <p:cNvSpPr/>
          <p:nvPr/>
        </p:nvSpPr>
        <p:spPr>
          <a:xfrm>
            <a:off x="2034541" y="5588572"/>
            <a:ext cx="5067299" cy="400110"/>
          </a:xfrm>
          <a:prstGeom prst="rect">
            <a:avLst/>
          </a:prstGeom>
        </p:spPr>
        <p:txBody>
          <a:bodyPr wrap="square">
            <a:spAutoFit/>
          </a:bodyPr>
          <a:lstStyle/>
          <a:p>
            <a:pPr lvl="0" algn="ctr"/>
            <a:r>
              <a:rPr lang="en-US" sz="1000" i="1" dirty="0" smtClean="0">
                <a:solidFill>
                  <a:schemeClr val="tx1"/>
                </a:solidFill>
              </a:rPr>
              <a:t>The findings</a:t>
            </a:r>
            <a:r>
              <a:rPr lang="en-US" sz="1000" i="1" baseline="0" dirty="0" smtClean="0">
                <a:solidFill>
                  <a:schemeClr val="tx1"/>
                </a:solidFill>
              </a:rPr>
              <a:t> and conclusions in this report are those of the authors and do not necessarily represent the official position of the Centers for Disease Control and Prevention.</a:t>
            </a:r>
            <a:endParaRPr lang="en-US" sz="1000" i="1" dirty="0" smtClean="0">
              <a:solidFill>
                <a:schemeClr val="tx1"/>
              </a:solidFill>
            </a:endParaRPr>
          </a:p>
        </p:txBody>
      </p:sp>
      <p:sp>
        <p:nvSpPr>
          <p:cNvPr id="2" name="TextBox 1"/>
          <p:cNvSpPr txBox="1"/>
          <p:nvPr userDrawn="1"/>
        </p:nvSpPr>
        <p:spPr>
          <a:xfrm>
            <a:off x="8107680" y="6271260"/>
            <a:ext cx="627095" cy="215444"/>
          </a:xfrm>
          <a:prstGeom prst="rect">
            <a:avLst/>
          </a:prstGeom>
          <a:noFill/>
        </p:spPr>
        <p:txBody>
          <a:bodyPr wrap="none" rtlCol="0">
            <a:spAutoFit/>
          </a:bodyPr>
          <a:lstStyle/>
          <a:p>
            <a:r>
              <a:rPr lang="en-US" sz="800" dirty="0" smtClean="0"/>
              <a:t>CS252465</a:t>
            </a:r>
            <a:endParaRPr lang="en-US" sz="80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4" r:id="rId1"/>
    <p:sldLayoutId id="2147483835" r:id="rId2"/>
    <p:sldLayoutId id="2147483912" r:id="rId3"/>
    <p:sldLayoutId id="2147483911" r:id="rId4"/>
    <p:sldLayoutId id="2147483841" r:id="rId5"/>
    <p:sldLayoutId id="2147483842" r:id="rId6"/>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c.gov/ebo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dc.gov/vhf/ebola"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dc.gov/vhf/ebola/hcp/interim-guidance-specimen-collection-submission-patients-suspected-infection-ebola.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cdc.gov/vhf/ebola/hcp/packaging-diagram.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vhf/ebola/pdf/ebola-algorithm.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dc.gov/vhf/ebola/pdf/checklist-patients-evaluated-us-evd.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dc.gov/vhf/ebola/pdf/ebola-algorithm.pdf" TargetMode="External"/><Relationship Id="rId7" Type="http://schemas.openxmlformats.org/officeDocument/2006/relationships/image" Target="../media/image21.png"/><Relationship Id="rId2" Type="http://schemas.openxmlformats.org/officeDocument/2006/relationships/hyperlink" Target="http://www.cdc.gov/vhf/ebola" TargetMode="External"/><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hyperlink" Target="http://www.cdc.gov/vhf/ebola/pdf/checklist-patients-evaluated-us-evd.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dc.gov/vhf/ebola/hcp/monitoring-and-movement-of-persons-with-exposure.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mmwr/preview/mmwrhtml/mm6343a3.htm?s_cid=mm6343a3_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nejm.org/doi/full/10.1056/NEJMoa1411100?query=featured_ebol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cdc.gov/vhf/ebola/outbreaks/2014-west-africa/case-counts.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vhf/ebola/outbreaks/2014-west-africa/united-states-imported-cas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371600" y="4797420"/>
            <a:ext cx="6400800" cy="457200"/>
          </a:xfrm>
        </p:spPr>
        <p:txBody>
          <a:bodyPr/>
          <a:lstStyle/>
          <a:p>
            <a:pPr>
              <a:spcAft>
                <a:spcPts val="600"/>
              </a:spcAft>
            </a:pPr>
            <a:r>
              <a:rPr lang="en-US" b="1" dirty="0" smtClean="0">
                <a:solidFill>
                  <a:schemeClr val="tx1"/>
                </a:solidFill>
              </a:rPr>
              <a:t>CDC Slides for U.S. Healthcare Workers*</a:t>
            </a:r>
          </a:p>
          <a:p>
            <a:pPr>
              <a:spcAft>
                <a:spcPts val="600"/>
              </a:spcAft>
            </a:pPr>
            <a:r>
              <a:rPr lang="en-US" sz="1600" i="1" dirty="0" smtClean="0">
                <a:solidFill>
                  <a:schemeClr val="tx1"/>
                </a:solidFill>
              </a:rPr>
              <a:t>October 31, 2014</a:t>
            </a:r>
          </a:p>
        </p:txBody>
      </p:sp>
      <p:sp>
        <p:nvSpPr>
          <p:cNvPr id="4" name="Title 3"/>
          <p:cNvSpPr>
            <a:spLocks noGrp="1"/>
          </p:cNvSpPr>
          <p:nvPr>
            <p:ph type="title"/>
          </p:nvPr>
        </p:nvSpPr>
        <p:spPr>
          <a:xfrm>
            <a:off x="454480" y="597465"/>
            <a:ext cx="8229600" cy="1676400"/>
          </a:xfrm>
        </p:spPr>
        <p:txBody>
          <a:bodyPr/>
          <a:lstStyle/>
          <a:p>
            <a:r>
              <a:rPr lang="en-US" dirty="0" smtClean="0"/>
              <a:t>Ebola Virus Disease</a:t>
            </a:r>
            <a:endParaRPr lang="en-US" dirty="0"/>
          </a:p>
        </p:txBody>
      </p:sp>
      <p:sp>
        <p:nvSpPr>
          <p:cNvPr id="6" name="Text Placeholder 5"/>
          <p:cNvSpPr>
            <a:spLocks noGrp="1"/>
          </p:cNvSpPr>
          <p:nvPr>
            <p:ph type="body" sz="quarter" idx="11"/>
          </p:nvPr>
        </p:nvSpPr>
        <p:spPr/>
        <p:txBody>
          <a:bodyPr/>
          <a:lstStyle/>
          <a:p>
            <a:r>
              <a:rPr lang="en-US" dirty="0" smtClean="0"/>
              <a:t>Centers for Disease Control and Prevention</a:t>
            </a:r>
            <a:endParaRPr lang="en-US" dirty="0"/>
          </a:p>
        </p:txBody>
      </p:sp>
      <p:sp>
        <p:nvSpPr>
          <p:cNvPr id="5" name="Text Placeholder 4"/>
          <p:cNvSpPr>
            <a:spLocks noGrp="1"/>
          </p:cNvSpPr>
          <p:nvPr>
            <p:ph type="body" sz="quarter" idx="12"/>
          </p:nvPr>
        </p:nvSpPr>
        <p:spPr/>
        <p:txBody>
          <a:bodyPr/>
          <a:lstStyle/>
          <a:p>
            <a:r>
              <a:rPr lang="en-US" smtClean="0"/>
              <a:t>Office of the Director</a:t>
            </a:r>
            <a:endParaRPr lang="en-US" dirty="0"/>
          </a:p>
        </p:txBody>
      </p:sp>
      <p:sp>
        <p:nvSpPr>
          <p:cNvPr id="13" name="Text Placeholder 12"/>
          <p:cNvSpPr>
            <a:spLocks noGrp="1"/>
          </p:cNvSpPr>
          <p:nvPr>
            <p:ph type="body" sz="half" idx="2"/>
          </p:nvPr>
        </p:nvSpPr>
        <p:spPr>
          <a:xfrm>
            <a:off x="1872809" y="5620192"/>
            <a:ext cx="6689882" cy="527124"/>
          </a:xfrm>
        </p:spPr>
        <p:txBody>
          <a:bodyPr/>
          <a:lstStyle/>
          <a:p>
            <a:pPr algn="l">
              <a:spcBef>
                <a:spcPts val="0"/>
              </a:spcBef>
            </a:pPr>
            <a:r>
              <a:rPr lang="en-US" i="0" dirty="0">
                <a:solidFill>
                  <a:schemeClr val="accent6"/>
                </a:solidFill>
              </a:rPr>
              <a:t>P</a:t>
            </a:r>
            <a:r>
              <a:rPr lang="en-US" i="0" dirty="0" smtClean="0">
                <a:solidFill>
                  <a:schemeClr val="accent6"/>
                </a:solidFill>
              </a:rPr>
              <a:t>resentation is current through October 31, 2014 and will be updated every Friday by 5pm. For the most up-to-date information, please visit </a:t>
            </a:r>
            <a:r>
              <a:rPr lang="en-US" i="0" dirty="0" smtClean="0">
                <a:solidFill>
                  <a:schemeClr val="accent6"/>
                </a:solidFill>
                <a:hlinkClick r:id="rId3"/>
              </a:rPr>
              <a:t>www.cdc.gov/ebola</a:t>
            </a:r>
            <a:r>
              <a:rPr lang="en-US" i="0" dirty="0" smtClean="0">
                <a:solidFill>
                  <a:schemeClr val="accent6"/>
                </a:solidFill>
              </a:rPr>
              <a:t>. </a:t>
            </a:r>
          </a:p>
          <a:p>
            <a:pPr algn="l">
              <a:spcBef>
                <a:spcPts val="0"/>
              </a:spcBef>
            </a:pPr>
            <a:r>
              <a:rPr lang="en-US" sz="1100" i="0" dirty="0" smtClean="0">
                <a:solidFill>
                  <a:schemeClr val="accent6"/>
                </a:solidFill>
              </a:rPr>
              <a:t>*</a:t>
            </a:r>
            <a:r>
              <a:rPr lang="en-US" sz="1100" i="0" dirty="0">
                <a:solidFill>
                  <a:schemeClr val="accent6"/>
                </a:solidFill>
              </a:rPr>
              <a:t>P</a:t>
            </a:r>
            <a:r>
              <a:rPr lang="en-US" sz="1100" i="0" dirty="0" smtClean="0">
                <a:solidFill>
                  <a:schemeClr val="accent6"/>
                </a:solidFill>
              </a:rPr>
              <a:t>resentation contains materials from CDC, MSF, and WHO</a:t>
            </a:r>
          </a:p>
          <a:p>
            <a:pPr algn="l">
              <a:spcBef>
                <a:spcPts val="0"/>
              </a:spcBef>
            </a:pPr>
            <a:endParaRPr lang="en-US" i="0" dirty="0">
              <a:solidFill>
                <a:schemeClr val="accent6"/>
              </a:solidFill>
            </a:endParaRPr>
          </a:p>
        </p:txBody>
      </p:sp>
      <p:sp>
        <p:nvSpPr>
          <p:cNvPr id="8"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a:t>
            </a:fld>
            <a:endParaRPr lang="en-US" altLang="en-US" sz="1200" i="1" dirty="0">
              <a:solidFill>
                <a:schemeClr val="accent4"/>
              </a:solidFill>
              <a:latin typeface="+mn-lt"/>
            </a:endParaRP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rot="10800000">
            <a:off x="2270456" y="1369759"/>
            <a:ext cx="4572000" cy="3222840"/>
          </a:xfrm>
          <a:prstGeom prst="rect">
            <a:avLst/>
          </a:prstGeom>
          <a:ln w="12700">
            <a:solidFill>
              <a:schemeClr val="tx2"/>
            </a:solid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8820617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3018" y="544279"/>
            <a:ext cx="8527635" cy="529830"/>
          </a:xfrm>
        </p:spPr>
        <p:txBody>
          <a:bodyPr/>
          <a:lstStyle/>
          <a:p>
            <a:pPr>
              <a:lnSpc>
                <a:spcPts val="3000"/>
              </a:lnSpc>
            </a:pPr>
            <a:r>
              <a:rPr lang="en-US" sz="2800" dirty="0" smtClean="0"/>
              <a:t>Detection of Ebola Virus in Different </a:t>
            </a:r>
            <a:br>
              <a:rPr lang="en-US" sz="2800" dirty="0" smtClean="0"/>
            </a:br>
            <a:r>
              <a:rPr lang="en-US" sz="2800" dirty="0" smtClean="0"/>
              <a:t>Human Body Fluids over Time</a:t>
            </a:r>
            <a:endParaRPr lang="en-US" sz="2800" dirty="0"/>
          </a:p>
        </p:txBody>
      </p:sp>
      <p:pic>
        <p:nvPicPr>
          <p:cNvPr id="19" name="Picture Placeholder 18"/>
          <p:cNvPicPr>
            <a:picLocks noGrp="1" noChangeAspect="1"/>
          </p:cNvPicPr>
          <p:nvPr>
            <p:ph type="pic" idx="1"/>
          </p:nvPr>
        </p:nvPicPr>
        <p:blipFill>
          <a:blip r:embed="rId3">
            <a:extLst>
              <a:ext uri="{28A0092B-C50C-407E-A947-70E740481C1C}">
                <a14:useLocalDpi xmlns:a14="http://schemas.microsoft.com/office/drawing/2010/main" xmlns="" val="0"/>
              </a:ext>
            </a:extLst>
          </a:blip>
          <a:stretch>
            <a:fillRect/>
          </a:stretch>
        </p:blipFill>
        <p:spPr>
          <a:xfrm>
            <a:off x="400022" y="1299210"/>
            <a:ext cx="8351948" cy="5099335"/>
          </a:xfrm>
          <a:prstGeom prst="rect">
            <a:avLst/>
          </a:prstGeom>
          <a:ln>
            <a:solidFill>
              <a:schemeClr val="tx2"/>
            </a:solidFill>
          </a:ln>
          <a:effectLst>
            <a:outerShdw blurRad="190500" algn="tl" rotWithShape="0">
              <a:srgbClr val="000000">
                <a:alpha val="70000"/>
              </a:srgbClr>
            </a:outerShdw>
          </a:effectLst>
        </p:spPr>
      </p:pic>
      <p:sp>
        <p:nvSpPr>
          <p:cNvPr id="2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10</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11034286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3750"/>
            <a:ext cx="8229600" cy="584775"/>
          </a:xfrm>
        </p:spPr>
        <p:txBody>
          <a:bodyPr>
            <a:spAutoFit/>
          </a:bodyPr>
          <a:lstStyle/>
          <a:p>
            <a:r>
              <a:rPr lang="en-US" dirty="0" smtClean="0"/>
              <a:t>Human-to-Human Transmission</a:t>
            </a:r>
            <a:endParaRPr lang="en-US" dirty="0"/>
          </a:p>
        </p:txBody>
      </p:sp>
      <p:sp>
        <p:nvSpPr>
          <p:cNvPr id="5" name="Content Placeholder 4"/>
          <p:cNvSpPr>
            <a:spLocks noGrp="1"/>
          </p:cNvSpPr>
          <p:nvPr>
            <p:ph idx="1"/>
          </p:nvPr>
        </p:nvSpPr>
        <p:spPr>
          <a:xfrm>
            <a:off x="457200" y="1360309"/>
            <a:ext cx="8229600" cy="3093154"/>
          </a:xfrm>
        </p:spPr>
        <p:txBody>
          <a:bodyPr>
            <a:spAutoFit/>
          </a:bodyPr>
          <a:lstStyle/>
          <a:p>
            <a:pPr>
              <a:spcBef>
                <a:spcPts val="1200"/>
              </a:spcBef>
            </a:pPr>
            <a:r>
              <a:rPr lang="en-US" dirty="0" smtClean="0"/>
              <a:t>Infected persons are not contagious until onset of symptoms</a:t>
            </a:r>
          </a:p>
          <a:p>
            <a:pPr>
              <a:spcBef>
                <a:spcPts val="1200"/>
              </a:spcBef>
            </a:pPr>
            <a:r>
              <a:rPr lang="en-US" dirty="0" smtClean="0"/>
              <a:t>Infectiousness of body fluids (e.g., viral load) increases as patient becomes more ill</a:t>
            </a:r>
          </a:p>
          <a:p>
            <a:pPr lvl="1">
              <a:spcBef>
                <a:spcPts val="1200"/>
              </a:spcBef>
              <a:spcAft>
                <a:spcPts val="1200"/>
              </a:spcAft>
            </a:pPr>
            <a:r>
              <a:rPr lang="en-US" dirty="0" smtClean="0"/>
              <a:t>Remains from deceased infected persons are highly infectious </a:t>
            </a:r>
          </a:p>
          <a:p>
            <a:pPr>
              <a:spcBef>
                <a:spcPts val="1200"/>
              </a:spcBef>
            </a:pPr>
            <a:r>
              <a:rPr lang="en-US" dirty="0" smtClean="0"/>
              <a:t>Human-to-human transmission of Ebola virus via inhalation (aerosols) has not been demonstrated</a:t>
            </a: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11</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6876896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r>
              <a:rPr lang="en-US" dirty="0" smtClean="0"/>
              <a:t>EVD Risk Assessment</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81000" y="1156895"/>
            <a:ext cx="2846294" cy="48723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221018" y="1156895"/>
            <a:ext cx="5526741" cy="31062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Placeholder 13"/>
          <p:cNvSpPr txBox="1">
            <a:spLocks noGrp="1"/>
          </p:cNvSpPr>
          <p:nvPr>
            <p:ph type="body" sz="half" idx="2"/>
          </p:nvPr>
        </p:nvSpPr>
        <p:spPr>
          <a:xfrm>
            <a:off x="305320" y="6240436"/>
            <a:ext cx="8525334" cy="527124"/>
          </a:xfrm>
        </p:spPr>
        <p:txBody>
          <a:bodyPr/>
          <a:lstStyle/>
          <a:p>
            <a:r>
              <a:rPr lang="en-US" smtClean="0"/>
              <a:t>**CDC </a:t>
            </a:r>
            <a:r>
              <a:rPr lang="en-US" dirty="0" smtClean="0"/>
              <a:t>Website to check current affected areas: </a:t>
            </a:r>
            <a:r>
              <a:rPr lang="en-US" dirty="0" smtClean="0">
                <a:hlinkClick r:id="rId5"/>
              </a:rPr>
              <a:t>www.cdc.gov/vhf/ebola</a:t>
            </a:r>
            <a:r>
              <a:rPr lang="en-US" dirty="0" smtClean="0"/>
              <a:t> </a:t>
            </a:r>
            <a:endParaRPr lang="en-US" dirty="0"/>
          </a:p>
        </p:txBody>
      </p:sp>
    </p:spTree>
    <p:extLst>
      <p:ext uri="{BB962C8B-B14F-4D97-AF65-F5344CB8AC3E}">
        <p14:creationId xmlns:p14="http://schemas.microsoft.com/office/powerpoint/2010/main" xmlns="" val="14876661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Ebola Virus Pathogenesis</a:t>
            </a:r>
            <a:endParaRPr lang="en-US" dirty="0"/>
          </a:p>
        </p:txBody>
      </p:sp>
      <p:sp>
        <p:nvSpPr>
          <p:cNvPr id="5" name="Content Placeholder 4"/>
          <p:cNvSpPr>
            <a:spLocks noGrp="1"/>
          </p:cNvSpPr>
          <p:nvPr>
            <p:ph idx="1"/>
          </p:nvPr>
        </p:nvSpPr>
        <p:spPr/>
        <p:txBody>
          <a:bodyPr/>
          <a:lstStyle/>
          <a:p>
            <a:pPr>
              <a:spcBef>
                <a:spcPts val="1200"/>
              </a:spcBef>
            </a:pPr>
            <a:r>
              <a:rPr lang="en-US" dirty="0" smtClean="0"/>
              <a:t>Direct infection of tissues</a:t>
            </a:r>
          </a:p>
          <a:p>
            <a:pPr>
              <a:spcBef>
                <a:spcPts val="1200"/>
              </a:spcBef>
            </a:pPr>
            <a:r>
              <a:rPr lang="en-US" dirty="0" smtClean="0"/>
              <a:t>Immune dysregulation</a:t>
            </a:r>
          </a:p>
          <a:p>
            <a:pPr>
              <a:spcBef>
                <a:spcPts val="1200"/>
              </a:spcBef>
            </a:pPr>
            <a:r>
              <a:rPr lang="en-US" dirty="0" smtClean="0"/>
              <a:t>Hypovolemia and vascular collapse</a:t>
            </a:r>
          </a:p>
          <a:p>
            <a:pPr lvl="1">
              <a:spcBef>
                <a:spcPts val="1200"/>
              </a:spcBef>
              <a:spcAft>
                <a:spcPts val="1200"/>
              </a:spcAft>
            </a:pPr>
            <a:r>
              <a:rPr lang="en-US" dirty="0" smtClean="0"/>
              <a:t>Electrolyte abnormalities</a:t>
            </a:r>
          </a:p>
          <a:p>
            <a:pPr lvl="1">
              <a:spcBef>
                <a:spcPts val="1200"/>
              </a:spcBef>
              <a:spcAft>
                <a:spcPts val="1200"/>
              </a:spcAft>
            </a:pPr>
            <a:r>
              <a:rPr lang="en-US" dirty="0" smtClean="0"/>
              <a:t>Multi-organ failure, septic shock</a:t>
            </a:r>
          </a:p>
          <a:p>
            <a:pPr>
              <a:spcBef>
                <a:spcPts val="1200"/>
              </a:spcBef>
            </a:pPr>
            <a:r>
              <a:rPr lang="en-US" dirty="0" smtClean="0"/>
              <a:t>Disseminated intravascular coagulation (DIC) and coagulopathy</a:t>
            </a:r>
            <a:endParaRPr lang="en-US" dirty="0"/>
          </a:p>
        </p:txBody>
      </p:sp>
      <p:sp>
        <p:nvSpPr>
          <p:cNvPr id="11" name="Text Placeholder 3"/>
          <p:cNvSpPr>
            <a:spLocks noGrp="1"/>
          </p:cNvSpPr>
          <p:nvPr>
            <p:ph type="body" sz="half" idx="2"/>
          </p:nvPr>
        </p:nvSpPr>
        <p:spPr>
          <a:xfrm>
            <a:off x="305320" y="6232816"/>
            <a:ext cx="8525334" cy="527124"/>
          </a:xfrm>
        </p:spPr>
        <p:txBody>
          <a:bodyPr/>
          <a:lstStyle/>
          <a:p>
            <a:r>
              <a:rPr lang="fr-FR" dirty="0" smtClean="0"/>
              <a:t>Lancet. Mar 5, 2011; 377(9768): 849–862.</a:t>
            </a:r>
            <a:endParaRPr lang="en-US" dirty="0"/>
          </a:p>
        </p:txBody>
      </p:sp>
      <p:sp>
        <p:nvSpPr>
          <p:cNvPr id="15"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13</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25888791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130"/>
            <a:ext cx="8229600" cy="584775"/>
          </a:xfrm>
        </p:spPr>
        <p:txBody>
          <a:bodyPr>
            <a:spAutoFit/>
          </a:bodyPr>
          <a:lstStyle/>
          <a:p>
            <a:r>
              <a:rPr lang="en-US" dirty="0" smtClean="0"/>
              <a:t>Early Clinical Presentation</a:t>
            </a:r>
            <a:endParaRPr lang="en-US" dirty="0"/>
          </a:p>
        </p:txBody>
      </p:sp>
      <p:sp>
        <p:nvSpPr>
          <p:cNvPr id="3" name="Content Placeholder 2"/>
          <p:cNvSpPr>
            <a:spLocks noGrp="1"/>
          </p:cNvSpPr>
          <p:nvPr>
            <p:ph idx="1"/>
          </p:nvPr>
        </p:nvSpPr>
        <p:spPr>
          <a:xfrm>
            <a:off x="457200" y="1304275"/>
            <a:ext cx="8229600" cy="4791055"/>
          </a:xfrm>
        </p:spPr>
        <p:txBody>
          <a:bodyPr>
            <a:spAutoFit/>
          </a:bodyPr>
          <a:lstStyle/>
          <a:p>
            <a:r>
              <a:rPr lang="en-US" dirty="0" smtClean="0"/>
              <a:t>Acute onset; typically 8–10 days after exposure </a:t>
            </a:r>
            <a:br>
              <a:rPr lang="en-US" dirty="0" smtClean="0"/>
            </a:br>
            <a:r>
              <a:rPr lang="en-US" dirty="0" smtClean="0"/>
              <a:t>(</a:t>
            </a:r>
            <a:r>
              <a:rPr lang="en-US" dirty="0"/>
              <a:t>range 2–21 </a:t>
            </a:r>
            <a:r>
              <a:rPr lang="en-US" dirty="0" smtClean="0"/>
              <a:t>days)</a:t>
            </a:r>
          </a:p>
          <a:p>
            <a:r>
              <a:rPr lang="en-US" dirty="0" smtClean="0"/>
              <a:t>Signs and symptoms</a:t>
            </a:r>
          </a:p>
          <a:p>
            <a:pPr lvl="1">
              <a:spcAft>
                <a:spcPts val="400"/>
              </a:spcAft>
            </a:pPr>
            <a:r>
              <a:rPr lang="en-US" dirty="0" smtClean="0"/>
              <a:t>Initial: Fever, chills, </a:t>
            </a:r>
            <a:r>
              <a:rPr lang="en-US" dirty="0" err="1" smtClean="0"/>
              <a:t>myalgias</a:t>
            </a:r>
            <a:r>
              <a:rPr lang="en-US" dirty="0" smtClean="0"/>
              <a:t>, malaise, anorexia</a:t>
            </a:r>
          </a:p>
          <a:p>
            <a:pPr lvl="1">
              <a:spcAft>
                <a:spcPts val="400"/>
              </a:spcAft>
            </a:pPr>
            <a:r>
              <a:rPr lang="en-US" dirty="0" smtClean="0"/>
              <a:t>After 5 days: GI symptoms, such as nausea, vomiting, watery diarrhea, abdominal pain</a:t>
            </a:r>
          </a:p>
          <a:p>
            <a:pPr lvl="1">
              <a:spcAft>
                <a:spcPts val="400"/>
              </a:spcAft>
            </a:pPr>
            <a:r>
              <a:rPr lang="en-US" dirty="0" smtClean="0"/>
              <a:t>Other: Headache, conjunctivitis, hiccups, rash, chest pain, shortness of breath, confusion, seizures</a:t>
            </a:r>
          </a:p>
          <a:p>
            <a:pPr lvl="1">
              <a:spcAft>
                <a:spcPts val="400"/>
              </a:spcAft>
            </a:pPr>
            <a:r>
              <a:rPr lang="en-US" dirty="0" smtClean="0"/>
              <a:t>Hemorrhagic symptoms in 18% of cases</a:t>
            </a:r>
          </a:p>
          <a:p>
            <a:pPr>
              <a:spcBef>
                <a:spcPts val="1200"/>
              </a:spcBef>
            </a:pPr>
            <a:r>
              <a:rPr lang="en-US" dirty="0" smtClean="0"/>
              <a:t>Other possible infectious causes of symptoms</a:t>
            </a:r>
          </a:p>
          <a:p>
            <a:pPr lvl="1"/>
            <a:r>
              <a:rPr lang="en-US" dirty="0" smtClean="0"/>
              <a:t>Malaria, typhoid fever, meningococcemia, Lassa fever and other bacterial infections (e.g., pneumonia) – all very common in Africa</a:t>
            </a:r>
            <a:endParaRPr lang="en-US" dirty="0"/>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14</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20281552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Clinical Features</a:t>
            </a:r>
            <a:endParaRPr lang="en-US" dirty="0"/>
          </a:p>
        </p:txBody>
      </p:sp>
      <p:sp>
        <p:nvSpPr>
          <p:cNvPr id="5" name="Content Placeholder 4"/>
          <p:cNvSpPr>
            <a:spLocks noGrp="1"/>
          </p:cNvSpPr>
          <p:nvPr>
            <p:ph idx="1"/>
          </p:nvPr>
        </p:nvSpPr>
        <p:spPr>
          <a:xfrm>
            <a:off x="617220" y="1360308"/>
            <a:ext cx="7901940" cy="4431983"/>
          </a:xfrm>
        </p:spPr>
        <p:txBody>
          <a:bodyPr>
            <a:spAutoFit/>
          </a:bodyPr>
          <a:lstStyle/>
          <a:p>
            <a:r>
              <a:rPr lang="en-US" dirty="0" smtClean="0"/>
              <a:t>Nonspecific early symptoms progress to:</a:t>
            </a:r>
          </a:p>
          <a:p>
            <a:pPr lvl="1"/>
            <a:r>
              <a:rPr lang="en-US" dirty="0" smtClean="0"/>
              <a:t>Hypovolemic shock and multi-organ failure</a:t>
            </a:r>
          </a:p>
          <a:p>
            <a:pPr lvl="1"/>
            <a:r>
              <a:rPr lang="en-US" dirty="0" smtClean="0"/>
              <a:t>Hemorrhagic disease</a:t>
            </a:r>
          </a:p>
          <a:p>
            <a:pPr lvl="1"/>
            <a:r>
              <a:rPr lang="en-US" dirty="0" smtClean="0"/>
              <a:t>Death</a:t>
            </a:r>
          </a:p>
          <a:p>
            <a:pPr>
              <a:spcBef>
                <a:spcPts val="1200"/>
              </a:spcBef>
            </a:pPr>
            <a:r>
              <a:rPr lang="en-US" dirty="0" smtClean="0"/>
              <a:t>Non-fatal cases typically improve 6–11 days after symptoms onset</a:t>
            </a:r>
          </a:p>
          <a:p>
            <a:pPr>
              <a:spcBef>
                <a:spcPts val="1200"/>
              </a:spcBef>
            </a:pPr>
            <a:r>
              <a:rPr lang="en-US" dirty="0" smtClean="0"/>
              <a:t>Fatal disease associated with more severe early symptoms</a:t>
            </a:r>
          </a:p>
          <a:p>
            <a:pPr lvl="1"/>
            <a:r>
              <a:rPr lang="en-US" dirty="0" smtClean="0"/>
              <a:t>Fatality rates of 70% have been reported in rural Africa</a:t>
            </a:r>
          </a:p>
          <a:p>
            <a:pPr lvl="1"/>
            <a:r>
              <a:rPr lang="en-US" dirty="0" smtClean="0"/>
              <a:t>Intensive care, especially early intravenous and electrolyte management, may increase the survival rate</a:t>
            </a:r>
            <a:endParaRPr lang="en-US" dirty="0"/>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15</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7572943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18" y="592790"/>
            <a:ext cx="8527635" cy="529830"/>
          </a:xfrm>
        </p:spPr>
        <p:txBody>
          <a:bodyPr/>
          <a:lstStyle/>
          <a:p>
            <a:pPr>
              <a:lnSpc>
                <a:spcPct val="100000"/>
              </a:lnSpc>
            </a:pPr>
            <a:r>
              <a:rPr lang="en-US" dirty="0" smtClean="0"/>
              <a:t>Clinical Manifestations by Organ System</a:t>
            </a:r>
            <a:br>
              <a:rPr lang="en-US" dirty="0" smtClean="0"/>
            </a:br>
            <a:r>
              <a:rPr lang="en-US" dirty="0" smtClean="0"/>
              <a:t>in West African Ebola Outbreak</a:t>
            </a:r>
            <a:endParaRPr lang="en-US" dirty="0"/>
          </a:p>
        </p:txBody>
      </p:sp>
      <p:graphicFrame>
        <p:nvGraphicFramePr>
          <p:cNvPr id="5" name="Content Placeholder 4"/>
          <p:cNvGraphicFramePr>
            <a:graphicFrameLocks noGrp="1"/>
          </p:cNvGraphicFramePr>
          <p:nvPr>
            <p:ph type="pic" idx="1"/>
            <p:extLst>
              <p:ext uri="{D42A27DB-BD31-4B8C-83A1-F6EECF244321}">
                <p14:modId xmlns:p14="http://schemas.microsoft.com/office/powerpoint/2010/main" xmlns="" val="2951305029"/>
              </p:ext>
            </p:extLst>
          </p:nvPr>
        </p:nvGraphicFramePr>
        <p:xfrm>
          <a:off x="461395" y="1491468"/>
          <a:ext cx="8221211" cy="4587240"/>
        </p:xfrm>
        <a:graphic>
          <a:graphicData uri="http://schemas.openxmlformats.org/drawingml/2006/table">
            <a:tbl>
              <a:tblPr firstRow="1" bandRow="1">
                <a:tableStyleId>{93296810-A885-4BE3-A3E7-6D5BEEA58F35}</a:tableStyleId>
              </a:tblPr>
              <a:tblGrid>
                <a:gridCol w="1761688"/>
                <a:gridCol w="6459523"/>
              </a:tblGrid>
              <a:tr h="370840">
                <a:tc>
                  <a:txBody>
                    <a:bodyPr/>
                    <a:lstStyle/>
                    <a:p>
                      <a:pPr algn="ctr"/>
                      <a:r>
                        <a:rPr lang="en-US" dirty="0" smtClean="0"/>
                        <a:t>Organ System</a:t>
                      </a:r>
                      <a:endParaRPr lang="en-US" dirty="0"/>
                    </a:p>
                  </a:txBody>
                  <a:tcPr marL="58783" marR="58783" marT="91440" marB="9144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Clinical</a:t>
                      </a:r>
                      <a:r>
                        <a:rPr lang="en-US" baseline="0" dirty="0" smtClean="0"/>
                        <a:t> Manifestation</a:t>
                      </a:r>
                      <a:endParaRPr lang="en-US" dirty="0"/>
                    </a:p>
                  </a:txBody>
                  <a:tcPr marL="58783" marR="58783" marT="91440" marB="91440">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1700" dirty="0" smtClean="0"/>
                        <a:t>General</a:t>
                      </a:r>
                      <a:endParaRPr lang="en-US" sz="1700" dirty="0"/>
                    </a:p>
                  </a:txBody>
                  <a:tcPr marL="73152" marR="0" marT="91440" marB="91440">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Fever</a:t>
                      </a:r>
                      <a:r>
                        <a:rPr lang="en-US" sz="1700" baseline="0" dirty="0" smtClean="0"/>
                        <a:t> (87%), f</a:t>
                      </a:r>
                      <a:r>
                        <a:rPr lang="en-US" sz="1700" dirty="0" smtClean="0"/>
                        <a:t>atigue</a:t>
                      </a:r>
                      <a:r>
                        <a:rPr lang="en-US" sz="1700" baseline="0" dirty="0" smtClean="0"/>
                        <a:t> (76%), a</a:t>
                      </a:r>
                      <a:r>
                        <a:rPr lang="en-US" sz="1700" dirty="0" smtClean="0"/>
                        <a:t>rthralgia (39%), </a:t>
                      </a:r>
                      <a:r>
                        <a:rPr lang="en-US" sz="1700" baseline="0" dirty="0" smtClean="0"/>
                        <a:t>myalgia (39%)</a:t>
                      </a:r>
                      <a:endParaRPr lang="en-US" sz="1700" dirty="0"/>
                    </a:p>
                  </a:txBody>
                  <a:tcPr marL="137160" marR="58783" marT="91440" marB="91440">
                    <a:lnR w="12700" cmpd="sng">
                      <a:noFill/>
                    </a:ln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370840">
                <a:tc>
                  <a:txBody>
                    <a:bodyPr/>
                    <a:lstStyle/>
                    <a:p>
                      <a:r>
                        <a:rPr lang="en-US" sz="1700" dirty="0" smtClean="0"/>
                        <a:t>Neurological</a:t>
                      </a:r>
                      <a:endParaRPr lang="en-US" sz="1700" dirty="0"/>
                    </a:p>
                  </a:txBody>
                  <a:tcPr marL="73152" marR="0" marT="91440" marB="91440">
                    <a:lnL w="12700" cmpd="sng">
                      <a:noFill/>
                    </a:lnL>
                    <a:solidFill>
                      <a:schemeClr val="accent4">
                        <a:lumMod val="40000"/>
                        <a:lumOff val="60000"/>
                        <a:alpha val="50000"/>
                      </a:schemeClr>
                    </a:solidFill>
                  </a:tcPr>
                </a:tc>
                <a:tc>
                  <a:txBody>
                    <a:bodyPr/>
                    <a:lstStyle/>
                    <a:p>
                      <a:r>
                        <a:rPr lang="en-US" sz="1700" baseline="0" dirty="0" smtClean="0"/>
                        <a:t>Headache (53%), confusion (13%), eye pain (8%), coma (6%)</a:t>
                      </a:r>
                      <a:endParaRPr lang="en-US" sz="1700" dirty="0"/>
                    </a:p>
                  </a:txBody>
                  <a:tcPr marL="137160" marR="58783" marT="91440" marB="91440">
                    <a:lnR w="12700" cmpd="sng">
                      <a:noFill/>
                    </a:lnR>
                    <a:lnB w="12700" cap="flat" cmpd="sng" algn="ctr">
                      <a:solidFill>
                        <a:schemeClr val="bg2"/>
                      </a:solidFill>
                      <a:prstDash val="solid"/>
                      <a:round/>
                      <a:headEnd type="none" w="med" len="med"/>
                      <a:tailEnd type="none" w="med" len="med"/>
                    </a:lnB>
                    <a:solidFill>
                      <a:schemeClr val="accent4">
                        <a:lumMod val="40000"/>
                        <a:lumOff val="60000"/>
                        <a:alpha val="50000"/>
                      </a:schemeClr>
                    </a:solidFill>
                  </a:tcPr>
                </a:tc>
              </a:tr>
              <a:tr h="370840">
                <a:tc>
                  <a:txBody>
                    <a:bodyPr/>
                    <a:lstStyle/>
                    <a:p>
                      <a:r>
                        <a:rPr lang="en-US" sz="1700" dirty="0" smtClean="0"/>
                        <a:t>Cardiovascular</a:t>
                      </a:r>
                      <a:endParaRPr lang="en-US" sz="1700" dirty="0"/>
                    </a:p>
                  </a:txBody>
                  <a:tcPr marL="73152" marR="0" marT="91440" marB="91440">
                    <a:lnL w="12700" cmpd="sng">
                      <a:noFill/>
                    </a:lnL>
                    <a:solidFill>
                      <a:schemeClr val="accent4">
                        <a:lumMod val="20000"/>
                        <a:lumOff val="80000"/>
                        <a:alpha val="50000"/>
                      </a:schemeClr>
                    </a:solidFill>
                  </a:tcPr>
                </a:tc>
                <a:tc>
                  <a:txBody>
                    <a:bodyPr/>
                    <a:lstStyle/>
                    <a:p>
                      <a:r>
                        <a:rPr lang="en-US" sz="1700" dirty="0" smtClean="0"/>
                        <a:t>Chest pain (37%), </a:t>
                      </a:r>
                      <a:endParaRPr lang="en-US" sz="1700" dirty="0"/>
                    </a:p>
                  </a:txBody>
                  <a:tcPr marL="137160" marR="58783" marT="91440" marB="91440">
                    <a:lnR w="12700" cmpd="sng">
                      <a:noFill/>
                    </a:lnR>
                    <a:lnT w="12700" cap="flat" cmpd="sng" algn="ctr">
                      <a:solidFill>
                        <a:schemeClr val="bg2"/>
                      </a:solidFill>
                      <a:prstDash val="solid"/>
                      <a:round/>
                      <a:headEnd type="none" w="med" len="med"/>
                      <a:tailEnd type="none" w="med" len="med"/>
                    </a:lnT>
                    <a:solidFill>
                      <a:schemeClr val="accent4">
                        <a:lumMod val="20000"/>
                        <a:lumOff val="80000"/>
                        <a:alpha val="50000"/>
                      </a:schemeClr>
                    </a:solidFill>
                  </a:tcPr>
                </a:tc>
              </a:tr>
              <a:tr h="370840">
                <a:tc>
                  <a:txBody>
                    <a:bodyPr/>
                    <a:lstStyle/>
                    <a:p>
                      <a:r>
                        <a:rPr lang="en-US" sz="1700" dirty="0" smtClean="0"/>
                        <a:t>Pulmonary</a:t>
                      </a:r>
                      <a:endParaRPr lang="en-US" sz="1700" dirty="0"/>
                    </a:p>
                  </a:txBody>
                  <a:tcPr marL="73152" marR="0" marT="91440" marB="91440">
                    <a:lnL w="12700" cmpd="sng">
                      <a:noFill/>
                    </a:lnL>
                    <a:solidFill>
                      <a:schemeClr val="accent4">
                        <a:lumMod val="40000"/>
                        <a:lumOff val="60000"/>
                        <a:alpha val="50000"/>
                      </a:schemeClr>
                    </a:solidFill>
                  </a:tcPr>
                </a:tc>
                <a:tc>
                  <a:txBody>
                    <a:bodyPr/>
                    <a:lstStyle/>
                    <a:p>
                      <a:r>
                        <a:rPr lang="en-US" sz="1700" dirty="0" smtClean="0"/>
                        <a:t>Cough (30%),</a:t>
                      </a:r>
                      <a:r>
                        <a:rPr lang="en-US" sz="1700" baseline="0" dirty="0" smtClean="0"/>
                        <a:t> dyspnea (23%), sore throat (22%), hiccups (11%) </a:t>
                      </a:r>
                      <a:endParaRPr lang="en-US" sz="1700" dirty="0"/>
                    </a:p>
                  </a:txBody>
                  <a:tcPr marL="137160" marR="58783" marT="91440" marB="91440">
                    <a:lnR w="12700" cmpd="sng">
                      <a:noFill/>
                    </a:lnR>
                    <a:solidFill>
                      <a:schemeClr val="accent4">
                        <a:lumMod val="40000"/>
                        <a:lumOff val="60000"/>
                        <a:alpha val="50000"/>
                      </a:schemeClr>
                    </a:solidFill>
                  </a:tcPr>
                </a:tc>
              </a:tr>
              <a:tr h="370840">
                <a:tc>
                  <a:txBody>
                    <a:bodyPr/>
                    <a:lstStyle/>
                    <a:p>
                      <a:r>
                        <a:rPr lang="en-US" sz="1700" dirty="0" smtClean="0"/>
                        <a:t>Gastrointestinal</a:t>
                      </a:r>
                      <a:endParaRPr lang="en-US" sz="1700" dirty="0"/>
                    </a:p>
                  </a:txBody>
                  <a:tcPr marL="73152" marR="0" marT="91440" marB="91440">
                    <a:lnL w="12700" cmpd="sng">
                      <a:noFill/>
                    </a:lnL>
                    <a:solidFill>
                      <a:schemeClr val="accent4">
                        <a:lumMod val="20000"/>
                        <a:lumOff val="80000"/>
                        <a:alpha val="50000"/>
                      </a:schemeClr>
                    </a:solidFill>
                  </a:tcPr>
                </a:tc>
                <a:tc>
                  <a:txBody>
                    <a:bodyPr/>
                    <a:lstStyle/>
                    <a:p>
                      <a:r>
                        <a:rPr lang="en-US" sz="1700" baseline="0" dirty="0" smtClean="0"/>
                        <a:t>Vomiting (68%), diarrhea (66%), a</a:t>
                      </a:r>
                      <a:r>
                        <a:rPr lang="en-US" sz="1700" dirty="0" smtClean="0"/>
                        <a:t>norexia (65%),</a:t>
                      </a:r>
                      <a:r>
                        <a:rPr lang="en-US" sz="1700" baseline="0" dirty="0" smtClean="0"/>
                        <a:t> abdominal pain (44%), dysphagia (33%), jaundice (10%) </a:t>
                      </a:r>
                      <a:endParaRPr lang="en-US" sz="1700" dirty="0"/>
                    </a:p>
                  </a:txBody>
                  <a:tcPr marL="137160" marR="58783" marT="91440" marB="91440">
                    <a:lnR w="12700" cmpd="sng">
                      <a:noFill/>
                    </a:lnR>
                    <a:solidFill>
                      <a:schemeClr val="accent4">
                        <a:lumMod val="20000"/>
                        <a:lumOff val="80000"/>
                        <a:alpha val="5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Hematological</a:t>
                      </a:r>
                      <a:endParaRPr lang="en-US" sz="1700" dirty="0"/>
                    </a:p>
                  </a:txBody>
                  <a:tcPr marL="73152" marR="0" marT="91440" marB="91440">
                    <a:lnL w="12700" cmpd="sng">
                      <a:noFill/>
                    </a:lnL>
                    <a:solidFill>
                      <a:schemeClr val="accent4">
                        <a:lumMod val="40000"/>
                        <a:lumOff val="60000"/>
                        <a:alpha val="50000"/>
                      </a:schemeClr>
                    </a:solidFill>
                  </a:tcPr>
                </a:tc>
                <a:tc>
                  <a:txBody>
                    <a:bodyPr/>
                    <a:lstStyle/>
                    <a:p>
                      <a:r>
                        <a:rPr lang="en-US" sz="1700" dirty="0" smtClean="0"/>
                        <a:t>Any unexplained</a:t>
                      </a:r>
                      <a:r>
                        <a:rPr lang="en-US" sz="1700" baseline="0" dirty="0" smtClean="0"/>
                        <a:t> bleeding (18%), melena/</a:t>
                      </a:r>
                      <a:r>
                        <a:rPr lang="en-US" sz="1700" baseline="0" dirty="0" err="1" smtClean="0"/>
                        <a:t>hematochezia</a:t>
                      </a:r>
                      <a:r>
                        <a:rPr lang="en-US" sz="1700" baseline="0" dirty="0" smtClean="0"/>
                        <a:t> (6%), hematemesis (4%), vaginal bleeding (3%), gingival bleeding (2%), hemoptysis (2%), epistaxis (2%), bleeding at injection site (2%), hematuria (1%), </a:t>
                      </a:r>
                      <a:r>
                        <a:rPr lang="en-US" sz="1700" baseline="0" dirty="0" err="1" smtClean="0"/>
                        <a:t>petechiae</a:t>
                      </a:r>
                      <a:r>
                        <a:rPr lang="en-US" sz="1700" baseline="0" dirty="0" smtClean="0"/>
                        <a:t>/</a:t>
                      </a:r>
                      <a:r>
                        <a:rPr lang="en-US" sz="1700" baseline="0" dirty="0" err="1" smtClean="0"/>
                        <a:t>ecchymoses</a:t>
                      </a:r>
                      <a:r>
                        <a:rPr lang="en-US" sz="1700" baseline="0" dirty="0" smtClean="0"/>
                        <a:t> (1%)</a:t>
                      </a:r>
                      <a:endParaRPr lang="en-US" sz="1700" dirty="0"/>
                    </a:p>
                  </a:txBody>
                  <a:tcPr marL="137160" marR="58783" marT="91440" marB="91440">
                    <a:lnR w="12700" cmpd="sng">
                      <a:noFill/>
                    </a:lnR>
                    <a:solidFill>
                      <a:schemeClr val="accent4">
                        <a:lumMod val="40000"/>
                        <a:lumOff val="60000"/>
                        <a:alpha val="50000"/>
                      </a:schemeClr>
                    </a:solidFill>
                  </a:tcPr>
                </a:tc>
              </a:tr>
              <a:tr h="370840">
                <a:tc>
                  <a:txBody>
                    <a:bodyPr/>
                    <a:lstStyle/>
                    <a:p>
                      <a:r>
                        <a:rPr lang="en-US" sz="1700" dirty="0" smtClean="0"/>
                        <a:t>Integumentary</a:t>
                      </a:r>
                      <a:endParaRPr lang="en-US" sz="1700" dirty="0"/>
                    </a:p>
                  </a:txBody>
                  <a:tcPr marL="73152" marR="0" marT="91440" marB="91440">
                    <a:lnL w="12700" cmpd="sng">
                      <a:noFill/>
                    </a:lnL>
                    <a:lnB w="12700" cap="flat" cmpd="sng" algn="ctr">
                      <a:solidFill>
                        <a:schemeClr val="bg1"/>
                      </a:solidFill>
                      <a:prstDash val="solid"/>
                      <a:round/>
                      <a:headEnd type="none" w="med" len="med"/>
                      <a:tailEnd type="none" w="med" len="med"/>
                    </a:lnB>
                    <a:solidFill>
                      <a:schemeClr val="accent4">
                        <a:lumMod val="20000"/>
                        <a:lumOff val="80000"/>
                        <a:alpha val="50000"/>
                      </a:schemeClr>
                    </a:solidFill>
                  </a:tcPr>
                </a:tc>
                <a:tc>
                  <a:txBody>
                    <a:bodyPr/>
                    <a:lstStyle/>
                    <a:p>
                      <a:r>
                        <a:rPr lang="en-US" sz="1700" dirty="0" smtClean="0"/>
                        <a:t>Conjunctivitis</a:t>
                      </a:r>
                      <a:r>
                        <a:rPr lang="en-US" sz="1700" baseline="0" dirty="0" smtClean="0"/>
                        <a:t> (21%), rash (6%)</a:t>
                      </a:r>
                      <a:endParaRPr lang="en-US" sz="1700" dirty="0"/>
                    </a:p>
                  </a:txBody>
                  <a:tcPr marL="137160" marR="58783" marT="91440" marB="91440">
                    <a:lnR w="12700" cmpd="sng">
                      <a:noFill/>
                    </a:lnR>
                    <a:lnB w="12700" cap="flat" cmpd="sng" algn="ctr">
                      <a:solidFill>
                        <a:schemeClr val="bg1"/>
                      </a:solidFill>
                      <a:prstDash val="solid"/>
                      <a:round/>
                      <a:headEnd type="none" w="med" len="med"/>
                      <a:tailEnd type="none" w="med" len="med"/>
                    </a:lnB>
                    <a:solidFill>
                      <a:schemeClr val="accent4">
                        <a:lumMod val="20000"/>
                        <a:lumOff val="80000"/>
                        <a:alpha val="50000"/>
                      </a:schemeClr>
                    </a:solidFill>
                  </a:tcPr>
                </a:tc>
              </a:tr>
            </a:tbl>
          </a:graphicData>
        </a:graphic>
      </p:graphicFrame>
      <p:sp>
        <p:nvSpPr>
          <p:cNvPr id="4" name="Text Placeholder 3"/>
          <p:cNvSpPr>
            <a:spLocks noGrp="1"/>
          </p:cNvSpPr>
          <p:nvPr>
            <p:ph type="body" sz="half" idx="2"/>
          </p:nvPr>
        </p:nvSpPr>
        <p:spPr>
          <a:xfrm>
            <a:off x="305320" y="6255676"/>
            <a:ext cx="8525334" cy="527124"/>
          </a:xfrm>
          <a:prstGeom prst="rect">
            <a:avLst/>
          </a:prstGeom>
        </p:spPr>
        <p:txBody>
          <a:bodyPr/>
          <a:lstStyle/>
          <a:p>
            <a:r>
              <a:rPr lang="en-US" dirty="0" smtClean="0"/>
              <a:t>WHO Ebola Response team. </a:t>
            </a:r>
            <a:r>
              <a:rPr lang="en-US" i="1" dirty="0" smtClean="0"/>
              <a:t>NEJM</a:t>
            </a:r>
            <a:r>
              <a:rPr lang="en-US" dirty="0" smtClean="0"/>
              <a:t>. 2014</a:t>
            </a:r>
            <a:endParaRPr lang="en-US" dirty="0"/>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16</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8261954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018" y="469970"/>
            <a:ext cx="8527635" cy="529830"/>
          </a:xfrm>
        </p:spPr>
        <p:txBody>
          <a:bodyPr/>
          <a:lstStyle/>
          <a:p>
            <a:r>
              <a:rPr lang="en-US" sz="2800" dirty="0" smtClean="0"/>
              <a:t>Examples of Hemorrhagic Signs</a:t>
            </a:r>
            <a:endParaRPr lang="en-US" sz="2800" dirty="0"/>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491597" y="4349639"/>
            <a:ext cx="2843007" cy="2096774"/>
          </a:xfrm>
          <a:prstGeom prst="rect">
            <a:avLst/>
          </a:prstGeom>
          <a:ln w="12700">
            <a:solidFill>
              <a:schemeClr val="tx2"/>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122400" y="1580343"/>
            <a:ext cx="3581400" cy="2206777"/>
          </a:xfrm>
          <a:prstGeom prst="rect">
            <a:avLst/>
          </a:prstGeom>
          <a:ln w="12700">
            <a:solidFill>
              <a:schemeClr val="tx2"/>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5208741" y="2190094"/>
            <a:ext cx="2860517" cy="3365315"/>
          </a:xfrm>
          <a:prstGeom prst="rect">
            <a:avLst/>
          </a:prstGeom>
          <a:ln w="12700">
            <a:solidFill>
              <a:schemeClr val="tx2"/>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1731590" y="3903232"/>
            <a:ext cx="2363019" cy="400110"/>
          </a:xfrm>
          <a:prstGeom prst="rect">
            <a:avLst/>
          </a:prstGeom>
          <a:noFill/>
        </p:spPr>
        <p:txBody>
          <a:bodyPr wrap="none" rtlCol="0">
            <a:spAutoFit/>
          </a:bodyPr>
          <a:lstStyle/>
          <a:p>
            <a:pPr algn="ctr"/>
            <a:r>
              <a:rPr lang="en-US" sz="2000" b="1" dirty="0">
                <a:solidFill>
                  <a:srgbClr val="000000"/>
                </a:solidFill>
              </a:rPr>
              <a:t>Bleeding </a:t>
            </a:r>
            <a:r>
              <a:rPr lang="en-US" sz="2000" b="1" dirty="0" smtClean="0">
                <a:solidFill>
                  <a:srgbClr val="000000"/>
                </a:solidFill>
              </a:rPr>
              <a:t>at IV </a:t>
            </a:r>
            <a:r>
              <a:rPr lang="en-US" sz="2000" b="1" dirty="0">
                <a:solidFill>
                  <a:srgbClr val="000000"/>
                </a:solidFill>
              </a:rPr>
              <a:t>Site </a:t>
            </a:r>
          </a:p>
        </p:txBody>
      </p:sp>
      <p:sp>
        <p:nvSpPr>
          <p:cNvPr id="3" name="TextBox 2"/>
          <p:cNvSpPr txBox="1"/>
          <p:nvPr/>
        </p:nvSpPr>
        <p:spPr>
          <a:xfrm>
            <a:off x="2029749" y="1136835"/>
            <a:ext cx="1766702" cy="400110"/>
          </a:xfrm>
          <a:prstGeom prst="rect">
            <a:avLst/>
          </a:prstGeom>
          <a:noFill/>
        </p:spPr>
        <p:txBody>
          <a:bodyPr wrap="none" rtlCol="0">
            <a:spAutoFit/>
          </a:bodyPr>
          <a:lstStyle/>
          <a:p>
            <a:pPr algn="ctr"/>
            <a:r>
              <a:rPr lang="en-US" sz="2000" b="1" dirty="0" smtClean="0">
                <a:solidFill>
                  <a:srgbClr val="000000"/>
                </a:solidFill>
              </a:rPr>
              <a:t>Hematemesis</a:t>
            </a:r>
            <a:endParaRPr lang="en-US" sz="2000" b="1" dirty="0">
              <a:solidFill>
                <a:srgbClr val="000000"/>
              </a:solidFill>
            </a:endParaRPr>
          </a:p>
        </p:txBody>
      </p:sp>
      <p:sp>
        <p:nvSpPr>
          <p:cNvPr id="6" name="Rectangle 5"/>
          <p:cNvSpPr/>
          <p:nvPr/>
        </p:nvSpPr>
        <p:spPr>
          <a:xfrm>
            <a:off x="5509426" y="1682594"/>
            <a:ext cx="2259145" cy="400110"/>
          </a:xfrm>
          <a:prstGeom prst="rect">
            <a:avLst/>
          </a:prstGeom>
        </p:spPr>
        <p:txBody>
          <a:bodyPr wrap="none">
            <a:spAutoFit/>
          </a:bodyPr>
          <a:lstStyle/>
          <a:p>
            <a:pPr algn="ctr"/>
            <a:r>
              <a:rPr lang="en-US" sz="2000" b="1" dirty="0">
                <a:solidFill>
                  <a:srgbClr val="000000"/>
                </a:solidFill>
              </a:rPr>
              <a:t>Gingival bleeding</a:t>
            </a:r>
            <a:endParaRPr lang="en-US" sz="2000" b="1" dirty="0"/>
          </a:p>
        </p:txBody>
      </p:sp>
      <p:sp>
        <p:nvSpPr>
          <p:cNvPr id="1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17</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28227922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Laboratory Findings</a:t>
            </a:r>
            <a:endParaRPr lang="en-US" dirty="0"/>
          </a:p>
        </p:txBody>
      </p:sp>
      <p:sp>
        <p:nvSpPr>
          <p:cNvPr id="5" name="Content Placeholder 4"/>
          <p:cNvSpPr>
            <a:spLocks noGrp="1"/>
          </p:cNvSpPr>
          <p:nvPr>
            <p:ph idx="1"/>
          </p:nvPr>
        </p:nvSpPr>
        <p:spPr>
          <a:xfrm>
            <a:off x="457200" y="1558429"/>
            <a:ext cx="8229600" cy="4191000"/>
          </a:xfrm>
        </p:spPr>
        <p:txBody>
          <a:bodyPr/>
          <a:lstStyle/>
          <a:p>
            <a:pPr>
              <a:spcBef>
                <a:spcPts val="1200"/>
              </a:spcBef>
            </a:pPr>
            <a:r>
              <a:rPr lang="en-US" dirty="0" smtClean="0"/>
              <a:t>Thrombocytopenia (50,000–100,000/</a:t>
            </a:r>
            <a:r>
              <a:rPr lang="en-US" dirty="0">
                <a:solidFill>
                  <a:srgbClr val="000000"/>
                </a:solidFill>
                <a:latin typeface="Symbol" panose="05050102010706020507" pitchFamily="18" charset="2"/>
              </a:rPr>
              <a:t>m</a:t>
            </a:r>
            <a:r>
              <a:rPr lang="en-US" dirty="0">
                <a:solidFill>
                  <a:srgbClr val="000000"/>
                </a:solidFill>
              </a:rPr>
              <a:t>L</a:t>
            </a:r>
            <a:r>
              <a:rPr lang="en-US" dirty="0" smtClean="0"/>
              <a:t> range)</a:t>
            </a:r>
          </a:p>
          <a:p>
            <a:pPr>
              <a:spcBef>
                <a:spcPts val="1200"/>
              </a:spcBef>
            </a:pPr>
            <a:r>
              <a:rPr lang="en-US" dirty="0" smtClean="0"/>
              <a:t>Leukopenia followed by </a:t>
            </a:r>
            <a:r>
              <a:rPr lang="en-US" dirty="0" err="1" smtClean="0"/>
              <a:t>neutrophilia</a:t>
            </a:r>
            <a:endParaRPr lang="en-US" dirty="0" smtClean="0"/>
          </a:p>
          <a:p>
            <a:pPr>
              <a:spcBef>
                <a:spcPts val="1200"/>
              </a:spcBef>
            </a:pPr>
            <a:r>
              <a:rPr lang="en-US" dirty="0" smtClean="0"/>
              <a:t>Transaminase elevation: elevation serum aspartate amino-</a:t>
            </a:r>
            <a:r>
              <a:rPr lang="en-US" dirty="0" err="1" smtClean="0"/>
              <a:t>transferase</a:t>
            </a:r>
            <a:r>
              <a:rPr lang="en-US" dirty="0" smtClean="0"/>
              <a:t> (AST) &gt; alanine </a:t>
            </a:r>
            <a:r>
              <a:rPr lang="en-US" dirty="0" err="1" smtClean="0"/>
              <a:t>transferase</a:t>
            </a:r>
            <a:r>
              <a:rPr lang="en-US" dirty="0" smtClean="0"/>
              <a:t> (ALT)</a:t>
            </a:r>
          </a:p>
          <a:p>
            <a:pPr>
              <a:spcBef>
                <a:spcPts val="1200"/>
              </a:spcBef>
            </a:pPr>
            <a:r>
              <a:rPr lang="en-US" dirty="0" smtClean="0"/>
              <a:t>Electrolyte abnormalities from fluid shifts</a:t>
            </a:r>
          </a:p>
          <a:p>
            <a:pPr>
              <a:spcBef>
                <a:spcPts val="1200"/>
              </a:spcBef>
            </a:pPr>
            <a:r>
              <a:rPr lang="en-US" dirty="0" smtClean="0"/>
              <a:t>Coagulation: PT and PTT prolonged</a:t>
            </a:r>
          </a:p>
          <a:p>
            <a:pPr>
              <a:spcBef>
                <a:spcPts val="1200"/>
              </a:spcBef>
            </a:pPr>
            <a:r>
              <a:rPr lang="en-US" dirty="0" smtClean="0"/>
              <a:t>Renal: proteinuria, increased creatinine</a:t>
            </a:r>
            <a:endParaRPr lang="en-US" dirty="0"/>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18</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1002209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1178027" y="2333650"/>
            <a:ext cx="1163845" cy="461665"/>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12700">
                <a:solidFill>
                  <a:srgbClr val="FFFF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b="1" dirty="0" err="1" smtClean="0">
                <a:solidFill>
                  <a:srgbClr val="FF33CC"/>
                </a:solidFill>
                <a:latin typeface="Tw Cen MT" pitchFamily="34" charset="0"/>
              </a:rPr>
              <a:t>viremia</a:t>
            </a:r>
            <a:endParaRPr lang="fr-FR" altLang="en-US" b="1" dirty="0" smtClean="0">
              <a:solidFill>
                <a:srgbClr val="FF33CC"/>
              </a:solidFill>
              <a:latin typeface="Tw Cen MT" pitchFamily="34" charset="0"/>
            </a:endParaRPr>
          </a:p>
        </p:txBody>
      </p:sp>
      <p:sp>
        <p:nvSpPr>
          <p:cNvPr id="7171" name="Text Box 13"/>
          <p:cNvSpPr txBox="1">
            <a:spLocks noChangeArrowheads="1"/>
          </p:cNvSpPr>
          <p:nvPr/>
        </p:nvSpPr>
        <p:spPr bwMode="auto">
          <a:xfrm>
            <a:off x="973674" y="3983555"/>
            <a:ext cx="4333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1800" b="1" dirty="0" smtClean="0">
                <a:solidFill>
                  <a:srgbClr val="4B4B4B"/>
                </a:solidFill>
                <a:latin typeface="Tw Cen MT" pitchFamily="34" charset="0"/>
              </a:rPr>
              <a:t>3</a:t>
            </a:r>
          </a:p>
        </p:txBody>
      </p:sp>
      <p:sp>
        <p:nvSpPr>
          <p:cNvPr id="7172" name="Freeform 14"/>
          <p:cNvSpPr>
            <a:spLocks/>
          </p:cNvSpPr>
          <p:nvPr/>
        </p:nvSpPr>
        <p:spPr bwMode="auto">
          <a:xfrm>
            <a:off x="1735674" y="2165868"/>
            <a:ext cx="3355975" cy="1524000"/>
          </a:xfrm>
          <a:custGeom>
            <a:avLst/>
            <a:gdLst>
              <a:gd name="T0" fmla="*/ 0 w 2400"/>
              <a:gd name="T1" fmla="*/ 2147483647 h 960"/>
              <a:gd name="T2" fmla="*/ 2147483647 w 2400"/>
              <a:gd name="T3" fmla="*/ 2147483647 h 960"/>
              <a:gd name="T4" fmla="*/ 2147483647 w 2400"/>
              <a:gd name="T5" fmla="*/ 0 h 960"/>
              <a:gd name="T6" fmla="*/ 0 60000 65536"/>
              <a:gd name="T7" fmla="*/ 0 60000 65536"/>
              <a:gd name="T8" fmla="*/ 0 60000 65536"/>
            </a:gdLst>
            <a:ahLst/>
            <a:cxnLst>
              <a:cxn ang="T6">
                <a:pos x="T0" y="T1"/>
              </a:cxn>
              <a:cxn ang="T7">
                <a:pos x="T2" y="T3"/>
              </a:cxn>
              <a:cxn ang="T8">
                <a:pos x="T4" y="T5"/>
              </a:cxn>
            </a:cxnLst>
            <a:rect l="0" t="0" r="r" b="b"/>
            <a:pathLst>
              <a:path w="2400" h="960">
                <a:moveTo>
                  <a:pt x="0" y="960"/>
                </a:moveTo>
                <a:cubicBezTo>
                  <a:pt x="400" y="944"/>
                  <a:pt x="800" y="928"/>
                  <a:pt x="1200" y="768"/>
                </a:cubicBezTo>
                <a:cubicBezTo>
                  <a:pt x="1600" y="608"/>
                  <a:pt x="2200" y="128"/>
                  <a:pt x="2400" y="0"/>
                </a:cubicBezTo>
              </a:path>
            </a:pathLst>
          </a:custGeom>
          <a:noFill/>
          <a:ln w="57150" cap="flat" cmpd="sng">
            <a:solidFill>
              <a:srgbClr val="00B050"/>
            </a:solidFill>
            <a:prstDash val="solid"/>
            <a:round/>
            <a:headEnd type="none" w="med" len="med"/>
            <a:tailEnd type="none" w="med" len="med"/>
          </a:ln>
          <a:effectLst/>
          <a:extLst>
            <a:ext uri="{909E8E84-426E-40DD-AFC4-6F175D3DCCD1}">
              <a14:hiddenFill xmlns:a14="http://schemas.microsoft.com/office/drawing/2010/main" xmlns="">
                <a:solidFill>
                  <a:srgbClr val="3333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73" name="Text Box 15"/>
          <p:cNvSpPr txBox="1">
            <a:spLocks noChangeArrowheads="1"/>
          </p:cNvSpPr>
          <p:nvPr/>
        </p:nvSpPr>
        <p:spPr bwMode="auto">
          <a:xfrm>
            <a:off x="5088473" y="1756296"/>
            <a:ext cx="6719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b="1" dirty="0" err="1" smtClean="0">
                <a:solidFill>
                  <a:srgbClr val="00B050"/>
                </a:solidFill>
                <a:latin typeface="Tw Cen MT" pitchFamily="34" charset="0"/>
              </a:rPr>
              <a:t>IgM</a:t>
            </a:r>
            <a:endParaRPr lang="fr-FR" altLang="en-US" b="1" dirty="0" smtClean="0">
              <a:solidFill>
                <a:srgbClr val="00B050"/>
              </a:solidFill>
              <a:latin typeface="Tw Cen MT" pitchFamily="34" charset="0"/>
            </a:endParaRPr>
          </a:p>
        </p:txBody>
      </p:sp>
      <p:sp>
        <p:nvSpPr>
          <p:cNvPr id="7174" name="Line 11"/>
          <p:cNvSpPr>
            <a:spLocks noChangeShapeType="1"/>
          </p:cNvSpPr>
          <p:nvPr/>
        </p:nvSpPr>
        <p:spPr bwMode="auto">
          <a:xfrm>
            <a:off x="3106215" y="5413892"/>
            <a:ext cx="5013325" cy="15876"/>
          </a:xfrm>
          <a:prstGeom prst="line">
            <a:avLst/>
          </a:prstGeom>
          <a:noFill/>
          <a:ln w="76200">
            <a:solidFill>
              <a:srgbClr val="00B05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75" name="Text Box 17"/>
          <p:cNvSpPr txBox="1">
            <a:spLocks noChangeArrowheads="1"/>
          </p:cNvSpPr>
          <p:nvPr/>
        </p:nvSpPr>
        <p:spPr bwMode="auto">
          <a:xfrm>
            <a:off x="1337738" y="5205993"/>
            <a:ext cx="1258678" cy="400110"/>
          </a:xfrm>
          <a:prstGeom prst="rect">
            <a:avLst/>
          </a:prstGeom>
          <a:noFill/>
          <a:ln>
            <a:noFill/>
          </a:ln>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smtClean="0">
                <a:solidFill>
                  <a:srgbClr val="00B050"/>
                </a:solidFill>
                <a:latin typeface="Tw Cen MT" pitchFamily="34" charset="0"/>
              </a:rPr>
              <a:t>ELISA </a:t>
            </a:r>
            <a:r>
              <a:rPr lang="fr-FR" altLang="en-US" sz="2000" b="1" dirty="0" err="1" smtClean="0">
                <a:solidFill>
                  <a:srgbClr val="00B050"/>
                </a:solidFill>
                <a:latin typeface="Tw Cen MT" pitchFamily="34" charset="0"/>
              </a:rPr>
              <a:t>IgM</a:t>
            </a:r>
            <a:endParaRPr lang="fr-FR" altLang="en-US" sz="2000" b="1" dirty="0" smtClean="0">
              <a:solidFill>
                <a:srgbClr val="00B050"/>
              </a:solidFill>
              <a:latin typeface="Tw Cen MT" pitchFamily="34" charset="0"/>
            </a:endParaRPr>
          </a:p>
        </p:txBody>
      </p:sp>
      <p:sp>
        <p:nvSpPr>
          <p:cNvPr id="7177" name="Text Box 5"/>
          <p:cNvSpPr txBox="1">
            <a:spLocks noChangeArrowheads="1"/>
          </p:cNvSpPr>
          <p:nvPr/>
        </p:nvSpPr>
        <p:spPr bwMode="auto">
          <a:xfrm>
            <a:off x="189974" y="3983555"/>
            <a:ext cx="360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1800" b="1" dirty="0" smtClean="0">
                <a:solidFill>
                  <a:srgbClr val="4B4B4B"/>
                </a:solidFill>
                <a:latin typeface="Tw Cen MT" pitchFamily="34" charset="0"/>
              </a:rPr>
              <a:t>0</a:t>
            </a:r>
          </a:p>
        </p:txBody>
      </p:sp>
      <p:sp>
        <p:nvSpPr>
          <p:cNvPr id="7178" name="Line 2"/>
          <p:cNvSpPr>
            <a:spLocks noChangeShapeType="1"/>
          </p:cNvSpPr>
          <p:nvPr/>
        </p:nvSpPr>
        <p:spPr bwMode="auto">
          <a:xfrm>
            <a:off x="323329" y="3748605"/>
            <a:ext cx="8112125" cy="19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79" name="Line 12"/>
          <p:cNvSpPr>
            <a:spLocks noChangeShapeType="1"/>
          </p:cNvSpPr>
          <p:nvPr/>
        </p:nvSpPr>
        <p:spPr bwMode="auto">
          <a:xfrm>
            <a:off x="398641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0" name="Line 24"/>
          <p:cNvSpPr>
            <a:spLocks noChangeShapeType="1"/>
          </p:cNvSpPr>
          <p:nvPr/>
        </p:nvSpPr>
        <p:spPr bwMode="auto">
          <a:xfrm>
            <a:off x="1384714"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1" name="Line 25"/>
          <p:cNvSpPr>
            <a:spLocks noChangeShapeType="1"/>
          </p:cNvSpPr>
          <p:nvPr/>
        </p:nvSpPr>
        <p:spPr bwMode="auto">
          <a:xfrm>
            <a:off x="1645824"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2" name="Line 26"/>
          <p:cNvSpPr>
            <a:spLocks noChangeShapeType="1"/>
          </p:cNvSpPr>
          <p:nvPr/>
        </p:nvSpPr>
        <p:spPr bwMode="auto">
          <a:xfrm>
            <a:off x="19017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3" name="Line 27"/>
          <p:cNvSpPr>
            <a:spLocks noChangeShapeType="1"/>
          </p:cNvSpPr>
          <p:nvPr/>
        </p:nvSpPr>
        <p:spPr bwMode="auto">
          <a:xfrm>
            <a:off x="293866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4" name="Line 28"/>
          <p:cNvSpPr>
            <a:spLocks noChangeShapeType="1"/>
          </p:cNvSpPr>
          <p:nvPr/>
        </p:nvSpPr>
        <p:spPr bwMode="auto">
          <a:xfrm>
            <a:off x="31971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5" name="Line 29"/>
          <p:cNvSpPr>
            <a:spLocks noChangeShapeType="1"/>
          </p:cNvSpPr>
          <p:nvPr/>
        </p:nvSpPr>
        <p:spPr bwMode="auto">
          <a:xfrm>
            <a:off x="372369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6" name="Line 30"/>
          <p:cNvSpPr>
            <a:spLocks noChangeShapeType="1"/>
          </p:cNvSpPr>
          <p:nvPr/>
        </p:nvSpPr>
        <p:spPr bwMode="auto">
          <a:xfrm>
            <a:off x="423548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7" name="Line 31"/>
          <p:cNvSpPr>
            <a:spLocks noChangeShapeType="1"/>
          </p:cNvSpPr>
          <p:nvPr/>
        </p:nvSpPr>
        <p:spPr bwMode="auto">
          <a:xfrm>
            <a:off x="5012272" y="3755429"/>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8" name="Line 32"/>
          <p:cNvSpPr>
            <a:spLocks noChangeShapeType="1"/>
          </p:cNvSpPr>
          <p:nvPr/>
        </p:nvSpPr>
        <p:spPr bwMode="auto">
          <a:xfrm>
            <a:off x="528181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89" name="Line 33"/>
          <p:cNvSpPr>
            <a:spLocks noChangeShapeType="1"/>
          </p:cNvSpPr>
          <p:nvPr/>
        </p:nvSpPr>
        <p:spPr bwMode="auto">
          <a:xfrm>
            <a:off x="5545672"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0" name="Line 34"/>
          <p:cNvSpPr>
            <a:spLocks noChangeShapeType="1"/>
          </p:cNvSpPr>
          <p:nvPr/>
        </p:nvSpPr>
        <p:spPr bwMode="auto">
          <a:xfrm>
            <a:off x="580156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1" name="Text Box 35"/>
          <p:cNvSpPr txBox="1">
            <a:spLocks noChangeArrowheads="1"/>
          </p:cNvSpPr>
          <p:nvPr/>
        </p:nvSpPr>
        <p:spPr bwMode="auto">
          <a:xfrm>
            <a:off x="2726274" y="3983555"/>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1800" b="1" dirty="0" smtClean="0">
                <a:solidFill>
                  <a:srgbClr val="4B4B4B"/>
                </a:solidFill>
                <a:latin typeface="Tw Cen MT" pitchFamily="34" charset="0"/>
              </a:rPr>
              <a:t>10</a:t>
            </a:r>
          </a:p>
        </p:txBody>
      </p:sp>
      <p:sp>
        <p:nvSpPr>
          <p:cNvPr id="7192" name="Freeform 37"/>
          <p:cNvSpPr>
            <a:spLocks/>
          </p:cNvSpPr>
          <p:nvPr/>
        </p:nvSpPr>
        <p:spPr bwMode="auto">
          <a:xfrm>
            <a:off x="2954873" y="2145234"/>
            <a:ext cx="4181475" cy="1579563"/>
          </a:xfrm>
          <a:custGeom>
            <a:avLst/>
            <a:gdLst>
              <a:gd name="T0" fmla="*/ 0 w 12508"/>
              <a:gd name="T1" fmla="*/ 2147483647 h 15673"/>
              <a:gd name="T2" fmla="*/ 2147483647 w 12508"/>
              <a:gd name="T3" fmla="*/ 2147483647 h 15673"/>
              <a:gd name="T4" fmla="*/ 2147483647 w 12508"/>
              <a:gd name="T5" fmla="*/ 2147483647 h 15673"/>
              <a:gd name="T6" fmla="*/ 2147483647 w 12508"/>
              <a:gd name="T7" fmla="*/ 2147483647 h 15673"/>
              <a:gd name="T8" fmla="*/ 2147483647 w 12508"/>
              <a:gd name="T9" fmla="*/ 2147483647 h 15673"/>
              <a:gd name="T10" fmla="*/ 2147483647 w 12508"/>
              <a:gd name="T11" fmla="*/ 0 h 15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08" h="15673">
                <a:moveTo>
                  <a:pt x="0" y="15673"/>
                </a:moveTo>
                <a:cubicBezTo>
                  <a:pt x="1724" y="15493"/>
                  <a:pt x="3447" y="15315"/>
                  <a:pt x="5171" y="13522"/>
                </a:cubicBezTo>
                <a:cubicBezTo>
                  <a:pt x="6534" y="12374"/>
                  <a:pt x="7371" y="10095"/>
                  <a:pt x="8176" y="8787"/>
                </a:cubicBezTo>
                <a:cubicBezTo>
                  <a:pt x="8905" y="7588"/>
                  <a:pt x="9240" y="6848"/>
                  <a:pt x="9544" y="6329"/>
                </a:cubicBezTo>
                <a:cubicBezTo>
                  <a:pt x="9971" y="5415"/>
                  <a:pt x="10437" y="4106"/>
                  <a:pt x="10741" y="3303"/>
                </a:cubicBezTo>
                <a:cubicBezTo>
                  <a:pt x="11045" y="2500"/>
                  <a:pt x="12404" y="298"/>
                  <a:pt x="12508" y="0"/>
                </a:cubicBezTo>
              </a:path>
            </a:pathLst>
          </a:custGeom>
          <a:noFill/>
          <a:ln w="57150" cap="flat" cmpd="sng">
            <a:solidFill>
              <a:srgbClr val="0070C0"/>
            </a:solidFill>
            <a:prstDash val="solid"/>
            <a:round/>
            <a:headEnd type="none" w="med" len="med"/>
            <a:tailEnd type="none" w="med" len="med"/>
          </a:ln>
          <a:effectLst/>
          <a:extLst>
            <a:ext uri="{909E8E84-426E-40DD-AFC4-6F175D3DCCD1}">
              <a14:hiddenFill xmlns:a14="http://schemas.microsoft.com/office/drawing/2010/main" xmlns="">
                <a:solidFill>
                  <a:srgbClr val="3333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3" name="Text Box 38"/>
          <p:cNvSpPr txBox="1">
            <a:spLocks noChangeArrowheads="1"/>
          </p:cNvSpPr>
          <p:nvPr/>
        </p:nvSpPr>
        <p:spPr bwMode="auto">
          <a:xfrm>
            <a:off x="7145873" y="1786455"/>
            <a:ext cx="6399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b="1" dirty="0" err="1" smtClean="0">
                <a:solidFill>
                  <a:srgbClr val="0070C0"/>
                </a:solidFill>
                <a:latin typeface="Tw Cen MT" pitchFamily="34" charset="0"/>
              </a:rPr>
              <a:t>IgG</a:t>
            </a:r>
            <a:endParaRPr lang="fr-FR" altLang="en-US" b="1" dirty="0" smtClean="0">
              <a:solidFill>
                <a:srgbClr val="0070C0"/>
              </a:solidFill>
              <a:latin typeface="Tw Cen MT" pitchFamily="34" charset="0"/>
            </a:endParaRPr>
          </a:p>
        </p:txBody>
      </p:sp>
      <p:sp>
        <p:nvSpPr>
          <p:cNvPr id="7194" name="Text Box 41"/>
          <p:cNvSpPr txBox="1">
            <a:spLocks noChangeArrowheads="1"/>
          </p:cNvSpPr>
          <p:nvPr/>
        </p:nvSpPr>
        <p:spPr bwMode="auto">
          <a:xfrm>
            <a:off x="1325674" y="6114074"/>
            <a:ext cx="246253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fr-FR" altLang="en-US" sz="1800" b="1" dirty="0" err="1" smtClean="0">
                <a:solidFill>
                  <a:srgbClr val="3077FF"/>
                </a:solidFill>
                <a:latin typeface="Tw Cen MT" pitchFamily="34" charset="0"/>
                <a:cs typeface="Arial" charset="0"/>
              </a:rPr>
              <a:t>IgM</a:t>
            </a:r>
            <a:r>
              <a:rPr lang="fr-FR" altLang="en-US" sz="1800" b="1" dirty="0" smtClean="0">
                <a:solidFill>
                  <a:srgbClr val="3077FF"/>
                </a:solidFill>
                <a:latin typeface="Tw Cen MT" pitchFamily="34" charset="0"/>
                <a:cs typeface="Arial" charset="0"/>
              </a:rPr>
              <a:t>: up to 3 – 6 </a:t>
            </a:r>
            <a:r>
              <a:rPr lang="fr-FR" altLang="en-US" sz="1800" b="1" dirty="0" err="1" smtClean="0">
                <a:solidFill>
                  <a:srgbClr val="3077FF"/>
                </a:solidFill>
                <a:latin typeface="Tw Cen MT" pitchFamily="34" charset="0"/>
                <a:cs typeface="Arial" charset="0"/>
              </a:rPr>
              <a:t>months</a:t>
            </a:r>
            <a:endParaRPr lang="fr-FR" altLang="en-US" sz="1800" b="1" dirty="0" smtClean="0">
              <a:solidFill>
                <a:srgbClr val="3077FF"/>
              </a:solidFill>
              <a:latin typeface="Tw Cen MT" pitchFamily="34" charset="0"/>
              <a:cs typeface="Arial" charset="0"/>
            </a:endParaRPr>
          </a:p>
        </p:txBody>
      </p:sp>
      <p:sp>
        <p:nvSpPr>
          <p:cNvPr id="3" name="Freeform 2"/>
          <p:cNvSpPr/>
          <p:nvPr/>
        </p:nvSpPr>
        <p:spPr>
          <a:xfrm>
            <a:off x="533400" y="1916634"/>
            <a:ext cx="5751513" cy="1757363"/>
          </a:xfrm>
          <a:custGeom>
            <a:avLst/>
            <a:gdLst>
              <a:gd name="connsiteX0" fmla="*/ 0 w 6245799"/>
              <a:gd name="connsiteY0" fmla="*/ 1425069 h 1769319"/>
              <a:gd name="connsiteX1" fmla="*/ 1230489 w 6245799"/>
              <a:gd name="connsiteY1" fmla="*/ 2669 h 1769319"/>
              <a:gd name="connsiteX2" fmla="*/ 2585155 w 6245799"/>
              <a:gd name="connsiteY2" fmla="*/ 1086402 h 1769319"/>
              <a:gd name="connsiteX3" fmla="*/ 5655733 w 6245799"/>
              <a:gd name="connsiteY3" fmla="*/ 1718580 h 1769319"/>
              <a:gd name="connsiteX4" fmla="*/ 6242755 w 6245799"/>
              <a:gd name="connsiteY4" fmla="*/ 1684714 h 1769319"/>
              <a:gd name="connsiteX0" fmla="*/ 0 w 6404804"/>
              <a:gd name="connsiteY0" fmla="*/ 1425069 h 1787927"/>
              <a:gd name="connsiteX1" fmla="*/ 1230489 w 6404804"/>
              <a:gd name="connsiteY1" fmla="*/ 2669 h 1787927"/>
              <a:gd name="connsiteX2" fmla="*/ 2585155 w 6404804"/>
              <a:gd name="connsiteY2" fmla="*/ 1086402 h 1787927"/>
              <a:gd name="connsiteX3" fmla="*/ 5655733 w 6404804"/>
              <a:gd name="connsiteY3" fmla="*/ 1718580 h 1787927"/>
              <a:gd name="connsiteX4" fmla="*/ 6404119 w 6404804"/>
              <a:gd name="connsiteY4" fmla="*/ 1726550 h 1787927"/>
              <a:gd name="connsiteX0" fmla="*/ 0 w 6404119"/>
              <a:gd name="connsiteY0" fmla="*/ 1425069 h 1793935"/>
              <a:gd name="connsiteX1" fmla="*/ 1230489 w 6404119"/>
              <a:gd name="connsiteY1" fmla="*/ 2669 h 1793935"/>
              <a:gd name="connsiteX2" fmla="*/ 2585155 w 6404119"/>
              <a:gd name="connsiteY2" fmla="*/ 1086402 h 1793935"/>
              <a:gd name="connsiteX3" fmla="*/ 5655733 w 6404119"/>
              <a:gd name="connsiteY3" fmla="*/ 1718580 h 1793935"/>
              <a:gd name="connsiteX4" fmla="*/ 6192286 w 6404119"/>
              <a:gd name="connsiteY4" fmla="*/ 1782993 h 1793935"/>
              <a:gd name="connsiteX5" fmla="*/ 6404119 w 6404119"/>
              <a:gd name="connsiteY5" fmla="*/ 1726550 h 1793935"/>
              <a:gd name="connsiteX0" fmla="*/ 0 w 6404119"/>
              <a:gd name="connsiteY0" fmla="*/ 1425069 h 1783019"/>
              <a:gd name="connsiteX1" fmla="*/ 1230489 w 6404119"/>
              <a:gd name="connsiteY1" fmla="*/ 2669 h 1783019"/>
              <a:gd name="connsiteX2" fmla="*/ 2585155 w 6404119"/>
              <a:gd name="connsiteY2" fmla="*/ 1086402 h 1783019"/>
              <a:gd name="connsiteX3" fmla="*/ 5655733 w 6404119"/>
              <a:gd name="connsiteY3" fmla="*/ 1718580 h 1783019"/>
              <a:gd name="connsiteX4" fmla="*/ 6192286 w 6404119"/>
              <a:gd name="connsiteY4" fmla="*/ 1782993 h 1783019"/>
              <a:gd name="connsiteX5" fmla="*/ 6404119 w 6404119"/>
              <a:gd name="connsiteY5" fmla="*/ 1726550 h 1783019"/>
              <a:gd name="connsiteX0" fmla="*/ 0 w 6404119"/>
              <a:gd name="connsiteY0" fmla="*/ 1425069 h 1783264"/>
              <a:gd name="connsiteX1" fmla="*/ 1230489 w 6404119"/>
              <a:gd name="connsiteY1" fmla="*/ 2669 h 1783264"/>
              <a:gd name="connsiteX2" fmla="*/ 2585155 w 6404119"/>
              <a:gd name="connsiteY2" fmla="*/ 1086402 h 1783264"/>
              <a:gd name="connsiteX3" fmla="*/ 5655733 w 6404119"/>
              <a:gd name="connsiteY3" fmla="*/ 1718580 h 1783264"/>
              <a:gd name="connsiteX4" fmla="*/ 5801104 w 6404119"/>
              <a:gd name="connsiteY4" fmla="*/ 1746768 h 1783264"/>
              <a:gd name="connsiteX5" fmla="*/ 6192286 w 6404119"/>
              <a:gd name="connsiteY5" fmla="*/ 1782993 h 1783264"/>
              <a:gd name="connsiteX6" fmla="*/ 6404119 w 6404119"/>
              <a:gd name="connsiteY6" fmla="*/ 1726550 h 1783264"/>
              <a:gd name="connsiteX0" fmla="*/ 0 w 6404119"/>
              <a:gd name="connsiteY0" fmla="*/ 1425069 h 1784877"/>
              <a:gd name="connsiteX1" fmla="*/ 1230489 w 6404119"/>
              <a:gd name="connsiteY1" fmla="*/ 2669 h 1784877"/>
              <a:gd name="connsiteX2" fmla="*/ 2585155 w 6404119"/>
              <a:gd name="connsiteY2" fmla="*/ 1086402 h 1784877"/>
              <a:gd name="connsiteX3" fmla="*/ 5655733 w 6404119"/>
              <a:gd name="connsiteY3" fmla="*/ 1718580 h 1784877"/>
              <a:gd name="connsiteX4" fmla="*/ 5801104 w 6404119"/>
              <a:gd name="connsiteY4" fmla="*/ 1746768 h 1784877"/>
              <a:gd name="connsiteX5" fmla="*/ 5913300 w 6404119"/>
              <a:gd name="connsiteY5" fmla="*/ 1769206 h 1784877"/>
              <a:gd name="connsiteX6" fmla="*/ 6192286 w 6404119"/>
              <a:gd name="connsiteY6" fmla="*/ 1782993 h 1784877"/>
              <a:gd name="connsiteX7" fmla="*/ 6404119 w 6404119"/>
              <a:gd name="connsiteY7" fmla="*/ 1726550 h 1784877"/>
              <a:gd name="connsiteX0" fmla="*/ 0 w 6404119"/>
              <a:gd name="connsiteY0" fmla="*/ 1425069 h 1784474"/>
              <a:gd name="connsiteX1" fmla="*/ 1230489 w 6404119"/>
              <a:gd name="connsiteY1" fmla="*/ 2669 h 1784474"/>
              <a:gd name="connsiteX2" fmla="*/ 2585155 w 6404119"/>
              <a:gd name="connsiteY2" fmla="*/ 1086402 h 1784474"/>
              <a:gd name="connsiteX3" fmla="*/ 5655733 w 6404119"/>
              <a:gd name="connsiteY3" fmla="*/ 1718580 h 1784474"/>
              <a:gd name="connsiteX4" fmla="*/ 5801104 w 6404119"/>
              <a:gd name="connsiteY4" fmla="*/ 1746768 h 1784474"/>
              <a:gd name="connsiteX5" fmla="*/ 5935739 w 6404119"/>
              <a:gd name="connsiteY5" fmla="*/ 1763596 h 1784474"/>
              <a:gd name="connsiteX6" fmla="*/ 6192286 w 6404119"/>
              <a:gd name="connsiteY6" fmla="*/ 1782993 h 1784474"/>
              <a:gd name="connsiteX7" fmla="*/ 6404119 w 6404119"/>
              <a:gd name="connsiteY7" fmla="*/ 1726550 h 1784474"/>
              <a:gd name="connsiteX0" fmla="*/ 0 w 6404119"/>
              <a:gd name="connsiteY0" fmla="*/ 1425069 h 1773669"/>
              <a:gd name="connsiteX1" fmla="*/ 1230489 w 6404119"/>
              <a:gd name="connsiteY1" fmla="*/ 2669 h 1773669"/>
              <a:gd name="connsiteX2" fmla="*/ 2585155 w 6404119"/>
              <a:gd name="connsiteY2" fmla="*/ 1086402 h 1773669"/>
              <a:gd name="connsiteX3" fmla="*/ 5655733 w 6404119"/>
              <a:gd name="connsiteY3" fmla="*/ 1718580 h 1773669"/>
              <a:gd name="connsiteX4" fmla="*/ 5801104 w 6404119"/>
              <a:gd name="connsiteY4" fmla="*/ 1746768 h 1773669"/>
              <a:gd name="connsiteX5" fmla="*/ 5935739 w 6404119"/>
              <a:gd name="connsiteY5" fmla="*/ 1763596 h 1773669"/>
              <a:gd name="connsiteX6" fmla="*/ 6197895 w 6404119"/>
              <a:gd name="connsiteY6" fmla="*/ 1766164 h 1773669"/>
              <a:gd name="connsiteX7" fmla="*/ 6404119 w 6404119"/>
              <a:gd name="connsiteY7" fmla="*/ 1726550 h 1773669"/>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01104 w 6404119"/>
              <a:gd name="connsiteY4" fmla="*/ 1746768 h 1779647"/>
              <a:gd name="connsiteX5" fmla="*/ 5935739 w 6404119"/>
              <a:gd name="connsiteY5" fmla="*/ 1763596 h 1779647"/>
              <a:gd name="connsiteX6" fmla="*/ 6197895 w 6404119"/>
              <a:gd name="connsiteY6" fmla="*/ 1766164 h 1779647"/>
              <a:gd name="connsiteX7" fmla="*/ 6404119 w 6404119"/>
              <a:gd name="connsiteY7" fmla="*/ 1777038 h 1779647"/>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45982 w 6404119"/>
              <a:gd name="connsiteY4" fmla="*/ 1735548 h 1779647"/>
              <a:gd name="connsiteX5" fmla="*/ 5935739 w 6404119"/>
              <a:gd name="connsiteY5" fmla="*/ 1763596 h 1779647"/>
              <a:gd name="connsiteX6" fmla="*/ 6197895 w 6404119"/>
              <a:gd name="connsiteY6" fmla="*/ 1766164 h 1779647"/>
              <a:gd name="connsiteX7" fmla="*/ 6404119 w 6404119"/>
              <a:gd name="connsiteY7" fmla="*/ 1777038 h 1779647"/>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45982 w 6404119"/>
              <a:gd name="connsiteY4" fmla="*/ 1735548 h 1779647"/>
              <a:gd name="connsiteX5" fmla="*/ 5975008 w 6404119"/>
              <a:gd name="connsiteY5" fmla="*/ 1752376 h 1779647"/>
              <a:gd name="connsiteX6" fmla="*/ 6197895 w 6404119"/>
              <a:gd name="connsiteY6" fmla="*/ 1766164 h 1779647"/>
              <a:gd name="connsiteX7" fmla="*/ 6404119 w 6404119"/>
              <a:gd name="connsiteY7" fmla="*/ 1777038 h 1779647"/>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5975008 w 6404119"/>
              <a:gd name="connsiteY5" fmla="*/ 1752376 h 1778281"/>
              <a:gd name="connsiteX6" fmla="*/ 6214724 w 6404119"/>
              <a:gd name="connsiteY6" fmla="*/ 1738115 h 1778281"/>
              <a:gd name="connsiteX7" fmla="*/ 6404119 w 6404119"/>
              <a:gd name="connsiteY7" fmla="*/ 1777038 h 1778281"/>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5975008 w 6404119"/>
              <a:gd name="connsiteY5" fmla="*/ 1752376 h 1778281"/>
              <a:gd name="connsiteX6" fmla="*/ 6214724 w 6404119"/>
              <a:gd name="connsiteY6" fmla="*/ 1738115 h 1778281"/>
              <a:gd name="connsiteX7" fmla="*/ 6404119 w 6404119"/>
              <a:gd name="connsiteY7" fmla="*/ 1777038 h 1778281"/>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6014277 w 6404119"/>
              <a:gd name="connsiteY5" fmla="*/ 1741157 h 1778281"/>
              <a:gd name="connsiteX6" fmla="*/ 6214724 w 6404119"/>
              <a:gd name="connsiteY6" fmla="*/ 1738115 h 1778281"/>
              <a:gd name="connsiteX7" fmla="*/ 6404119 w 6404119"/>
              <a:gd name="connsiteY7" fmla="*/ 1777038 h 1778281"/>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949" h="1756738">
                <a:moveTo>
                  <a:pt x="0" y="1425069"/>
                </a:moveTo>
                <a:cubicBezTo>
                  <a:pt x="399815" y="742091"/>
                  <a:pt x="799630" y="59113"/>
                  <a:pt x="1230489" y="2669"/>
                </a:cubicBezTo>
                <a:cubicBezTo>
                  <a:pt x="1661348" y="-53775"/>
                  <a:pt x="1847614" y="800417"/>
                  <a:pt x="2585155" y="1086402"/>
                </a:cubicBezTo>
                <a:cubicBezTo>
                  <a:pt x="3322696" y="1372387"/>
                  <a:pt x="5112262" y="1610389"/>
                  <a:pt x="5655733" y="1718580"/>
                </a:cubicBezTo>
                <a:lnTo>
                  <a:pt x="5845982" y="1735548"/>
                </a:lnTo>
                <a:cubicBezTo>
                  <a:pt x="5888910" y="1743986"/>
                  <a:pt x="5949080" y="1735120"/>
                  <a:pt x="6014277" y="1741157"/>
                </a:cubicBezTo>
                <a:cubicBezTo>
                  <a:pt x="6079474" y="1747194"/>
                  <a:pt x="6089993" y="1736787"/>
                  <a:pt x="6214724" y="1738115"/>
                </a:cubicBezTo>
                <a:cubicBezTo>
                  <a:pt x="6339455" y="1739443"/>
                  <a:pt x="6385644" y="1764005"/>
                  <a:pt x="6420949" y="1754598"/>
                </a:cubicBezTo>
              </a:path>
            </a:pathLst>
          </a:cu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latin typeface="Tw Cen MT" pitchFamily="34" charset="0"/>
            </a:endParaRPr>
          </a:p>
        </p:txBody>
      </p:sp>
      <p:sp>
        <p:nvSpPr>
          <p:cNvPr id="7196" name="Line 11"/>
          <p:cNvSpPr>
            <a:spLocks noChangeShapeType="1"/>
          </p:cNvSpPr>
          <p:nvPr/>
        </p:nvSpPr>
        <p:spPr bwMode="auto">
          <a:xfrm flipV="1">
            <a:off x="4953000" y="5876517"/>
            <a:ext cx="4027679" cy="34800"/>
          </a:xfrm>
          <a:prstGeom prst="line">
            <a:avLst/>
          </a:prstGeom>
          <a:noFill/>
          <a:ln w="76200">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197" name="Text Box 17"/>
          <p:cNvSpPr txBox="1">
            <a:spLocks noChangeArrowheads="1"/>
          </p:cNvSpPr>
          <p:nvPr/>
        </p:nvSpPr>
        <p:spPr bwMode="auto">
          <a:xfrm>
            <a:off x="3014140" y="5717868"/>
            <a:ext cx="1231427" cy="400110"/>
          </a:xfrm>
          <a:prstGeom prst="rect">
            <a:avLst/>
          </a:prstGeom>
          <a:noFill/>
          <a:ln>
            <a:noFill/>
          </a:ln>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smtClean="0">
                <a:solidFill>
                  <a:srgbClr val="0070C0"/>
                </a:solidFill>
                <a:latin typeface="Tw Cen MT" pitchFamily="34" charset="0"/>
              </a:rPr>
              <a:t>ELISA </a:t>
            </a:r>
            <a:r>
              <a:rPr lang="fr-FR" altLang="en-US" sz="2000" b="1" dirty="0" err="1" smtClean="0">
                <a:solidFill>
                  <a:srgbClr val="0070C0"/>
                </a:solidFill>
                <a:latin typeface="Tw Cen MT" pitchFamily="34" charset="0"/>
              </a:rPr>
              <a:t>IgG</a:t>
            </a:r>
            <a:endParaRPr lang="fr-FR" altLang="en-US" sz="2000" b="1" dirty="0" smtClean="0">
              <a:solidFill>
                <a:srgbClr val="0070C0"/>
              </a:solidFill>
              <a:latin typeface="Tw Cen MT" pitchFamily="34" charset="0"/>
            </a:endParaRPr>
          </a:p>
        </p:txBody>
      </p:sp>
      <p:sp>
        <p:nvSpPr>
          <p:cNvPr id="7198" name="Text Box 41"/>
          <p:cNvSpPr txBox="1">
            <a:spLocks noChangeArrowheads="1"/>
          </p:cNvSpPr>
          <p:nvPr/>
        </p:nvSpPr>
        <p:spPr bwMode="auto">
          <a:xfrm>
            <a:off x="3871018" y="6114074"/>
            <a:ext cx="47616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fr-FR" altLang="en-US" sz="1800" b="1" dirty="0" err="1" smtClean="0">
                <a:solidFill>
                  <a:srgbClr val="3077FF"/>
                </a:solidFill>
                <a:latin typeface="Tw Cen MT" pitchFamily="34" charset="0"/>
                <a:cs typeface="Arial" charset="0"/>
              </a:rPr>
              <a:t>IgG</a:t>
            </a:r>
            <a:r>
              <a:rPr lang="fr-FR" altLang="en-US" sz="1800" b="1" dirty="0" smtClean="0">
                <a:solidFill>
                  <a:srgbClr val="3077FF"/>
                </a:solidFill>
                <a:latin typeface="Tw Cen MT" pitchFamily="34" charset="0"/>
                <a:cs typeface="Arial" charset="0"/>
              </a:rPr>
              <a:t>: 3 – 5 </a:t>
            </a:r>
            <a:r>
              <a:rPr lang="fr-FR" altLang="en-US" sz="1800" b="1" dirty="0" err="1" smtClean="0">
                <a:solidFill>
                  <a:srgbClr val="3077FF"/>
                </a:solidFill>
                <a:latin typeface="Tw Cen MT" pitchFamily="34" charset="0"/>
                <a:cs typeface="Arial" charset="0"/>
              </a:rPr>
              <a:t>years</a:t>
            </a:r>
            <a:r>
              <a:rPr lang="fr-FR" altLang="en-US" sz="1800" b="1" dirty="0" smtClean="0">
                <a:solidFill>
                  <a:srgbClr val="3077FF"/>
                </a:solidFill>
                <a:latin typeface="Tw Cen MT" pitchFamily="34" charset="0"/>
                <a:cs typeface="Arial" charset="0"/>
              </a:rPr>
              <a:t> or more (life-long persistance?)</a:t>
            </a:r>
          </a:p>
        </p:txBody>
      </p:sp>
      <p:sp>
        <p:nvSpPr>
          <p:cNvPr id="7199" name="TextBox 4"/>
          <p:cNvSpPr txBox="1">
            <a:spLocks noChangeArrowheads="1"/>
          </p:cNvSpPr>
          <p:nvPr/>
        </p:nvSpPr>
        <p:spPr bwMode="auto">
          <a:xfrm>
            <a:off x="3657491" y="3999439"/>
            <a:ext cx="33093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fontAlgn="base" hangingPunct="1">
              <a:spcBef>
                <a:spcPct val="0"/>
              </a:spcBef>
              <a:spcAft>
                <a:spcPct val="0"/>
              </a:spcAft>
              <a:buFontTx/>
              <a:buNone/>
            </a:pPr>
            <a:r>
              <a:rPr lang="en-US" altLang="en-US" sz="1600" b="1" dirty="0" smtClean="0">
                <a:solidFill>
                  <a:srgbClr val="3077FF"/>
                </a:solidFill>
                <a:latin typeface="Tw Cen MT" pitchFamily="34" charset="0"/>
              </a:rPr>
              <a:t>days post onset of symptoms</a:t>
            </a:r>
          </a:p>
        </p:txBody>
      </p:sp>
      <p:sp>
        <p:nvSpPr>
          <p:cNvPr id="7200" name="Line 24"/>
          <p:cNvSpPr>
            <a:spLocks noChangeShapeType="1"/>
          </p:cNvSpPr>
          <p:nvPr/>
        </p:nvSpPr>
        <p:spPr bwMode="auto">
          <a:xfrm>
            <a:off x="85652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201" name="Line 24"/>
          <p:cNvSpPr>
            <a:spLocks noChangeShapeType="1"/>
          </p:cNvSpPr>
          <p:nvPr/>
        </p:nvSpPr>
        <p:spPr bwMode="auto">
          <a:xfrm>
            <a:off x="6065424"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202" name="Line 24"/>
          <p:cNvSpPr>
            <a:spLocks noChangeShapeType="1"/>
          </p:cNvSpPr>
          <p:nvPr/>
        </p:nvSpPr>
        <p:spPr bwMode="auto">
          <a:xfrm>
            <a:off x="63213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grpSp>
        <p:nvGrpSpPr>
          <p:cNvPr id="7204" name="Group 7"/>
          <p:cNvGrpSpPr>
            <a:grpSpLocks/>
          </p:cNvGrpSpPr>
          <p:nvPr/>
        </p:nvGrpSpPr>
        <p:grpSpPr bwMode="auto">
          <a:xfrm>
            <a:off x="304800" y="4924947"/>
            <a:ext cx="4737793" cy="400053"/>
            <a:chOff x="872446" y="3716337"/>
            <a:chExt cx="4737435" cy="400808"/>
          </a:xfrm>
        </p:grpSpPr>
        <p:sp>
          <p:nvSpPr>
            <p:cNvPr id="7206" name="Text Box 16"/>
            <p:cNvSpPr txBox="1">
              <a:spLocks noChangeArrowheads="1"/>
            </p:cNvSpPr>
            <p:nvPr/>
          </p:nvSpPr>
          <p:spPr bwMode="auto">
            <a:xfrm>
              <a:off x="872446" y="3717035"/>
              <a:ext cx="1150988" cy="4001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smtClean="0">
                  <a:solidFill>
                    <a:srgbClr val="FF00FF"/>
                  </a:solidFill>
                  <a:latin typeface="Tw Cen MT" pitchFamily="34" charset="0"/>
                </a:rPr>
                <a:t>RT-PCR</a:t>
              </a:r>
            </a:p>
          </p:txBody>
        </p:sp>
        <p:grpSp>
          <p:nvGrpSpPr>
            <p:cNvPr id="7207" name="Group 5"/>
            <p:cNvGrpSpPr>
              <a:grpSpLocks/>
            </p:cNvGrpSpPr>
            <p:nvPr/>
          </p:nvGrpSpPr>
          <p:grpSpPr bwMode="auto">
            <a:xfrm>
              <a:off x="971600" y="3716337"/>
              <a:ext cx="4638281" cy="4777"/>
              <a:chOff x="971600" y="3716337"/>
              <a:chExt cx="4638281" cy="4777"/>
            </a:xfrm>
          </p:grpSpPr>
          <p:sp>
            <p:nvSpPr>
              <p:cNvPr id="7208" name="Line 9"/>
              <p:cNvSpPr>
                <a:spLocks noChangeShapeType="1"/>
              </p:cNvSpPr>
              <p:nvPr/>
            </p:nvSpPr>
            <p:spPr bwMode="auto">
              <a:xfrm flipV="1">
                <a:off x="1400599" y="3716337"/>
                <a:ext cx="1866311" cy="0"/>
              </a:xfrm>
              <a:prstGeom prst="line">
                <a:avLst/>
              </a:prstGeom>
              <a:noFill/>
              <a:ln w="76200">
                <a:solidFill>
                  <a:srgbClr val="FF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209" name="Line 19"/>
              <p:cNvSpPr>
                <a:spLocks noChangeShapeType="1"/>
              </p:cNvSpPr>
              <p:nvPr/>
            </p:nvSpPr>
            <p:spPr bwMode="auto">
              <a:xfrm flipV="1">
                <a:off x="3266909" y="3721114"/>
                <a:ext cx="2342972" cy="0"/>
              </a:xfrm>
              <a:prstGeom prst="line">
                <a:avLst/>
              </a:prstGeom>
              <a:noFill/>
              <a:ln w="76200">
                <a:solidFill>
                  <a:srgbClr val="FF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sp>
            <p:nvSpPr>
              <p:cNvPr id="7210" name="Line 19"/>
              <p:cNvSpPr>
                <a:spLocks noChangeShapeType="1"/>
              </p:cNvSpPr>
              <p:nvPr/>
            </p:nvSpPr>
            <p:spPr bwMode="auto">
              <a:xfrm flipV="1">
                <a:off x="971600" y="3716337"/>
                <a:ext cx="859295" cy="4777"/>
              </a:xfrm>
              <a:prstGeom prst="line">
                <a:avLst/>
              </a:prstGeom>
              <a:noFill/>
              <a:ln w="76200">
                <a:solidFill>
                  <a:srgbClr val="FF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grpSp>
      </p:grpSp>
      <p:sp>
        <p:nvSpPr>
          <p:cNvPr id="12" name="Rectangle 11"/>
          <p:cNvSpPr/>
          <p:nvPr/>
        </p:nvSpPr>
        <p:spPr>
          <a:xfrm>
            <a:off x="347665" y="1396407"/>
            <a:ext cx="5976937" cy="369332"/>
          </a:xfrm>
          <a:prstGeom prst="rect">
            <a:avLst/>
          </a:prstGeom>
          <a:noFill/>
          <a:ln w="57150">
            <a:noFill/>
          </a:ln>
        </p:spPr>
        <p:txBody>
          <a:bodyPr wrap="square">
            <a:spAutoFit/>
          </a:bodyPr>
          <a:lstStyle/>
          <a:p>
            <a:pPr fontAlgn="base">
              <a:spcBef>
                <a:spcPct val="0"/>
              </a:spcBef>
              <a:spcAft>
                <a:spcPct val="0"/>
              </a:spcAft>
              <a:defRPr/>
            </a:pPr>
            <a:r>
              <a:rPr lang="en-US" b="1" dirty="0">
                <a:solidFill>
                  <a:prstClr val="black"/>
                </a:solidFill>
              </a:rPr>
              <a:t>Critical information: Date of onset of fever/symptoms</a:t>
            </a:r>
          </a:p>
        </p:txBody>
      </p:sp>
      <p:sp>
        <p:nvSpPr>
          <p:cNvPr id="49" name="Line 24"/>
          <p:cNvSpPr>
            <a:spLocks noChangeShapeType="1"/>
          </p:cNvSpPr>
          <p:nvPr/>
        </p:nvSpPr>
        <p:spPr bwMode="auto">
          <a:xfrm>
            <a:off x="1119248"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0" name="Line 24"/>
          <p:cNvSpPr>
            <a:spLocks noChangeShapeType="1"/>
          </p:cNvSpPr>
          <p:nvPr/>
        </p:nvSpPr>
        <p:spPr bwMode="auto">
          <a:xfrm>
            <a:off x="592672"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1" name="Line 24"/>
          <p:cNvSpPr>
            <a:spLocks noChangeShapeType="1"/>
          </p:cNvSpPr>
          <p:nvPr/>
        </p:nvSpPr>
        <p:spPr bwMode="auto">
          <a:xfrm>
            <a:off x="327967" y="3746847"/>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3" name="Line 27"/>
          <p:cNvSpPr>
            <a:spLocks noChangeShapeType="1"/>
          </p:cNvSpPr>
          <p:nvPr/>
        </p:nvSpPr>
        <p:spPr bwMode="auto">
          <a:xfrm>
            <a:off x="2679335" y="3747183"/>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4" name="Line 27"/>
          <p:cNvSpPr>
            <a:spLocks noChangeShapeType="1"/>
          </p:cNvSpPr>
          <p:nvPr/>
        </p:nvSpPr>
        <p:spPr bwMode="auto">
          <a:xfrm>
            <a:off x="345984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5" name="Line 27"/>
          <p:cNvSpPr>
            <a:spLocks noChangeShapeType="1"/>
          </p:cNvSpPr>
          <p:nvPr/>
        </p:nvSpPr>
        <p:spPr bwMode="auto">
          <a:xfrm>
            <a:off x="2422266" y="3746235"/>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6" name="Line 27"/>
          <p:cNvSpPr>
            <a:spLocks noChangeShapeType="1"/>
          </p:cNvSpPr>
          <p:nvPr/>
        </p:nvSpPr>
        <p:spPr bwMode="auto">
          <a:xfrm>
            <a:off x="216444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7" name="Line 31"/>
          <p:cNvSpPr>
            <a:spLocks noChangeShapeType="1"/>
          </p:cNvSpPr>
          <p:nvPr/>
        </p:nvSpPr>
        <p:spPr bwMode="auto">
          <a:xfrm>
            <a:off x="4748416" y="3757182"/>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58" name="Line 31"/>
          <p:cNvSpPr>
            <a:spLocks noChangeShapeType="1"/>
          </p:cNvSpPr>
          <p:nvPr/>
        </p:nvSpPr>
        <p:spPr bwMode="auto">
          <a:xfrm>
            <a:off x="449252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66" name="Text Box 8"/>
          <p:cNvSpPr txBox="1">
            <a:spLocks noChangeArrowheads="1"/>
          </p:cNvSpPr>
          <p:nvPr/>
        </p:nvSpPr>
        <p:spPr bwMode="auto">
          <a:xfrm>
            <a:off x="252140" y="4386838"/>
            <a:ext cx="763735" cy="400110"/>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12700">
                <a:solidFill>
                  <a:srgbClr val="FFFF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fontAlgn="base">
              <a:spcBef>
                <a:spcPct val="0"/>
              </a:spcBef>
              <a:spcAft>
                <a:spcPct val="0"/>
              </a:spcAft>
              <a:buFontTx/>
              <a:buNone/>
            </a:pPr>
            <a:r>
              <a:rPr lang="fr-FR" altLang="en-US" sz="2000" b="1" dirty="0">
                <a:solidFill>
                  <a:srgbClr val="FF0000"/>
                </a:solidFill>
                <a:latin typeface="Tw Cen MT" pitchFamily="34" charset="0"/>
              </a:rPr>
              <a:t>F</a:t>
            </a:r>
            <a:r>
              <a:rPr lang="fr-FR" altLang="en-US" sz="2000" b="1" dirty="0" smtClean="0">
                <a:solidFill>
                  <a:srgbClr val="FF0000"/>
                </a:solidFill>
                <a:latin typeface="Tw Cen MT" pitchFamily="34" charset="0"/>
              </a:rPr>
              <a:t>ever</a:t>
            </a:r>
          </a:p>
        </p:txBody>
      </p:sp>
      <p:sp>
        <p:nvSpPr>
          <p:cNvPr id="67" name="Line 19"/>
          <p:cNvSpPr>
            <a:spLocks noChangeShapeType="1"/>
          </p:cNvSpPr>
          <p:nvPr/>
        </p:nvSpPr>
        <p:spPr bwMode="auto">
          <a:xfrm>
            <a:off x="2556941" y="5408368"/>
            <a:ext cx="885967" cy="0"/>
          </a:xfrm>
          <a:prstGeom prst="line">
            <a:avLst/>
          </a:prstGeom>
          <a:noFill/>
          <a:ln w="76200">
            <a:solidFill>
              <a:srgbClr val="00B05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sp>
        <p:nvSpPr>
          <p:cNvPr id="68" name="Line 19"/>
          <p:cNvSpPr>
            <a:spLocks noChangeShapeType="1"/>
          </p:cNvSpPr>
          <p:nvPr/>
        </p:nvSpPr>
        <p:spPr bwMode="auto">
          <a:xfrm>
            <a:off x="4233073" y="5924943"/>
            <a:ext cx="885967" cy="0"/>
          </a:xfrm>
          <a:prstGeom prst="line">
            <a:avLst/>
          </a:prstGeom>
          <a:noFill/>
          <a:ln w="76200">
            <a:solidFill>
              <a:srgbClr val="0070C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grpSp>
        <p:nvGrpSpPr>
          <p:cNvPr id="71" name="Group 5"/>
          <p:cNvGrpSpPr>
            <a:grpSpLocks/>
          </p:cNvGrpSpPr>
          <p:nvPr/>
        </p:nvGrpSpPr>
        <p:grpSpPr bwMode="auto">
          <a:xfrm>
            <a:off x="355607" y="4428812"/>
            <a:ext cx="4917743" cy="1790"/>
            <a:chOff x="1400599" y="3716150"/>
            <a:chExt cx="3233997" cy="187"/>
          </a:xfrm>
        </p:grpSpPr>
        <p:sp>
          <p:nvSpPr>
            <p:cNvPr id="72" name="Line 9"/>
            <p:cNvSpPr>
              <a:spLocks noChangeShapeType="1"/>
            </p:cNvSpPr>
            <p:nvPr/>
          </p:nvSpPr>
          <p:spPr bwMode="auto">
            <a:xfrm flipV="1">
              <a:off x="1400599" y="3716337"/>
              <a:ext cx="220935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prstClr val="black"/>
                </a:solidFill>
                <a:latin typeface="Times New Roman" pitchFamily="18" charset="0"/>
              </a:endParaRPr>
            </a:p>
          </p:txBody>
        </p:sp>
        <p:sp>
          <p:nvSpPr>
            <p:cNvPr id="73" name="Line 19"/>
            <p:cNvSpPr>
              <a:spLocks noChangeShapeType="1"/>
            </p:cNvSpPr>
            <p:nvPr/>
          </p:nvSpPr>
          <p:spPr bwMode="auto">
            <a:xfrm>
              <a:off x="3266909" y="3716150"/>
              <a:ext cx="1367687" cy="187"/>
            </a:xfrm>
            <a:prstGeom prst="line">
              <a:avLst/>
            </a:prstGeom>
            <a:noFill/>
            <a:ln w="76200">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prstClr val="black"/>
                </a:solidFill>
                <a:latin typeface="Times New Roman" pitchFamily="18" charset="0"/>
              </a:endParaRPr>
            </a:p>
          </p:txBody>
        </p:sp>
      </p:grpSp>
      <p:sp>
        <p:nvSpPr>
          <p:cNvPr id="7" name="Title 6"/>
          <p:cNvSpPr>
            <a:spLocks noGrp="1"/>
          </p:cNvSpPr>
          <p:nvPr>
            <p:ph type="title"/>
          </p:nvPr>
        </p:nvSpPr>
        <p:spPr>
          <a:xfrm>
            <a:off x="457200" y="130699"/>
            <a:ext cx="8229600" cy="1143000"/>
          </a:xfrm>
        </p:spPr>
        <p:txBody>
          <a:bodyPr/>
          <a:lstStyle/>
          <a:p>
            <a:r>
              <a:rPr lang="en-US" altLang="en-US" sz="2800" dirty="0" smtClean="0"/>
              <a:t>EVD: Expected diagnostic test results over time</a:t>
            </a:r>
            <a:endParaRPr lang="en-US" sz="2800" dirty="0"/>
          </a:p>
        </p:txBody>
      </p:sp>
      <p:sp>
        <p:nvSpPr>
          <p:cNvPr id="65"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19</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67814293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Ebola Virus</a:t>
            </a:r>
            <a:endParaRPr lang="en-US" dirty="0"/>
          </a:p>
        </p:txBody>
      </p:sp>
      <p:sp>
        <p:nvSpPr>
          <p:cNvPr id="3" name="Content Placeholder 2"/>
          <p:cNvSpPr>
            <a:spLocks noGrp="1"/>
          </p:cNvSpPr>
          <p:nvPr>
            <p:ph idx="1"/>
          </p:nvPr>
        </p:nvSpPr>
        <p:spPr/>
        <p:txBody>
          <a:bodyPr/>
          <a:lstStyle/>
          <a:p>
            <a:r>
              <a:rPr lang="en-US" dirty="0" smtClean="0"/>
              <a:t>Prototype Viral Hemorrhagic Fever Pathogen</a:t>
            </a:r>
          </a:p>
          <a:p>
            <a:pPr lvl="1">
              <a:spcAft>
                <a:spcPts val="800"/>
              </a:spcAft>
            </a:pPr>
            <a:r>
              <a:rPr lang="en-US" dirty="0" err="1" smtClean="0"/>
              <a:t>Filovirus</a:t>
            </a:r>
            <a:r>
              <a:rPr lang="en-US" dirty="0" smtClean="0"/>
              <a:t>:  enveloped, </a:t>
            </a:r>
            <a:br>
              <a:rPr lang="en-US" dirty="0" smtClean="0"/>
            </a:br>
            <a:r>
              <a:rPr lang="en-US" dirty="0" smtClean="0"/>
              <a:t>non-segmented, negative-stranded RNA virus</a:t>
            </a:r>
          </a:p>
          <a:p>
            <a:pPr lvl="1">
              <a:spcAft>
                <a:spcPts val="800"/>
              </a:spcAft>
            </a:pPr>
            <a:r>
              <a:rPr lang="en-US" dirty="0" smtClean="0"/>
              <a:t>Severe disease with high </a:t>
            </a:r>
            <a:br>
              <a:rPr lang="en-US" dirty="0" smtClean="0"/>
            </a:br>
            <a:r>
              <a:rPr lang="en-US" dirty="0" smtClean="0"/>
              <a:t>case fatality</a:t>
            </a:r>
          </a:p>
          <a:p>
            <a:pPr lvl="1">
              <a:spcAft>
                <a:spcPts val="800"/>
              </a:spcAft>
            </a:pPr>
            <a:r>
              <a:rPr lang="en-US" dirty="0" smtClean="0"/>
              <a:t>Absence of specific treatment or vaccine </a:t>
            </a:r>
            <a:endParaRPr lang="en-US" dirty="0"/>
          </a:p>
        </p:txBody>
      </p:sp>
      <p:sp>
        <p:nvSpPr>
          <p:cNvPr id="21" name="Content Placeholder 20"/>
          <p:cNvSpPr>
            <a:spLocks noGrp="1"/>
          </p:cNvSpPr>
          <p:nvPr>
            <p:ph idx="12"/>
          </p:nvPr>
        </p:nvSpPr>
        <p:spPr/>
        <p:txBody>
          <a:bodyPr/>
          <a:lstStyle/>
          <a:p>
            <a:pPr>
              <a:spcAft>
                <a:spcPts val="1200"/>
              </a:spcAft>
            </a:pPr>
            <a:r>
              <a:rPr lang="en-US" dirty="0" smtClean="0"/>
              <a:t>&gt;20 previous Ebola and Marburg virus outbreaks</a:t>
            </a:r>
          </a:p>
          <a:p>
            <a:pPr>
              <a:spcAft>
                <a:spcPts val="1200"/>
              </a:spcAft>
            </a:pPr>
            <a:r>
              <a:rPr lang="en-US" dirty="0" smtClean="0"/>
              <a:t>2014 West Africa Ebola outbreak caused by             </a:t>
            </a:r>
            <a:r>
              <a:rPr lang="en-US" i="1" dirty="0" smtClean="0"/>
              <a:t>Zaire </a:t>
            </a:r>
            <a:r>
              <a:rPr lang="en-US" i="1" dirty="0" err="1" smtClean="0"/>
              <a:t>ebolavirus</a:t>
            </a:r>
            <a:r>
              <a:rPr lang="en-US" i="1" dirty="0" smtClean="0"/>
              <a:t> </a:t>
            </a:r>
            <a:r>
              <a:rPr lang="en-US" dirty="0" smtClean="0"/>
              <a:t>species (five known Ebola virus species)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5849" y="4558839"/>
            <a:ext cx="2610853" cy="1828800"/>
          </a:xfrm>
          <a:prstGeom prst="rect">
            <a:avLst/>
          </a:prstGeom>
          <a:ln>
            <a:noFill/>
          </a:ln>
          <a:effectLst>
            <a:outerShdw blurRad="292100" dist="139700" dir="2700000" algn="tl" rotWithShape="0">
              <a:srgbClr val="333333">
                <a:alpha val="65000"/>
              </a:srgbClr>
            </a:outerShdw>
          </a:effectLst>
        </p:spPr>
      </p:pic>
      <p:sp>
        <p:nvSpPr>
          <p:cNvPr id="13"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a:t>
            </a:fld>
            <a:endParaRPr lang="en-US" altLang="en-US" sz="1200" i="1" dirty="0">
              <a:solidFill>
                <a:schemeClr val="accent4"/>
              </a:solidFill>
              <a:latin typeface="+mn-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10705" y="4206414"/>
            <a:ext cx="2731659" cy="2181225"/>
          </a:xfrm>
          <a:prstGeom prst="rect">
            <a:avLst/>
          </a:prstGeom>
          <a:ln>
            <a:noFill/>
          </a:ln>
          <a:effectLst>
            <a:outerShdw blurRad="292100" dist="139700" dir="2700000" algn="tl" rotWithShape="0">
              <a:srgbClr val="333333">
                <a:alpha val="65000"/>
              </a:srgbClr>
            </a:outerShdw>
          </a:effectLst>
        </p:spPr>
      </p:pic>
      <p:pic>
        <p:nvPicPr>
          <p:cNvPr id="10" name="Content Placeholder 7"/>
          <p:cNvPicPr>
            <a:picLocks noChangeAspect="1"/>
          </p:cNvPicPr>
          <p:nvPr/>
        </p:nvPicPr>
        <p:blipFill rotWithShape="1">
          <a:blip r:embed="rId5" cstate="print">
            <a:extLst>
              <a:ext uri="{28A0092B-C50C-407E-A947-70E740481C1C}">
                <a14:useLocalDpi xmlns:a14="http://schemas.microsoft.com/office/drawing/2010/main" xmlns="" val="0"/>
              </a:ext>
            </a:extLst>
          </a:blip>
          <a:srcRect t="85271" r="69955"/>
          <a:stretch/>
        </p:blipFill>
        <p:spPr>
          <a:xfrm>
            <a:off x="5415455" y="5728102"/>
            <a:ext cx="1116796" cy="659537"/>
          </a:xfrm>
          <a:prstGeom prst="rect">
            <a:avLst/>
          </a:prstGeom>
          <a:ln w="12700">
            <a:solidFill>
              <a:schemeClr val="tx2"/>
            </a:solid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8305341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Ebola Virus Diagnosis</a:t>
            </a:r>
            <a:endParaRPr lang="en-US" dirty="0"/>
          </a:p>
        </p:txBody>
      </p:sp>
      <p:sp>
        <p:nvSpPr>
          <p:cNvPr id="5" name="Content Placeholder 4"/>
          <p:cNvSpPr>
            <a:spLocks noGrp="1"/>
          </p:cNvSpPr>
          <p:nvPr>
            <p:ph idx="1"/>
          </p:nvPr>
        </p:nvSpPr>
        <p:spPr/>
        <p:txBody>
          <a:bodyPr/>
          <a:lstStyle/>
          <a:p>
            <a:pPr>
              <a:spcAft>
                <a:spcPts val="600"/>
              </a:spcAft>
            </a:pPr>
            <a:r>
              <a:rPr lang="en-US" dirty="0" smtClean="0">
                <a:solidFill>
                  <a:srgbClr val="000000"/>
                </a:solidFill>
              </a:rPr>
              <a:t>Real Time PCR (RT-PCR) </a:t>
            </a:r>
          </a:p>
          <a:p>
            <a:pPr lvl="1"/>
            <a:r>
              <a:rPr lang="en-US" dirty="0" smtClean="0">
                <a:solidFill>
                  <a:srgbClr val="000000"/>
                </a:solidFill>
              </a:rPr>
              <a:t>Used </a:t>
            </a:r>
            <a:r>
              <a:rPr lang="en-US" dirty="0">
                <a:solidFill>
                  <a:srgbClr val="000000"/>
                </a:solidFill>
              </a:rPr>
              <a:t>to diagnose acute infection </a:t>
            </a:r>
          </a:p>
          <a:p>
            <a:pPr lvl="1"/>
            <a:r>
              <a:rPr lang="en-US" dirty="0" smtClean="0">
                <a:solidFill>
                  <a:srgbClr val="000000"/>
                </a:solidFill>
              </a:rPr>
              <a:t>More </a:t>
            </a:r>
            <a:r>
              <a:rPr lang="en-US" dirty="0">
                <a:solidFill>
                  <a:srgbClr val="000000"/>
                </a:solidFill>
              </a:rPr>
              <a:t>sensitive than antigen detection </a:t>
            </a:r>
            <a:r>
              <a:rPr lang="en-US" dirty="0" smtClean="0">
                <a:solidFill>
                  <a:srgbClr val="000000"/>
                </a:solidFill>
              </a:rPr>
              <a:t>ELISA</a:t>
            </a:r>
          </a:p>
          <a:p>
            <a:pPr lvl="1"/>
            <a:r>
              <a:rPr lang="en-US" dirty="0" smtClean="0">
                <a:solidFill>
                  <a:srgbClr val="000000"/>
                </a:solidFill>
              </a:rPr>
              <a:t>Identification </a:t>
            </a:r>
            <a:r>
              <a:rPr lang="en-US" dirty="0">
                <a:solidFill>
                  <a:srgbClr val="000000"/>
                </a:solidFill>
              </a:rPr>
              <a:t>of specific </a:t>
            </a:r>
            <a:r>
              <a:rPr lang="en-US" dirty="0" smtClean="0">
                <a:solidFill>
                  <a:srgbClr val="000000"/>
                </a:solidFill>
              </a:rPr>
              <a:t>viral genetic fragments</a:t>
            </a:r>
          </a:p>
          <a:p>
            <a:pPr lvl="1"/>
            <a:r>
              <a:rPr lang="en-US" dirty="0" smtClean="0">
                <a:solidFill>
                  <a:srgbClr val="000000"/>
                </a:solidFill>
              </a:rPr>
              <a:t>Performed in </a:t>
            </a:r>
            <a:r>
              <a:rPr lang="en-US" dirty="0">
                <a:solidFill>
                  <a:srgbClr val="000000"/>
                </a:solidFill>
              </a:rPr>
              <a:t>select CLIA-certified </a:t>
            </a:r>
            <a:r>
              <a:rPr lang="en-US" dirty="0" smtClean="0">
                <a:solidFill>
                  <a:srgbClr val="000000"/>
                </a:solidFill>
              </a:rPr>
              <a:t>laboratories</a:t>
            </a:r>
          </a:p>
          <a:p>
            <a:pPr>
              <a:spcBef>
                <a:spcPts val="1800"/>
              </a:spcBef>
              <a:spcAft>
                <a:spcPts val="600"/>
              </a:spcAft>
            </a:pPr>
            <a:r>
              <a:rPr lang="en-US" dirty="0" smtClean="0">
                <a:solidFill>
                  <a:srgbClr val="000000"/>
                </a:solidFill>
              </a:rPr>
              <a:t>RT-PCR </a:t>
            </a:r>
            <a:r>
              <a:rPr lang="en-US" dirty="0">
                <a:solidFill>
                  <a:srgbClr val="000000"/>
                </a:solidFill>
              </a:rPr>
              <a:t>sample collection</a:t>
            </a:r>
          </a:p>
          <a:p>
            <a:pPr lvl="1">
              <a:spcBef>
                <a:spcPts val="600"/>
              </a:spcBef>
              <a:spcAft>
                <a:spcPts val="0"/>
              </a:spcAft>
            </a:pPr>
            <a:r>
              <a:rPr lang="en-US" dirty="0">
                <a:solidFill>
                  <a:srgbClr val="000000"/>
                </a:solidFill>
              </a:rPr>
              <a:t>Volume: minimum volume of 4mL whole blood</a:t>
            </a:r>
          </a:p>
          <a:p>
            <a:pPr lvl="1">
              <a:spcBef>
                <a:spcPts val="600"/>
              </a:spcBef>
              <a:spcAft>
                <a:spcPts val="0"/>
              </a:spcAft>
            </a:pPr>
            <a:r>
              <a:rPr lang="en-US" dirty="0">
                <a:solidFill>
                  <a:srgbClr val="000000"/>
                </a:solidFill>
              </a:rPr>
              <a:t>Plastic collection tubes (not glass or heparinized tubes)</a:t>
            </a:r>
          </a:p>
          <a:p>
            <a:pPr lvl="1">
              <a:spcBef>
                <a:spcPts val="600"/>
              </a:spcBef>
              <a:spcAft>
                <a:spcPts val="0"/>
              </a:spcAft>
            </a:pPr>
            <a:r>
              <a:rPr lang="en-US" dirty="0">
                <a:solidFill>
                  <a:srgbClr val="000000"/>
                </a:solidFill>
              </a:rPr>
              <a:t>Whole blood preserved with EDTA is preferred </a:t>
            </a:r>
          </a:p>
          <a:p>
            <a:pPr lvl="2">
              <a:spcBef>
                <a:spcPts val="600"/>
              </a:spcBef>
              <a:spcAft>
                <a:spcPts val="0"/>
              </a:spcAft>
            </a:pPr>
            <a:r>
              <a:rPr lang="en-US" dirty="0">
                <a:solidFill>
                  <a:srgbClr val="000000"/>
                </a:solidFill>
              </a:rPr>
              <a:t>Whole blood preserved with sodium </a:t>
            </a:r>
            <a:r>
              <a:rPr lang="en-US" dirty="0" err="1">
                <a:solidFill>
                  <a:srgbClr val="000000"/>
                </a:solidFill>
              </a:rPr>
              <a:t>polyanethol</a:t>
            </a:r>
            <a:r>
              <a:rPr lang="en-US" dirty="0">
                <a:solidFill>
                  <a:srgbClr val="000000"/>
                </a:solidFill>
              </a:rPr>
              <a:t> </a:t>
            </a:r>
            <a:r>
              <a:rPr lang="en-US" dirty="0" err="1">
                <a:solidFill>
                  <a:srgbClr val="000000"/>
                </a:solidFill>
              </a:rPr>
              <a:t>sulfonate</a:t>
            </a:r>
            <a:r>
              <a:rPr lang="en-US" dirty="0">
                <a:solidFill>
                  <a:srgbClr val="000000"/>
                </a:solidFill>
              </a:rPr>
              <a:t> (SPS), citrate, or with clot activator is </a:t>
            </a:r>
            <a:r>
              <a:rPr lang="en-US" dirty="0" smtClean="0">
                <a:solidFill>
                  <a:srgbClr val="000000"/>
                </a:solidFill>
              </a:rPr>
              <a:t>acceptable</a:t>
            </a:r>
            <a:endParaRPr lang="en-US" dirty="0">
              <a:solidFill>
                <a:srgbClr val="000000"/>
              </a:solidFill>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20</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4653449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Ebola Virus Diagnostics</a:t>
            </a:r>
            <a:endParaRPr lang="en-US" dirty="0"/>
          </a:p>
        </p:txBody>
      </p:sp>
      <p:sp>
        <p:nvSpPr>
          <p:cNvPr id="6" name="Content Placeholder 5"/>
          <p:cNvSpPr>
            <a:spLocks noGrp="1"/>
          </p:cNvSpPr>
          <p:nvPr>
            <p:ph idx="1"/>
          </p:nvPr>
        </p:nvSpPr>
        <p:spPr>
          <a:xfrm>
            <a:off x="457200" y="1360308"/>
            <a:ext cx="8229600" cy="4308872"/>
          </a:xfrm>
        </p:spPr>
        <p:txBody>
          <a:bodyPr>
            <a:spAutoFit/>
          </a:bodyPr>
          <a:lstStyle/>
          <a:p>
            <a:pPr>
              <a:spcAft>
                <a:spcPts val="600"/>
              </a:spcAft>
            </a:pPr>
            <a:r>
              <a:rPr lang="en-US" dirty="0">
                <a:solidFill>
                  <a:srgbClr val="000000"/>
                </a:solidFill>
              </a:rPr>
              <a:t>Virus </a:t>
            </a:r>
            <a:r>
              <a:rPr lang="en-US" dirty="0" smtClean="0">
                <a:solidFill>
                  <a:srgbClr val="000000"/>
                </a:solidFill>
              </a:rPr>
              <a:t>isolation </a:t>
            </a:r>
            <a:endParaRPr lang="en-US" dirty="0">
              <a:solidFill>
                <a:srgbClr val="000000"/>
              </a:solidFill>
            </a:endParaRPr>
          </a:p>
          <a:p>
            <a:pPr lvl="1">
              <a:spcAft>
                <a:spcPts val="0"/>
              </a:spcAft>
            </a:pPr>
            <a:r>
              <a:rPr lang="en-US" dirty="0">
                <a:solidFill>
                  <a:srgbClr val="000000"/>
                </a:solidFill>
              </a:rPr>
              <a:t>Requires Biosafety Level 4 laboratory; </a:t>
            </a:r>
          </a:p>
          <a:p>
            <a:pPr lvl="1">
              <a:spcAft>
                <a:spcPts val="0"/>
              </a:spcAft>
            </a:pPr>
            <a:r>
              <a:rPr lang="en-US" dirty="0">
                <a:solidFill>
                  <a:srgbClr val="000000"/>
                </a:solidFill>
              </a:rPr>
              <a:t>Can take several </a:t>
            </a:r>
            <a:r>
              <a:rPr lang="en-US" dirty="0" smtClean="0">
                <a:solidFill>
                  <a:srgbClr val="000000"/>
                </a:solidFill>
              </a:rPr>
              <a:t>days</a:t>
            </a:r>
            <a:endParaRPr lang="en-US" dirty="0">
              <a:solidFill>
                <a:srgbClr val="000000"/>
              </a:solidFill>
            </a:endParaRPr>
          </a:p>
          <a:p>
            <a:pPr>
              <a:spcBef>
                <a:spcPts val="1800"/>
              </a:spcBef>
              <a:spcAft>
                <a:spcPts val="600"/>
              </a:spcAft>
            </a:pPr>
            <a:r>
              <a:rPr lang="en-US" dirty="0" err="1">
                <a:solidFill>
                  <a:srgbClr val="000000"/>
                </a:solidFill>
              </a:rPr>
              <a:t>Immunohistochemical</a:t>
            </a:r>
            <a:r>
              <a:rPr lang="en-US" dirty="0">
                <a:solidFill>
                  <a:srgbClr val="000000"/>
                </a:solidFill>
              </a:rPr>
              <a:t> staining and </a:t>
            </a:r>
            <a:r>
              <a:rPr lang="en-US" dirty="0" smtClean="0">
                <a:solidFill>
                  <a:srgbClr val="000000"/>
                </a:solidFill>
              </a:rPr>
              <a:t>histopathology </a:t>
            </a:r>
            <a:endParaRPr lang="en-US" dirty="0">
              <a:solidFill>
                <a:srgbClr val="000000"/>
              </a:solidFill>
            </a:endParaRPr>
          </a:p>
          <a:p>
            <a:pPr lvl="1">
              <a:spcAft>
                <a:spcPts val="0"/>
              </a:spcAft>
            </a:pPr>
            <a:r>
              <a:rPr lang="en-US" dirty="0">
                <a:solidFill>
                  <a:srgbClr val="000000"/>
                </a:solidFill>
              </a:rPr>
              <a:t>On collected tissue or dead </a:t>
            </a:r>
            <a:r>
              <a:rPr lang="en-US" dirty="0" smtClean="0">
                <a:solidFill>
                  <a:srgbClr val="000000"/>
                </a:solidFill>
              </a:rPr>
              <a:t>wild animals</a:t>
            </a:r>
            <a:r>
              <a:rPr lang="en-US" dirty="0">
                <a:solidFill>
                  <a:srgbClr val="000000"/>
                </a:solidFill>
              </a:rPr>
              <a:t>; localizes viral </a:t>
            </a:r>
            <a:r>
              <a:rPr lang="en-US" dirty="0" smtClean="0">
                <a:solidFill>
                  <a:srgbClr val="000000"/>
                </a:solidFill>
              </a:rPr>
              <a:t>antigen</a:t>
            </a:r>
            <a:endParaRPr lang="en-US" dirty="0">
              <a:solidFill>
                <a:srgbClr val="000000"/>
              </a:solidFill>
            </a:endParaRPr>
          </a:p>
          <a:p>
            <a:pPr>
              <a:spcBef>
                <a:spcPts val="1800"/>
              </a:spcBef>
              <a:spcAft>
                <a:spcPts val="600"/>
              </a:spcAft>
            </a:pPr>
            <a:r>
              <a:rPr lang="en-US" dirty="0">
                <a:solidFill>
                  <a:srgbClr val="000000"/>
                </a:solidFill>
              </a:rPr>
              <a:t>Serologic testing for </a:t>
            </a:r>
            <a:r>
              <a:rPr lang="en-US" dirty="0" err="1">
                <a:solidFill>
                  <a:srgbClr val="000000"/>
                </a:solidFill>
              </a:rPr>
              <a:t>IgM</a:t>
            </a:r>
            <a:r>
              <a:rPr lang="en-US" dirty="0">
                <a:solidFill>
                  <a:srgbClr val="000000"/>
                </a:solidFill>
              </a:rPr>
              <a:t> and IgG antibodies (ELISA</a:t>
            </a:r>
            <a:r>
              <a:rPr lang="en-US" dirty="0" smtClean="0">
                <a:solidFill>
                  <a:srgbClr val="000000"/>
                </a:solidFill>
              </a:rPr>
              <a:t>) </a:t>
            </a:r>
            <a:endParaRPr lang="en-US" dirty="0">
              <a:solidFill>
                <a:srgbClr val="000000"/>
              </a:solidFill>
            </a:endParaRPr>
          </a:p>
          <a:p>
            <a:pPr lvl="1">
              <a:spcAft>
                <a:spcPts val="0"/>
              </a:spcAft>
            </a:pPr>
            <a:r>
              <a:rPr lang="en-US" dirty="0">
                <a:solidFill>
                  <a:srgbClr val="000000"/>
                </a:solidFill>
              </a:rPr>
              <a:t>Detection of viral antibodies in </a:t>
            </a:r>
            <a:r>
              <a:rPr lang="en-US" dirty="0" smtClean="0">
                <a:solidFill>
                  <a:srgbClr val="000000"/>
                </a:solidFill>
              </a:rPr>
              <a:t/>
            </a:r>
            <a:br>
              <a:rPr lang="en-US" dirty="0" smtClean="0">
                <a:solidFill>
                  <a:srgbClr val="000000"/>
                </a:solidFill>
              </a:rPr>
            </a:br>
            <a:r>
              <a:rPr lang="en-US" dirty="0" smtClean="0">
                <a:solidFill>
                  <a:srgbClr val="000000"/>
                </a:solidFill>
              </a:rPr>
              <a:t>specimens</a:t>
            </a:r>
            <a:r>
              <a:rPr lang="en-US" dirty="0">
                <a:solidFill>
                  <a:srgbClr val="000000"/>
                </a:solidFill>
              </a:rPr>
              <a:t>, such as blood, serum, </a:t>
            </a:r>
            <a:r>
              <a:rPr lang="en-US" dirty="0" smtClean="0">
                <a:solidFill>
                  <a:srgbClr val="000000"/>
                </a:solidFill>
              </a:rPr>
              <a:t/>
            </a:r>
            <a:br>
              <a:rPr lang="en-US" dirty="0" smtClean="0">
                <a:solidFill>
                  <a:srgbClr val="000000"/>
                </a:solidFill>
              </a:rPr>
            </a:br>
            <a:r>
              <a:rPr lang="en-US" dirty="0" smtClean="0">
                <a:solidFill>
                  <a:srgbClr val="000000"/>
                </a:solidFill>
              </a:rPr>
              <a:t>or </a:t>
            </a:r>
            <a:r>
              <a:rPr lang="en-US" dirty="0">
                <a:solidFill>
                  <a:srgbClr val="000000"/>
                </a:solidFill>
              </a:rPr>
              <a:t>tissue suspensions </a:t>
            </a:r>
          </a:p>
          <a:p>
            <a:pPr lvl="1">
              <a:spcAft>
                <a:spcPts val="0"/>
              </a:spcAft>
            </a:pPr>
            <a:r>
              <a:rPr lang="en-US" dirty="0">
                <a:solidFill>
                  <a:srgbClr val="000000"/>
                </a:solidFill>
              </a:rPr>
              <a:t>Monitor the immune response </a:t>
            </a:r>
            <a:r>
              <a:rPr lang="en-US" dirty="0" smtClean="0">
                <a:solidFill>
                  <a:srgbClr val="000000"/>
                </a:solidFill>
              </a:rPr>
              <a:t/>
            </a:r>
            <a:br>
              <a:rPr lang="en-US" dirty="0" smtClean="0">
                <a:solidFill>
                  <a:srgbClr val="000000"/>
                </a:solidFill>
              </a:rPr>
            </a:br>
            <a:r>
              <a:rPr lang="en-US" dirty="0" smtClean="0">
                <a:solidFill>
                  <a:srgbClr val="000000"/>
                </a:solidFill>
              </a:rPr>
              <a:t>in </a:t>
            </a:r>
            <a:r>
              <a:rPr lang="en-US" dirty="0">
                <a:solidFill>
                  <a:srgbClr val="000000"/>
                </a:solidFill>
              </a:rPr>
              <a:t>confirmed EVD </a:t>
            </a:r>
            <a:r>
              <a:rPr lang="en-US" dirty="0" smtClean="0">
                <a:solidFill>
                  <a:srgbClr val="000000"/>
                </a:solidFill>
              </a:rPr>
              <a:t>patients</a:t>
            </a:r>
            <a:endParaRPr lang="en-US" sz="1800" dirty="0">
              <a:solidFill>
                <a:srgbClr val="000000"/>
              </a:solidFill>
            </a:endParaRPr>
          </a:p>
        </p:txBody>
      </p:sp>
      <p:pic>
        <p:nvPicPr>
          <p:cNvPr id="11" name="Picture 12" descr="untitled.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5296057" y="4491335"/>
            <a:ext cx="3224747" cy="1828800"/>
          </a:xfrm>
          <a:prstGeom prst="rect">
            <a:avLst/>
          </a:prstGeom>
          <a:ln w="12700">
            <a:solidFill>
              <a:schemeClr val="tx2"/>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3"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21</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9770309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862"/>
            <a:ext cx="8229600" cy="584775"/>
          </a:xfrm>
        </p:spPr>
        <p:txBody>
          <a:bodyPr>
            <a:spAutoFit/>
          </a:bodyPr>
          <a:lstStyle/>
          <a:p>
            <a:r>
              <a:rPr lang="en-US" dirty="0" smtClean="0"/>
              <a:t>Laboratories</a:t>
            </a:r>
            <a:endParaRPr lang="en-US" dirty="0"/>
          </a:p>
        </p:txBody>
      </p:sp>
      <p:sp>
        <p:nvSpPr>
          <p:cNvPr id="3" name="Content Placeholder 2"/>
          <p:cNvSpPr>
            <a:spLocks noGrp="1"/>
          </p:cNvSpPr>
          <p:nvPr>
            <p:ph idx="1"/>
          </p:nvPr>
        </p:nvSpPr>
        <p:spPr>
          <a:xfrm>
            <a:off x="370686" y="1256406"/>
            <a:ext cx="4635654" cy="4529445"/>
          </a:xfrm>
        </p:spPr>
        <p:txBody>
          <a:bodyPr>
            <a:spAutoFit/>
          </a:bodyPr>
          <a:lstStyle/>
          <a:p>
            <a:pPr>
              <a:lnSpc>
                <a:spcPts val="2300"/>
              </a:lnSpc>
            </a:pPr>
            <a:r>
              <a:rPr lang="en-US" sz="2100" dirty="0" smtClean="0"/>
              <a:t>CDC has developed interim guidance for U.S. laboratory workers and other healthcare personnel who collect or handle specimens</a:t>
            </a:r>
          </a:p>
          <a:p>
            <a:pPr>
              <a:lnSpc>
                <a:spcPts val="2300"/>
              </a:lnSpc>
            </a:pPr>
            <a:r>
              <a:rPr lang="en-US" sz="2100" dirty="0" smtClean="0"/>
              <a:t>This guidance includes information about the appropriate steps for collecting, transporting, and testing specimens from patients who are suspected to be infected with Ebola</a:t>
            </a:r>
          </a:p>
          <a:p>
            <a:pPr>
              <a:lnSpc>
                <a:spcPts val="2300"/>
              </a:lnSpc>
            </a:pPr>
            <a:r>
              <a:rPr lang="en-US" sz="2100" dirty="0" smtClean="0"/>
              <a:t>Specimens should NOT be shipped to CDC without consultation with CDC and local/state health departments</a:t>
            </a:r>
          </a:p>
        </p:txBody>
      </p:sp>
      <p:sp>
        <p:nvSpPr>
          <p:cNvPr id="8" name="Text Placeholder 7"/>
          <p:cNvSpPr>
            <a:spLocks noGrp="1"/>
          </p:cNvSpPr>
          <p:nvPr>
            <p:ph type="body" sz="half" idx="2"/>
          </p:nvPr>
        </p:nvSpPr>
        <p:spPr>
          <a:xfrm>
            <a:off x="326835" y="6065619"/>
            <a:ext cx="6224572" cy="580817"/>
          </a:xfrm>
        </p:spPr>
        <p:txBody>
          <a:bodyPr/>
          <a:lstStyle/>
          <a:p>
            <a:r>
              <a:rPr lang="en-US" b="1" dirty="0"/>
              <a:t>Information available at</a:t>
            </a:r>
            <a:r>
              <a:rPr lang="en-US" dirty="0" smtClean="0"/>
              <a:t>: </a:t>
            </a:r>
            <a:r>
              <a:rPr lang="en-US" dirty="0" smtClean="0">
                <a:solidFill>
                  <a:srgbClr val="000000"/>
                </a:solidFill>
                <a:hlinkClick r:id="rId3"/>
              </a:rPr>
              <a:t>http</a:t>
            </a:r>
            <a:r>
              <a:rPr lang="en-US" dirty="0">
                <a:solidFill>
                  <a:srgbClr val="000000"/>
                </a:solidFill>
                <a:hlinkClick r:id="rId3"/>
              </a:rPr>
              <a:t>://www.cdc.gov/vhf/ebola/hcp/interim-guidance-specimen-collection-submission-patients-suspected-infection-ebola.html</a:t>
            </a:r>
            <a:r>
              <a:rPr lang="en-US" dirty="0">
                <a:solidFill>
                  <a:srgbClr val="000000"/>
                </a:solidFill>
              </a:rPr>
              <a:t> </a:t>
            </a:r>
          </a:p>
        </p:txBody>
      </p:sp>
      <p:pic>
        <p:nvPicPr>
          <p:cNvPr id="1026" name="Picture 2" descr="Infographic: Interim Guidance for Specimen Collection, Transport, Testing, and Submission for Patients with Suspected Infection with Ebola Virus Disease"/>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643" r="2630"/>
          <a:stretch/>
        </p:blipFill>
        <p:spPr bwMode="auto">
          <a:xfrm>
            <a:off x="5302177" y="1085634"/>
            <a:ext cx="3334871" cy="4876800"/>
          </a:xfrm>
          <a:prstGeom prst="rect">
            <a:avLst/>
          </a:prstGeom>
          <a:ln>
            <a:solidFill>
              <a:schemeClr val="bg2"/>
            </a:solid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22</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19707297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ckaging and Shipping Clinical Specimens Diagra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7503" y="991236"/>
            <a:ext cx="7262097" cy="5120902"/>
          </a:xfrm>
          <a:prstGeom prst="rect">
            <a:avLst/>
          </a:prstGeom>
          <a:ln>
            <a:solidFill>
              <a:schemeClr val="bg2"/>
            </a:solid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8" name="Title 7"/>
          <p:cNvSpPr>
            <a:spLocks noGrp="1"/>
          </p:cNvSpPr>
          <p:nvPr>
            <p:ph type="title"/>
          </p:nvPr>
        </p:nvSpPr>
        <p:spPr>
          <a:xfrm>
            <a:off x="225911" y="80994"/>
            <a:ext cx="8692178" cy="1143000"/>
          </a:xfrm>
        </p:spPr>
        <p:txBody>
          <a:bodyPr/>
          <a:lstStyle/>
          <a:p>
            <a:pPr>
              <a:lnSpc>
                <a:spcPct val="100000"/>
              </a:lnSpc>
            </a:pPr>
            <a:r>
              <a:rPr lang="en-US" sz="2200" dirty="0" smtClean="0"/>
              <a:t>Packaging &amp; Shipping Clinical Specimens to CDC for Ebola Testing</a:t>
            </a:r>
            <a:endParaRPr lang="en-US" sz="2200" dirty="0"/>
          </a:p>
        </p:txBody>
      </p:sp>
      <p:sp>
        <p:nvSpPr>
          <p:cNvPr id="9" name="Text Placeholder 8"/>
          <p:cNvSpPr>
            <a:spLocks noGrp="1"/>
          </p:cNvSpPr>
          <p:nvPr>
            <p:ph type="body" sz="half" idx="2"/>
          </p:nvPr>
        </p:nvSpPr>
        <p:spPr>
          <a:xfrm>
            <a:off x="305320" y="6250300"/>
            <a:ext cx="8525334" cy="527124"/>
          </a:xfrm>
        </p:spPr>
        <p:txBody>
          <a:bodyPr/>
          <a:lstStyle/>
          <a:p>
            <a:r>
              <a:rPr lang="en-US" dirty="0">
                <a:solidFill>
                  <a:srgbClr val="000000"/>
                </a:solidFill>
                <a:hlinkClick r:id="rId4"/>
              </a:rPr>
              <a:t>http://</a:t>
            </a:r>
            <a:r>
              <a:rPr lang="en-US" dirty="0" smtClean="0">
                <a:solidFill>
                  <a:srgbClr val="000000"/>
                </a:solidFill>
                <a:hlinkClick r:id="rId4"/>
              </a:rPr>
              <a:t>www.cdc.gov/vhf/ebola/hcp/packaging-diagram.html</a:t>
            </a:r>
            <a:endParaRPr lang="en-U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23</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12781988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Negative Ebola RT-PCR Result</a:t>
            </a:r>
            <a:endParaRPr lang="en-US" dirty="0"/>
          </a:p>
        </p:txBody>
      </p:sp>
      <p:sp>
        <p:nvSpPr>
          <p:cNvPr id="9" name="Content Placeholder 8"/>
          <p:cNvSpPr>
            <a:spLocks noGrp="1"/>
          </p:cNvSpPr>
          <p:nvPr>
            <p:ph idx="1"/>
          </p:nvPr>
        </p:nvSpPr>
        <p:spPr>
          <a:xfrm>
            <a:off x="457200" y="1495781"/>
            <a:ext cx="8229600" cy="4191000"/>
          </a:xfrm>
        </p:spPr>
        <p:txBody>
          <a:bodyPr/>
          <a:lstStyle/>
          <a:p>
            <a:r>
              <a:rPr lang="en-US" dirty="0">
                <a:solidFill>
                  <a:srgbClr val="000000"/>
                </a:solidFill>
              </a:rPr>
              <a:t>If symptoms started  </a:t>
            </a:r>
            <a:r>
              <a:rPr lang="en-US" dirty="0" smtClean="0">
                <a:solidFill>
                  <a:srgbClr val="000000"/>
                </a:solidFill>
              </a:rPr>
              <a:t>≥3 </a:t>
            </a:r>
            <a:r>
              <a:rPr lang="en-US" dirty="0">
                <a:solidFill>
                  <a:srgbClr val="000000"/>
                </a:solidFill>
              </a:rPr>
              <a:t>days before the negative result</a:t>
            </a:r>
          </a:p>
          <a:p>
            <a:pPr lvl="1">
              <a:spcBef>
                <a:spcPts val="600"/>
              </a:spcBef>
            </a:pPr>
            <a:r>
              <a:rPr lang="en-US" dirty="0">
                <a:solidFill>
                  <a:srgbClr val="000000"/>
                </a:solidFill>
              </a:rPr>
              <a:t>EVD is unlikely </a:t>
            </a:r>
            <a:r>
              <a:rPr lang="en-US" dirty="0">
                <a:solidFill>
                  <a:srgbClr val="000000"/>
                </a:solidFill>
                <a:sym typeface="Wingdings" panose="05000000000000000000" pitchFamily="2" charset="2"/>
              </a:rPr>
              <a:t> </a:t>
            </a:r>
            <a:r>
              <a:rPr lang="en-US" dirty="0">
                <a:solidFill>
                  <a:srgbClr val="000000"/>
                </a:solidFill>
              </a:rPr>
              <a:t>consider other diagnoses</a:t>
            </a:r>
          </a:p>
          <a:p>
            <a:pPr lvl="1">
              <a:spcBef>
                <a:spcPts val="600"/>
              </a:spcBef>
            </a:pPr>
            <a:r>
              <a:rPr lang="en-US" dirty="0">
                <a:solidFill>
                  <a:srgbClr val="000000"/>
                </a:solidFill>
              </a:rPr>
              <a:t>Infection control precautions for EVD can be discontinued unless clinical suspicion for EVD </a:t>
            </a:r>
            <a:r>
              <a:rPr lang="en-US" dirty="0" smtClean="0">
                <a:solidFill>
                  <a:srgbClr val="000000"/>
                </a:solidFill>
              </a:rPr>
              <a:t>persists</a:t>
            </a:r>
            <a:endParaRPr lang="en-US" dirty="0">
              <a:solidFill>
                <a:srgbClr val="000000"/>
              </a:solidFill>
            </a:endParaRPr>
          </a:p>
          <a:p>
            <a:pPr>
              <a:spcBef>
                <a:spcPts val="1800"/>
              </a:spcBef>
            </a:pPr>
            <a:r>
              <a:rPr lang="en-US" dirty="0">
                <a:solidFill>
                  <a:srgbClr val="000000"/>
                </a:solidFill>
              </a:rPr>
              <a:t>If symptoms started </a:t>
            </a:r>
            <a:r>
              <a:rPr lang="en-US" dirty="0" smtClean="0">
                <a:solidFill>
                  <a:srgbClr val="000000"/>
                </a:solidFill>
              </a:rPr>
              <a:t>&lt;3 </a:t>
            </a:r>
            <a:r>
              <a:rPr lang="en-US" dirty="0">
                <a:solidFill>
                  <a:srgbClr val="000000"/>
                </a:solidFill>
              </a:rPr>
              <a:t>days before the </a:t>
            </a:r>
            <a:r>
              <a:rPr lang="en-US" dirty="0" smtClean="0">
                <a:solidFill>
                  <a:srgbClr val="000000"/>
                </a:solidFill>
              </a:rPr>
              <a:t>negative </a:t>
            </a:r>
            <a:br>
              <a:rPr lang="en-US" dirty="0" smtClean="0">
                <a:solidFill>
                  <a:srgbClr val="000000"/>
                </a:solidFill>
              </a:rPr>
            </a:br>
            <a:r>
              <a:rPr lang="en-US" dirty="0" smtClean="0">
                <a:solidFill>
                  <a:srgbClr val="000000"/>
                </a:solidFill>
              </a:rPr>
              <a:t>RT-PCR </a:t>
            </a:r>
            <a:r>
              <a:rPr lang="en-US" dirty="0">
                <a:solidFill>
                  <a:srgbClr val="000000"/>
                </a:solidFill>
              </a:rPr>
              <a:t>result</a:t>
            </a:r>
          </a:p>
          <a:p>
            <a:pPr lvl="1">
              <a:spcBef>
                <a:spcPts val="600"/>
              </a:spcBef>
            </a:pPr>
            <a:r>
              <a:rPr lang="en-US" dirty="0">
                <a:solidFill>
                  <a:srgbClr val="000000"/>
                </a:solidFill>
              </a:rPr>
              <a:t>Interpret result with caution</a:t>
            </a:r>
          </a:p>
          <a:p>
            <a:pPr lvl="1">
              <a:spcBef>
                <a:spcPts val="600"/>
              </a:spcBef>
            </a:pPr>
            <a:r>
              <a:rPr lang="en-US" dirty="0">
                <a:solidFill>
                  <a:srgbClr val="000000"/>
                </a:solidFill>
              </a:rPr>
              <a:t>Repeat the test at </a:t>
            </a:r>
            <a:r>
              <a:rPr lang="en-US" dirty="0" smtClean="0">
                <a:solidFill>
                  <a:srgbClr val="000000"/>
                </a:solidFill>
              </a:rPr>
              <a:t>≥72 </a:t>
            </a:r>
            <a:r>
              <a:rPr lang="en-US" dirty="0">
                <a:solidFill>
                  <a:srgbClr val="000000"/>
                </a:solidFill>
              </a:rPr>
              <a:t>hours after </a:t>
            </a:r>
            <a:r>
              <a:rPr lang="en-US" dirty="0" smtClean="0">
                <a:solidFill>
                  <a:srgbClr val="000000"/>
                </a:solidFill>
              </a:rPr>
              <a:t>onset of symptoms</a:t>
            </a:r>
            <a:endParaRPr lang="en-US" dirty="0">
              <a:solidFill>
                <a:srgbClr val="000000"/>
              </a:solidFill>
            </a:endParaRPr>
          </a:p>
          <a:p>
            <a:pPr lvl="1">
              <a:spcBef>
                <a:spcPts val="600"/>
              </a:spcBef>
            </a:pPr>
            <a:r>
              <a:rPr lang="en-US" dirty="0">
                <a:solidFill>
                  <a:srgbClr val="000000"/>
                </a:solidFill>
              </a:rPr>
              <a:t>Keep in isolation as a suspected case until a repeat RT-PCR </a:t>
            </a:r>
            <a:r>
              <a:rPr lang="en-US" dirty="0" smtClean="0">
                <a:solidFill>
                  <a:srgbClr val="000000"/>
                </a:solidFill>
              </a:rPr>
              <a:t>≥72 </a:t>
            </a:r>
            <a:r>
              <a:rPr lang="en-US" dirty="0">
                <a:solidFill>
                  <a:srgbClr val="000000"/>
                </a:solidFill>
              </a:rPr>
              <a:t>hours after onset of symptoms is negative</a:t>
            </a:r>
            <a:endParaRPr lang="en-US" sz="1800" dirty="0">
              <a:solidFill>
                <a:srgbClr val="000000"/>
              </a:solidFill>
            </a:endParaRPr>
          </a:p>
          <a:p>
            <a:endParaRPr lang="en-U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24</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26318807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000" dirty="0" smtClean="0"/>
              <a:t>Clinical Management of EVD:  </a:t>
            </a:r>
            <a:br>
              <a:rPr lang="en-US" sz="3000" dirty="0" smtClean="0"/>
            </a:br>
            <a:r>
              <a:rPr lang="en-US" sz="3000" dirty="0" smtClean="0"/>
              <a:t>Supportive, but Aggressive</a:t>
            </a:r>
            <a:endParaRPr lang="en-US" sz="3000" dirty="0"/>
          </a:p>
        </p:txBody>
      </p:sp>
      <p:sp>
        <p:nvSpPr>
          <p:cNvPr id="5" name="Content Placeholder 4"/>
          <p:cNvSpPr>
            <a:spLocks noGrp="1"/>
          </p:cNvSpPr>
          <p:nvPr>
            <p:ph idx="1"/>
          </p:nvPr>
        </p:nvSpPr>
        <p:spPr>
          <a:xfrm>
            <a:off x="457200" y="1444978"/>
            <a:ext cx="8229600" cy="5166507"/>
          </a:xfrm>
        </p:spPr>
        <p:txBody>
          <a:bodyPr/>
          <a:lstStyle/>
          <a:p>
            <a:pPr>
              <a:spcAft>
                <a:spcPts val="200"/>
              </a:spcAft>
            </a:pPr>
            <a:r>
              <a:rPr lang="en-US" dirty="0" smtClean="0"/>
              <a:t>Hypovolemia and sepsis </a:t>
            </a:r>
            <a:r>
              <a:rPr lang="en-US" dirty="0"/>
              <a:t>p</a:t>
            </a:r>
            <a:r>
              <a:rPr lang="en-US" dirty="0" smtClean="0"/>
              <a:t>hysiology</a:t>
            </a:r>
          </a:p>
          <a:p>
            <a:pPr lvl="1">
              <a:spcAft>
                <a:spcPts val="0"/>
              </a:spcAft>
            </a:pPr>
            <a:r>
              <a:rPr lang="en-US" dirty="0" smtClean="0"/>
              <a:t>Aggressive intravenous fluid resuscitation </a:t>
            </a:r>
          </a:p>
          <a:p>
            <a:pPr lvl="1">
              <a:spcAft>
                <a:spcPts val="0"/>
              </a:spcAft>
            </a:pPr>
            <a:r>
              <a:rPr lang="en-US" dirty="0" smtClean="0"/>
              <a:t>Hemodynamic support and critical care management if necessary</a:t>
            </a:r>
          </a:p>
          <a:p>
            <a:pPr>
              <a:spcBef>
                <a:spcPts val="600"/>
              </a:spcBef>
              <a:spcAft>
                <a:spcPts val="0"/>
              </a:spcAft>
            </a:pPr>
            <a:r>
              <a:rPr lang="en-US" dirty="0" smtClean="0"/>
              <a:t>Electrolyte and acid-base </a:t>
            </a:r>
            <a:r>
              <a:rPr lang="en-US" dirty="0"/>
              <a:t>a</a:t>
            </a:r>
            <a:r>
              <a:rPr lang="en-US" dirty="0" smtClean="0"/>
              <a:t>bnormalities </a:t>
            </a:r>
          </a:p>
          <a:p>
            <a:pPr lvl="1">
              <a:spcAft>
                <a:spcPts val="0"/>
              </a:spcAft>
            </a:pPr>
            <a:r>
              <a:rPr lang="en-US" dirty="0" smtClean="0"/>
              <a:t>Aggressive electrolyte repletion</a:t>
            </a:r>
          </a:p>
          <a:p>
            <a:pPr lvl="1">
              <a:spcAft>
                <a:spcPts val="0"/>
              </a:spcAft>
            </a:pPr>
            <a:r>
              <a:rPr lang="en-US" dirty="0" smtClean="0"/>
              <a:t>Correction of acid-base derangements</a:t>
            </a:r>
          </a:p>
          <a:p>
            <a:pPr>
              <a:spcBef>
                <a:spcPts val="600"/>
              </a:spcBef>
              <a:spcAft>
                <a:spcPts val="0"/>
              </a:spcAft>
            </a:pPr>
            <a:r>
              <a:rPr lang="en-US" dirty="0" smtClean="0"/>
              <a:t>Symptomatic management of fever and gastrointestinal symptoms</a:t>
            </a:r>
          </a:p>
          <a:p>
            <a:pPr lvl="1">
              <a:spcAft>
                <a:spcPts val="0"/>
              </a:spcAft>
            </a:pPr>
            <a:r>
              <a:rPr lang="en-US" dirty="0" smtClean="0"/>
              <a:t>Avoid NSAIDS</a:t>
            </a:r>
          </a:p>
          <a:p>
            <a:pPr>
              <a:spcBef>
                <a:spcPts val="600"/>
              </a:spcBef>
              <a:spcAft>
                <a:spcPts val="0"/>
              </a:spcAft>
            </a:pPr>
            <a:r>
              <a:rPr lang="en-US" dirty="0" smtClean="0"/>
              <a:t>Multisystem organ failure can develop and may require </a:t>
            </a:r>
          </a:p>
          <a:p>
            <a:pPr lvl="1">
              <a:spcAft>
                <a:spcPts val="0"/>
              </a:spcAft>
            </a:pPr>
            <a:r>
              <a:rPr lang="en-US" dirty="0" smtClean="0"/>
              <a:t>Oxygenation and mechanical ventilation</a:t>
            </a:r>
          </a:p>
          <a:p>
            <a:pPr lvl="1">
              <a:spcAft>
                <a:spcPts val="0"/>
              </a:spcAft>
            </a:pPr>
            <a:r>
              <a:rPr lang="en-US" dirty="0" smtClean="0"/>
              <a:t>Correction of severe coagulopathy</a:t>
            </a:r>
          </a:p>
          <a:p>
            <a:pPr lvl="1">
              <a:spcAft>
                <a:spcPts val="0"/>
              </a:spcAft>
            </a:pPr>
            <a:r>
              <a:rPr lang="en-US" dirty="0" smtClean="0"/>
              <a:t>Renal replacement therapy</a:t>
            </a:r>
          </a:p>
        </p:txBody>
      </p:sp>
      <p:sp>
        <p:nvSpPr>
          <p:cNvPr id="6" name="Text Placeholder 1"/>
          <p:cNvSpPr>
            <a:spLocks noGrp="1"/>
          </p:cNvSpPr>
          <p:nvPr>
            <p:ph type="body" sz="quarter" idx="2"/>
          </p:nvPr>
        </p:nvSpPr>
        <p:spPr>
          <a:xfrm>
            <a:off x="305320" y="6217576"/>
            <a:ext cx="8525334" cy="527124"/>
          </a:xfrm>
        </p:spPr>
        <p:txBody>
          <a:bodyPr/>
          <a:lstStyle/>
          <a:p>
            <a:r>
              <a:rPr lang="nl-NL" dirty="0" smtClean="0"/>
              <a:t>Reference:  Fowler RA et al. </a:t>
            </a:r>
            <a:r>
              <a:rPr lang="en-US" i="1" dirty="0" smtClean="0"/>
              <a:t>Am J </a:t>
            </a:r>
            <a:r>
              <a:rPr lang="en-US" i="1" dirty="0" err="1" smtClean="0"/>
              <a:t>Respir</a:t>
            </a:r>
            <a:r>
              <a:rPr lang="en-US" i="1" dirty="0" smtClean="0"/>
              <a:t> </a:t>
            </a:r>
            <a:r>
              <a:rPr lang="en-US" i="1" dirty="0" err="1" smtClean="0"/>
              <a:t>Crit</a:t>
            </a:r>
            <a:r>
              <a:rPr lang="en-US" i="1" dirty="0" smtClean="0"/>
              <a:t> Care Med</a:t>
            </a:r>
            <a:r>
              <a:rPr lang="en-US" dirty="0" smtClean="0"/>
              <a:t>. 2014 </a:t>
            </a:r>
            <a:endParaRPr lang="nl-NL" dirty="0" smtClean="0"/>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25</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655227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0737"/>
          </a:xfrm>
        </p:spPr>
        <p:txBody>
          <a:bodyPr/>
          <a:lstStyle/>
          <a:p>
            <a:pPr>
              <a:lnSpc>
                <a:spcPct val="100000"/>
              </a:lnSpc>
            </a:pPr>
            <a:r>
              <a:rPr lang="en-US" sz="3000" dirty="0" smtClean="0"/>
              <a:t>Investigational Therapies for EVD Patients</a:t>
            </a:r>
            <a:endParaRPr lang="en-US" sz="3000" dirty="0"/>
          </a:p>
        </p:txBody>
      </p:sp>
      <p:sp>
        <p:nvSpPr>
          <p:cNvPr id="5" name="Content Placeholder 4"/>
          <p:cNvSpPr>
            <a:spLocks noGrp="1"/>
          </p:cNvSpPr>
          <p:nvPr>
            <p:ph idx="1"/>
          </p:nvPr>
        </p:nvSpPr>
        <p:spPr>
          <a:xfrm>
            <a:off x="457200" y="938906"/>
            <a:ext cx="8229600" cy="4661793"/>
          </a:xfrm>
        </p:spPr>
        <p:txBody>
          <a:bodyPr/>
          <a:lstStyle/>
          <a:p>
            <a:r>
              <a:rPr lang="en-US" dirty="0" smtClean="0"/>
              <a:t>No approved Ebola-specific prophylaxis or treatment</a:t>
            </a:r>
          </a:p>
          <a:p>
            <a:pPr lvl="1"/>
            <a:r>
              <a:rPr lang="en-US" dirty="0" smtClean="0"/>
              <a:t>Ribavirin has no in-vitro or in-vivo effect on Ebola virus</a:t>
            </a:r>
          </a:p>
          <a:p>
            <a:pPr lvl="1"/>
            <a:r>
              <a:rPr lang="en-US" dirty="0" smtClean="0"/>
              <a:t>Therapeutics in development with limited human clinical trial data  </a:t>
            </a:r>
          </a:p>
          <a:p>
            <a:pPr lvl="2">
              <a:spcAft>
                <a:spcPts val="600"/>
              </a:spcAft>
            </a:pPr>
            <a:r>
              <a:rPr lang="en-US" dirty="0" smtClean="0"/>
              <a:t>Convalescent serum</a:t>
            </a:r>
          </a:p>
          <a:p>
            <a:pPr lvl="2">
              <a:spcAft>
                <a:spcPts val="600"/>
              </a:spcAft>
            </a:pPr>
            <a:r>
              <a:rPr lang="en-US" dirty="0" smtClean="0"/>
              <a:t>Therapeutic medications</a:t>
            </a:r>
          </a:p>
          <a:p>
            <a:pPr lvl="3">
              <a:spcAft>
                <a:spcPts val="600"/>
              </a:spcAft>
            </a:pPr>
            <a:r>
              <a:rPr lang="en-US" dirty="0" err="1" smtClean="0"/>
              <a:t>Zmapp</a:t>
            </a:r>
            <a:r>
              <a:rPr lang="en-US" dirty="0" smtClean="0"/>
              <a:t> </a:t>
            </a:r>
            <a:r>
              <a:rPr lang="en-US" dirty="0"/>
              <a:t>– </a:t>
            </a:r>
            <a:r>
              <a:rPr lang="en-US" dirty="0" smtClean="0"/>
              <a:t>chimeric human-mouse monoclonal antibodies </a:t>
            </a:r>
          </a:p>
          <a:p>
            <a:pPr lvl="3">
              <a:spcAft>
                <a:spcPts val="600"/>
              </a:spcAft>
            </a:pPr>
            <a:r>
              <a:rPr lang="en-US" dirty="0" err="1" smtClean="0"/>
              <a:t>Tekmira</a:t>
            </a:r>
            <a:r>
              <a:rPr lang="en-US" dirty="0" smtClean="0"/>
              <a:t> </a:t>
            </a:r>
            <a:r>
              <a:rPr lang="en-US" dirty="0"/>
              <a:t>– l</a:t>
            </a:r>
            <a:r>
              <a:rPr lang="en-US" dirty="0" smtClean="0"/>
              <a:t>ipid nanoparticle small interfering RNA</a:t>
            </a:r>
          </a:p>
          <a:p>
            <a:pPr lvl="3">
              <a:spcAft>
                <a:spcPts val="600"/>
              </a:spcAft>
            </a:pPr>
            <a:r>
              <a:rPr lang="en-US" dirty="0" err="1" smtClean="0"/>
              <a:t>Brincidofovir</a:t>
            </a:r>
            <a:r>
              <a:rPr lang="en-US" dirty="0" smtClean="0"/>
              <a:t> </a:t>
            </a:r>
            <a:r>
              <a:rPr lang="en-US" dirty="0"/>
              <a:t>–  </a:t>
            </a:r>
            <a:r>
              <a:rPr lang="en-US" dirty="0" smtClean="0"/>
              <a:t>oral nucleotide analogue with antiviral activity</a:t>
            </a:r>
          </a:p>
          <a:p>
            <a:pPr lvl="1"/>
            <a:r>
              <a:rPr lang="en-US" dirty="0" smtClean="0"/>
              <a:t>Vaccines – in clinical trials</a:t>
            </a:r>
          </a:p>
          <a:p>
            <a:pPr lvl="2">
              <a:spcAft>
                <a:spcPts val="600"/>
              </a:spcAft>
            </a:pPr>
            <a:r>
              <a:rPr lang="en-US" dirty="0" smtClean="0"/>
              <a:t>Chimpanzee-derived adenovirus with an Ebola virus gene inserted</a:t>
            </a:r>
          </a:p>
          <a:p>
            <a:pPr lvl="2">
              <a:spcAft>
                <a:spcPts val="600"/>
              </a:spcAft>
            </a:pPr>
            <a:r>
              <a:rPr lang="en-US" dirty="0" smtClean="0"/>
              <a:t>Attenuated vesicular stomatitis virus with an Ebola virus gene inserted</a:t>
            </a:r>
            <a:endParaRPr lang="en-US" dirty="0"/>
          </a:p>
        </p:txBody>
      </p:sp>
      <p:sp>
        <p:nvSpPr>
          <p:cNvPr id="2" name="Text Placeholder 1"/>
          <p:cNvSpPr>
            <a:spLocks noGrp="1"/>
          </p:cNvSpPr>
          <p:nvPr>
            <p:ph type="body" sz="half" idx="2"/>
          </p:nvPr>
        </p:nvSpPr>
        <p:spPr>
          <a:xfrm>
            <a:off x="309333" y="5650764"/>
            <a:ext cx="8525334" cy="817783"/>
          </a:xfrm>
        </p:spPr>
        <p:txBody>
          <a:bodyPr/>
          <a:lstStyle/>
          <a:p>
            <a:r>
              <a:rPr lang="nl-NL" b="1" dirty="0" smtClean="0"/>
              <a:t>References</a:t>
            </a:r>
            <a:r>
              <a:rPr lang="nl-NL" dirty="0" smtClean="0"/>
              <a:t>: </a:t>
            </a:r>
            <a:r>
              <a:rPr lang="nl-NL" baseline="30000" dirty="0" smtClean="0"/>
              <a:t>1</a:t>
            </a:r>
            <a:r>
              <a:rPr lang="nl-NL" dirty="0" smtClean="0"/>
              <a:t>Huggins, JW et al. </a:t>
            </a:r>
            <a:r>
              <a:rPr lang="nl-NL" i="1" dirty="0" smtClean="0"/>
              <a:t>Rev Infect Dis </a:t>
            </a:r>
            <a:r>
              <a:rPr lang="nl-NL" dirty="0" smtClean="0"/>
              <a:t>1989; </a:t>
            </a:r>
            <a:r>
              <a:rPr lang="nl-NL" baseline="30000" dirty="0" smtClean="0"/>
              <a:t>2</a:t>
            </a:r>
            <a:r>
              <a:rPr lang="nl-NL" dirty="0" smtClean="0"/>
              <a:t>Ignatyev, G et al. </a:t>
            </a:r>
            <a:r>
              <a:rPr lang="nl-NL" i="1" dirty="0" smtClean="0"/>
              <a:t>J Biotechnol</a:t>
            </a:r>
            <a:r>
              <a:rPr lang="nl-NL" dirty="0" smtClean="0"/>
              <a:t> 2000; </a:t>
            </a:r>
            <a:r>
              <a:rPr lang="nl-NL" baseline="30000" dirty="0" smtClean="0"/>
              <a:t>3</a:t>
            </a:r>
            <a:r>
              <a:rPr lang="nl-NL" dirty="0" smtClean="0"/>
              <a:t>Jarhling, P et al. </a:t>
            </a:r>
            <a:r>
              <a:rPr lang="nl-NL" i="1" dirty="0" smtClean="0"/>
              <a:t>JI</a:t>
            </a:r>
            <a:r>
              <a:rPr lang="nl-NL" dirty="0" smtClean="0"/>
              <a:t>D 2007 S400; </a:t>
            </a:r>
            <a:r>
              <a:rPr lang="nl-NL" baseline="30000" dirty="0" smtClean="0"/>
              <a:t>4</a:t>
            </a:r>
            <a:r>
              <a:rPr lang="nl-NL" dirty="0" smtClean="0"/>
              <a:t>Mupapa, K et al. </a:t>
            </a:r>
            <a:r>
              <a:rPr lang="nl-NL" i="1" dirty="0" smtClean="0"/>
              <a:t>JID</a:t>
            </a:r>
            <a:r>
              <a:rPr lang="nl-NL" dirty="0" smtClean="0"/>
              <a:t> 1999 S18; </a:t>
            </a:r>
            <a:r>
              <a:rPr lang="da-DK" baseline="30000" dirty="0" smtClean="0"/>
              <a:t>5</a:t>
            </a:r>
            <a:r>
              <a:rPr lang="da-DK" dirty="0" smtClean="0"/>
              <a:t>Olinger, GG et al. </a:t>
            </a:r>
            <a:r>
              <a:rPr lang="da-DK" i="1" dirty="0" smtClean="0"/>
              <a:t>PNAS</a:t>
            </a:r>
            <a:r>
              <a:rPr lang="da-DK" dirty="0" smtClean="0"/>
              <a:t> 2012; </a:t>
            </a:r>
            <a:r>
              <a:rPr lang="da-DK" baseline="30000" dirty="0" smtClean="0"/>
              <a:t>6</a:t>
            </a:r>
            <a:r>
              <a:rPr lang="da-DK" dirty="0" smtClean="0"/>
              <a:t>Dye, JM et al. </a:t>
            </a:r>
            <a:r>
              <a:rPr lang="da-DK" i="1" dirty="0" smtClean="0"/>
              <a:t>PNA</a:t>
            </a:r>
            <a:r>
              <a:rPr lang="da-DK" dirty="0" smtClean="0"/>
              <a:t>S 2012; </a:t>
            </a:r>
            <a:r>
              <a:rPr lang="da-DK" baseline="30000" dirty="0" smtClean="0"/>
              <a:t>7</a:t>
            </a:r>
            <a:r>
              <a:rPr lang="da-DK" dirty="0" smtClean="0"/>
              <a:t>Qiu, X et al. </a:t>
            </a:r>
            <a:r>
              <a:rPr lang="da-DK" i="1" dirty="0" smtClean="0"/>
              <a:t>Sci Transl Med </a:t>
            </a:r>
            <a:r>
              <a:rPr lang="da-DK" dirty="0" smtClean="0"/>
              <a:t>2013; </a:t>
            </a:r>
            <a:r>
              <a:rPr lang="da-DK" baseline="30000" dirty="0" smtClean="0"/>
              <a:t>8</a:t>
            </a:r>
            <a:r>
              <a:rPr lang="da-DK" dirty="0" smtClean="0"/>
              <a:t>Qiu, X et al. </a:t>
            </a:r>
            <a:r>
              <a:rPr lang="da-DK" i="1" dirty="0" smtClean="0"/>
              <a:t>Nature</a:t>
            </a:r>
            <a:r>
              <a:rPr lang="da-DK" dirty="0" smtClean="0"/>
              <a:t> 2014; </a:t>
            </a:r>
            <a:r>
              <a:rPr lang="nl-NL" baseline="30000" dirty="0" smtClean="0"/>
              <a:t>9</a:t>
            </a:r>
            <a:r>
              <a:rPr lang="nl-NL" dirty="0" smtClean="0"/>
              <a:t>Geisbert, TW et al. </a:t>
            </a:r>
            <a:r>
              <a:rPr lang="nl-NL" i="1" dirty="0" smtClean="0"/>
              <a:t>JID</a:t>
            </a:r>
            <a:r>
              <a:rPr lang="nl-NL" dirty="0" smtClean="0"/>
              <a:t> 2007; 10Geisbert, TW et al. </a:t>
            </a:r>
            <a:r>
              <a:rPr lang="nl-NL" i="1" dirty="0" smtClean="0"/>
              <a:t>Lancet</a:t>
            </a:r>
            <a:r>
              <a:rPr lang="nl-NL" dirty="0" smtClean="0"/>
              <a:t> 2010; </a:t>
            </a:r>
            <a:r>
              <a:rPr lang="en-US" baseline="30000" dirty="0" smtClean="0"/>
              <a:t>11</a:t>
            </a:r>
            <a:r>
              <a:rPr lang="en-US" dirty="0" smtClean="0"/>
              <a:t>Kobinger, GP et al. </a:t>
            </a:r>
            <a:r>
              <a:rPr lang="en-US" i="1" dirty="0" smtClean="0"/>
              <a:t>Virology</a:t>
            </a:r>
            <a:r>
              <a:rPr lang="en-US" dirty="0" smtClean="0"/>
              <a:t> 2006; </a:t>
            </a:r>
            <a:r>
              <a:rPr lang="en-US" baseline="30000" dirty="0" smtClean="0"/>
              <a:t>12</a:t>
            </a:r>
            <a:r>
              <a:rPr lang="en-US" dirty="0" smtClean="0"/>
              <a:t>Wang, D </a:t>
            </a:r>
            <a:r>
              <a:rPr lang="en-US" i="1" dirty="0" smtClean="0"/>
              <a:t>JV</a:t>
            </a:r>
            <a:r>
              <a:rPr lang="en-US" dirty="0" smtClean="0"/>
              <a:t> 2006; </a:t>
            </a:r>
            <a:r>
              <a:rPr lang="en-US" baseline="30000" dirty="0" smtClean="0"/>
              <a:t>13</a:t>
            </a:r>
            <a:r>
              <a:rPr lang="en-US" dirty="0" smtClean="0"/>
              <a:t>Geisbert, TW et al. </a:t>
            </a:r>
            <a:r>
              <a:rPr lang="en-US" i="1" dirty="0" smtClean="0"/>
              <a:t>JID</a:t>
            </a:r>
            <a:r>
              <a:rPr lang="en-US" dirty="0" smtClean="0"/>
              <a:t> 2011; and </a:t>
            </a:r>
            <a:r>
              <a:rPr lang="en-US" baseline="30000" dirty="0" smtClean="0"/>
              <a:t>14</a:t>
            </a:r>
            <a:r>
              <a:rPr lang="en-US" dirty="0" smtClean="0"/>
              <a:t>Gunther et al.  </a:t>
            </a:r>
            <a:r>
              <a:rPr lang="en-US" i="1" dirty="0" smtClean="0"/>
              <a:t>JID</a:t>
            </a:r>
            <a:r>
              <a:rPr lang="en-US" dirty="0" smtClean="0"/>
              <a:t> 2011. </a:t>
            </a:r>
            <a:endParaRPr lang="en-US" dirty="0"/>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26</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26976972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Patient Recovery	</a:t>
            </a:r>
            <a:endParaRPr lang="en-US" dirty="0"/>
          </a:p>
        </p:txBody>
      </p:sp>
      <p:sp>
        <p:nvSpPr>
          <p:cNvPr id="3" name="Content Placeholder 2"/>
          <p:cNvSpPr>
            <a:spLocks noGrp="1"/>
          </p:cNvSpPr>
          <p:nvPr>
            <p:ph idx="1"/>
          </p:nvPr>
        </p:nvSpPr>
        <p:spPr>
          <a:xfrm>
            <a:off x="457200" y="1079752"/>
            <a:ext cx="8229600" cy="4728766"/>
          </a:xfrm>
        </p:spPr>
        <p:txBody>
          <a:bodyPr/>
          <a:lstStyle/>
          <a:p>
            <a:pPr>
              <a:spcAft>
                <a:spcPts val="600"/>
              </a:spcAft>
            </a:pPr>
            <a:r>
              <a:rPr lang="en-US" dirty="0" smtClean="0"/>
              <a:t>Case-fatality rate 71% in the 2014 Ebola outbreak </a:t>
            </a:r>
          </a:p>
          <a:p>
            <a:pPr lvl="1">
              <a:spcAft>
                <a:spcPts val="0"/>
              </a:spcAft>
            </a:pPr>
            <a:r>
              <a:rPr lang="en-US" dirty="0" smtClean="0"/>
              <a:t>Case-fatality rate is likely much lower with access to intensive care</a:t>
            </a:r>
          </a:p>
          <a:p>
            <a:pPr>
              <a:spcBef>
                <a:spcPts val="1200"/>
              </a:spcBef>
              <a:spcAft>
                <a:spcPts val="0"/>
              </a:spcAft>
            </a:pPr>
            <a:r>
              <a:rPr lang="en-US" dirty="0" smtClean="0"/>
              <a:t>Patients who survive often have signs of clinical improvement by the second week of illness </a:t>
            </a:r>
          </a:p>
          <a:p>
            <a:pPr lvl="1">
              <a:spcAft>
                <a:spcPts val="200"/>
              </a:spcAft>
            </a:pPr>
            <a:r>
              <a:rPr lang="en-US" dirty="0" smtClean="0"/>
              <a:t>Associated with the development of virus-specific antibodies</a:t>
            </a:r>
          </a:p>
          <a:p>
            <a:pPr lvl="1">
              <a:spcAft>
                <a:spcPts val="200"/>
              </a:spcAft>
            </a:pPr>
            <a:r>
              <a:rPr lang="en-US" dirty="0" smtClean="0"/>
              <a:t>Antibody with neutralizing activity against Ebola persists greater than 12 years after infection</a:t>
            </a:r>
          </a:p>
          <a:p>
            <a:pPr>
              <a:spcBef>
                <a:spcPts val="1200"/>
              </a:spcBef>
              <a:spcAft>
                <a:spcPts val="0"/>
              </a:spcAft>
            </a:pPr>
            <a:r>
              <a:rPr lang="en-US" dirty="0" smtClean="0"/>
              <a:t>Prolonged convalescence</a:t>
            </a:r>
          </a:p>
          <a:p>
            <a:pPr lvl="1">
              <a:spcAft>
                <a:spcPts val="200"/>
              </a:spcAft>
            </a:pPr>
            <a:r>
              <a:rPr lang="en-US" dirty="0" smtClean="0"/>
              <a:t>Includes arthralgia, myalgia, abdominal pain, extreme fatigue, and anorexia; many symptoms resolve by 21 months</a:t>
            </a:r>
          </a:p>
          <a:p>
            <a:pPr lvl="1">
              <a:spcAft>
                <a:spcPts val="200"/>
              </a:spcAft>
            </a:pPr>
            <a:r>
              <a:rPr lang="en-US" dirty="0" smtClean="0"/>
              <a:t>Significant arthralgia and myalgia may persist for &gt;21 months </a:t>
            </a:r>
          </a:p>
          <a:p>
            <a:pPr lvl="1">
              <a:spcAft>
                <a:spcPts val="200"/>
              </a:spcAft>
            </a:pPr>
            <a:r>
              <a:rPr lang="en-US" dirty="0" smtClean="0"/>
              <a:t>Skin sloughing and hair loss has also been reported</a:t>
            </a:r>
          </a:p>
        </p:txBody>
      </p:sp>
      <p:sp>
        <p:nvSpPr>
          <p:cNvPr id="4" name="Text Placeholder 1"/>
          <p:cNvSpPr>
            <a:spLocks noGrp="1"/>
          </p:cNvSpPr>
          <p:nvPr>
            <p:ph type="body" sz="half" idx="2"/>
          </p:nvPr>
        </p:nvSpPr>
        <p:spPr>
          <a:xfrm>
            <a:off x="305320" y="6027755"/>
            <a:ext cx="8525334" cy="527124"/>
          </a:xfrm>
        </p:spPr>
        <p:txBody>
          <a:bodyPr/>
          <a:lstStyle/>
          <a:p>
            <a:r>
              <a:rPr lang="nl-NL" b="1" dirty="0" smtClean="0"/>
              <a:t>References</a:t>
            </a:r>
            <a:r>
              <a:rPr lang="nl-NL" dirty="0" smtClean="0"/>
              <a:t>: </a:t>
            </a:r>
            <a:r>
              <a:rPr lang="nl-NL" baseline="30000" dirty="0" smtClean="0"/>
              <a:t>1</a:t>
            </a:r>
            <a:r>
              <a:rPr lang="nl-NL" dirty="0" smtClean="0"/>
              <a:t>WHO Ebola Response Team. </a:t>
            </a:r>
            <a:r>
              <a:rPr lang="nl-NL" i="1" dirty="0" smtClean="0"/>
              <a:t>NEJM</a:t>
            </a:r>
            <a:r>
              <a:rPr lang="nl-NL" dirty="0" smtClean="0"/>
              <a:t> 2014; </a:t>
            </a:r>
            <a:r>
              <a:rPr lang="nl-NL" baseline="30000" dirty="0" smtClean="0"/>
              <a:t>2</a:t>
            </a:r>
            <a:r>
              <a:rPr lang="nl-NL" dirty="0" smtClean="0"/>
              <a:t>Feldman H &amp; Geisbert TW. </a:t>
            </a:r>
            <a:r>
              <a:rPr lang="nl-NL" i="1" dirty="0" smtClean="0"/>
              <a:t>Lancet</a:t>
            </a:r>
            <a:r>
              <a:rPr lang="nl-NL" dirty="0" smtClean="0"/>
              <a:t> 2011; </a:t>
            </a:r>
            <a:r>
              <a:rPr lang="nl-NL" baseline="30000" dirty="0" smtClean="0"/>
              <a:t>3</a:t>
            </a:r>
            <a:r>
              <a:rPr lang="nl-NL" dirty="0" smtClean="0"/>
              <a:t>Ksiazek TG et al. </a:t>
            </a:r>
            <a:r>
              <a:rPr lang="nl-NL" i="1" dirty="0" smtClean="0"/>
              <a:t>JID</a:t>
            </a:r>
            <a:r>
              <a:rPr lang="nl-NL" dirty="0" smtClean="0"/>
              <a:t> 1999; </a:t>
            </a:r>
            <a:r>
              <a:rPr lang="nl-NL" baseline="30000" dirty="0" smtClean="0"/>
              <a:t>4</a:t>
            </a:r>
            <a:r>
              <a:rPr lang="nl-NL" dirty="0" smtClean="0"/>
              <a:t>Sanchez A et al. </a:t>
            </a:r>
            <a:r>
              <a:rPr lang="nl-NL" i="1" dirty="0" smtClean="0"/>
              <a:t>J Virol </a:t>
            </a:r>
            <a:r>
              <a:rPr lang="nl-NL" dirty="0" smtClean="0"/>
              <a:t>2004; </a:t>
            </a:r>
            <a:r>
              <a:rPr lang="nl-NL" baseline="30000" dirty="0" smtClean="0"/>
              <a:t>5</a:t>
            </a:r>
            <a:r>
              <a:rPr lang="nl-NL" dirty="0" smtClean="0"/>
              <a:t>Sobarzo A et al. </a:t>
            </a:r>
            <a:r>
              <a:rPr lang="nl-NL" i="1" dirty="0" smtClean="0"/>
              <a:t>NEJM</a:t>
            </a:r>
            <a:r>
              <a:rPr lang="nl-NL" dirty="0" smtClean="0"/>
              <a:t> 2013; and </a:t>
            </a:r>
            <a:r>
              <a:rPr lang="nl-NL" baseline="30000" dirty="0" smtClean="0"/>
              <a:t>6</a:t>
            </a:r>
            <a:r>
              <a:rPr lang="nl-NL" dirty="0" smtClean="0"/>
              <a:t>Rowe AK et al. </a:t>
            </a:r>
            <a:r>
              <a:rPr lang="nl-NL" i="1" dirty="0" smtClean="0"/>
              <a:t>JID</a:t>
            </a:r>
            <a:r>
              <a:rPr lang="nl-NL" dirty="0" smtClean="0"/>
              <a:t> 1999.</a:t>
            </a:r>
            <a:endParaRPr lang="en-US" dirty="0"/>
          </a:p>
        </p:txBody>
      </p:sp>
      <p:sp>
        <p:nvSpPr>
          <p:cNvPr id="14"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27</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3497938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Practical Considerations for Evaluating Patients for EVD in the United States</a:t>
            </a:r>
            <a:endParaRPr lang="en-US" sz="3000" dirty="0"/>
          </a:p>
        </p:txBody>
      </p:sp>
      <p:sp>
        <p:nvSpPr>
          <p:cNvPr id="3" name="Content Placeholder 2"/>
          <p:cNvSpPr>
            <a:spLocks noGrp="1"/>
          </p:cNvSpPr>
          <p:nvPr>
            <p:ph idx="1"/>
          </p:nvPr>
        </p:nvSpPr>
        <p:spPr>
          <a:xfrm>
            <a:off x="457200" y="1693056"/>
            <a:ext cx="8229600" cy="4331955"/>
          </a:xfrm>
        </p:spPr>
        <p:txBody>
          <a:bodyPr>
            <a:spAutoFit/>
          </a:bodyPr>
          <a:lstStyle/>
          <a:p>
            <a:pPr lvl="0">
              <a:spcBef>
                <a:spcPts val="200"/>
              </a:spcBef>
              <a:spcAft>
                <a:spcPts val="0"/>
              </a:spcAft>
            </a:pPr>
            <a:r>
              <a:rPr lang="en-US" dirty="0" smtClean="0"/>
              <a:t>CDC encourages all U.S. healthcare providers to</a:t>
            </a:r>
          </a:p>
          <a:p>
            <a:pPr lvl="1">
              <a:spcBef>
                <a:spcPts val="200"/>
              </a:spcBef>
              <a:spcAft>
                <a:spcPts val="0"/>
              </a:spcAft>
            </a:pPr>
            <a:r>
              <a:rPr lang="en-US" dirty="0" smtClean="0"/>
              <a:t>Ask </a:t>
            </a:r>
            <a:r>
              <a:rPr lang="en-US" smtClean="0"/>
              <a:t>patients with symptoms </a:t>
            </a:r>
            <a:r>
              <a:rPr lang="en-US" dirty="0" smtClean="0"/>
              <a:t>about a history of travel to West Africa in the 21 days before illness onset</a:t>
            </a:r>
          </a:p>
          <a:p>
            <a:pPr lvl="1">
              <a:spcBef>
                <a:spcPts val="200"/>
              </a:spcBef>
              <a:spcAft>
                <a:spcPts val="0"/>
              </a:spcAft>
            </a:pPr>
            <a:r>
              <a:rPr lang="en-US" dirty="0" smtClean="0"/>
              <a:t>Know the signs and symptoms of EVD</a:t>
            </a:r>
          </a:p>
          <a:p>
            <a:pPr lvl="1">
              <a:spcBef>
                <a:spcPts val="200"/>
              </a:spcBef>
              <a:spcAft>
                <a:spcPts val="0"/>
              </a:spcAft>
            </a:pPr>
            <a:r>
              <a:rPr lang="en-US" dirty="0" smtClean="0"/>
              <a:t>Know the initial steps to take if a diagnosis of EVD is suspected</a:t>
            </a:r>
          </a:p>
          <a:p>
            <a:pPr>
              <a:spcBef>
                <a:spcPts val="1800"/>
              </a:spcBef>
              <a:spcAft>
                <a:spcPts val="0"/>
              </a:spcAft>
            </a:pPr>
            <a:r>
              <a:rPr lang="en-US" dirty="0" smtClean="0"/>
              <a:t>CDC has developed documents to facilitate these evaluations</a:t>
            </a:r>
          </a:p>
          <a:p>
            <a:pPr lvl="1">
              <a:spcBef>
                <a:spcPts val="300"/>
              </a:spcBef>
              <a:spcAft>
                <a:spcPts val="0"/>
              </a:spcAft>
            </a:pPr>
            <a:r>
              <a:rPr lang="en-US" dirty="0" smtClean="0"/>
              <a:t>The EVD algorithm for the evaluation of a returned traveler </a:t>
            </a:r>
          </a:p>
          <a:p>
            <a:pPr lvl="2">
              <a:spcBef>
                <a:spcPts val="300"/>
              </a:spcBef>
              <a:spcAft>
                <a:spcPts val="0"/>
              </a:spcAft>
            </a:pPr>
            <a:r>
              <a:rPr lang="en-US" dirty="0" smtClean="0"/>
              <a:t>Available at </a:t>
            </a:r>
            <a:r>
              <a:rPr lang="en-US" dirty="0" smtClean="0">
                <a:hlinkClick r:id="rId3"/>
              </a:rPr>
              <a:t>http://www.cdc.gov/vhf/ebola/pdf/ebola-algorithm.pdf</a:t>
            </a:r>
            <a:endParaRPr lang="en-US" dirty="0" smtClean="0"/>
          </a:p>
          <a:p>
            <a:pPr lvl="1">
              <a:spcBef>
                <a:spcPts val="600"/>
              </a:spcBef>
              <a:spcAft>
                <a:spcPts val="0"/>
              </a:spcAft>
            </a:pPr>
            <a:r>
              <a:rPr lang="en-US" dirty="0" smtClean="0"/>
              <a:t>The checklist for evaluation of a patient being evaluated for EVD</a:t>
            </a:r>
          </a:p>
          <a:p>
            <a:pPr lvl="2">
              <a:spcBef>
                <a:spcPts val="300"/>
              </a:spcBef>
              <a:spcAft>
                <a:spcPts val="0"/>
              </a:spcAft>
            </a:pPr>
            <a:r>
              <a:rPr lang="en-US" dirty="0" smtClean="0"/>
              <a:t>Available at </a:t>
            </a:r>
            <a:r>
              <a:rPr lang="en-US" dirty="0" smtClean="0">
                <a:hlinkClick r:id="rId4"/>
              </a:rPr>
              <a:t>http://www.cdc.gov/vhf/ebola/pdf/checklist-patients-evaluated-us-evd.pdf</a:t>
            </a:r>
            <a:r>
              <a:rPr lang="en-US" dirty="0" smtClean="0"/>
              <a:t> </a:t>
            </a:r>
            <a:endParaRPr lang="en-US" dirty="0"/>
          </a:p>
        </p:txBody>
      </p:sp>
      <p:sp>
        <p:nvSpPr>
          <p:cNvPr id="7"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28</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26584204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1" y="943522"/>
            <a:ext cx="3472179" cy="1143000"/>
          </a:xfrm>
        </p:spPr>
        <p:txBody>
          <a:bodyPr/>
          <a:lstStyle/>
          <a:p>
            <a:pPr algn="l">
              <a:lnSpc>
                <a:spcPts val="3400"/>
              </a:lnSpc>
            </a:pPr>
            <a:r>
              <a:rPr lang="en-US" sz="3000" dirty="0" smtClean="0"/>
              <a:t>EVD Algorithm for Evaluation of the</a:t>
            </a:r>
            <a:br>
              <a:rPr lang="en-US" sz="3000" dirty="0" smtClean="0"/>
            </a:br>
            <a:r>
              <a:rPr lang="en-US" sz="3000" dirty="0" smtClean="0"/>
              <a:t>Returned Traveler</a:t>
            </a:r>
            <a:endParaRPr lang="en-US" sz="3000" dirty="0"/>
          </a:p>
        </p:txBody>
      </p:sp>
      <p:sp>
        <p:nvSpPr>
          <p:cNvPr id="5" name="Text Placeholder 4"/>
          <p:cNvSpPr>
            <a:spLocks noGrp="1"/>
          </p:cNvSpPr>
          <p:nvPr>
            <p:ph type="body" sz="half" idx="2"/>
          </p:nvPr>
        </p:nvSpPr>
        <p:spPr>
          <a:xfrm>
            <a:off x="305320" y="5927160"/>
            <a:ext cx="8525334" cy="527124"/>
          </a:xfrm>
        </p:spPr>
        <p:txBody>
          <a:bodyPr/>
          <a:lstStyle/>
          <a:p>
            <a:pPr>
              <a:lnSpc>
                <a:spcPts val="1300"/>
              </a:lnSpc>
              <a:spcBef>
                <a:spcPts val="0"/>
              </a:spcBef>
            </a:pPr>
            <a:r>
              <a:rPr lang="en-US" dirty="0"/>
              <a:t>**CDC Website to check current affected areas: </a:t>
            </a:r>
            <a:r>
              <a:rPr lang="en-US" dirty="0">
                <a:hlinkClick r:id="rId2"/>
              </a:rPr>
              <a:t>www.cdc.gov/vhf/ebola</a:t>
            </a:r>
            <a:r>
              <a:rPr lang="en-US" dirty="0"/>
              <a:t> </a:t>
            </a:r>
          </a:p>
          <a:p>
            <a:pPr>
              <a:lnSpc>
                <a:spcPts val="1300"/>
              </a:lnSpc>
              <a:spcBef>
                <a:spcPts val="0"/>
              </a:spcBef>
            </a:pPr>
            <a:r>
              <a:rPr lang="en-US" dirty="0" smtClean="0">
                <a:solidFill>
                  <a:srgbClr val="000000"/>
                </a:solidFill>
              </a:rPr>
              <a:t>Algorithm </a:t>
            </a:r>
            <a:r>
              <a:rPr lang="en-US" dirty="0">
                <a:solidFill>
                  <a:srgbClr val="000000"/>
                </a:solidFill>
              </a:rPr>
              <a:t>available at </a:t>
            </a:r>
            <a:r>
              <a:rPr lang="en-US" dirty="0">
                <a:hlinkClick r:id="rId3"/>
              </a:rPr>
              <a:t>http://www.cdc.gov/vhf/ebola/pdf/ebola-algorithm.pdf</a:t>
            </a:r>
            <a:r>
              <a:rPr lang="en-US" dirty="0"/>
              <a:t> </a:t>
            </a:r>
          </a:p>
          <a:p>
            <a:pPr>
              <a:lnSpc>
                <a:spcPts val="1300"/>
              </a:lnSpc>
              <a:spcBef>
                <a:spcPts val="0"/>
              </a:spcBef>
            </a:pPr>
            <a:r>
              <a:rPr lang="en-US" dirty="0">
                <a:solidFill>
                  <a:srgbClr val="000000"/>
                </a:solidFill>
              </a:rPr>
              <a:t>Checklist available at </a:t>
            </a:r>
            <a:r>
              <a:rPr lang="en-US" dirty="0">
                <a:hlinkClick r:id="rId4"/>
              </a:rPr>
              <a:t>http://www.cdc.gov/vhf/ebola/pdf/checklist-patients-evaluated-us-evd.pdf</a:t>
            </a:r>
            <a:r>
              <a:rPr lang="en-US" dirty="0"/>
              <a:t> </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9600" y="581046"/>
            <a:ext cx="2532349" cy="1956816"/>
          </a:xfrm>
          <a:prstGeom prst="rect">
            <a:avLst/>
          </a:prstGeom>
          <a:ln w="9525">
            <a:solidFill>
              <a:schemeClr val="tx2"/>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58900" y="581046"/>
            <a:ext cx="1280160" cy="19578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29</a:t>
            </a:fld>
            <a:endParaRPr lang="en-US" altLang="en-US" sz="1200" i="1" dirty="0">
              <a:solidFill>
                <a:schemeClr val="accent4"/>
              </a:solidFill>
              <a:latin typeface="+mn-lt"/>
            </a:endParaRPr>
          </a:p>
        </p:txBody>
      </p:sp>
      <p:pic>
        <p:nvPicPr>
          <p:cNvPr id="9" name="Picture 8"/>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52815" t="36465" r="2884" b="2872"/>
          <a:stretch/>
        </p:blipFill>
        <p:spPr bwMode="auto">
          <a:xfrm>
            <a:off x="631424" y="2753213"/>
            <a:ext cx="7807636" cy="3006813"/>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662970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9968"/>
            <a:ext cx="8229600" cy="1143000"/>
          </a:xfrm>
        </p:spPr>
        <p:txBody>
          <a:bodyPr/>
          <a:lstStyle/>
          <a:p>
            <a:r>
              <a:rPr lang="en-US" dirty="0" smtClean="0"/>
              <a:t>Ebola Virus </a:t>
            </a:r>
            <a:endParaRPr lang="en-US" dirty="0"/>
          </a:p>
        </p:txBody>
      </p:sp>
      <p:sp>
        <p:nvSpPr>
          <p:cNvPr id="5" name="Content Placeholder 4"/>
          <p:cNvSpPr>
            <a:spLocks noGrp="1"/>
          </p:cNvSpPr>
          <p:nvPr>
            <p:ph idx="1"/>
          </p:nvPr>
        </p:nvSpPr>
        <p:spPr>
          <a:xfrm>
            <a:off x="457200" y="1069843"/>
            <a:ext cx="8229600" cy="1918474"/>
          </a:xfrm>
        </p:spPr>
        <p:txBody>
          <a:bodyPr>
            <a:spAutoFit/>
          </a:bodyPr>
          <a:lstStyle/>
          <a:p>
            <a:pPr>
              <a:lnSpc>
                <a:spcPts val="2600"/>
              </a:lnSpc>
            </a:pPr>
            <a:r>
              <a:rPr lang="en-US" dirty="0" smtClean="0"/>
              <a:t>Zoonotic virus – bats the most likely reservoir, although species unknown</a:t>
            </a:r>
          </a:p>
          <a:p>
            <a:pPr>
              <a:lnSpc>
                <a:spcPts val="2600"/>
              </a:lnSpc>
            </a:pPr>
            <a:r>
              <a:rPr lang="en-US" dirty="0" smtClean="0"/>
              <a:t>Spillover event from infected wild animals (e.g., fruit bats, monkey, duiker) to humans, followed by human-human transmission</a:t>
            </a:r>
            <a:endParaRPr lang="en-US"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xmlns="" val="0"/>
              </a:ext>
            </a:extLst>
          </a:blip>
          <a:srcRect l="1774" t="29311" r="1781" b="2947"/>
          <a:stretch/>
        </p:blipFill>
        <p:spPr>
          <a:xfrm>
            <a:off x="1525052" y="3174835"/>
            <a:ext cx="6058969" cy="3162302"/>
          </a:xfrm>
          <a:prstGeom prst="rect">
            <a:avLst/>
          </a:prstGeom>
          <a:solidFill>
            <a:schemeClr val="bg2"/>
          </a:solidFill>
          <a:ln w="12700">
            <a:solidFill>
              <a:schemeClr val="bg1"/>
            </a:solidFill>
          </a:ln>
          <a:effectLst>
            <a:outerShdw blurRad="190500" algn="tl" rotWithShape="0">
              <a:srgbClr val="000000">
                <a:alpha val="70000"/>
              </a:srgbClr>
            </a:outerShdw>
          </a:effectLst>
        </p:spPr>
      </p:pic>
      <p:sp>
        <p:nvSpPr>
          <p:cNvPr id="7"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4941345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5613"/>
            <a:ext cx="8229600" cy="1143000"/>
          </a:xfrm>
        </p:spPr>
        <p:txBody>
          <a:bodyPr/>
          <a:lstStyle/>
          <a:p>
            <a:pPr>
              <a:lnSpc>
                <a:spcPts val="3400"/>
              </a:lnSpc>
            </a:pPr>
            <a:r>
              <a:rPr lang="en-US" sz="3000" dirty="0"/>
              <a:t>Interim Guidance for Monitoring and Movement of Persons with EVD Exposure</a:t>
            </a:r>
          </a:p>
        </p:txBody>
      </p:sp>
      <p:sp>
        <p:nvSpPr>
          <p:cNvPr id="3" name="Content Placeholder 2"/>
          <p:cNvSpPr>
            <a:spLocks noGrp="1"/>
          </p:cNvSpPr>
          <p:nvPr>
            <p:ph idx="1"/>
          </p:nvPr>
        </p:nvSpPr>
        <p:spPr>
          <a:xfrm>
            <a:off x="457200" y="1705114"/>
            <a:ext cx="8229600" cy="733534"/>
          </a:xfrm>
        </p:spPr>
        <p:txBody>
          <a:bodyPr>
            <a:spAutoFit/>
          </a:bodyPr>
          <a:lstStyle/>
          <a:p>
            <a:pPr>
              <a:lnSpc>
                <a:spcPts val="2500"/>
              </a:lnSpc>
              <a:spcAft>
                <a:spcPts val="0"/>
              </a:spcAft>
            </a:pPr>
            <a:r>
              <a:rPr lang="en-US" dirty="0"/>
              <a:t>CDC has created guidance for monitoring people exposed </a:t>
            </a:r>
            <a:br>
              <a:rPr lang="en-US" dirty="0"/>
            </a:br>
            <a:r>
              <a:rPr lang="en-US" dirty="0"/>
              <a:t>to Ebola virus but without symptoms</a:t>
            </a:r>
          </a:p>
        </p:txBody>
      </p:sp>
      <p:sp>
        <p:nvSpPr>
          <p:cNvPr id="2" name="Rectangle 1"/>
          <p:cNvSpPr/>
          <p:nvPr/>
        </p:nvSpPr>
        <p:spPr>
          <a:xfrm>
            <a:off x="0" y="6164204"/>
            <a:ext cx="7591424" cy="374461"/>
          </a:xfrm>
          <a:prstGeom prst="rect">
            <a:avLst/>
          </a:prstGeom>
        </p:spPr>
        <p:txBody>
          <a:bodyPr wrap="square">
            <a:spAutoFit/>
          </a:bodyPr>
          <a:lstStyle/>
          <a:p>
            <a:pPr lvl="1">
              <a:lnSpc>
                <a:spcPts val="2200"/>
              </a:lnSpc>
              <a:spcBef>
                <a:spcPts val="600"/>
              </a:spcBef>
              <a:spcAft>
                <a:spcPts val="0"/>
              </a:spcAft>
            </a:pPr>
            <a:r>
              <a:rPr lang="en-US" sz="1200" dirty="0">
                <a:hlinkClick r:id="rId3"/>
              </a:rPr>
              <a:t>www.cdc.gov/vhf/ebola/hcp/monitoring-and-movement-of-persons-with-exposure.html</a:t>
            </a:r>
            <a:endParaRPr lang="en-US" sz="1200" dirty="0"/>
          </a:p>
        </p:txBody>
      </p:sp>
      <p:graphicFrame>
        <p:nvGraphicFramePr>
          <p:cNvPr id="5" name="Picture Placeholder 5"/>
          <p:cNvGraphicFramePr>
            <a:graphicFrameLocks/>
          </p:cNvGraphicFramePr>
          <p:nvPr>
            <p:extLst>
              <p:ext uri="{D42A27DB-BD31-4B8C-83A1-F6EECF244321}">
                <p14:modId xmlns:p14="http://schemas.microsoft.com/office/powerpoint/2010/main" xmlns="" val="1579134608"/>
              </p:ext>
            </p:extLst>
          </p:nvPr>
        </p:nvGraphicFramePr>
        <p:xfrm>
          <a:off x="378372" y="2472887"/>
          <a:ext cx="8404924" cy="3758643"/>
        </p:xfrm>
        <a:graphic>
          <a:graphicData uri="http://schemas.openxmlformats.org/drawingml/2006/table">
            <a:tbl>
              <a:tblPr firstRow="1" bandRow="1">
                <a:tableStyleId>{93296810-A885-4BE3-A3E7-6D5BEEA58F35}</a:tableStyleId>
              </a:tblPr>
              <a:tblGrid>
                <a:gridCol w="1524000"/>
                <a:gridCol w="2710244"/>
                <a:gridCol w="2085340"/>
                <a:gridCol w="2085340"/>
              </a:tblGrid>
              <a:tr h="525849">
                <a:tc>
                  <a:txBody>
                    <a:bodyPr/>
                    <a:lstStyle/>
                    <a:p>
                      <a:pPr marL="114300" indent="0"/>
                      <a:r>
                        <a:rPr lang="en-US" b="1" dirty="0"/>
                        <a:t>RISK LEVEL</a:t>
                      </a:r>
                      <a:endParaRPr lang="en-US" dirty="0"/>
                    </a:p>
                  </a:txBody>
                  <a:tcPr marL="0" marR="0" marT="0" marB="0"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lang="en-US" b="1" dirty="0"/>
                        <a:t>PUBLIC HEALTH ACTION</a:t>
                      </a:r>
                      <a:endParaRPr lang="en-US" dirty="0"/>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7464">
                <a:tc>
                  <a:txBody>
                    <a:bodyPr/>
                    <a:lstStyle/>
                    <a:p>
                      <a:pPr algn="ctr"/>
                      <a:endParaRPr lang="en-US" dirty="0"/>
                    </a:p>
                  </a:txBody>
                  <a:tcPr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r>
                        <a:rPr lang="en-US" b="1" dirty="0"/>
                        <a:t>Monitoring</a:t>
                      </a:r>
                      <a:endParaRPr lang="en-US" dirty="0"/>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r>
                        <a:rPr lang="en-US" b="1" dirty="0"/>
                        <a:t>Restricted </a:t>
                      </a:r>
                      <a:endParaRPr lang="en-US" b="1" dirty="0" smtClean="0"/>
                    </a:p>
                    <a:p>
                      <a:pPr marL="114300" indent="0"/>
                      <a:r>
                        <a:rPr lang="en-US" b="1" dirty="0" smtClean="0"/>
                        <a:t>Public Activities</a:t>
                      </a:r>
                      <a:endParaRPr lang="en-US" dirty="0"/>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r>
                        <a:rPr lang="en-US" b="1" dirty="0"/>
                        <a:t>Restricted </a:t>
                      </a:r>
                      <a:endParaRPr lang="en-US" b="1" dirty="0" smtClean="0"/>
                    </a:p>
                    <a:p>
                      <a:pPr marL="114300" indent="0"/>
                      <a:r>
                        <a:rPr lang="en-US" b="1" dirty="0" smtClean="0"/>
                        <a:t>Travel</a:t>
                      </a:r>
                      <a:endParaRPr lang="en-US" dirty="0"/>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5476">
                <a:tc>
                  <a:txBody>
                    <a:bodyPr/>
                    <a:lstStyle/>
                    <a:p>
                      <a:r>
                        <a:rPr lang="en-US" sz="1800" b="1" i="0" u="none" strike="noStrike" kern="1200" baseline="0" dirty="0" smtClean="0">
                          <a:solidFill>
                            <a:schemeClr val="dk1"/>
                          </a:solidFill>
                          <a:latin typeface="+mn-lt"/>
                          <a:ea typeface="+mn-ea"/>
                          <a:cs typeface="+mn-cs"/>
                        </a:rPr>
                        <a:t>HIGH risk</a:t>
                      </a:r>
                      <a:endParaRPr lang="en-US" dirty="0"/>
                    </a:p>
                  </a:txBody>
                  <a:tcPr anchor="ctr">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Direct Active Monitoring </a:t>
                      </a:r>
                      <a:endParaRPr lang="en-US" sz="1800" dirty="0" smtClean="0"/>
                    </a:p>
                  </a:txBody>
                  <a:tcPr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Yes</a:t>
                      </a:r>
                      <a:endParaRPr lang="en-US" dirty="0"/>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Yes</a:t>
                      </a:r>
                      <a:endParaRPr lang="en-US" dirty="0"/>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650374">
                <a:tc>
                  <a:txBody>
                    <a:bodyPr/>
                    <a:lstStyle/>
                    <a:p>
                      <a:r>
                        <a:rPr lang="en-US" sz="1800" b="1" i="0" u="none" strike="noStrike" kern="1200" baseline="0" dirty="0" smtClean="0">
                          <a:solidFill>
                            <a:schemeClr val="dk1"/>
                          </a:solidFill>
                          <a:latin typeface="+mn-lt"/>
                          <a:ea typeface="+mn-ea"/>
                          <a:cs typeface="+mn-cs"/>
                        </a:rPr>
                        <a:t>SOME risk </a:t>
                      </a:r>
                      <a:endParaRPr lang="en-US" dirty="0"/>
                    </a:p>
                  </a:txBody>
                  <a:tcPr anchor="ctr">
                    <a:lnL w="12700" cmpd="sng">
                      <a:noFill/>
                    </a:lnL>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Direct Active Monitoring </a:t>
                      </a:r>
                      <a:endParaRPr lang="en-US" dirty="0"/>
                    </a:p>
                  </a:txBody>
                  <a:tcPr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Case-by-case </a:t>
                      </a:r>
                    </a:p>
                    <a:p>
                      <a:pPr algn="l"/>
                      <a:r>
                        <a:rPr lang="en-US" sz="1800" b="0" i="0" u="none" strike="noStrike" kern="1200" baseline="0" dirty="0" smtClean="0">
                          <a:solidFill>
                            <a:schemeClr val="dk1"/>
                          </a:solidFill>
                          <a:latin typeface="+mn-lt"/>
                          <a:ea typeface="+mn-ea"/>
                          <a:cs typeface="+mn-cs"/>
                        </a:rPr>
                        <a:t>assessment </a:t>
                      </a:r>
                      <a:endParaRPr lang="en-US" dirty="0"/>
                    </a:p>
                  </a:txBody>
                  <a:tcPr marR="457200"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Case-by-case </a:t>
                      </a:r>
                    </a:p>
                    <a:p>
                      <a:pPr algn="l"/>
                      <a:r>
                        <a:rPr lang="en-US" sz="1800" b="0" i="0" u="none" strike="noStrike" kern="1200" baseline="0" dirty="0" smtClean="0">
                          <a:solidFill>
                            <a:schemeClr val="dk1"/>
                          </a:solidFill>
                          <a:latin typeface="+mn-lt"/>
                          <a:ea typeface="+mn-ea"/>
                          <a:cs typeface="+mn-cs"/>
                        </a:rPr>
                        <a:t>assessment </a:t>
                      </a:r>
                      <a:endParaRPr lang="en-US" dirty="0"/>
                    </a:p>
                  </a:txBody>
                  <a:tcPr marR="457200" anchor="ctr">
                    <a:solidFill>
                      <a:schemeClr val="accent4">
                        <a:lumMod val="40000"/>
                        <a:lumOff val="60000"/>
                        <a:alpha val="50000"/>
                      </a:schemeClr>
                    </a:solidFill>
                  </a:tcPr>
                </a:tc>
              </a:tr>
              <a:tr h="1207838">
                <a:tc>
                  <a:txBody>
                    <a:bodyPr/>
                    <a:lstStyle/>
                    <a:p>
                      <a:r>
                        <a:rPr lang="en-US" sz="1800" b="1" i="0" u="none" strike="noStrike" kern="1200" baseline="0" dirty="0" smtClean="0">
                          <a:solidFill>
                            <a:schemeClr val="dk1"/>
                          </a:solidFill>
                          <a:latin typeface="+mn-lt"/>
                          <a:ea typeface="+mn-ea"/>
                          <a:cs typeface="+mn-cs"/>
                        </a:rPr>
                        <a:t>LOW risk</a:t>
                      </a:r>
                      <a:endParaRPr lang="en-US" dirty="0"/>
                    </a:p>
                  </a:txBody>
                  <a:tcPr anchor="ctr">
                    <a:lnL w="12700" cmpd="sng">
                      <a:noFill/>
                    </a:lnL>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Active Monitoring </a:t>
                      </a:r>
                    </a:p>
                    <a:p>
                      <a:pPr algn="l"/>
                      <a:r>
                        <a:rPr lang="en-US" sz="1800" b="0" i="0" u="none" strike="noStrike" kern="1200" baseline="0" dirty="0" smtClean="0">
                          <a:solidFill>
                            <a:schemeClr val="dk1"/>
                          </a:solidFill>
                          <a:latin typeface="+mn-lt"/>
                          <a:ea typeface="+mn-ea"/>
                          <a:cs typeface="+mn-cs"/>
                        </a:rPr>
                        <a:t>for some; </a:t>
                      </a:r>
                    </a:p>
                    <a:p>
                      <a:pPr algn="l"/>
                      <a:r>
                        <a:rPr lang="en-US" sz="1800" b="0" i="0" u="none" strike="noStrike" kern="1200" baseline="0" dirty="0" smtClean="0">
                          <a:solidFill>
                            <a:schemeClr val="dk1"/>
                          </a:solidFill>
                          <a:latin typeface="+mn-lt"/>
                          <a:ea typeface="+mn-ea"/>
                          <a:cs typeface="+mn-cs"/>
                        </a:rPr>
                        <a:t>Direct Active Monitoring </a:t>
                      </a:r>
                    </a:p>
                    <a:p>
                      <a:pPr algn="l"/>
                      <a:r>
                        <a:rPr lang="en-US" sz="1800" b="0" i="0" u="none" strike="noStrike" kern="1200" baseline="0" dirty="0" smtClean="0">
                          <a:solidFill>
                            <a:schemeClr val="dk1"/>
                          </a:solidFill>
                          <a:latin typeface="+mn-lt"/>
                          <a:ea typeface="+mn-ea"/>
                          <a:cs typeface="+mn-cs"/>
                        </a:rPr>
                        <a:t>for others </a:t>
                      </a:r>
                      <a:endParaRPr lang="en-US" dirty="0"/>
                    </a:p>
                  </a:txBody>
                  <a:tcPr anchor="ctr">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No</a:t>
                      </a:r>
                      <a:endParaRPr lang="en-US" dirty="0"/>
                    </a:p>
                  </a:txBody>
                  <a:tcPr marR="457200" anchor="ctr">
                    <a:solidFill>
                      <a:schemeClr val="accent4">
                        <a:lumMod val="20000"/>
                        <a:lumOff val="8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No</a:t>
                      </a:r>
                      <a:endParaRPr lang="en-US" dirty="0"/>
                    </a:p>
                  </a:txBody>
                  <a:tcPr marR="457200" anchor="ctr">
                    <a:solidFill>
                      <a:schemeClr val="accent4">
                        <a:lumMod val="20000"/>
                        <a:lumOff val="80000"/>
                        <a:alpha val="50000"/>
                      </a:schemeClr>
                    </a:solidFill>
                  </a:tcPr>
                </a:tc>
              </a:tr>
              <a:tr h="371642">
                <a:tc>
                  <a:txBody>
                    <a:bodyPr/>
                    <a:lstStyle/>
                    <a:p>
                      <a:r>
                        <a:rPr lang="en-US" sz="1800" b="1" i="0" u="none" strike="noStrike" kern="1200" baseline="0" dirty="0" smtClean="0">
                          <a:solidFill>
                            <a:schemeClr val="dk1"/>
                          </a:solidFill>
                          <a:latin typeface="+mn-lt"/>
                          <a:ea typeface="+mn-ea"/>
                          <a:cs typeface="+mn-cs"/>
                        </a:rPr>
                        <a:t>NO risk </a:t>
                      </a:r>
                      <a:endParaRPr lang="en-US" dirty="0"/>
                    </a:p>
                  </a:txBody>
                  <a:tcPr anchor="ctr">
                    <a:lnL w="12700" cmpd="sng">
                      <a:noFill/>
                    </a:lnL>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No</a:t>
                      </a:r>
                      <a:endParaRPr lang="en-US" dirty="0"/>
                    </a:p>
                  </a:txBody>
                  <a:tcPr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No</a:t>
                      </a:r>
                      <a:endParaRPr lang="en-US" dirty="0"/>
                    </a:p>
                  </a:txBody>
                  <a:tcPr marR="457200" anchor="ctr">
                    <a:solidFill>
                      <a:schemeClr val="accent4">
                        <a:lumMod val="40000"/>
                        <a:lumOff val="60000"/>
                        <a:alpha val="50000"/>
                      </a:schemeClr>
                    </a:solidFill>
                  </a:tcPr>
                </a:tc>
                <a:tc>
                  <a:txBody>
                    <a:bodyPr/>
                    <a:lstStyle/>
                    <a:p>
                      <a:pPr algn="l"/>
                      <a:r>
                        <a:rPr lang="en-US" sz="1800" b="0" i="0" u="none" strike="noStrike" kern="1200" baseline="0" dirty="0" smtClean="0">
                          <a:solidFill>
                            <a:schemeClr val="dk1"/>
                          </a:solidFill>
                          <a:latin typeface="+mn-lt"/>
                          <a:ea typeface="+mn-ea"/>
                          <a:cs typeface="+mn-cs"/>
                        </a:rPr>
                        <a:t>No</a:t>
                      </a:r>
                      <a:endParaRPr lang="en-US" dirty="0"/>
                    </a:p>
                  </a:txBody>
                  <a:tcPr marR="457200" anchor="ctr">
                    <a:solidFill>
                      <a:schemeClr val="accent4">
                        <a:lumMod val="40000"/>
                        <a:lumOff val="60000"/>
                        <a:alpha val="50000"/>
                      </a:schemeClr>
                    </a:solidFill>
                  </a:tcPr>
                </a:tc>
              </a:tr>
            </a:tbl>
          </a:graphicData>
        </a:graphic>
      </p:graphicFrame>
    </p:spTree>
    <p:extLst>
      <p:ext uri="{BB962C8B-B14F-4D97-AF65-F5344CB8AC3E}">
        <p14:creationId xmlns:p14="http://schemas.microsoft.com/office/powerpoint/2010/main" xmlns="" val="23293586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EVD Summary</a:t>
            </a:r>
            <a:endParaRPr lang="en-US" dirty="0"/>
          </a:p>
        </p:txBody>
      </p:sp>
      <p:sp>
        <p:nvSpPr>
          <p:cNvPr id="5" name="Content Placeholder 4"/>
          <p:cNvSpPr>
            <a:spLocks noGrp="1"/>
          </p:cNvSpPr>
          <p:nvPr>
            <p:ph idx="1"/>
          </p:nvPr>
        </p:nvSpPr>
        <p:spPr>
          <a:xfrm>
            <a:off x="457200" y="1459369"/>
            <a:ext cx="8229600" cy="4312358"/>
          </a:xfrm>
        </p:spPr>
        <p:txBody>
          <a:bodyPr/>
          <a:lstStyle/>
          <a:p>
            <a:pPr lvl="0"/>
            <a:r>
              <a:rPr lang="en-US" dirty="0"/>
              <a:t>The 2014 Ebola outbreak in West Africa is the largest in history and has affected multiple countries</a:t>
            </a:r>
          </a:p>
          <a:p>
            <a:pPr lvl="0">
              <a:spcBef>
                <a:spcPts val="1200"/>
              </a:spcBef>
              <a:spcAft>
                <a:spcPts val="600"/>
              </a:spcAft>
            </a:pPr>
            <a:r>
              <a:rPr lang="en-US" dirty="0"/>
              <a:t>Think Ebola: U.S. healthcare providers should be aware of clinical presentation and risk factors for EVD</a:t>
            </a:r>
          </a:p>
          <a:p>
            <a:pPr lvl="0">
              <a:spcBef>
                <a:spcPts val="1200"/>
              </a:spcBef>
              <a:spcAft>
                <a:spcPts val="600"/>
              </a:spcAft>
            </a:pPr>
            <a:r>
              <a:rPr lang="en-US" dirty="0"/>
              <a:t>Human-to-human transmission by direct contact</a:t>
            </a:r>
          </a:p>
          <a:p>
            <a:pPr lvl="1">
              <a:spcBef>
                <a:spcPts val="600"/>
              </a:spcBef>
            </a:pPr>
            <a:r>
              <a:rPr lang="en-US" dirty="0"/>
              <a:t>No human-to-human transmission via inhalation (aerosols) </a:t>
            </a:r>
          </a:p>
          <a:p>
            <a:pPr lvl="1">
              <a:spcBef>
                <a:spcPts val="600"/>
              </a:spcBef>
            </a:pPr>
            <a:r>
              <a:rPr lang="en-US" dirty="0"/>
              <a:t>No transmission before symptom onset</a:t>
            </a:r>
          </a:p>
          <a:p>
            <a:pPr lvl="0">
              <a:spcBef>
                <a:spcPts val="1200"/>
              </a:spcBef>
            </a:pPr>
            <a:r>
              <a:rPr lang="en-US" dirty="0"/>
              <a:t>Early case identification, isolation, treatment and effective infection control are essential to prevent Ebola transmission</a:t>
            </a: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31</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04251047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mtClean="0"/>
              <a:t>Centers for Disease Control and Prevention</a:t>
            </a:r>
            <a:endParaRPr lang="en-US" dirty="0"/>
          </a:p>
        </p:txBody>
      </p:sp>
      <p:sp>
        <p:nvSpPr>
          <p:cNvPr id="7" name="Text Placeholder 6"/>
          <p:cNvSpPr>
            <a:spLocks noGrp="1"/>
          </p:cNvSpPr>
          <p:nvPr>
            <p:ph type="body" sz="quarter" idx="12"/>
          </p:nvPr>
        </p:nvSpPr>
        <p:spPr/>
        <p:txBody>
          <a:bodyPr/>
          <a:lstStyle/>
          <a:p>
            <a:r>
              <a:rPr lang="en-US" smtClean="0"/>
              <a:t>Office of the Director</a:t>
            </a:r>
            <a:endParaRPr lang="en-US" dirty="0"/>
          </a:p>
        </p:txBody>
      </p:sp>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999" r="39717" b="4590"/>
          <a:stretch/>
        </p:blipFill>
        <p:spPr bwMode="auto">
          <a:xfrm>
            <a:off x="2319874" y="472161"/>
            <a:ext cx="4495800" cy="3934518"/>
          </a:xfrm>
          <a:prstGeom prst="rect">
            <a:avLst/>
          </a:prstGeom>
          <a:ln w="12700">
            <a:solidFill>
              <a:schemeClr val="bg2"/>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32</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36550663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smtClean="0"/>
              <a:t/>
            </a:r>
            <a:br>
              <a:rPr lang="en-US" sz="2800" dirty="0" smtClean="0"/>
            </a:br>
            <a:r>
              <a:rPr lang="en-US" sz="2800" dirty="0" smtClean="0"/>
              <a:t>Figure. </a:t>
            </a:r>
            <a:r>
              <a:rPr lang="en-US" sz="2800" b="0" dirty="0" smtClean="0"/>
              <a:t>Ebola virus disease (EVD) cumulative incidence* — West Africa, October 18, 2014</a:t>
            </a:r>
            <a:endParaRPr lang="en-US" sz="2800" b="0" dirty="0"/>
          </a:p>
        </p:txBody>
      </p:sp>
      <p:sp>
        <p:nvSpPr>
          <p:cNvPr id="9" name="Text Placeholder 8"/>
          <p:cNvSpPr>
            <a:spLocks noGrp="1"/>
          </p:cNvSpPr>
          <p:nvPr>
            <p:ph type="body" sz="half" idx="2"/>
          </p:nvPr>
        </p:nvSpPr>
        <p:spPr>
          <a:xfrm>
            <a:off x="305320" y="6056656"/>
            <a:ext cx="8472920" cy="365656"/>
          </a:xfrm>
        </p:spPr>
        <p:txBody>
          <a:bodyPr/>
          <a:lstStyle/>
          <a:p>
            <a:r>
              <a:rPr lang="en-US" dirty="0" smtClean="0"/>
              <a:t>* Cumulative number of reported EVD cases per 100,000 persons since December 22, 2013. </a:t>
            </a:r>
            <a:br>
              <a:rPr lang="en-US" dirty="0" smtClean="0"/>
            </a:br>
            <a:r>
              <a:rPr lang="en-US" i="1" dirty="0" smtClean="0"/>
              <a:t>   </a:t>
            </a:r>
            <a:r>
              <a:rPr lang="en-US" i="1" dirty="0" smtClean="0">
                <a:hlinkClick r:id="rId3"/>
              </a:rPr>
              <a:t>MMWR </a:t>
            </a:r>
            <a:r>
              <a:rPr lang="en-US" dirty="0" smtClean="0">
                <a:hlinkClick r:id="rId3"/>
              </a:rPr>
              <a:t>2014;63(43):978-981 </a:t>
            </a:r>
            <a:endParaRPr lang="en-US" dirty="0" smtClean="0"/>
          </a:p>
          <a:p>
            <a:endParaRPr lang="en-U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4</a:t>
            </a:fld>
            <a:endParaRPr lang="en-US" altLang="en-US" sz="1200" i="1" dirty="0">
              <a:solidFill>
                <a:schemeClr val="accent4"/>
              </a:solidFill>
              <a:latin typeface="+mn-lt"/>
            </a:endParaRPr>
          </a:p>
        </p:txBody>
      </p:sp>
      <p:pic>
        <p:nvPicPr>
          <p:cNvPr id="6" name="Picture Placeholder 5"/>
          <p:cNvPicPr>
            <a:picLocks noGrp="1" noChangeAspect="1"/>
          </p:cNvPicPr>
          <p:nvPr>
            <p:ph type="pic" idx="1"/>
          </p:nvPr>
        </p:nvPicPr>
        <p:blipFill>
          <a:blip r:embed="rId4">
            <a:extLst>
              <a:ext uri="{28A0092B-C50C-407E-A947-70E740481C1C}">
                <a14:useLocalDpi xmlns:a14="http://schemas.microsoft.com/office/drawing/2010/main" xmlns="" val="0"/>
              </a:ext>
            </a:extLst>
          </a:blip>
          <a:srcRect l="3953" r="3953"/>
          <a:stretch>
            <a:fillRect/>
          </a:stretch>
        </p:blipFill>
        <p:spPr>
          <a:xfrm>
            <a:off x="1680316" y="1425335"/>
            <a:ext cx="5920634" cy="4440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517547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18" y="416630"/>
            <a:ext cx="8527635" cy="529830"/>
          </a:xfrm>
        </p:spPr>
        <p:txBody>
          <a:bodyPr/>
          <a:lstStyle/>
          <a:p>
            <a:r>
              <a:rPr lang="en-US" sz="2800" dirty="0" smtClean="0"/>
              <a:t>2014 Ebola Outbreak, West Africa</a:t>
            </a:r>
            <a:endParaRPr lang="en-US" sz="2800" dirty="0"/>
          </a:p>
        </p:txBody>
      </p:sp>
      <p:pic>
        <p:nvPicPr>
          <p:cNvPr id="14" name="Picture Placeholder 13"/>
          <p:cNvPicPr>
            <a:picLocks noGrp="1" noChangeAspect="1"/>
          </p:cNvPicPr>
          <p:nvPr>
            <p:ph type="pic" idx="1"/>
          </p:nvPr>
        </p:nvPicPr>
        <p:blipFill>
          <a:blip r:embed="rId3">
            <a:extLst>
              <a:ext uri="{28A0092B-C50C-407E-A947-70E740481C1C}">
                <a14:useLocalDpi xmlns:a14="http://schemas.microsoft.com/office/drawing/2010/main" xmlns="" val="0"/>
              </a:ext>
            </a:extLst>
          </a:blip>
          <a:srcRect l="621" r="621"/>
          <a:stretch>
            <a:fillRect/>
          </a:stretch>
        </p:blipFill>
        <p:spPr>
          <a:xfrm>
            <a:off x="1359364" y="1060457"/>
            <a:ext cx="6400800" cy="4800600"/>
          </a:xfrm>
          <a:prstGeom prst="rect">
            <a:avLst/>
          </a:prstGeom>
          <a:ln>
            <a:noFill/>
          </a:ln>
          <a:effectLst>
            <a:outerShdw blurRad="190500" algn="tl" rotWithShape="0">
              <a:srgbClr val="000000">
                <a:alpha val="70000"/>
              </a:srgbClr>
            </a:outerShdw>
          </a:effectLst>
        </p:spPr>
      </p:pic>
      <p:sp>
        <p:nvSpPr>
          <p:cNvPr id="13" name="Text Placeholder 12"/>
          <p:cNvSpPr>
            <a:spLocks noGrp="1"/>
          </p:cNvSpPr>
          <p:nvPr>
            <p:ph type="body" sz="half" idx="2"/>
          </p:nvPr>
        </p:nvSpPr>
        <p:spPr>
          <a:xfrm>
            <a:off x="305319" y="6048586"/>
            <a:ext cx="7052911" cy="527020"/>
          </a:xfrm>
        </p:spPr>
        <p:txBody>
          <a:bodyPr/>
          <a:lstStyle/>
          <a:p>
            <a:r>
              <a:rPr lang="pt-BR" dirty="0" smtClean="0"/>
              <a:t>WHO Ebola Response Team</a:t>
            </a:r>
            <a:r>
              <a:rPr lang="pt-BR" i="1" dirty="0" smtClean="0"/>
              <a:t>. N Engl J Med </a:t>
            </a:r>
            <a:r>
              <a:rPr lang="pt-BR" dirty="0" smtClean="0"/>
              <a:t>2014. DOI: 10.1056/NEJMoa1411100</a:t>
            </a:r>
            <a:br>
              <a:rPr lang="pt-BR" dirty="0" smtClean="0"/>
            </a:br>
            <a:r>
              <a:rPr lang="en-US" dirty="0" smtClean="0">
                <a:hlinkClick r:id="rId4"/>
              </a:rPr>
              <a:t>http://www.nejm.org/doi/full/10.1056/NEJMoa1411100?query=featured_ebola#t=articleResults</a:t>
            </a:r>
            <a:r>
              <a:rPr lang="en-US" dirty="0" smtClean="0"/>
              <a:t> </a:t>
            </a:r>
          </a:p>
          <a:p>
            <a:endParaRPr lang="en-US" dirty="0"/>
          </a:p>
        </p:txBody>
      </p:sp>
      <p:sp>
        <p:nvSpPr>
          <p:cNvPr id="2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5</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4975290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EVD Cases and Deaths*</a:t>
            </a:r>
            <a:endParaRPr lang="en-US" sz="2800"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xmlns="" val="3898673377"/>
              </p:ext>
            </p:extLst>
          </p:nvPr>
        </p:nvGraphicFramePr>
        <p:xfrm>
          <a:off x="552451" y="1187450"/>
          <a:ext cx="8058150" cy="4556245"/>
        </p:xfrm>
        <a:graphic>
          <a:graphicData uri="http://schemas.openxmlformats.org/drawingml/2006/table">
            <a:tbl>
              <a:tblPr firstRow="1" bandRow="1">
                <a:tableStyleId>{93296810-A885-4BE3-A3E7-6D5BEEA58F35}</a:tableStyleId>
              </a:tblPr>
              <a:tblGrid>
                <a:gridCol w="1611630"/>
                <a:gridCol w="1611630"/>
                <a:gridCol w="1611630"/>
                <a:gridCol w="1611630"/>
                <a:gridCol w="1611630"/>
              </a:tblGrid>
              <a:tr h="733189">
                <a:tc>
                  <a:txBody>
                    <a:bodyPr/>
                    <a:lstStyle/>
                    <a:p>
                      <a:pPr algn="ctr"/>
                      <a:endParaRPr lang="en-US" dirty="0"/>
                    </a:p>
                  </a:txBody>
                  <a:tcPr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solidFill>
                            <a:schemeClr val="tx2"/>
                          </a:solidFill>
                        </a:rPr>
                        <a:t>Reporting Date</a:t>
                      </a:r>
                      <a:endParaRPr lang="en-US" dirty="0">
                        <a:solidFill>
                          <a:schemeClr val="tx2"/>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solidFill>
                            <a:schemeClr val="tx2"/>
                          </a:solidFill>
                        </a:rPr>
                        <a:t>Total</a:t>
                      </a:r>
                      <a:r>
                        <a:rPr lang="en-US" baseline="0" dirty="0" smtClean="0">
                          <a:solidFill>
                            <a:schemeClr val="tx2"/>
                          </a:solidFill>
                        </a:rPr>
                        <a:t> Cases</a:t>
                      </a:r>
                      <a:endParaRPr lang="en-US" dirty="0">
                        <a:solidFill>
                          <a:schemeClr val="tx2"/>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solidFill>
                            <a:schemeClr val="tx2"/>
                          </a:solidFill>
                        </a:rPr>
                        <a:t>Confirmed Cases</a:t>
                      </a:r>
                      <a:endParaRPr lang="en-US" dirty="0">
                        <a:solidFill>
                          <a:schemeClr val="tx2"/>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solidFill>
                            <a:schemeClr val="tx2"/>
                          </a:solidFill>
                        </a:rPr>
                        <a:t>Total Deaths</a:t>
                      </a:r>
                      <a:endParaRPr lang="en-US" dirty="0">
                        <a:solidFill>
                          <a:schemeClr val="tx2"/>
                        </a:solidFill>
                      </a:endParaRPr>
                    </a:p>
                  </a:txBody>
                  <a:tcPr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4784">
                <a:tc>
                  <a:txBody>
                    <a:bodyPr/>
                    <a:lstStyle/>
                    <a:p>
                      <a:r>
                        <a:rPr lang="en-US" dirty="0" smtClean="0"/>
                        <a:t>Guinea</a:t>
                      </a:r>
                      <a:endParaRPr lang="en-US" dirty="0"/>
                    </a:p>
                  </a:txBody>
                  <a:tcPr anchor="ctr">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27 Oct 14</a:t>
                      </a:r>
                      <a:endParaRPr lang="en-US" sz="1800" dirty="0" smtClean="0"/>
                    </a:p>
                  </a:txBody>
                  <a:tcPr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r"/>
                      <a:r>
                        <a:rPr lang="en-US" dirty="0" smtClean="0"/>
                        <a:t>1,906</a:t>
                      </a:r>
                      <a:endParaRPr lang="en-US" dirty="0"/>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r"/>
                      <a:r>
                        <a:rPr lang="en-US" dirty="0" smtClean="0"/>
                        <a:t>1,391</a:t>
                      </a:r>
                      <a:endParaRPr lang="en-US" dirty="0"/>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r"/>
                      <a:r>
                        <a:rPr lang="en-US" dirty="0" smtClean="0"/>
                        <a:t>997</a:t>
                      </a:r>
                      <a:endParaRPr lang="en-US" dirty="0"/>
                    </a:p>
                  </a:txBody>
                  <a:tcPr marR="457200" anchor="ctr">
                    <a:lnR w="12700" cmpd="sng">
                      <a:noFill/>
                    </a:ln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424784">
                <a:tc>
                  <a:txBody>
                    <a:bodyPr/>
                    <a:lstStyle/>
                    <a:p>
                      <a:r>
                        <a:rPr lang="en-US" dirty="0" smtClean="0"/>
                        <a:t>Liberia</a:t>
                      </a:r>
                      <a:endParaRPr lang="en-US" dirty="0"/>
                    </a:p>
                  </a:txBody>
                  <a:tcPr anchor="ctr">
                    <a:lnL w="12700" cmpd="sng">
                      <a:noFill/>
                    </a:lnL>
                    <a:solidFill>
                      <a:schemeClr val="accent4">
                        <a:lumMod val="40000"/>
                        <a:lumOff val="60000"/>
                        <a:alpha val="50000"/>
                      </a:schemeClr>
                    </a:solidFill>
                  </a:tcPr>
                </a:tc>
                <a:tc>
                  <a:txBody>
                    <a:bodyPr/>
                    <a:lstStyle/>
                    <a:p>
                      <a:pPr algn="ctr"/>
                      <a:r>
                        <a:rPr lang="en-US" dirty="0" smtClean="0"/>
                        <a:t>25 Oct 14</a:t>
                      </a:r>
                      <a:endParaRPr lang="en-US" dirty="0"/>
                    </a:p>
                  </a:txBody>
                  <a:tcPr anchor="ctr">
                    <a:solidFill>
                      <a:schemeClr val="accent4">
                        <a:lumMod val="40000"/>
                        <a:lumOff val="60000"/>
                        <a:alpha val="50000"/>
                      </a:schemeClr>
                    </a:solidFill>
                  </a:tcPr>
                </a:tc>
                <a:tc>
                  <a:txBody>
                    <a:bodyPr/>
                    <a:lstStyle/>
                    <a:p>
                      <a:pPr algn="r"/>
                      <a:r>
                        <a:rPr lang="en-US" dirty="0" smtClean="0"/>
                        <a:t>6,535</a:t>
                      </a:r>
                      <a:endParaRPr lang="en-US" dirty="0"/>
                    </a:p>
                  </a:txBody>
                  <a:tcPr marR="457200" anchor="ctr">
                    <a:solidFill>
                      <a:schemeClr val="accent4">
                        <a:lumMod val="40000"/>
                        <a:lumOff val="60000"/>
                        <a:alpha val="50000"/>
                      </a:schemeClr>
                    </a:solidFill>
                  </a:tcPr>
                </a:tc>
                <a:tc>
                  <a:txBody>
                    <a:bodyPr/>
                    <a:lstStyle/>
                    <a:p>
                      <a:pPr algn="r"/>
                      <a:r>
                        <a:rPr lang="en-US" dirty="0" smtClean="0"/>
                        <a:t>2,515</a:t>
                      </a:r>
                      <a:endParaRPr lang="en-US" dirty="0"/>
                    </a:p>
                  </a:txBody>
                  <a:tcPr marR="457200" anchor="ctr">
                    <a:solidFill>
                      <a:schemeClr val="accent4">
                        <a:lumMod val="40000"/>
                        <a:lumOff val="60000"/>
                        <a:alpha val="50000"/>
                      </a:schemeClr>
                    </a:solidFill>
                  </a:tcPr>
                </a:tc>
                <a:tc>
                  <a:txBody>
                    <a:bodyPr/>
                    <a:lstStyle/>
                    <a:p>
                      <a:pPr algn="r"/>
                      <a:r>
                        <a:rPr lang="en-US" dirty="0" smtClean="0"/>
                        <a:t>2,413</a:t>
                      </a:r>
                      <a:endParaRPr lang="en-US" dirty="0"/>
                    </a:p>
                  </a:txBody>
                  <a:tcPr marR="457200" anchor="ctr">
                    <a:lnR w="12700" cmpd="sng">
                      <a:noFill/>
                    </a:lnR>
                    <a:solidFill>
                      <a:schemeClr val="accent4">
                        <a:lumMod val="40000"/>
                        <a:lumOff val="60000"/>
                        <a:alpha val="50000"/>
                      </a:schemeClr>
                    </a:solidFill>
                  </a:tcPr>
                </a:tc>
              </a:tr>
              <a:tr h="424784">
                <a:tc>
                  <a:txBody>
                    <a:bodyPr/>
                    <a:lstStyle/>
                    <a:p>
                      <a:r>
                        <a:rPr lang="en-US" dirty="0" smtClean="0"/>
                        <a:t>Sierra</a:t>
                      </a:r>
                      <a:r>
                        <a:rPr lang="en-US" baseline="0" dirty="0" smtClean="0"/>
                        <a:t> Leone</a:t>
                      </a:r>
                      <a:endParaRPr lang="en-US" dirty="0"/>
                    </a:p>
                  </a:txBody>
                  <a:tcPr anchor="ctr">
                    <a:lnL w="12700" cmpd="sng">
                      <a:noFill/>
                    </a:lnL>
                    <a:solidFill>
                      <a:schemeClr val="accent4">
                        <a:lumMod val="20000"/>
                        <a:lumOff val="80000"/>
                        <a:alpha val="50000"/>
                      </a:schemeClr>
                    </a:solidFill>
                  </a:tcPr>
                </a:tc>
                <a:tc>
                  <a:txBody>
                    <a:bodyPr/>
                    <a:lstStyle/>
                    <a:p>
                      <a:pPr algn="ctr"/>
                      <a:r>
                        <a:rPr lang="en-US" dirty="0" smtClean="0"/>
                        <a:t>27 Oct 14</a:t>
                      </a:r>
                      <a:endParaRPr lang="en-US" dirty="0"/>
                    </a:p>
                  </a:txBody>
                  <a:tcPr anchor="ctr">
                    <a:solidFill>
                      <a:schemeClr val="accent4">
                        <a:lumMod val="20000"/>
                        <a:lumOff val="80000"/>
                        <a:alpha val="50000"/>
                      </a:schemeClr>
                    </a:solidFill>
                  </a:tcPr>
                </a:tc>
                <a:tc>
                  <a:txBody>
                    <a:bodyPr/>
                    <a:lstStyle/>
                    <a:p>
                      <a:pPr algn="r"/>
                      <a:r>
                        <a:rPr lang="en-US" dirty="0" smtClean="0"/>
                        <a:t>5,235</a:t>
                      </a:r>
                      <a:endParaRPr lang="en-US" dirty="0"/>
                    </a:p>
                  </a:txBody>
                  <a:tcPr marR="457200" anchor="ctr">
                    <a:solidFill>
                      <a:schemeClr val="accent4">
                        <a:lumMod val="20000"/>
                        <a:lumOff val="80000"/>
                        <a:alpha val="50000"/>
                      </a:schemeClr>
                    </a:solidFill>
                  </a:tcPr>
                </a:tc>
                <a:tc>
                  <a:txBody>
                    <a:bodyPr/>
                    <a:lstStyle/>
                    <a:p>
                      <a:pPr algn="r"/>
                      <a:r>
                        <a:rPr lang="en-US" dirty="0" smtClean="0"/>
                        <a:t>3,700</a:t>
                      </a:r>
                      <a:endParaRPr lang="en-US" dirty="0"/>
                    </a:p>
                  </a:txBody>
                  <a:tcPr marR="457200" anchor="ctr">
                    <a:solidFill>
                      <a:schemeClr val="accent4">
                        <a:lumMod val="20000"/>
                        <a:lumOff val="80000"/>
                        <a:alpha val="50000"/>
                      </a:schemeClr>
                    </a:solidFill>
                  </a:tcPr>
                </a:tc>
                <a:tc>
                  <a:txBody>
                    <a:bodyPr/>
                    <a:lstStyle/>
                    <a:p>
                      <a:pPr algn="r"/>
                      <a:r>
                        <a:rPr lang="en-US" dirty="0" smtClean="0"/>
                        <a:t>1,500</a:t>
                      </a:r>
                      <a:endParaRPr lang="en-US" dirty="0"/>
                    </a:p>
                  </a:txBody>
                  <a:tcPr marR="457200" anchor="ctr">
                    <a:lnR w="12700" cmpd="sng">
                      <a:noFill/>
                    </a:lnR>
                    <a:solidFill>
                      <a:schemeClr val="accent4">
                        <a:lumMod val="20000"/>
                        <a:lumOff val="80000"/>
                        <a:alpha val="50000"/>
                      </a:schemeClr>
                    </a:solidFill>
                  </a:tcPr>
                </a:tc>
              </a:tr>
              <a:tr h="424784">
                <a:tc>
                  <a:txBody>
                    <a:bodyPr/>
                    <a:lstStyle/>
                    <a:p>
                      <a:r>
                        <a:rPr lang="en-US" dirty="0" smtClean="0"/>
                        <a:t>Nigeria**</a:t>
                      </a:r>
                      <a:endParaRPr lang="en-US" dirty="0"/>
                    </a:p>
                  </a:txBody>
                  <a:tcPr anchor="ctr">
                    <a:lnL w="12700" cmpd="sng">
                      <a:noFill/>
                    </a:lnL>
                    <a:solidFill>
                      <a:schemeClr val="accent4">
                        <a:lumMod val="40000"/>
                        <a:lumOff val="60000"/>
                        <a:alpha val="50000"/>
                      </a:schemeClr>
                    </a:solidFill>
                  </a:tcPr>
                </a:tc>
                <a:tc>
                  <a:txBody>
                    <a:bodyPr/>
                    <a:lstStyle/>
                    <a:p>
                      <a:pPr algn="ctr"/>
                      <a:r>
                        <a:rPr lang="en-US" dirty="0" smtClean="0"/>
                        <a:t>15 Oct 14</a:t>
                      </a:r>
                      <a:endParaRPr lang="en-US" dirty="0"/>
                    </a:p>
                  </a:txBody>
                  <a:tcPr anchor="ctr">
                    <a:solidFill>
                      <a:schemeClr val="accent4">
                        <a:lumMod val="40000"/>
                        <a:lumOff val="60000"/>
                        <a:alpha val="50000"/>
                      </a:schemeClr>
                    </a:solidFill>
                  </a:tcPr>
                </a:tc>
                <a:tc>
                  <a:txBody>
                    <a:bodyPr/>
                    <a:lstStyle/>
                    <a:p>
                      <a:pPr algn="r"/>
                      <a:r>
                        <a:rPr lang="en-US" dirty="0" smtClean="0"/>
                        <a:t>20</a:t>
                      </a:r>
                      <a:endParaRPr lang="en-US" dirty="0"/>
                    </a:p>
                  </a:txBody>
                  <a:tcPr marR="457200" anchor="ctr">
                    <a:solidFill>
                      <a:schemeClr val="accent4">
                        <a:lumMod val="40000"/>
                        <a:lumOff val="60000"/>
                        <a:alpha val="50000"/>
                      </a:schemeClr>
                    </a:solidFill>
                  </a:tcPr>
                </a:tc>
                <a:tc>
                  <a:txBody>
                    <a:bodyPr/>
                    <a:lstStyle/>
                    <a:p>
                      <a:pPr algn="r"/>
                      <a:r>
                        <a:rPr lang="en-US" dirty="0" smtClean="0"/>
                        <a:t>19</a:t>
                      </a:r>
                      <a:endParaRPr lang="en-US" dirty="0"/>
                    </a:p>
                  </a:txBody>
                  <a:tcPr marR="457200" anchor="ctr">
                    <a:solidFill>
                      <a:schemeClr val="accent4">
                        <a:lumMod val="40000"/>
                        <a:lumOff val="60000"/>
                        <a:alpha val="50000"/>
                      </a:schemeClr>
                    </a:solidFill>
                  </a:tcPr>
                </a:tc>
                <a:tc>
                  <a:txBody>
                    <a:bodyPr/>
                    <a:lstStyle/>
                    <a:p>
                      <a:pPr algn="r"/>
                      <a:r>
                        <a:rPr lang="en-US" dirty="0" smtClean="0"/>
                        <a:t>8</a:t>
                      </a:r>
                      <a:endParaRPr lang="en-US" dirty="0"/>
                    </a:p>
                  </a:txBody>
                  <a:tcPr marR="457200" anchor="ctr">
                    <a:lnR w="12700" cmpd="sng">
                      <a:noFill/>
                    </a:lnR>
                    <a:solidFill>
                      <a:schemeClr val="accent4">
                        <a:lumMod val="40000"/>
                        <a:lumOff val="60000"/>
                        <a:alpha val="50000"/>
                      </a:schemeClr>
                    </a:solidFill>
                  </a:tcPr>
                </a:tc>
              </a:tr>
              <a:tr h="424784">
                <a:tc>
                  <a:txBody>
                    <a:bodyPr/>
                    <a:lstStyle/>
                    <a:p>
                      <a:r>
                        <a:rPr lang="en-US" dirty="0" smtClean="0"/>
                        <a:t>Spain</a:t>
                      </a:r>
                      <a:endParaRPr lang="en-US" dirty="0"/>
                    </a:p>
                  </a:txBody>
                  <a:tcPr anchor="ctr">
                    <a:lnL w="12700" cmpd="sng">
                      <a:noFill/>
                    </a:lnL>
                    <a:solidFill>
                      <a:schemeClr val="accent4">
                        <a:lumMod val="20000"/>
                        <a:lumOff val="80000"/>
                        <a:alpha val="50000"/>
                      </a:schemeClr>
                    </a:solidFill>
                  </a:tcPr>
                </a:tc>
                <a:tc>
                  <a:txBody>
                    <a:bodyPr/>
                    <a:lstStyle/>
                    <a:p>
                      <a:pPr algn="ctr"/>
                      <a:r>
                        <a:rPr lang="en-US" dirty="0" smtClean="0"/>
                        <a:t>27 Oct 14</a:t>
                      </a:r>
                      <a:endParaRPr lang="en-US" dirty="0"/>
                    </a:p>
                  </a:txBody>
                  <a:tcPr anchor="ctr">
                    <a:solidFill>
                      <a:schemeClr val="accent4">
                        <a:lumMod val="20000"/>
                        <a:lumOff val="80000"/>
                        <a:alpha val="50000"/>
                      </a:schemeClr>
                    </a:solidFill>
                  </a:tcPr>
                </a:tc>
                <a:tc>
                  <a:txBody>
                    <a:bodyPr/>
                    <a:lstStyle/>
                    <a:p>
                      <a:pPr algn="r"/>
                      <a:r>
                        <a:rPr lang="en-US" dirty="0" smtClean="0"/>
                        <a:t>1</a:t>
                      </a:r>
                      <a:endParaRPr lang="en-US" dirty="0"/>
                    </a:p>
                  </a:txBody>
                  <a:tcPr marR="457200" anchor="ctr">
                    <a:solidFill>
                      <a:schemeClr val="accent4">
                        <a:lumMod val="20000"/>
                        <a:lumOff val="80000"/>
                        <a:alpha val="50000"/>
                      </a:schemeClr>
                    </a:solidFill>
                  </a:tcPr>
                </a:tc>
                <a:tc>
                  <a:txBody>
                    <a:bodyPr/>
                    <a:lstStyle/>
                    <a:p>
                      <a:pPr algn="r"/>
                      <a:r>
                        <a:rPr lang="en-US" dirty="0" smtClean="0"/>
                        <a:t>1</a:t>
                      </a:r>
                      <a:endParaRPr lang="en-US" dirty="0"/>
                    </a:p>
                  </a:txBody>
                  <a:tcPr marR="457200" anchor="ctr">
                    <a:solidFill>
                      <a:schemeClr val="accent4">
                        <a:lumMod val="20000"/>
                        <a:lumOff val="80000"/>
                        <a:alpha val="50000"/>
                      </a:schemeClr>
                    </a:solidFill>
                  </a:tcPr>
                </a:tc>
                <a:tc>
                  <a:txBody>
                    <a:bodyPr/>
                    <a:lstStyle/>
                    <a:p>
                      <a:pPr algn="r"/>
                      <a:r>
                        <a:rPr lang="en-US" dirty="0" smtClean="0"/>
                        <a:t>0</a:t>
                      </a:r>
                      <a:endParaRPr lang="en-US" dirty="0"/>
                    </a:p>
                  </a:txBody>
                  <a:tcPr marR="457200" anchor="ctr">
                    <a:lnR w="12700" cmpd="sng">
                      <a:noFill/>
                    </a:lnR>
                    <a:solidFill>
                      <a:schemeClr val="accent4">
                        <a:lumMod val="20000"/>
                        <a:lumOff val="80000"/>
                        <a:alpha val="50000"/>
                      </a:schemeClr>
                    </a:solidFill>
                  </a:tcPr>
                </a:tc>
              </a:tr>
              <a:tr h="424784">
                <a:tc>
                  <a:txBody>
                    <a:bodyPr/>
                    <a:lstStyle/>
                    <a:p>
                      <a:r>
                        <a:rPr lang="en-US" dirty="0" smtClean="0"/>
                        <a:t>Senegal**</a:t>
                      </a:r>
                      <a:endParaRPr lang="en-US" dirty="0"/>
                    </a:p>
                  </a:txBody>
                  <a:tcPr anchor="ctr">
                    <a:lnL w="12700" cmpd="sng">
                      <a:noFill/>
                    </a:lnL>
                    <a:lnB w="12700" cap="flat" cmpd="sng" algn="ctr">
                      <a:noFill/>
                      <a:prstDash val="solid"/>
                      <a:round/>
                      <a:headEnd type="none" w="med" len="med"/>
                      <a:tailEnd type="none" w="med" len="med"/>
                    </a:lnB>
                    <a:solidFill>
                      <a:schemeClr val="accent4">
                        <a:lumMod val="20000"/>
                        <a:lumOff val="80000"/>
                        <a:alpha val="50000"/>
                      </a:schemeClr>
                    </a:solidFill>
                  </a:tcPr>
                </a:tc>
                <a:tc>
                  <a:txBody>
                    <a:bodyPr/>
                    <a:lstStyle/>
                    <a:p>
                      <a:pPr algn="ctr"/>
                      <a:r>
                        <a:rPr lang="en-US" dirty="0" smtClean="0"/>
                        <a:t>15 Oct 14</a:t>
                      </a:r>
                      <a:endParaRPr lang="en-US" dirty="0"/>
                    </a:p>
                  </a:txBody>
                  <a:tcPr anchor="ctr">
                    <a:lnB w="12700" cap="flat" cmpd="sng" algn="ctr">
                      <a:noFill/>
                      <a:prstDash val="solid"/>
                      <a:round/>
                      <a:headEnd type="none" w="med" len="med"/>
                      <a:tailEnd type="none" w="med" len="med"/>
                    </a:lnB>
                    <a:solidFill>
                      <a:schemeClr val="accent4">
                        <a:lumMod val="20000"/>
                        <a:lumOff val="80000"/>
                        <a:alpha val="50000"/>
                      </a:schemeClr>
                    </a:solidFill>
                  </a:tcPr>
                </a:tc>
                <a:tc>
                  <a:txBody>
                    <a:bodyPr/>
                    <a:lstStyle/>
                    <a:p>
                      <a:pPr algn="r"/>
                      <a:r>
                        <a:rPr lang="en-US" dirty="0" smtClean="0"/>
                        <a:t>1</a:t>
                      </a:r>
                      <a:endParaRPr lang="en-US" dirty="0"/>
                    </a:p>
                  </a:txBody>
                  <a:tcPr marR="457200" anchor="ctr">
                    <a:lnB w="12700" cap="flat" cmpd="sng" algn="ctr">
                      <a:noFill/>
                      <a:prstDash val="solid"/>
                      <a:round/>
                      <a:headEnd type="none" w="med" len="med"/>
                      <a:tailEnd type="none" w="med" len="med"/>
                    </a:lnB>
                    <a:solidFill>
                      <a:schemeClr val="accent4">
                        <a:lumMod val="20000"/>
                        <a:lumOff val="80000"/>
                        <a:alpha val="50000"/>
                      </a:schemeClr>
                    </a:solidFill>
                  </a:tcPr>
                </a:tc>
                <a:tc>
                  <a:txBody>
                    <a:bodyPr/>
                    <a:lstStyle/>
                    <a:p>
                      <a:pPr algn="r"/>
                      <a:r>
                        <a:rPr lang="en-US" dirty="0" smtClean="0"/>
                        <a:t>1</a:t>
                      </a:r>
                      <a:endParaRPr lang="en-US" dirty="0"/>
                    </a:p>
                  </a:txBody>
                  <a:tcPr marR="457200" anchor="ctr">
                    <a:lnB w="12700" cap="flat" cmpd="sng" algn="ctr">
                      <a:noFill/>
                      <a:prstDash val="solid"/>
                      <a:round/>
                      <a:headEnd type="none" w="med" len="med"/>
                      <a:tailEnd type="none" w="med" len="med"/>
                    </a:lnB>
                    <a:solidFill>
                      <a:schemeClr val="accent4">
                        <a:lumMod val="20000"/>
                        <a:lumOff val="80000"/>
                        <a:alpha val="50000"/>
                      </a:schemeClr>
                    </a:solidFill>
                  </a:tcPr>
                </a:tc>
                <a:tc>
                  <a:txBody>
                    <a:bodyPr/>
                    <a:lstStyle/>
                    <a:p>
                      <a:pPr algn="r"/>
                      <a:r>
                        <a:rPr lang="en-US" dirty="0" smtClean="0"/>
                        <a:t>0</a:t>
                      </a:r>
                      <a:endParaRPr lang="en-US" dirty="0"/>
                    </a:p>
                  </a:txBody>
                  <a:tcPr marR="457200" anchor="ctr">
                    <a:lnR w="12700" cmpd="sng">
                      <a:noFill/>
                    </a:lnR>
                    <a:lnB w="12700" cap="flat" cmpd="sng" algn="ctr">
                      <a:noFill/>
                      <a:prstDash val="solid"/>
                      <a:round/>
                      <a:headEnd type="none" w="med" len="med"/>
                      <a:tailEnd type="none" w="med" len="med"/>
                    </a:lnB>
                    <a:solidFill>
                      <a:schemeClr val="accent4">
                        <a:lumMod val="20000"/>
                        <a:lumOff val="80000"/>
                        <a:alpha val="50000"/>
                      </a:schemeClr>
                    </a:solidFill>
                  </a:tcPr>
                </a:tc>
              </a:tr>
              <a:tr h="424784">
                <a:tc>
                  <a:txBody>
                    <a:bodyPr/>
                    <a:lstStyle/>
                    <a:p>
                      <a:r>
                        <a:rPr lang="en-US" dirty="0" smtClean="0"/>
                        <a:t>United States</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r>
                        <a:rPr lang="en-US" dirty="0" smtClean="0"/>
                        <a:t>24 Oct 14</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r"/>
                      <a:r>
                        <a:rPr lang="en-US" dirty="0" smtClean="0"/>
                        <a:t>4</a:t>
                      </a:r>
                      <a:endParaRPr lang="en-US" dirty="0"/>
                    </a:p>
                  </a:txBody>
                  <a:tcPr marR="4572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r"/>
                      <a:r>
                        <a:rPr lang="en-US" dirty="0" smtClean="0"/>
                        <a:t>4</a:t>
                      </a:r>
                      <a:endParaRPr lang="en-US" dirty="0"/>
                    </a:p>
                  </a:txBody>
                  <a:tcPr marR="4572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r"/>
                      <a:r>
                        <a:rPr lang="en-US" dirty="0" smtClean="0"/>
                        <a:t>1</a:t>
                      </a:r>
                      <a:endParaRPr lang="en-US" dirty="0"/>
                    </a:p>
                  </a:txBody>
                  <a:tcPr marR="4572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r>
              <a:tr h="424784">
                <a:tc>
                  <a:txBody>
                    <a:bodyPr/>
                    <a:lstStyle/>
                    <a:p>
                      <a:r>
                        <a:rPr lang="en-US" dirty="0" err="1" smtClean="0"/>
                        <a:t>Mali</a:t>
                      </a:r>
                      <a:endParaRPr lang="en-US" dirty="0"/>
                    </a:p>
                  </a:txBody>
                  <a:tcPr anchor="ctr">
                    <a:lnL w="12700" cmpd="sng">
                      <a:noFill/>
                    </a:lnL>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alpha val="50000"/>
                      </a:schemeClr>
                    </a:solidFill>
                  </a:tcPr>
                </a:tc>
                <a:tc>
                  <a:txBody>
                    <a:bodyPr/>
                    <a:lstStyle/>
                    <a:p>
                      <a:pPr algn="ctr"/>
                      <a:r>
                        <a:rPr lang="en-US" dirty="0" smtClean="0"/>
                        <a:t>23 Oct 14</a:t>
                      </a:r>
                      <a:endParaRPr lang="en-US" dirty="0"/>
                    </a:p>
                  </a:txBody>
                  <a:tcPr anchor="ct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alpha val="50000"/>
                      </a:schemeClr>
                    </a:solidFill>
                  </a:tcPr>
                </a:tc>
                <a:tc>
                  <a:txBody>
                    <a:bodyPr/>
                    <a:lstStyle/>
                    <a:p>
                      <a:pPr algn="r"/>
                      <a:r>
                        <a:rPr lang="en-US" dirty="0" smtClean="0"/>
                        <a:t>1</a:t>
                      </a:r>
                      <a:endParaRPr lang="en-US" dirty="0"/>
                    </a:p>
                  </a:txBody>
                  <a:tcPr marR="457200" anchor="ct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alpha val="50000"/>
                      </a:schemeClr>
                    </a:solidFill>
                  </a:tcPr>
                </a:tc>
                <a:tc>
                  <a:txBody>
                    <a:bodyPr/>
                    <a:lstStyle/>
                    <a:p>
                      <a:pPr algn="r"/>
                      <a:r>
                        <a:rPr lang="en-US" dirty="0" smtClean="0"/>
                        <a:t>1</a:t>
                      </a:r>
                      <a:endParaRPr lang="en-US" dirty="0"/>
                    </a:p>
                  </a:txBody>
                  <a:tcPr marR="457200" anchor="ct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alpha val="50000"/>
                      </a:schemeClr>
                    </a:solidFill>
                  </a:tcPr>
                </a:tc>
                <a:tc>
                  <a:txBody>
                    <a:bodyPr/>
                    <a:lstStyle/>
                    <a:p>
                      <a:pPr algn="r"/>
                      <a:r>
                        <a:rPr lang="en-US" dirty="0" smtClean="0"/>
                        <a:t>1</a:t>
                      </a:r>
                      <a:endParaRPr lang="en-US" dirty="0"/>
                    </a:p>
                  </a:txBody>
                  <a:tcPr marR="457200" anchor="ctr">
                    <a:lnR w="12700" cmpd="sng">
                      <a:noFill/>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4">
                        <a:lumMod val="20000"/>
                        <a:lumOff val="80000"/>
                        <a:alpha val="50000"/>
                      </a:schemeClr>
                    </a:solidFill>
                  </a:tcPr>
                </a:tc>
              </a:tr>
              <a:tr h="424784">
                <a:tc>
                  <a:txBody>
                    <a:bodyPr/>
                    <a:lstStyle/>
                    <a:p>
                      <a:r>
                        <a:rPr lang="en-US" b="1" dirty="0" smtClean="0"/>
                        <a:t>TOTAL</a:t>
                      </a:r>
                      <a:endParaRPr lang="en-US" b="1" dirty="0"/>
                    </a:p>
                  </a:txBody>
                  <a:tcPr anchor="ctr">
                    <a:lnL w="12700" cmpd="sng">
                      <a:noFill/>
                    </a:lnL>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alpha val="50000"/>
                      </a:schemeClr>
                    </a:solidFill>
                  </a:tcPr>
                </a:tc>
                <a:tc>
                  <a:txBody>
                    <a:bodyPr/>
                    <a:lstStyle/>
                    <a:p>
                      <a:pPr algn="ctr"/>
                      <a:endParaRPr lang="en-US" b="1" dirty="0"/>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alpha val="50000"/>
                      </a:schemeClr>
                    </a:solidFill>
                  </a:tcPr>
                </a:tc>
                <a:tc>
                  <a:txBody>
                    <a:bodyPr/>
                    <a:lstStyle/>
                    <a:p>
                      <a:pPr algn="r"/>
                      <a:r>
                        <a:rPr lang="en-US" b="1" dirty="0" smtClean="0"/>
                        <a:t>13,733</a:t>
                      </a:r>
                      <a:endParaRPr lang="en-US" b="1" dirty="0"/>
                    </a:p>
                  </a:txBody>
                  <a:tcPr marR="45720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alpha val="50000"/>
                      </a:schemeClr>
                    </a:solidFill>
                  </a:tcPr>
                </a:tc>
                <a:tc>
                  <a:txBody>
                    <a:bodyPr/>
                    <a:lstStyle/>
                    <a:p>
                      <a:pPr algn="r"/>
                      <a:r>
                        <a:rPr lang="en-US" b="1" dirty="0" smtClean="0"/>
                        <a:t>7,632</a:t>
                      </a:r>
                      <a:endParaRPr lang="en-US" b="1" dirty="0"/>
                    </a:p>
                  </a:txBody>
                  <a:tcPr marR="45720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alpha val="50000"/>
                      </a:schemeClr>
                    </a:solidFill>
                  </a:tcPr>
                </a:tc>
                <a:tc>
                  <a:txBody>
                    <a:bodyPr/>
                    <a:lstStyle/>
                    <a:p>
                      <a:pPr algn="r"/>
                      <a:r>
                        <a:rPr lang="en-US" b="1" dirty="0" smtClean="0"/>
                        <a:t>4,920</a:t>
                      </a:r>
                      <a:endParaRPr lang="en-US" b="1" dirty="0"/>
                    </a:p>
                  </a:txBody>
                  <a:tcPr marR="457200" anchor="ctr">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alpha val="50000"/>
                      </a:schemeClr>
                    </a:solidFill>
                  </a:tcPr>
                </a:tc>
              </a:tr>
            </a:tbl>
          </a:graphicData>
        </a:graphic>
      </p:graphicFrame>
      <p:sp>
        <p:nvSpPr>
          <p:cNvPr id="5" name="Content Placeholder 4"/>
          <p:cNvSpPr>
            <a:spLocks noGrp="1"/>
          </p:cNvSpPr>
          <p:nvPr>
            <p:ph type="body" sz="half" idx="2"/>
          </p:nvPr>
        </p:nvSpPr>
        <p:spPr>
          <a:xfrm>
            <a:off x="219076" y="5928136"/>
            <a:ext cx="8803658" cy="527124"/>
          </a:xfrm>
        </p:spPr>
        <p:txBody>
          <a:bodyPr/>
          <a:lstStyle/>
          <a:p>
            <a:pPr>
              <a:lnSpc>
                <a:spcPts val="1300"/>
              </a:lnSpc>
              <a:spcBef>
                <a:spcPts val="0"/>
              </a:spcBef>
            </a:pPr>
            <a:r>
              <a:rPr lang="en-US" sz="1100" dirty="0" smtClean="0"/>
              <a:t> </a:t>
            </a:r>
            <a:r>
              <a:rPr lang="en-US" sz="1100" b="1" dirty="0" smtClean="0"/>
              <a:t>Updated case counts available at </a:t>
            </a:r>
            <a:r>
              <a:rPr lang="en-US" sz="1100" b="1" dirty="0">
                <a:hlinkClick r:id="rId2"/>
              </a:rPr>
              <a:t>http://</a:t>
            </a:r>
            <a:r>
              <a:rPr lang="en-US" sz="1100" b="1" dirty="0" smtClean="0">
                <a:hlinkClick r:id="rId2"/>
              </a:rPr>
              <a:t>www.cdc.gov/vhf/ebola/outbreaks/2014-west-africa/case-counts.html</a:t>
            </a:r>
            <a:r>
              <a:rPr lang="en-US" sz="1100" b="1" dirty="0" smtClean="0"/>
              <a:t>.  </a:t>
            </a:r>
          </a:p>
          <a:p>
            <a:pPr>
              <a:lnSpc>
                <a:spcPts val="1300"/>
              </a:lnSpc>
              <a:spcBef>
                <a:spcPts val="0"/>
              </a:spcBef>
            </a:pPr>
            <a:r>
              <a:rPr lang="en-US" sz="1100" dirty="0" smtClean="0"/>
              <a:t>*Reported </a:t>
            </a:r>
            <a:r>
              <a:rPr lang="en-US" sz="1100" dirty="0"/>
              <a:t>by WHO using data from Ministries of Health </a:t>
            </a:r>
          </a:p>
          <a:p>
            <a:pPr>
              <a:lnSpc>
                <a:spcPts val="1300"/>
              </a:lnSpc>
              <a:spcBef>
                <a:spcPts val="0"/>
              </a:spcBef>
            </a:pPr>
            <a:r>
              <a:rPr lang="en-US" sz="1100" dirty="0" smtClean="0"/>
              <a:t>**The outbreaks of EVD in Senegal and Nigeria were declared over on October 17 and 19, respectively. </a:t>
            </a:r>
          </a:p>
        </p:txBody>
      </p:sp>
      <p:sp>
        <p:nvSpPr>
          <p:cNvPr id="1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6</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5585944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818"/>
            <a:ext cx="8229600" cy="584775"/>
          </a:xfrm>
        </p:spPr>
        <p:txBody>
          <a:bodyPr>
            <a:spAutoFit/>
          </a:bodyPr>
          <a:lstStyle/>
          <a:p>
            <a:r>
              <a:rPr lang="en-US" dirty="0" smtClean="0"/>
              <a:t>EVD Cases (United States)</a:t>
            </a:r>
            <a:endParaRPr lang="en-US" dirty="0"/>
          </a:p>
        </p:txBody>
      </p:sp>
      <p:sp>
        <p:nvSpPr>
          <p:cNvPr id="3" name="Content Placeholder 2"/>
          <p:cNvSpPr>
            <a:spLocks noGrp="1"/>
          </p:cNvSpPr>
          <p:nvPr>
            <p:ph idx="1"/>
          </p:nvPr>
        </p:nvSpPr>
        <p:spPr>
          <a:xfrm>
            <a:off x="457200" y="1015672"/>
            <a:ext cx="8229600" cy="5306581"/>
          </a:xfrm>
        </p:spPr>
        <p:txBody>
          <a:bodyPr>
            <a:spAutoFit/>
          </a:bodyPr>
          <a:lstStyle/>
          <a:p>
            <a:pPr>
              <a:lnSpc>
                <a:spcPts val="2300"/>
              </a:lnSpc>
              <a:spcAft>
                <a:spcPts val="600"/>
              </a:spcAft>
            </a:pPr>
            <a:r>
              <a:rPr lang="en-US" sz="2000" dirty="0" smtClean="0"/>
              <a:t>As of October 24, 2014, EVD has been diagnosed in the United States in four people, one (the index patient) who traveled to Dallas, Texas from Liberia, two healthcare workers who cared for the index patient, and one medical aid worker who traveled to New York City from Guinea</a:t>
            </a:r>
          </a:p>
          <a:p>
            <a:pPr lvl="1">
              <a:spcAft>
                <a:spcPts val="1200"/>
              </a:spcAft>
            </a:pPr>
            <a:r>
              <a:rPr lang="en-US" sz="1600" b="1" dirty="0" smtClean="0"/>
              <a:t>Index </a:t>
            </a:r>
            <a:r>
              <a:rPr lang="en-US" sz="1600" b="1" dirty="0"/>
              <a:t>patient </a:t>
            </a:r>
            <a:r>
              <a:rPr lang="en-US" sz="1600" dirty="0"/>
              <a:t>– Symptoms </a:t>
            </a:r>
            <a:r>
              <a:rPr lang="en-US" sz="1600" dirty="0" smtClean="0"/>
              <a:t>developed on September 24, 2014 approximately four days after arrival, sought medical care at Texas Health Presbyterian Hospital of Dallas on September 26, was admitted to hospital on </a:t>
            </a:r>
            <a:r>
              <a:rPr lang="en-US" sz="1600" dirty="0"/>
              <a:t>September </a:t>
            </a:r>
            <a:r>
              <a:rPr lang="en-US" sz="1600" dirty="0" smtClean="0"/>
              <a:t>28, testing confirmed EVD on </a:t>
            </a:r>
            <a:r>
              <a:rPr lang="en-US" sz="1600" dirty="0"/>
              <a:t>September 30</a:t>
            </a:r>
            <a:r>
              <a:rPr lang="en-US" sz="1600" dirty="0" smtClean="0"/>
              <a:t>, patient died October 8.</a:t>
            </a:r>
          </a:p>
          <a:p>
            <a:pPr lvl="1">
              <a:spcAft>
                <a:spcPts val="1200"/>
              </a:spcAft>
            </a:pPr>
            <a:r>
              <a:rPr lang="en-US" sz="1600" b="1" dirty="0" smtClean="0"/>
              <a:t>TX Healthcare Worker, Case 2 </a:t>
            </a:r>
            <a:r>
              <a:rPr lang="en-US" sz="1600" dirty="0" smtClean="0"/>
              <a:t>– Cared for index patient, was self-monitoring and presented to hospital reporting low-grade fever, diagnosed with EVD on October 10, recovered and released from NIH Clinical Center October 24.</a:t>
            </a:r>
          </a:p>
          <a:p>
            <a:pPr lvl="1">
              <a:spcAft>
                <a:spcPts val="1200"/>
              </a:spcAft>
            </a:pPr>
            <a:r>
              <a:rPr lang="en-US" sz="1600" b="1" dirty="0" smtClean="0"/>
              <a:t>TX Healthcare Worker, Case 3 </a:t>
            </a:r>
            <a:r>
              <a:rPr lang="en-US" sz="1600" dirty="0" smtClean="0"/>
              <a:t>– Cared for index patient, was self-monitoring and reported low-grade fever, diagnosed with EVD on October 15, recovered and released from Emory </a:t>
            </a:r>
            <a:r>
              <a:rPr lang="en-US" sz="1600" dirty="0"/>
              <a:t>University Hospital in </a:t>
            </a:r>
            <a:r>
              <a:rPr lang="en-US" sz="1600" dirty="0" smtClean="0"/>
              <a:t>Atlanta October 28.</a:t>
            </a:r>
          </a:p>
          <a:p>
            <a:pPr lvl="1">
              <a:spcAft>
                <a:spcPts val="1200"/>
              </a:spcAft>
            </a:pPr>
            <a:r>
              <a:rPr lang="en-US" sz="1600" b="1" dirty="0" smtClean="0"/>
              <a:t>NY Medical Aid Worker, Case 4</a:t>
            </a:r>
            <a:r>
              <a:rPr lang="en-US" sz="1600" dirty="0" smtClean="0"/>
              <a:t> – Worked with Ebola patients in Guinea, was self-monitoring and reported fever, diagnosed with EVD on October 24, currently in isolation at Bellevue Hospital in New York City. </a:t>
            </a:r>
            <a:endParaRPr lang="en-US" sz="1600" b="1" dirty="0" smtClean="0"/>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7</a:t>
            </a:fld>
            <a:endParaRPr lang="en-US" altLang="en-US" sz="1200" i="1" dirty="0">
              <a:solidFill>
                <a:schemeClr val="accent4"/>
              </a:solidFill>
              <a:latin typeface="+mn-lt"/>
            </a:endParaRPr>
          </a:p>
        </p:txBody>
      </p:sp>
      <p:sp>
        <p:nvSpPr>
          <p:cNvPr id="5" name="Content Placeholder 4"/>
          <p:cNvSpPr>
            <a:spLocks noGrp="1"/>
          </p:cNvSpPr>
          <p:nvPr>
            <p:ph type="body" sz="half" idx="2"/>
          </p:nvPr>
        </p:nvSpPr>
        <p:spPr>
          <a:xfrm>
            <a:off x="318453" y="6263254"/>
            <a:ext cx="8803658" cy="527124"/>
          </a:xfrm>
        </p:spPr>
        <p:txBody>
          <a:bodyPr/>
          <a:lstStyle/>
          <a:p>
            <a:pPr>
              <a:lnSpc>
                <a:spcPts val="1300"/>
              </a:lnSpc>
              <a:spcBef>
                <a:spcPts val="0"/>
              </a:spcBef>
            </a:pPr>
            <a:r>
              <a:rPr lang="en-US" sz="1100" dirty="0" smtClean="0"/>
              <a:t>Information on U.S. EVD </a:t>
            </a:r>
            <a:r>
              <a:rPr lang="en-US" sz="1100" dirty="0"/>
              <a:t>cases available at </a:t>
            </a:r>
            <a:r>
              <a:rPr lang="en-US" sz="1100" dirty="0">
                <a:hlinkClick r:id="rId3"/>
              </a:rPr>
              <a:t>http://</a:t>
            </a:r>
            <a:r>
              <a:rPr lang="en-US" sz="1100" dirty="0" smtClean="0">
                <a:hlinkClick r:id="rId3"/>
              </a:rPr>
              <a:t>www.cdc.gov/vhf/ebola/outbreaks/2014-west-africa/united-states-imported-case.html</a:t>
            </a:r>
            <a:r>
              <a:rPr lang="en-US" sz="1100" dirty="0" smtClean="0"/>
              <a:t>. </a:t>
            </a:r>
          </a:p>
        </p:txBody>
      </p:sp>
    </p:spTree>
    <p:extLst>
      <p:ext uri="{BB962C8B-B14F-4D97-AF65-F5344CB8AC3E}">
        <p14:creationId xmlns:p14="http://schemas.microsoft.com/office/powerpoint/2010/main" xmlns="" val="33417648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EVD Cases (United States)</a:t>
            </a:r>
            <a:endParaRPr lang="en-US" dirty="0"/>
          </a:p>
        </p:txBody>
      </p:sp>
      <p:sp>
        <p:nvSpPr>
          <p:cNvPr id="3" name="Content Placeholder 2"/>
          <p:cNvSpPr>
            <a:spLocks noGrp="1"/>
          </p:cNvSpPr>
          <p:nvPr>
            <p:ph idx="1"/>
          </p:nvPr>
        </p:nvSpPr>
        <p:spPr/>
        <p:txBody>
          <a:bodyPr/>
          <a:lstStyle/>
          <a:p>
            <a:r>
              <a:rPr lang="en-US" dirty="0" smtClean="0"/>
              <a:t>As of October 31, 2014, four U.S. health workers and one journalist who were infected with Ebola virus in West Africa were transported to hospitals in the United States for care</a:t>
            </a:r>
          </a:p>
          <a:p>
            <a:pPr lvl="1">
              <a:spcBef>
                <a:spcPts val="1200"/>
              </a:spcBef>
              <a:spcAft>
                <a:spcPts val="1200"/>
              </a:spcAft>
            </a:pPr>
            <a:r>
              <a:rPr lang="en-US" dirty="0" smtClean="0"/>
              <a:t>All the patients have recovered and have been released from the hospital after laboratory testing confirmed that they no longer have Ebola virus in their blood</a:t>
            </a: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8</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8725815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Virus Transmission</a:t>
            </a:r>
            <a:endParaRPr lang="en-US" dirty="0"/>
          </a:p>
        </p:txBody>
      </p:sp>
      <p:sp>
        <p:nvSpPr>
          <p:cNvPr id="3" name="Content Placeholder 2"/>
          <p:cNvSpPr>
            <a:spLocks noGrp="1"/>
          </p:cNvSpPr>
          <p:nvPr>
            <p:ph idx="1"/>
          </p:nvPr>
        </p:nvSpPr>
        <p:spPr>
          <a:xfrm>
            <a:off x="457200" y="1360309"/>
            <a:ext cx="8229600" cy="5003934"/>
          </a:xfrm>
        </p:spPr>
        <p:txBody>
          <a:bodyPr>
            <a:spAutoFit/>
          </a:bodyPr>
          <a:lstStyle/>
          <a:p>
            <a:pPr lvl="0">
              <a:lnSpc>
                <a:spcPts val="2500"/>
              </a:lnSpc>
              <a:spcAft>
                <a:spcPts val="600"/>
              </a:spcAft>
            </a:pPr>
            <a:r>
              <a:rPr lang="en-US" dirty="0" smtClean="0"/>
              <a:t>Virus present in high quantity in blood, body fluids, and excreta of </a:t>
            </a:r>
            <a:r>
              <a:rPr lang="en-US" i="1" dirty="0" smtClean="0"/>
              <a:t>symptomatic</a:t>
            </a:r>
            <a:r>
              <a:rPr lang="en-US" dirty="0" smtClean="0"/>
              <a:t> EVD-infected patients</a:t>
            </a:r>
          </a:p>
          <a:p>
            <a:pPr>
              <a:lnSpc>
                <a:spcPts val="2500"/>
              </a:lnSpc>
              <a:spcBef>
                <a:spcPts val="600"/>
              </a:spcBef>
              <a:spcAft>
                <a:spcPts val="600"/>
              </a:spcAft>
            </a:pPr>
            <a:r>
              <a:rPr lang="en-US" dirty="0" smtClean="0"/>
              <a:t>Opportunities for human-to-human transmission</a:t>
            </a:r>
          </a:p>
          <a:p>
            <a:pPr lvl="1">
              <a:lnSpc>
                <a:spcPts val="2200"/>
              </a:lnSpc>
            </a:pPr>
            <a:r>
              <a:rPr lang="en-US" dirty="0" smtClean="0"/>
              <a:t>Direct contact (through broken skin or unprotected mucous membranes) with an EVD-infected patient’s blood or body fluids</a:t>
            </a:r>
          </a:p>
          <a:p>
            <a:pPr lvl="1">
              <a:lnSpc>
                <a:spcPts val="2200"/>
              </a:lnSpc>
            </a:pPr>
            <a:r>
              <a:rPr lang="en-US" dirty="0" smtClean="0"/>
              <a:t>Sharps injury (with EVD-contaminated needle or other sharp)</a:t>
            </a:r>
          </a:p>
          <a:p>
            <a:pPr lvl="1">
              <a:lnSpc>
                <a:spcPts val="2200"/>
              </a:lnSpc>
            </a:pPr>
            <a:r>
              <a:rPr lang="en-US" dirty="0" smtClean="0"/>
              <a:t>Direct contact with the corpse of a person who died of EVD</a:t>
            </a:r>
          </a:p>
          <a:p>
            <a:pPr lvl="1">
              <a:lnSpc>
                <a:spcPts val="2200"/>
              </a:lnSpc>
            </a:pPr>
            <a:r>
              <a:rPr lang="en-US" dirty="0" smtClean="0"/>
              <a:t>Indirect contact with an EVD-infected patient’s blood or body fluids via a contaminated object (soiled linens or used utensils)</a:t>
            </a:r>
          </a:p>
          <a:p>
            <a:pPr lvl="0">
              <a:lnSpc>
                <a:spcPts val="2500"/>
              </a:lnSpc>
              <a:spcBef>
                <a:spcPts val="600"/>
              </a:spcBef>
              <a:spcAft>
                <a:spcPts val="600"/>
              </a:spcAft>
            </a:pPr>
            <a:r>
              <a:rPr lang="en-US" dirty="0" smtClean="0"/>
              <a:t>Ebola can also be transmitted via contact with blood, fluids, or meat of an infected animal</a:t>
            </a:r>
          </a:p>
          <a:p>
            <a:pPr lvl="1">
              <a:lnSpc>
                <a:spcPts val="2200"/>
              </a:lnSpc>
            </a:pPr>
            <a:r>
              <a:rPr lang="en-US" dirty="0">
                <a:solidFill>
                  <a:srgbClr val="000000"/>
                </a:solidFill>
              </a:rPr>
              <a:t>Limited evidence that dogs become infected with Ebola virus </a:t>
            </a:r>
          </a:p>
          <a:p>
            <a:pPr lvl="1">
              <a:lnSpc>
                <a:spcPts val="2200"/>
              </a:lnSpc>
            </a:pPr>
            <a:r>
              <a:rPr lang="en-US" dirty="0">
                <a:solidFill>
                  <a:srgbClr val="000000"/>
                </a:solidFill>
              </a:rPr>
              <a:t>No reports of dogs or cats becoming sick with or transmitting </a:t>
            </a:r>
            <a:r>
              <a:rPr lang="en-US" dirty="0" smtClean="0">
                <a:solidFill>
                  <a:srgbClr val="000000"/>
                </a:solidFill>
              </a:rPr>
              <a:t>Ebola</a:t>
            </a:r>
            <a:endParaRPr lang="en-US" dirty="0"/>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067C8E5-695E-4DE2-BD4D-83ED1A481EE7}" type="slidenum">
              <a:rPr lang="en-US" altLang="en-US" sz="1200" i="1">
                <a:solidFill>
                  <a:schemeClr val="accent4"/>
                </a:solidFill>
                <a:latin typeface="+mn-lt"/>
              </a:rPr>
              <a:pPr eaLnBrk="1" hangingPunct="1"/>
              <a:t>9</a:t>
            </a:fld>
            <a:endParaRPr lang="en-US" altLang="en-US" sz="1200" i="1" dirty="0">
              <a:solidFill>
                <a:schemeClr val="accent4"/>
              </a:solidFill>
              <a:latin typeface="+mn-lt"/>
            </a:endParaRPr>
          </a:p>
        </p:txBody>
      </p:sp>
    </p:spTree>
    <p:extLst>
      <p:ext uri="{BB962C8B-B14F-4D97-AF65-F5344CB8AC3E}">
        <p14:creationId xmlns:p14="http://schemas.microsoft.com/office/powerpoint/2010/main" xmlns="" val="7993077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_OD_PPT_light([1]">
  <a:themeElements>
    <a:clrScheme name="CDC OD">
      <a:dk1>
        <a:srgbClr val="000000"/>
      </a:dk1>
      <a:lt1>
        <a:srgbClr val="FFFFFF"/>
      </a:lt1>
      <a:dk2>
        <a:srgbClr val="FFFFFF"/>
      </a:dk2>
      <a:lt2>
        <a:srgbClr val="FFFFFF"/>
      </a:lt2>
      <a:accent1>
        <a:srgbClr val="4971F2"/>
      </a:accent1>
      <a:accent2>
        <a:srgbClr val="007D57"/>
      </a:accent2>
      <a:accent3>
        <a:srgbClr val="9A3B26"/>
      </a:accent3>
      <a:accent4>
        <a:srgbClr val="7F7F7F"/>
      </a:accent4>
      <a:accent5>
        <a:srgbClr val="F6A01A"/>
      </a:accent5>
      <a:accent6>
        <a:srgbClr val="005DAA"/>
      </a:accent6>
      <a:hlink>
        <a:srgbClr val="000000"/>
      </a:hlink>
      <a:folHlink>
        <a:srgbClr val="00000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6604</TotalTime>
  <Words>2181</Words>
  <Application>Microsoft Office PowerPoint</Application>
  <PresentationFormat>Προβολή στην οθόνη (4:3)</PresentationFormat>
  <Paragraphs>357</Paragraphs>
  <Slides>32</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CDC_OD_PPT_light([1]</vt:lpstr>
      <vt:lpstr>Ebola Virus Disease</vt:lpstr>
      <vt:lpstr>Ebola Virus</vt:lpstr>
      <vt:lpstr>Ebola Virus </vt:lpstr>
      <vt:lpstr> Figure. Ebola virus disease (EVD) cumulative incidence* — West Africa, October 18, 2014</vt:lpstr>
      <vt:lpstr>2014 Ebola Outbreak, West Africa</vt:lpstr>
      <vt:lpstr>EVD Cases and Deaths*</vt:lpstr>
      <vt:lpstr>EVD Cases (United States)</vt:lpstr>
      <vt:lpstr>EVD Cases (United States)</vt:lpstr>
      <vt:lpstr>Ebola Virus Transmission</vt:lpstr>
      <vt:lpstr>Detection of Ebola Virus in Different  Human Body Fluids over Time</vt:lpstr>
      <vt:lpstr>Human-to-Human Transmission</vt:lpstr>
      <vt:lpstr>EVD Risk Assessment</vt:lpstr>
      <vt:lpstr>Ebola Virus Pathogenesis</vt:lpstr>
      <vt:lpstr>Early Clinical Presentation</vt:lpstr>
      <vt:lpstr>Clinical Features</vt:lpstr>
      <vt:lpstr>Clinical Manifestations by Organ System in West African Ebola Outbreak</vt:lpstr>
      <vt:lpstr>Examples of Hemorrhagic Signs</vt:lpstr>
      <vt:lpstr>Laboratory Findings</vt:lpstr>
      <vt:lpstr>EVD: Expected diagnostic test results over time</vt:lpstr>
      <vt:lpstr>Ebola Virus Diagnosis</vt:lpstr>
      <vt:lpstr>Other Ebola Virus Diagnostics</vt:lpstr>
      <vt:lpstr>Laboratories</vt:lpstr>
      <vt:lpstr>Packaging &amp; Shipping Clinical Specimens to CDC for Ebola Testing</vt:lpstr>
      <vt:lpstr>Interpreting Negative Ebola RT-PCR Result</vt:lpstr>
      <vt:lpstr>Clinical Management of EVD:   Supportive, but Aggressive</vt:lpstr>
      <vt:lpstr>Investigational Therapies for EVD Patients</vt:lpstr>
      <vt:lpstr>Patient Recovery </vt:lpstr>
      <vt:lpstr>Practical Considerations for Evaluating Patients for EVD in the United States</vt:lpstr>
      <vt:lpstr>EVD Algorithm for Evaluation of the Returned Traveler</vt:lpstr>
      <vt:lpstr>Interim Guidance for Monitoring and Movement of Persons with EVD Exposure</vt:lpstr>
      <vt:lpstr>EVD Summary</vt:lpstr>
      <vt:lpstr>Διαφάνεια 32</vt:lpstr>
    </vt:vector>
  </TitlesOfParts>
  <Company>Centers for Disease Control and Prevention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Ebola Outbreak Response West Africa</dc:title>
  <dc:creator>CDC User</dc:creator>
  <cp:lastModifiedBy>User</cp:lastModifiedBy>
  <cp:revision>504</cp:revision>
  <cp:lastPrinted>2014-10-07T20:49:52Z</cp:lastPrinted>
  <dcterms:created xsi:type="dcterms:W3CDTF">2014-08-27T13:05:44Z</dcterms:created>
  <dcterms:modified xsi:type="dcterms:W3CDTF">2014-11-04T09:43:31Z</dcterms:modified>
</cp:coreProperties>
</file>