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tags/tag5.xml" ContentType="application/vnd.openxmlformats-officedocument.presentationml.tags+xml"/>
  <Override PartName="/ppt/theme/themeOverride6.xml" ContentType="application/vnd.openxmlformats-officedocument.themeOverr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wmf" ContentType="image/x-wmf"/>
  <Override PartName="/ppt/theme/themeOverride3.xml" ContentType="application/vnd.openxmlformats-officedocument.themeOverr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heme/themeOverride8.xml" ContentType="application/vnd.openxmlformats-officedocument.themeOverr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theme/themeOverride5.xml" ContentType="application/vnd.openxmlformats-officedocument.themeOverrid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theme/themeOverride2.xml" ContentType="application/vnd.openxmlformats-officedocument.themeOverr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comments/comment2.xml" ContentType="application/vnd.openxmlformats-officedocument.presentationml.comment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55.xml" ContentType="application/vnd.openxmlformats-officedocument.presentationml.notesSlide+xml"/>
  <Override PartName="/ppt/theme/themeOverride4.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comments/comment1.xml" ContentType="application/vnd.openxmlformats-officedocument.presentationml.comments+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3" r:id="rId8"/>
    <p:sldMasterId id="2147483749" r:id="rId9"/>
    <p:sldMasterId id="2147483765" r:id="rId10"/>
    <p:sldMasterId id="2147483779" r:id="rId11"/>
    <p:sldMasterId id="2147483786" r:id="rId12"/>
    <p:sldMasterId id="2147483798" r:id="rId13"/>
    <p:sldMasterId id="2147483805" r:id="rId14"/>
    <p:sldMasterId id="2147483810" r:id="rId15"/>
    <p:sldMasterId id="2147483823" r:id="rId16"/>
    <p:sldMasterId id="2147483835" r:id="rId17"/>
    <p:sldMasterId id="2147483847" r:id="rId18"/>
    <p:sldMasterId id="2147483859" r:id="rId19"/>
    <p:sldMasterId id="2147483866" r:id="rId20"/>
    <p:sldMasterId id="2147483878" r:id="rId21"/>
    <p:sldMasterId id="2147483903" r:id="rId22"/>
    <p:sldMasterId id="2147483915" r:id="rId23"/>
    <p:sldMasterId id="2147483932" r:id="rId24"/>
  </p:sldMasterIdLst>
  <p:notesMasterIdLst>
    <p:notesMasterId r:id="rId112"/>
  </p:notesMasterIdLst>
  <p:sldIdLst>
    <p:sldId id="256" r:id="rId25"/>
    <p:sldId id="257" r:id="rId26"/>
    <p:sldId id="308" r:id="rId27"/>
    <p:sldId id="258" r:id="rId28"/>
    <p:sldId id="259" r:id="rId29"/>
    <p:sldId id="260" r:id="rId30"/>
    <p:sldId id="261" r:id="rId31"/>
    <p:sldId id="262" r:id="rId32"/>
    <p:sldId id="263" r:id="rId33"/>
    <p:sldId id="264" r:id="rId34"/>
    <p:sldId id="317" r:id="rId35"/>
    <p:sldId id="265" r:id="rId36"/>
    <p:sldId id="318" r:id="rId37"/>
    <p:sldId id="310" r:id="rId38"/>
    <p:sldId id="266" r:id="rId39"/>
    <p:sldId id="267" r:id="rId40"/>
    <p:sldId id="268" r:id="rId41"/>
    <p:sldId id="319" r:id="rId42"/>
    <p:sldId id="269" r:id="rId43"/>
    <p:sldId id="270" r:id="rId44"/>
    <p:sldId id="271" r:id="rId45"/>
    <p:sldId id="272" r:id="rId46"/>
    <p:sldId id="309" r:id="rId47"/>
    <p:sldId id="324" r:id="rId48"/>
    <p:sldId id="325" r:id="rId49"/>
    <p:sldId id="326" r:id="rId50"/>
    <p:sldId id="327" r:id="rId51"/>
    <p:sldId id="328" r:id="rId52"/>
    <p:sldId id="311" r:id="rId53"/>
    <p:sldId id="329" r:id="rId54"/>
    <p:sldId id="273" r:id="rId55"/>
    <p:sldId id="274" r:id="rId56"/>
    <p:sldId id="275" r:id="rId57"/>
    <p:sldId id="276" r:id="rId58"/>
    <p:sldId id="277" r:id="rId59"/>
    <p:sldId id="278" r:id="rId60"/>
    <p:sldId id="279"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323" r:id="rId79"/>
    <p:sldId id="343" r:id="rId80"/>
    <p:sldId id="322" r:id="rId81"/>
    <p:sldId id="321" r:id="rId82"/>
    <p:sldId id="297" r:id="rId83"/>
    <p:sldId id="312" r:id="rId84"/>
    <p:sldId id="313" r:id="rId85"/>
    <p:sldId id="314" r:id="rId86"/>
    <p:sldId id="315" r:id="rId87"/>
    <p:sldId id="298" r:id="rId88"/>
    <p:sldId id="320" r:id="rId89"/>
    <p:sldId id="299" r:id="rId90"/>
    <p:sldId id="344" r:id="rId91"/>
    <p:sldId id="300" r:id="rId92"/>
    <p:sldId id="301" r:id="rId93"/>
    <p:sldId id="302" r:id="rId94"/>
    <p:sldId id="303" r:id="rId95"/>
    <p:sldId id="304" r:id="rId96"/>
    <p:sldId id="305" r:id="rId97"/>
    <p:sldId id="316" r:id="rId98"/>
    <p:sldId id="330" r:id="rId99"/>
    <p:sldId id="331" r:id="rId100"/>
    <p:sldId id="306" r:id="rId101"/>
    <p:sldId id="307" r:id="rId102"/>
    <p:sldId id="334" r:id="rId103"/>
    <p:sldId id="335" r:id="rId104"/>
    <p:sldId id="336" r:id="rId105"/>
    <p:sldId id="337" r:id="rId106"/>
    <p:sldId id="338" r:id="rId107"/>
    <p:sldId id="339" r:id="rId108"/>
    <p:sldId id="342" r:id="rId109"/>
    <p:sldId id="340" r:id="rId110"/>
    <p:sldId id="341" r:id="rId111"/>
  </p:sldIdLst>
  <p:sldSz cx="10287000" cy="6858000" type="35mm"/>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6" d="100"/>
          <a:sy n="116" d="100"/>
        </p:scale>
        <p:origin x="-1044" y="-114"/>
      </p:cViewPr>
      <p:guideLst>
        <p:guide orient="horz" pos="2160"/>
        <p:guide pos="32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tableStyles" Target="tableStyles.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slide" Target="slides/slide63.xml"/><Relationship Id="rId102" Type="http://schemas.openxmlformats.org/officeDocument/2006/relationships/slide" Target="slides/slide78.xml"/><Relationship Id="rId110" Type="http://schemas.openxmlformats.org/officeDocument/2006/relationships/slide" Target="slides/slide86.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vdelithe\Desktop\AdBoard_FH\Presentation\FH_prevalenc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lrMapOvr bg1="lt1" tx1="dk1" bg2="lt2" tx2="dk2" accent1="accent1" accent2="accent2" accent3="accent3" accent4="accent4" accent5="accent5" accent6="accent6" hlink="hlink" folHlink="folHlink"/>
  <c:chart>
    <c:plotArea>
      <c:layout/>
      <c:barChart>
        <c:barDir val="bar"/>
        <c:grouping val="clustered"/>
        <c:ser>
          <c:idx val="20"/>
          <c:order val="0"/>
          <c:tx>
            <c:v>Mexico</c:v>
          </c:tx>
          <c:val>
            <c:numLit>
              <c:formatCode>General</c:formatCode>
              <c:ptCount val="1"/>
              <c:pt idx="0">
                <c:v>1</c:v>
              </c:pt>
            </c:numLit>
          </c:val>
        </c:ser>
        <c:ser>
          <c:idx val="10"/>
          <c:order val="1"/>
          <c:tx>
            <c:v>Hong Kong</c:v>
          </c:tx>
          <c:val>
            <c:numLit>
              <c:formatCode>General</c:formatCode>
              <c:ptCount val="1"/>
              <c:pt idx="0">
                <c:v>1</c:v>
              </c:pt>
            </c:numLit>
          </c:val>
        </c:ser>
        <c:ser>
          <c:idx val="9"/>
          <c:order val="2"/>
          <c:tx>
            <c:v>Australia</c:v>
          </c:tx>
          <c:val>
            <c:numLit>
              <c:formatCode>General</c:formatCode>
              <c:ptCount val="1"/>
              <c:pt idx="0">
                <c:v>1</c:v>
              </c:pt>
            </c:numLit>
          </c:val>
        </c:ser>
        <c:ser>
          <c:idx val="19"/>
          <c:order val="3"/>
          <c:tx>
            <c:v>Brazil</c:v>
          </c:tx>
          <c:val>
            <c:numLit>
              <c:formatCode>General</c:formatCode>
              <c:ptCount val="1"/>
              <c:pt idx="0">
                <c:v>1</c:v>
              </c:pt>
            </c:numLit>
          </c:val>
        </c:ser>
        <c:ser>
          <c:idx val="18"/>
          <c:order val="4"/>
          <c:tx>
            <c:v>Chile</c:v>
          </c:tx>
          <c:val>
            <c:numLit>
              <c:formatCode>General</c:formatCode>
              <c:ptCount val="1"/>
              <c:pt idx="0">
                <c:v>1</c:v>
              </c:pt>
            </c:numLit>
          </c:val>
        </c:ser>
        <c:ser>
          <c:idx val="17"/>
          <c:order val="5"/>
          <c:tx>
            <c:v>Japan</c:v>
          </c:tx>
          <c:val>
            <c:numLit>
              <c:formatCode>General</c:formatCode>
              <c:ptCount val="1"/>
              <c:pt idx="0">
                <c:v>1</c:v>
              </c:pt>
            </c:numLit>
          </c:val>
        </c:ser>
        <c:ser>
          <c:idx val="16"/>
          <c:order val="6"/>
          <c:tx>
            <c:v>Canada</c:v>
          </c:tx>
          <c:val>
            <c:numLit>
              <c:formatCode>General</c:formatCode>
              <c:ptCount val="1"/>
              <c:pt idx="0">
                <c:v>1</c:v>
              </c:pt>
            </c:numLit>
          </c:val>
        </c:ser>
        <c:ser>
          <c:idx val="15"/>
          <c:order val="7"/>
          <c:tx>
            <c:v>USA</c:v>
          </c:tx>
          <c:val>
            <c:numLit>
              <c:formatCode>General</c:formatCode>
              <c:ptCount val="1"/>
              <c:pt idx="0">
                <c:v>1</c:v>
              </c:pt>
            </c:numLit>
          </c:val>
        </c:ser>
        <c:ser>
          <c:idx val="14"/>
          <c:order val="8"/>
          <c:tx>
            <c:v>Oman</c:v>
          </c:tx>
          <c:val>
            <c:numLit>
              <c:formatCode>General</c:formatCode>
              <c:ptCount val="1"/>
              <c:pt idx="0">
                <c:v>1</c:v>
              </c:pt>
            </c:numLit>
          </c:val>
        </c:ser>
        <c:ser>
          <c:idx val="13"/>
          <c:order val="9"/>
          <c:tx>
            <c:v>Italy</c:v>
          </c:tx>
          <c:val>
            <c:numLit>
              <c:formatCode>General</c:formatCode>
              <c:ptCount val="1"/>
              <c:pt idx="0">
                <c:v>1</c:v>
              </c:pt>
            </c:numLit>
          </c:val>
        </c:ser>
        <c:ser>
          <c:idx val="11"/>
          <c:order val="10"/>
          <c:tx>
            <c:v>France</c:v>
          </c:tx>
          <c:val>
            <c:numLit>
              <c:formatCode>General</c:formatCode>
              <c:ptCount val="1"/>
              <c:pt idx="0">
                <c:v>1</c:v>
              </c:pt>
            </c:numLit>
          </c:val>
        </c:ser>
        <c:ser>
          <c:idx val="12"/>
          <c:order val="11"/>
          <c:tx>
            <c:v>Taiwan</c:v>
          </c:tx>
          <c:val>
            <c:numLit>
              <c:formatCode>General</c:formatCode>
              <c:ptCount val="1"/>
              <c:pt idx="0">
                <c:v>1</c:v>
              </c:pt>
            </c:numLit>
          </c:val>
        </c:ser>
        <c:ser>
          <c:idx val="8"/>
          <c:order val="12"/>
          <c:tx>
            <c:v>South Africa</c:v>
          </c:tx>
          <c:val>
            <c:numRef>
              <c:f>Sheet1!$B$10</c:f>
              <c:numCache>
                <c:formatCode>General</c:formatCode>
                <c:ptCount val="1"/>
                <c:pt idx="0">
                  <c:v>3</c:v>
                </c:pt>
              </c:numCache>
            </c:numRef>
          </c:val>
        </c:ser>
        <c:ser>
          <c:idx val="7"/>
          <c:order val="13"/>
          <c:tx>
            <c:v>Denmark</c:v>
          </c:tx>
          <c:val>
            <c:numRef>
              <c:f>Sheet1!$B$9</c:f>
              <c:numCache>
                <c:formatCode>General</c:formatCode>
                <c:ptCount val="1"/>
                <c:pt idx="0">
                  <c:v>4</c:v>
                </c:pt>
              </c:numCache>
            </c:numRef>
          </c:val>
        </c:ser>
        <c:ser>
          <c:idx val="5"/>
          <c:order val="14"/>
          <c:tx>
            <c:v>Belgium</c:v>
          </c:tx>
          <c:val>
            <c:numRef>
              <c:f>Sheet1!$B$7</c:f>
              <c:numCache>
                <c:formatCode>General</c:formatCode>
                <c:ptCount val="1"/>
                <c:pt idx="0">
                  <c:v>4</c:v>
                </c:pt>
              </c:numCache>
            </c:numRef>
          </c:val>
        </c:ser>
        <c:ser>
          <c:idx val="6"/>
          <c:order val="15"/>
          <c:tx>
            <c:v>Slovak Republic</c:v>
          </c:tx>
          <c:val>
            <c:numRef>
              <c:f>Sheet1!$B$8</c:f>
              <c:numCache>
                <c:formatCode>General</c:formatCode>
                <c:ptCount val="1"/>
                <c:pt idx="0">
                  <c:v>4</c:v>
                </c:pt>
              </c:numCache>
            </c:numRef>
          </c:val>
        </c:ser>
        <c:ser>
          <c:idx val="4"/>
          <c:order val="16"/>
          <c:tx>
            <c:v>Spain</c:v>
          </c:tx>
          <c:val>
            <c:numRef>
              <c:f>Sheet1!$B$6</c:f>
              <c:numCache>
                <c:formatCode>General</c:formatCode>
                <c:ptCount val="1"/>
                <c:pt idx="0">
                  <c:v>6</c:v>
                </c:pt>
              </c:numCache>
            </c:numRef>
          </c:val>
        </c:ser>
        <c:ser>
          <c:idx val="3"/>
          <c:order val="17"/>
          <c:tx>
            <c:v>UK</c:v>
          </c:tx>
          <c:val>
            <c:numRef>
              <c:f>Sheet1!$B$5</c:f>
              <c:numCache>
                <c:formatCode>General</c:formatCode>
                <c:ptCount val="1"/>
                <c:pt idx="0">
                  <c:v>12</c:v>
                </c:pt>
              </c:numCache>
            </c:numRef>
          </c:val>
        </c:ser>
        <c:ser>
          <c:idx val="2"/>
          <c:order val="18"/>
          <c:tx>
            <c:v>Switzerland</c:v>
          </c:tx>
          <c:val>
            <c:numRef>
              <c:f>Sheet1!$B$4</c:f>
              <c:numCache>
                <c:formatCode>General</c:formatCode>
                <c:ptCount val="1"/>
                <c:pt idx="0">
                  <c:v>13</c:v>
                </c:pt>
              </c:numCache>
            </c:numRef>
          </c:val>
        </c:ser>
        <c:ser>
          <c:idx val="1"/>
          <c:order val="19"/>
          <c:tx>
            <c:v>Norway</c:v>
          </c:tx>
          <c:val>
            <c:numRef>
              <c:f>Sheet1!$B$2</c:f>
              <c:numCache>
                <c:formatCode>General</c:formatCode>
                <c:ptCount val="1"/>
                <c:pt idx="0">
                  <c:v>43</c:v>
                </c:pt>
              </c:numCache>
            </c:numRef>
          </c:val>
        </c:ser>
        <c:ser>
          <c:idx val="0"/>
          <c:order val="20"/>
          <c:tx>
            <c:v>Netherlands</c:v>
          </c:tx>
          <c:val>
            <c:numRef>
              <c:f>Sheet1!$B$1</c:f>
              <c:numCache>
                <c:formatCode>General</c:formatCode>
                <c:ptCount val="1"/>
                <c:pt idx="0">
                  <c:v>71</c:v>
                </c:pt>
              </c:numCache>
            </c:numRef>
          </c:val>
        </c:ser>
        <c:dLbls>
          <c:showVal val="1"/>
        </c:dLbls>
        <c:axId val="212092800"/>
        <c:axId val="212699008"/>
      </c:barChart>
      <c:catAx>
        <c:axId val="212092800"/>
        <c:scaling>
          <c:orientation val="minMax"/>
        </c:scaling>
        <c:axPos val="l"/>
        <c:majorTickMark val="none"/>
        <c:tickLblPos val="nextTo"/>
        <c:crossAx val="212699008"/>
        <c:crosses val="autoZero"/>
        <c:auto val="1"/>
        <c:lblAlgn val="ctr"/>
        <c:lblOffset val="100"/>
      </c:catAx>
      <c:valAx>
        <c:axId val="212699008"/>
        <c:scaling>
          <c:orientation val="minMax"/>
          <c:max val="100"/>
        </c:scaling>
        <c:axPos val="b"/>
        <c:majorGridlines/>
        <c:numFmt formatCode="General" sourceLinked="1"/>
        <c:majorTickMark val="none"/>
        <c:tickLblPos val="nextTo"/>
        <c:crossAx val="212092800"/>
        <c:crosses val="autoZero"/>
        <c:crossBetween val="between"/>
      </c:valAx>
    </c:plotArea>
    <c:legend>
      <c:legendPos val="r"/>
      <c:layout/>
    </c:legend>
    <c:plotVisOnly val="1"/>
    <c:dispBlanksAs val="gap"/>
  </c:chart>
  <c:externalData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idx="5">
    <p:pos x="6000" y="0"/>
    <p:text>Μόνο η ομόζυγη μορφή της σιτοστερολαιμίας εκδηλώνεται κλινικά!": 
ΟΙ ετεροζυγώτες δεν εμφανίζουν νόσο, ωστόσο, παρουσιάζουν αυξημένα επίπεδα φυτοστερολών στο ηλάσμα!". 
-Christos</p:text>
  </p:cm>
  <p:cm authorId="0" idx="6">
    <p:pos x="6000" y="100"/>
    <p:text>Subject to cultural and geographic variation, most humans ingest
approximately equal amounts of cholesterol and plant-derived (phyto)
sterols—approximately 200-500 mg of each per day.1 Although 20%
to 80% of dietary cholesterol is absorbed,2 dietary plant sterols, which
include stigmasterol, campesterol, and sitosterol, are normally actively
excreted, resulting in less than 1% retention
-Christos</p:text>
  </p:cm>
</p:cmLst>
</file>

<file path=ppt/comments/comment2.xml><?xml version="1.0" encoding="utf-8"?>
<p:cmLst xmlns:a="http://schemas.openxmlformats.org/drawingml/2006/main" xmlns:r="http://schemas.openxmlformats.org/officeDocument/2006/relationships" xmlns:p="http://schemas.openxmlformats.org/presentationml/2006/main">
  <p:cm authorId="0" idx="7">
    <p:pos x="6000" y="0"/>
    <p:text>Both cholesterol and plant sterols can also be excreted to
bile via the ABCG5/ABCG8 heterodimer located in the canalicular
membrane of hepatocytes, and liver NPC1L1 can
facilitate biliary cholesterol reuptake [7••, 25]. Notably, liver
transplantation in a sitosterolemic patient normalized plasma
plant sterol levels, thereby indicating that restoring liver
ABCG5/ABCG8 function is enough to reverse the accumulation
of plasma plant sterols [26].
-Christos</p:text>
  </p:cm>
  <p:cm authorId="0" idx="8">
    <p:pos x="6000" y="100"/>
    <p:text>Στη Δυτικού τύπου διατροφή οι στερόλες περιλαμβάνουν 250-500 mg χοληστερόλης και 200-400 mg φυτοστερολών!". Ωστόσο, η κατακρά¬τηση των χοληστερινούχων στερολών στον οργανισμό ανέρχεται σε ποσοστό 500/0-600/0 των προσλαμβανομένων, ενώ εκείνη των μη χολη¬στερινούχων στερολών σε ποσοστό &lt;10/0. Ο διαφορετικότ; αυτός με¬ταβολισμός των στερολών οφείλεται στη δράση του ενζύμου ACAT2
το οποιο ανευρισκεται στα εντεροκυτταρα και εστεροποιει κατα προ-
τίμηση τη χοληστερόλη, μη επιτρέποντας επομένως την αιιορρόφηοη των μη χοληστερινούχων φυτοοτερολών!".
-Christos</p:tex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210A7D-61CC-4662-B49C-AEB6AD90BA69}" type="doc">
      <dgm:prSet loTypeId="urn:microsoft.com/office/officeart/2005/8/layout/radial6" loCatId="cycle" qsTypeId="urn:microsoft.com/office/officeart/2005/8/quickstyle/simple5" qsCatId="simple" csTypeId="urn:microsoft.com/office/officeart/2005/8/colors/accent3_2" csCatId="accent3" phldr="1"/>
      <dgm:spPr/>
      <dgm:t>
        <a:bodyPr/>
        <a:lstStyle/>
        <a:p>
          <a:endParaRPr lang="el-GR"/>
        </a:p>
      </dgm:t>
    </dgm:pt>
    <dgm:pt modelId="{43EF814A-BD11-488A-AACC-8DA70054E5ED}">
      <dgm:prSet phldrT="[Text]"/>
      <dgm:spPr/>
      <dgm:t>
        <a:bodyPr/>
        <a:lstStyle/>
        <a:p>
          <a:r>
            <a:rPr lang="en-US" dirty="0" smtClean="0"/>
            <a:t>FH</a:t>
          </a:r>
          <a:endParaRPr lang="el-GR" dirty="0"/>
        </a:p>
      </dgm:t>
    </dgm:pt>
    <dgm:pt modelId="{B670A7C1-8A87-4348-A175-68258B7CA0F3}" type="parTrans" cxnId="{1470C846-35CC-41B0-ACD0-17769FEF228B}">
      <dgm:prSet/>
      <dgm:spPr/>
      <dgm:t>
        <a:bodyPr/>
        <a:lstStyle/>
        <a:p>
          <a:endParaRPr lang="el-GR"/>
        </a:p>
      </dgm:t>
    </dgm:pt>
    <dgm:pt modelId="{A790D73A-249E-4F5B-8208-C0B19BED4EBF}" type="sibTrans" cxnId="{1470C846-35CC-41B0-ACD0-17769FEF228B}">
      <dgm:prSet/>
      <dgm:spPr/>
      <dgm:t>
        <a:bodyPr/>
        <a:lstStyle/>
        <a:p>
          <a:endParaRPr lang="el-GR"/>
        </a:p>
      </dgm:t>
    </dgm:pt>
    <dgm:pt modelId="{6E731850-9019-4233-A5B3-A290007191DA}">
      <dgm:prSet phldrT="[Text]"/>
      <dgm:spPr/>
      <dgm:t>
        <a:bodyPr/>
        <a:lstStyle/>
        <a:p>
          <a:r>
            <a:rPr lang="en-US" b="1" dirty="0" smtClean="0"/>
            <a:t>Adults</a:t>
          </a:r>
          <a:endParaRPr lang="el-GR" b="1" dirty="0"/>
        </a:p>
      </dgm:t>
    </dgm:pt>
    <dgm:pt modelId="{D27B6864-83AE-4AD1-8358-D6BF7F2E6004}" type="parTrans" cxnId="{F0D0DDC2-102C-43EC-9FB4-0195DD609CC2}">
      <dgm:prSet/>
      <dgm:spPr/>
      <dgm:t>
        <a:bodyPr/>
        <a:lstStyle/>
        <a:p>
          <a:endParaRPr lang="el-GR"/>
        </a:p>
      </dgm:t>
    </dgm:pt>
    <dgm:pt modelId="{8F9F927F-3125-48B9-9DCC-80D971A5A1AD}" type="sibTrans" cxnId="{F0D0DDC2-102C-43EC-9FB4-0195DD609CC2}">
      <dgm:prSet/>
      <dgm:spPr/>
      <dgm:t>
        <a:bodyPr/>
        <a:lstStyle/>
        <a:p>
          <a:endParaRPr lang="el-GR"/>
        </a:p>
      </dgm:t>
    </dgm:pt>
    <dgm:pt modelId="{14CFD389-C7AE-48F6-8775-C769C6B7C574}">
      <dgm:prSet phldrT="[Text]"/>
      <dgm:spPr/>
      <dgm:t>
        <a:bodyPr/>
        <a:lstStyle/>
        <a:p>
          <a:r>
            <a:rPr lang="en-US" b="1" dirty="0" smtClean="0"/>
            <a:t>Young age CHD patients</a:t>
          </a:r>
          <a:endParaRPr lang="el-GR" b="1" dirty="0"/>
        </a:p>
      </dgm:t>
    </dgm:pt>
    <dgm:pt modelId="{9140C77B-3BCB-4355-A473-65369C6B171C}" type="parTrans" cxnId="{0846DDEA-FFBF-44F8-AC2C-7DE43C75D96D}">
      <dgm:prSet/>
      <dgm:spPr/>
      <dgm:t>
        <a:bodyPr/>
        <a:lstStyle/>
        <a:p>
          <a:endParaRPr lang="el-GR"/>
        </a:p>
      </dgm:t>
    </dgm:pt>
    <dgm:pt modelId="{22799E45-E6CD-4264-AB98-28FC2F72D8FF}" type="sibTrans" cxnId="{0846DDEA-FFBF-44F8-AC2C-7DE43C75D96D}">
      <dgm:prSet/>
      <dgm:spPr/>
      <dgm:t>
        <a:bodyPr/>
        <a:lstStyle/>
        <a:p>
          <a:endParaRPr lang="el-GR"/>
        </a:p>
      </dgm:t>
    </dgm:pt>
    <dgm:pt modelId="{208017C3-6891-4740-8014-8596DFC3C88A}">
      <dgm:prSet phldrT="[Text]"/>
      <dgm:spPr/>
      <dgm:t>
        <a:bodyPr/>
        <a:lstStyle/>
        <a:p>
          <a:r>
            <a:rPr lang="en-US" b="1" dirty="0" smtClean="0"/>
            <a:t>Children</a:t>
          </a:r>
          <a:endParaRPr lang="el-GR" b="1" dirty="0"/>
        </a:p>
      </dgm:t>
    </dgm:pt>
    <dgm:pt modelId="{F3F0B437-20A3-4893-B40D-884AF5453D0E}" type="parTrans" cxnId="{43B30BBE-A4FF-4066-9E97-2F8DC462D58C}">
      <dgm:prSet/>
      <dgm:spPr/>
      <dgm:t>
        <a:bodyPr/>
        <a:lstStyle/>
        <a:p>
          <a:endParaRPr lang="el-GR"/>
        </a:p>
      </dgm:t>
    </dgm:pt>
    <dgm:pt modelId="{4B3D23FC-E9EA-4606-A499-6E78A1BA6570}" type="sibTrans" cxnId="{43B30BBE-A4FF-4066-9E97-2F8DC462D58C}">
      <dgm:prSet/>
      <dgm:spPr/>
      <dgm:t>
        <a:bodyPr/>
        <a:lstStyle/>
        <a:p>
          <a:endParaRPr lang="el-GR"/>
        </a:p>
      </dgm:t>
    </dgm:pt>
    <dgm:pt modelId="{A1418B1D-0FCA-47F5-B680-073B1A2B8D4E}" type="pres">
      <dgm:prSet presAssocID="{D4210A7D-61CC-4662-B49C-AEB6AD90BA69}" presName="Name0" presStyleCnt="0">
        <dgm:presLayoutVars>
          <dgm:chMax val="1"/>
          <dgm:dir/>
          <dgm:animLvl val="ctr"/>
          <dgm:resizeHandles val="exact"/>
        </dgm:presLayoutVars>
      </dgm:prSet>
      <dgm:spPr/>
      <dgm:t>
        <a:bodyPr/>
        <a:lstStyle/>
        <a:p>
          <a:endParaRPr lang="el-GR"/>
        </a:p>
      </dgm:t>
    </dgm:pt>
    <dgm:pt modelId="{2AD70A17-E366-401A-86CD-4854FF9E04B7}" type="pres">
      <dgm:prSet presAssocID="{43EF814A-BD11-488A-AACC-8DA70054E5ED}" presName="centerShape" presStyleLbl="node0" presStyleIdx="0" presStyleCnt="1"/>
      <dgm:spPr/>
      <dgm:t>
        <a:bodyPr/>
        <a:lstStyle/>
        <a:p>
          <a:endParaRPr lang="el-GR"/>
        </a:p>
      </dgm:t>
    </dgm:pt>
    <dgm:pt modelId="{393EB11B-4CCC-48DE-B5AF-326287A72A29}" type="pres">
      <dgm:prSet presAssocID="{6E731850-9019-4233-A5B3-A290007191DA}" presName="node" presStyleLbl="node1" presStyleIdx="0" presStyleCnt="3">
        <dgm:presLayoutVars>
          <dgm:bulletEnabled val="1"/>
        </dgm:presLayoutVars>
      </dgm:prSet>
      <dgm:spPr/>
      <dgm:t>
        <a:bodyPr/>
        <a:lstStyle/>
        <a:p>
          <a:endParaRPr lang="el-GR"/>
        </a:p>
      </dgm:t>
    </dgm:pt>
    <dgm:pt modelId="{EDA154FE-FE0A-4EC6-9CF4-CBDB374EBE37}" type="pres">
      <dgm:prSet presAssocID="{6E731850-9019-4233-A5B3-A290007191DA}" presName="dummy" presStyleCnt="0"/>
      <dgm:spPr/>
    </dgm:pt>
    <dgm:pt modelId="{629B24FC-5A6F-4B99-A115-DF6F2C30208F}" type="pres">
      <dgm:prSet presAssocID="{8F9F927F-3125-48B9-9DCC-80D971A5A1AD}" presName="sibTrans" presStyleLbl="sibTrans2D1" presStyleIdx="0" presStyleCnt="3"/>
      <dgm:spPr/>
      <dgm:t>
        <a:bodyPr/>
        <a:lstStyle/>
        <a:p>
          <a:endParaRPr lang="el-GR"/>
        </a:p>
      </dgm:t>
    </dgm:pt>
    <dgm:pt modelId="{866EF8F1-68D6-4290-8F92-76514A634C80}" type="pres">
      <dgm:prSet presAssocID="{14CFD389-C7AE-48F6-8775-C769C6B7C574}" presName="node" presStyleLbl="node1" presStyleIdx="1" presStyleCnt="3">
        <dgm:presLayoutVars>
          <dgm:bulletEnabled val="1"/>
        </dgm:presLayoutVars>
      </dgm:prSet>
      <dgm:spPr/>
      <dgm:t>
        <a:bodyPr/>
        <a:lstStyle/>
        <a:p>
          <a:endParaRPr lang="el-GR"/>
        </a:p>
      </dgm:t>
    </dgm:pt>
    <dgm:pt modelId="{9885E0FA-BDB0-4108-83FE-0FFE203F2E97}" type="pres">
      <dgm:prSet presAssocID="{14CFD389-C7AE-48F6-8775-C769C6B7C574}" presName="dummy" presStyleCnt="0"/>
      <dgm:spPr/>
    </dgm:pt>
    <dgm:pt modelId="{D5BD96A9-A3E9-4CB9-A02D-9C1C687D3A6A}" type="pres">
      <dgm:prSet presAssocID="{22799E45-E6CD-4264-AB98-28FC2F72D8FF}" presName="sibTrans" presStyleLbl="sibTrans2D1" presStyleIdx="1" presStyleCnt="3"/>
      <dgm:spPr/>
      <dgm:t>
        <a:bodyPr/>
        <a:lstStyle/>
        <a:p>
          <a:endParaRPr lang="el-GR"/>
        </a:p>
      </dgm:t>
    </dgm:pt>
    <dgm:pt modelId="{79DF4D55-13B5-4BDB-AD26-225B5073F7FC}" type="pres">
      <dgm:prSet presAssocID="{208017C3-6891-4740-8014-8596DFC3C88A}" presName="node" presStyleLbl="node1" presStyleIdx="2" presStyleCnt="3">
        <dgm:presLayoutVars>
          <dgm:bulletEnabled val="1"/>
        </dgm:presLayoutVars>
      </dgm:prSet>
      <dgm:spPr/>
      <dgm:t>
        <a:bodyPr/>
        <a:lstStyle/>
        <a:p>
          <a:endParaRPr lang="el-GR"/>
        </a:p>
      </dgm:t>
    </dgm:pt>
    <dgm:pt modelId="{BBE78FCF-E14A-4A26-A50E-3649D296F28E}" type="pres">
      <dgm:prSet presAssocID="{208017C3-6891-4740-8014-8596DFC3C88A}" presName="dummy" presStyleCnt="0"/>
      <dgm:spPr/>
    </dgm:pt>
    <dgm:pt modelId="{2199DFC0-3E92-464B-AAF8-F8D562296D2E}" type="pres">
      <dgm:prSet presAssocID="{4B3D23FC-E9EA-4606-A499-6E78A1BA6570}" presName="sibTrans" presStyleLbl="sibTrans2D1" presStyleIdx="2" presStyleCnt="3"/>
      <dgm:spPr/>
      <dgm:t>
        <a:bodyPr/>
        <a:lstStyle/>
        <a:p>
          <a:endParaRPr lang="el-GR"/>
        </a:p>
      </dgm:t>
    </dgm:pt>
  </dgm:ptLst>
  <dgm:cxnLst>
    <dgm:cxn modelId="{12E939A8-54E1-4763-91C3-2E49D0FCC47D}" type="presOf" srcId="{4B3D23FC-E9EA-4606-A499-6E78A1BA6570}" destId="{2199DFC0-3E92-464B-AAF8-F8D562296D2E}" srcOrd="0" destOrd="0" presId="urn:microsoft.com/office/officeart/2005/8/layout/radial6"/>
    <dgm:cxn modelId="{F26AEEF3-B259-4466-B739-9DC38D0AAF72}" type="presOf" srcId="{208017C3-6891-4740-8014-8596DFC3C88A}" destId="{79DF4D55-13B5-4BDB-AD26-225B5073F7FC}" srcOrd="0" destOrd="0" presId="urn:microsoft.com/office/officeart/2005/8/layout/radial6"/>
    <dgm:cxn modelId="{324B88C3-F44C-4017-817E-4F8436524183}" type="presOf" srcId="{6E731850-9019-4233-A5B3-A290007191DA}" destId="{393EB11B-4CCC-48DE-B5AF-326287A72A29}" srcOrd="0" destOrd="0" presId="urn:microsoft.com/office/officeart/2005/8/layout/radial6"/>
    <dgm:cxn modelId="{50FBF9F5-7281-4481-919B-8AED9EDA72B9}" type="presOf" srcId="{14CFD389-C7AE-48F6-8775-C769C6B7C574}" destId="{866EF8F1-68D6-4290-8F92-76514A634C80}" srcOrd="0" destOrd="0" presId="urn:microsoft.com/office/officeart/2005/8/layout/radial6"/>
    <dgm:cxn modelId="{812796BB-BC40-4F9C-95D6-5D57ADF11F1B}" type="presOf" srcId="{D4210A7D-61CC-4662-B49C-AEB6AD90BA69}" destId="{A1418B1D-0FCA-47F5-B680-073B1A2B8D4E}" srcOrd="0" destOrd="0" presId="urn:microsoft.com/office/officeart/2005/8/layout/radial6"/>
    <dgm:cxn modelId="{F0D0DDC2-102C-43EC-9FB4-0195DD609CC2}" srcId="{43EF814A-BD11-488A-AACC-8DA70054E5ED}" destId="{6E731850-9019-4233-A5B3-A290007191DA}" srcOrd="0" destOrd="0" parTransId="{D27B6864-83AE-4AD1-8358-D6BF7F2E6004}" sibTransId="{8F9F927F-3125-48B9-9DCC-80D971A5A1AD}"/>
    <dgm:cxn modelId="{43B30BBE-A4FF-4066-9E97-2F8DC462D58C}" srcId="{43EF814A-BD11-488A-AACC-8DA70054E5ED}" destId="{208017C3-6891-4740-8014-8596DFC3C88A}" srcOrd="2" destOrd="0" parTransId="{F3F0B437-20A3-4893-B40D-884AF5453D0E}" sibTransId="{4B3D23FC-E9EA-4606-A499-6E78A1BA6570}"/>
    <dgm:cxn modelId="{1470C846-35CC-41B0-ACD0-17769FEF228B}" srcId="{D4210A7D-61CC-4662-B49C-AEB6AD90BA69}" destId="{43EF814A-BD11-488A-AACC-8DA70054E5ED}" srcOrd="0" destOrd="0" parTransId="{B670A7C1-8A87-4348-A175-68258B7CA0F3}" sibTransId="{A790D73A-249E-4F5B-8208-C0B19BED4EBF}"/>
    <dgm:cxn modelId="{12CF0D6E-14B5-4947-B858-EEA27EE55C9C}" type="presOf" srcId="{43EF814A-BD11-488A-AACC-8DA70054E5ED}" destId="{2AD70A17-E366-401A-86CD-4854FF9E04B7}" srcOrd="0" destOrd="0" presId="urn:microsoft.com/office/officeart/2005/8/layout/radial6"/>
    <dgm:cxn modelId="{0846DDEA-FFBF-44F8-AC2C-7DE43C75D96D}" srcId="{43EF814A-BD11-488A-AACC-8DA70054E5ED}" destId="{14CFD389-C7AE-48F6-8775-C769C6B7C574}" srcOrd="1" destOrd="0" parTransId="{9140C77B-3BCB-4355-A473-65369C6B171C}" sibTransId="{22799E45-E6CD-4264-AB98-28FC2F72D8FF}"/>
    <dgm:cxn modelId="{8FCC8108-E203-4A90-AF9A-EB19DD94F707}" type="presOf" srcId="{8F9F927F-3125-48B9-9DCC-80D971A5A1AD}" destId="{629B24FC-5A6F-4B99-A115-DF6F2C30208F}" srcOrd="0" destOrd="0" presId="urn:microsoft.com/office/officeart/2005/8/layout/radial6"/>
    <dgm:cxn modelId="{D065A8D5-A8F3-47C8-AF0A-A4B2016B0B38}" type="presOf" srcId="{22799E45-E6CD-4264-AB98-28FC2F72D8FF}" destId="{D5BD96A9-A3E9-4CB9-A02D-9C1C687D3A6A}" srcOrd="0" destOrd="0" presId="urn:microsoft.com/office/officeart/2005/8/layout/radial6"/>
    <dgm:cxn modelId="{BF5E3A47-7A46-4D5F-9EAA-254E02FEDFE2}" type="presParOf" srcId="{A1418B1D-0FCA-47F5-B680-073B1A2B8D4E}" destId="{2AD70A17-E366-401A-86CD-4854FF9E04B7}" srcOrd="0" destOrd="0" presId="urn:microsoft.com/office/officeart/2005/8/layout/radial6"/>
    <dgm:cxn modelId="{A46DD0BA-8EC8-4D2E-8EBD-6D08310D83B9}" type="presParOf" srcId="{A1418B1D-0FCA-47F5-B680-073B1A2B8D4E}" destId="{393EB11B-4CCC-48DE-B5AF-326287A72A29}" srcOrd="1" destOrd="0" presId="urn:microsoft.com/office/officeart/2005/8/layout/radial6"/>
    <dgm:cxn modelId="{854B4062-D5DC-4D3A-87EE-18D9C2E2C4F5}" type="presParOf" srcId="{A1418B1D-0FCA-47F5-B680-073B1A2B8D4E}" destId="{EDA154FE-FE0A-4EC6-9CF4-CBDB374EBE37}" srcOrd="2" destOrd="0" presId="urn:microsoft.com/office/officeart/2005/8/layout/radial6"/>
    <dgm:cxn modelId="{4DDE04C5-AFEE-4EBD-B291-3CDA20B21B6B}" type="presParOf" srcId="{A1418B1D-0FCA-47F5-B680-073B1A2B8D4E}" destId="{629B24FC-5A6F-4B99-A115-DF6F2C30208F}" srcOrd="3" destOrd="0" presId="urn:microsoft.com/office/officeart/2005/8/layout/radial6"/>
    <dgm:cxn modelId="{7D8E544F-CFF3-40EA-A841-89CB03224345}" type="presParOf" srcId="{A1418B1D-0FCA-47F5-B680-073B1A2B8D4E}" destId="{866EF8F1-68D6-4290-8F92-76514A634C80}" srcOrd="4" destOrd="0" presId="urn:microsoft.com/office/officeart/2005/8/layout/radial6"/>
    <dgm:cxn modelId="{1496E903-B283-42B2-A193-C2AAE097A63B}" type="presParOf" srcId="{A1418B1D-0FCA-47F5-B680-073B1A2B8D4E}" destId="{9885E0FA-BDB0-4108-83FE-0FFE203F2E97}" srcOrd="5" destOrd="0" presId="urn:microsoft.com/office/officeart/2005/8/layout/radial6"/>
    <dgm:cxn modelId="{2BBF494A-E48D-4475-B7B0-C5CDF84787FD}" type="presParOf" srcId="{A1418B1D-0FCA-47F5-B680-073B1A2B8D4E}" destId="{D5BD96A9-A3E9-4CB9-A02D-9C1C687D3A6A}" srcOrd="6" destOrd="0" presId="urn:microsoft.com/office/officeart/2005/8/layout/radial6"/>
    <dgm:cxn modelId="{1E793CCB-2CBA-4BC8-99A2-8D6E6B13E1D4}" type="presParOf" srcId="{A1418B1D-0FCA-47F5-B680-073B1A2B8D4E}" destId="{79DF4D55-13B5-4BDB-AD26-225B5073F7FC}" srcOrd="7" destOrd="0" presId="urn:microsoft.com/office/officeart/2005/8/layout/radial6"/>
    <dgm:cxn modelId="{4733F636-20FB-4707-AAB0-7C83AC248D27}" type="presParOf" srcId="{A1418B1D-0FCA-47F5-B680-073B1A2B8D4E}" destId="{BBE78FCF-E14A-4A26-A50E-3649D296F28E}" srcOrd="8" destOrd="0" presId="urn:microsoft.com/office/officeart/2005/8/layout/radial6"/>
    <dgm:cxn modelId="{756BD2BB-3512-465B-A026-2079D8457C4D}" type="presParOf" srcId="{A1418B1D-0FCA-47F5-B680-073B1A2B8D4E}" destId="{2199DFC0-3E92-464B-AAF8-F8D562296D2E}" srcOrd="9"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99DFC0-3E92-464B-AAF8-F8D562296D2E}">
      <dsp:nvSpPr>
        <dsp:cNvPr id="0" name=""/>
        <dsp:cNvSpPr/>
      </dsp:nvSpPr>
      <dsp:spPr>
        <a:xfrm>
          <a:off x="1756030" y="501225"/>
          <a:ext cx="3345939" cy="3345939"/>
        </a:xfrm>
        <a:prstGeom prst="blockArc">
          <a:avLst>
            <a:gd name="adj1" fmla="val 9000000"/>
            <a:gd name="adj2" fmla="val 16200000"/>
            <a:gd name="adj3" fmla="val 4641"/>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5BD96A9-A3E9-4CB9-A02D-9C1C687D3A6A}">
      <dsp:nvSpPr>
        <dsp:cNvPr id="0" name=""/>
        <dsp:cNvSpPr/>
      </dsp:nvSpPr>
      <dsp:spPr>
        <a:xfrm>
          <a:off x="1756030" y="501225"/>
          <a:ext cx="3345939" cy="3345939"/>
        </a:xfrm>
        <a:prstGeom prst="blockArc">
          <a:avLst>
            <a:gd name="adj1" fmla="val 1800000"/>
            <a:gd name="adj2" fmla="val 9000000"/>
            <a:gd name="adj3" fmla="val 4641"/>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29B24FC-5A6F-4B99-A115-DF6F2C30208F}">
      <dsp:nvSpPr>
        <dsp:cNvPr id="0" name=""/>
        <dsp:cNvSpPr/>
      </dsp:nvSpPr>
      <dsp:spPr>
        <a:xfrm>
          <a:off x="1756030" y="501225"/>
          <a:ext cx="3345939" cy="3345939"/>
        </a:xfrm>
        <a:prstGeom prst="blockArc">
          <a:avLst>
            <a:gd name="adj1" fmla="val 16200000"/>
            <a:gd name="adj2" fmla="val 1800000"/>
            <a:gd name="adj3" fmla="val 4641"/>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AD70A17-E366-401A-86CD-4854FF9E04B7}">
      <dsp:nvSpPr>
        <dsp:cNvPr id="0" name=""/>
        <dsp:cNvSpPr/>
      </dsp:nvSpPr>
      <dsp:spPr>
        <a:xfrm>
          <a:off x="2658814" y="1404009"/>
          <a:ext cx="1540371" cy="1540371"/>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0" tIns="69850" rIns="69850" bIns="69850" numCol="1" spcCol="1270" anchor="ctr" anchorCtr="0">
          <a:noAutofit/>
        </a:bodyPr>
        <a:lstStyle/>
        <a:p>
          <a:pPr lvl="0" algn="ctr" defTabSz="2444750">
            <a:lnSpc>
              <a:spcPct val="90000"/>
            </a:lnSpc>
            <a:spcBef>
              <a:spcPct val="0"/>
            </a:spcBef>
            <a:spcAft>
              <a:spcPct val="35000"/>
            </a:spcAft>
          </a:pPr>
          <a:r>
            <a:rPr lang="en-US" sz="5500" kern="1200" dirty="0" smtClean="0"/>
            <a:t>FH</a:t>
          </a:r>
          <a:endParaRPr lang="el-GR" sz="5500" kern="1200" dirty="0"/>
        </a:p>
      </dsp:txBody>
      <dsp:txXfrm>
        <a:off x="2658814" y="1404009"/>
        <a:ext cx="1540371" cy="1540371"/>
      </dsp:txXfrm>
    </dsp:sp>
    <dsp:sp modelId="{393EB11B-4CCC-48DE-B5AF-326287A72A29}">
      <dsp:nvSpPr>
        <dsp:cNvPr id="0" name=""/>
        <dsp:cNvSpPr/>
      </dsp:nvSpPr>
      <dsp:spPr>
        <a:xfrm>
          <a:off x="2889870" y="912"/>
          <a:ext cx="1078259" cy="1078259"/>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Adults</a:t>
          </a:r>
          <a:endParaRPr lang="el-GR" sz="1300" b="1" kern="1200" dirty="0"/>
        </a:p>
      </dsp:txBody>
      <dsp:txXfrm>
        <a:off x="2889870" y="912"/>
        <a:ext cx="1078259" cy="1078259"/>
      </dsp:txXfrm>
    </dsp:sp>
    <dsp:sp modelId="{866EF8F1-68D6-4290-8F92-76514A634C80}">
      <dsp:nvSpPr>
        <dsp:cNvPr id="0" name=""/>
        <dsp:cNvSpPr/>
      </dsp:nvSpPr>
      <dsp:spPr>
        <a:xfrm>
          <a:off x="4305087" y="2452141"/>
          <a:ext cx="1078259" cy="1078259"/>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Young age CHD patients</a:t>
          </a:r>
          <a:endParaRPr lang="el-GR" sz="1300" b="1" kern="1200" dirty="0"/>
        </a:p>
      </dsp:txBody>
      <dsp:txXfrm>
        <a:off x="4305087" y="2452141"/>
        <a:ext cx="1078259" cy="1078259"/>
      </dsp:txXfrm>
    </dsp:sp>
    <dsp:sp modelId="{79DF4D55-13B5-4BDB-AD26-225B5073F7FC}">
      <dsp:nvSpPr>
        <dsp:cNvPr id="0" name=""/>
        <dsp:cNvSpPr/>
      </dsp:nvSpPr>
      <dsp:spPr>
        <a:xfrm>
          <a:off x="1474652" y="2452141"/>
          <a:ext cx="1078259" cy="1078259"/>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Children</a:t>
          </a:r>
          <a:endParaRPr lang="el-GR" sz="1300" b="1" kern="1200" dirty="0"/>
        </a:p>
      </dsp:txBody>
      <dsp:txXfrm>
        <a:off x="1474652" y="2452141"/>
        <a:ext cx="1078259" cy="107825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77AA61-C6CF-464A-910B-12F21BD3FCED}" type="datetimeFigureOut">
              <a:rPr lang="el-GR" smtClean="0"/>
              <a:pPr/>
              <a:t>10/5/2015</a:t>
            </a:fld>
            <a:endParaRPr lang="el-GR"/>
          </a:p>
        </p:txBody>
      </p:sp>
      <p:sp>
        <p:nvSpPr>
          <p:cNvPr id="4" name="3 - Θέση εικόνας διαφάνειας"/>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217101-2BB6-40C0-80B0-C85B8BECFFB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17613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latin typeface="Arial" pitchFamily="34" charset="0"/>
            </a:endParaRPr>
          </a:p>
        </p:txBody>
      </p:sp>
      <p:sp>
        <p:nvSpPr>
          <p:cNvPr id="17613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536F15-E135-4858-8E67-0560E5C1257A}" type="slidenum">
              <a:rPr lang="el-GR" smtClean="0">
                <a:solidFill>
                  <a:srgbClr val="000000"/>
                </a:solidFill>
                <a:cs typeface="Arial" pitchFamily="34" charset="0"/>
              </a:rPr>
              <a:pPr/>
              <a:t>1</a:t>
            </a:fld>
            <a:endParaRPr lang="el-GR" smtClean="0">
              <a:solidFill>
                <a:srgbClr val="000000"/>
              </a:solidFill>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Rot="1" noChangeAspect="1" noChangeArrowheads="1" noTextEdit="1"/>
          </p:cNvSpPr>
          <p:nvPr>
            <p:ph type="sldImg"/>
          </p:nvPr>
        </p:nvSpPr>
        <p:spPr bwMode="auto">
          <a:xfrm>
            <a:off x="858838" y="684213"/>
            <a:ext cx="5141912" cy="3429000"/>
          </a:xfrm>
          <a:noFill/>
          <a:ln>
            <a:solidFill>
              <a:srgbClr val="000000"/>
            </a:solidFill>
            <a:miter lim="800000"/>
            <a:headEnd/>
            <a:tailEnd/>
          </a:ln>
        </p:spPr>
      </p:sp>
      <p:sp>
        <p:nvSpPr>
          <p:cNvPr id="435203" name="Rectangle 3"/>
          <p:cNvSpPr>
            <a:spLocks noGrp="1" noChangeArrowheads="1"/>
          </p:cNvSpPr>
          <p:nvPr>
            <p:ph type="body" idx="1"/>
          </p:nvPr>
        </p:nvSpPr>
        <p:spPr bwMode="auto">
          <a:xfrm>
            <a:off x="910571" y="4342992"/>
            <a:ext cx="188284" cy="513226"/>
          </a:xfrm>
          <a:noFill/>
        </p:spPr>
        <p:txBody>
          <a:bodyPr wrap="square" numCol="1" anchor="t" anchorCtr="0" compatLnSpc="1">
            <a:prstTxWarp prst="textNoShape">
              <a:avLst/>
            </a:prstTxWarp>
          </a:bodyPr>
          <a:lstStyle/>
          <a:p>
            <a:endParaRPr lang="en-US" smtClean="0">
              <a:ea typeface="MS PGothic" pitchFamily="34" charset="-128"/>
            </a:endParaRPr>
          </a:p>
          <a:p>
            <a:endParaRPr lang="en-US" smtClean="0">
              <a:ea typeface="MS PGothic" pitchFamily="34" charset="-128"/>
            </a:endParaRPr>
          </a:p>
        </p:txBody>
      </p:sp>
      <p:sp>
        <p:nvSpPr>
          <p:cNvPr id="435204" name="Slide Number Placeholder 1"/>
          <p:cNvSpPr>
            <a:spLocks noGrp="1"/>
          </p:cNvSpPr>
          <p:nvPr>
            <p:ph type="sldNum" sz="quarter" idx="5"/>
          </p:nvPr>
        </p:nvSpPr>
        <p:spPr bwMode="auto">
          <a:xfrm>
            <a:off x="6595253" y="8870008"/>
            <a:ext cx="262747" cy="273993"/>
          </a:xfrm>
          <a:noFill/>
          <a:ln>
            <a:miter lim="800000"/>
            <a:headEnd/>
            <a:tailEnd/>
          </a:ln>
        </p:spPr>
        <p:txBody>
          <a:bodyPr wrap="square" numCol="1" anchorCtr="0" compatLnSpc="1">
            <a:prstTxWarp prst="textNoShape">
              <a:avLst/>
            </a:prstTxWarp>
          </a:bodyPr>
          <a:lstStyle/>
          <a:p>
            <a:fld id="{B3005358-F7A2-47EA-8BF0-A32905248597}" type="slidenum">
              <a:rPr lang="en-US">
                <a:solidFill>
                  <a:srgbClr val="000000"/>
                </a:solidFill>
                <a:latin typeface="Arial" pitchFamily="34" charset="0"/>
                <a:cs typeface="Arial" pitchFamily="34" charset="0"/>
              </a:rPr>
              <a:pPr/>
              <a:t>10</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spect="1" noChangeArrowheads="1" noTextEdit="1"/>
          </p:cNvSpPr>
          <p:nvPr>
            <p:ph type="sldImg"/>
          </p:nvPr>
        </p:nvSpPr>
        <p:spPr bwMode="auto">
          <a:xfrm>
            <a:off x="858838" y="684213"/>
            <a:ext cx="5141912" cy="3429000"/>
          </a:xfrm>
          <a:noFill/>
          <a:ln>
            <a:solidFill>
              <a:srgbClr val="000000"/>
            </a:solidFill>
            <a:miter lim="800000"/>
            <a:headEnd/>
            <a:tailEnd/>
          </a:ln>
        </p:spPr>
      </p:sp>
      <p:sp>
        <p:nvSpPr>
          <p:cNvPr id="436227" name="Rectangle 3"/>
          <p:cNvSpPr>
            <a:spLocks noGrp="1" noChangeArrowheads="1"/>
          </p:cNvSpPr>
          <p:nvPr>
            <p:ph type="body" idx="1"/>
          </p:nvPr>
        </p:nvSpPr>
        <p:spPr bwMode="auto">
          <a:xfrm>
            <a:off x="910571" y="4342992"/>
            <a:ext cx="188284" cy="513226"/>
          </a:xfrm>
          <a:noFill/>
        </p:spPr>
        <p:txBody>
          <a:bodyPr wrap="square" numCol="1" anchor="t" anchorCtr="0" compatLnSpc="1">
            <a:prstTxWarp prst="textNoShape">
              <a:avLst/>
            </a:prstTxWarp>
          </a:bodyPr>
          <a:lstStyle/>
          <a:p>
            <a:pPr marL="242888" indent="-242888"/>
            <a:endParaRPr lang="en-US" smtClean="0">
              <a:ea typeface="MS PGothic" pitchFamily="34" charset="-128"/>
            </a:endParaRPr>
          </a:p>
          <a:p>
            <a:pPr marL="242888" indent="-242888"/>
            <a:endParaRPr lang="en-US" smtClean="0">
              <a:ea typeface="MS PGothic" pitchFamily="34" charset="-128"/>
            </a:endParaRPr>
          </a:p>
        </p:txBody>
      </p:sp>
      <p:sp>
        <p:nvSpPr>
          <p:cNvPr id="436228" name="Slide Number Placeholder 1"/>
          <p:cNvSpPr>
            <a:spLocks noGrp="1"/>
          </p:cNvSpPr>
          <p:nvPr>
            <p:ph type="sldNum" sz="quarter" idx="5"/>
          </p:nvPr>
        </p:nvSpPr>
        <p:spPr bwMode="auto">
          <a:xfrm>
            <a:off x="6595253" y="8870008"/>
            <a:ext cx="262747" cy="273993"/>
          </a:xfrm>
          <a:noFill/>
          <a:ln>
            <a:miter lim="800000"/>
            <a:headEnd/>
            <a:tailEnd/>
          </a:ln>
        </p:spPr>
        <p:txBody>
          <a:bodyPr wrap="square" numCol="1" anchorCtr="0" compatLnSpc="1">
            <a:prstTxWarp prst="textNoShape">
              <a:avLst/>
            </a:prstTxWarp>
          </a:bodyPr>
          <a:lstStyle/>
          <a:p>
            <a:fld id="{3F49C9F3-8815-447E-A219-B3F333D5DA2C}" type="slidenum">
              <a:rPr lang="en-US">
                <a:solidFill>
                  <a:srgbClr val="000000"/>
                </a:solidFill>
                <a:latin typeface="Arial" pitchFamily="34" charset="0"/>
                <a:cs typeface="Arial" pitchFamily="34" charset="0"/>
              </a:rPr>
              <a:pPr/>
              <a:t>12</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382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827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20D5F1-4864-4C94-BE9E-7B1F2492AAB0}" type="slidenum">
              <a:rPr lang="el-GR">
                <a:solidFill>
                  <a:prstClr val="black"/>
                </a:solidFill>
              </a:rPr>
              <a:pPr/>
              <a:t>15</a:t>
            </a:fld>
            <a:endParaRPr lang="el-G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392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930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4502F9-B8C1-4404-9222-0BE662885984}" type="slidenum">
              <a:rPr lang="el-GR">
                <a:solidFill>
                  <a:prstClr val="black"/>
                </a:solidFill>
              </a:rPr>
              <a:pPr/>
              <a:t>16</a:t>
            </a:fld>
            <a:endParaRPr lang="el-GR">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03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032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4E4390-9C55-4187-8C06-8833F87A95C7}" type="slidenum">
              <a:rPr lang="el-GR">
                <a:solidFill>
                  <a:prstClr val="black"/>
                </a:solidFill>
              </a:rPr>
              <a:pPr/>
              <a:t>17</a:t>
            </a:fld>
            <a:endParaRPr lang="el-GR">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13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134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4785D3-8FF1-4533-8A81-6A977D14BE9C}" type="slidenum">
              <a:rPr lang="el-GR">
                <a:solidFill>
                  <a:srgbClr val="000000"/>
                </a:solidFill>
              </a:rPr>
              <a:pPr/>
              <a:t>19</a:t>
            </a:fld>
            <a:endParaRPr lang="el-G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23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237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DA2977-B24B-4032-9FD7-56CF51188312}" type="slidenum">
              <a:rPr lang="el-GR">
                <a:solidFill>
                  <a:prstClr val="black"/>
                </a:solidFill>
              </a:rPr>
              <a:pPr/>
              <a:t>20</a:t>
            </a:fld>
            <a:endParaRPr lang="el-GR">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33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339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499C90-F650-4A5D-BC83-867CC19C3E66}" type="slidenum">
              <a:rPr lang="el-GR">
                <a:solidFill>
                  <a:prstClr val="black"/>
                </a:solidFill>
              </a:rPr>
              <a:pPr/>
              <a:t>21</a:t>
            </a:fld>
            <a:endParaRPr lang="el-GR">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44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442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96A1C4-CA2F-4F25-BA2A-C41ED0C3F52C}" type="slidenum">
              <a:rPr lang="el-GR">
                <a:solidFill>
                  <a:prstClr val="black"/>
                </a:solidFill>
              </a:rPr>
              <a:pPr/>
              <a:t>22</a:t>
            </a:fld>
            <a:endParaRPr lang="el-GR">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710659"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1066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63CF89-FD04-4ED2-B506-12A0049C1969}" type="slidenum">
              <a:rPr lang="el-GR" smtClean="0">
                <a:solidFill>
                  <a:srgbClr val="000000"/>
                </a:solidFill>
                <a:latin typeface="Arial" pitchFamily="34" charset="0"/>
                <a:cs typeface="Arial" pitchFamily="34" charset="0"/>
              </a:rPr>
              <a:pPr/>
              <a:t>23</a:t>
            </a:fld>
            <a:endParaRPr lang="el-GR" smtClean="0">
              <a:solidFill>
                <a:srgbClr val="000000"/>
              </a:solidFill>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157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l-GR" smtClean="0"/>
          </a:p>
        </p:txBody>
      </p:sp>
      <p:sp>
        <p:nvSpPr>
          <p:cNvPr id="41574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6EACB3-993D-45D0-8010-7729BC1001E1}" type="slidenum">
              <a:rPr lang="el-GR">
                <a:solidFill>
                  <a:srgbClr val="000000"/>
                </a:solidFill>
              </a:rPr>
              <a:pPr/>
              <a:t>2</a:t>
            </a:fld>
            <a:endParaRPr lang="el-G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p:spPr>
      </p:sp>
      <p:sp>
        <p:nvSpPr>
          <p:cNvPr id="358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Absence of physical signs does not exclude the possibility of FH</a:t>
            </a:r>
          </a:p>
          <a:p>
            <a:r>
              <a:rPr lang="en-US" smtClean="0"/>
              <a:t>•Presence of tendon xanthoma –almost assures diagnosis but insensitive</a:t>
            </a:r>
          </a:p>
          <a:p>
            <a:r>
              <a:rPr lang="en-US" smtClean="0"/>
              <a:t>•Arcus, xanthelasma, tuberous xanthomas not generally useful.</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360451"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6045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A3B489-DD9F-4005-8187-3A94CF4D2EA1}" type="slidenum">
              <a:rPr lang="el-GR">
                <a:solidFill>
                  <a:srgbClr val="000000"/>
                </a:solidFill>
              </a:rPr>
              <a:pPr/>
              <a:t>27</a:t>
            </a:fld>
            <a:endParaRPr lang="el-G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71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slide compares the cumulative LDL exposure (expressed as grams of cholesterol per year) over a lifetime in FH patients  and normal individuals.  CHD occurs after a theoretical threshold of LDL exposure is exceeded  (indicated by the red line.  This threshold is reached in childhood in FH homozygotes, early middle age in FH heterozygotes  and is significantly delayed in individuals who are heterozygous for PCSK9 loss-of-function mutations</a:t>
            </a:r>
          </a:p>
          <a:p>
            <a:pPr>
              <a:spcBef>
                <a:spcPct val="0"/>
              </a:spcBef>
            </a:pPr>
            <a:endParaRPr lang="en-GB" smtClean="0"/>
          </a:p>
        </p:txBody>
      </p:sp>
      <p:sp>
        <p:nvSpPr>
          <p:cNvPr id="71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D6D2D2-836D-4210-ADDF-F8670148B4CB}" type="slidenum">
              <a:rPr lang="en-GB">
                <a:solidFill>
                  <a:srgbClr val="000000"/>
                </a:solidFill>
              </a:rPr>
              <a:pPr/>
              <a:t>29</a:t>
            </a:fld>
            <a:endParaRPr lang="en-GB">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544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544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0A7BB6-E27F-4F3F-9519-CF4D7C8E149D}" type="slidenum">
              <a:rPr lang="el-GR">
                <a:solidFill>
                  <a:prstClr val="black"/>
                </a:solidFill>
              </a:rPr>
              <a:pPr/>
              <a:t>31</a:t>
            </a:fld>
            <a:endParaRPr lang="el-GR">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646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646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06E561-1162-4CE3-9D2F-ED5B8DAECC1F}" type="slidenum">
              <a:rPr lang="el-GR">
                <a:solidFill>
                  <a:prstClr val="black"/>
                </a:solidFill>
              </a:rPr>
              <a:pPr/>
              <a:t>32</a:t>
            </a:fld>
            <a:endParaRPr lang="el-GR">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74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749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EB5EBA-FB4A-49E3-B396-696ED0C88DF3}" type="slidenum">
              <a:rPr lang="el-GR">
                <a:solidFill>
                  <a:prstClr val="black"/>
                </a:solidFill>
              </a:rPr>
              <a:pPr/>
              <a:t>33</a:t>
            </a:fld>
            <a:endParaRPr lang="el-GR">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85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851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F65938-4514-4964-B81B-545A9A31D6BE}" type="slidenum">
              <a:rPr lang="el-GR">
                <a:solidFill>
                  <a:prstClr val="black"/>
                </a:solidFill>
              </a:rPr>
              <a:pPr/>
              <a:t>37</a:t>
            </a:fld>
            <a:endParaRPr lang="el-GR">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4953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954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8C7E8F-1830-4707-9B63-B1783A16F504}" type="slidenum">
              <a:rPr lang="el-GR">
                <a:solidFill>
                  <a:prstClr val="black"/>
                </a:solidFill>
              </a:rPr>
              <a:pPr/>
              <a:t>38</a:t>
            </a:fld>
            <a:endParaRPr lang="el-GR">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056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05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1FD227-6CEE-4489-B587-DDD4742782B4}" type="slidenum">
              <a:rPr lang="el-GR">
                <a:solidFill>
                  <a:prstClr val="black"/>
                </a:solidFill>
              </a:rPr>
              <a:pPr/>
              <a:t>40</a:t>
            </a:fld>
            <a:endParaRPr lang="el-GR">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15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158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8C5BD8-B4A6-4DF4-913A-ADF4B7C1AB9E}" type="slidenum">
              <a:rPr lang="el-GR">
                <a:solidFill>
                  <a:prstClr val="black"/>
                </a:solidFill>
              </a:rPr>
              <a:pPr/>
              <a:t>41</a:t>
            </a:fld>
            <a:endParaRPr lang="el-G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901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9011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263F21-D505-4265-A573-F5414A031B33}" type="slidenum">
              <a:rPr lang="el-GR" smtClean="0"/>
              <a:pPr/>
              <a:t>3</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26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26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B9979F-D1DC-4223-B416-1860D5043599}" type="slidenum">
              <a:rPr lang="el-GR">
                <a:solidFill>
                  <a:prstClr val="black"/>
                </a:solidFill>
              </a:rPr>
              <a:pPr/>
              <a:t>43</a:t>
            </a:fld>
            <a:endParaRPr lang="el-GR">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363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363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772BCB-9D80-41B1-993F-769F016FB4EF}" type="slidenum">
              <a:rPr lang="el-GR">
                <a:solidFill>
                  <a:prstClr val="black"/>
                </a:solidFill>
              </a:rPr>
              <a:pPr/>
              <a:t>44</a:t>
            </a:fld>
            <a:endParaRPr lang="el-GR">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465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466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17FD32-B9AA-48E1-B46C-732B46A0027C}" type="slidenum">
              <a:rPr lang="el-GR">
                <a:solidFill>
                  <a:prstClr val="black"/>
                </a:solidFill>
              </a:rPr>
              <a:pPr/>
              <a:t>45</a:t>
            </a:fld>
            <a:endParaRPr lang="el-GR">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568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568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E604AB-2BBB-47B9-9FF8-602821F4A5F6}" type="slidenum">
              <a:rPr lang="el-GR">
                <a:solidFill>
                  <a:prstClr val="black"/>
                </a:solidFill>
              </a:rPr>
              <a:pPr/>
              <a:t>46</a:t>
            </a:fld>
            <a:endParaRPr lang="el-GR">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6707" name="Notes Placeholder 2"/>
          <p:cNvSpPr>
            <a:spLocks noGrp="1"/>
          </p:cNvSpPr>
          <p:nvPr>
            <p:ph type="body" idx="1"/>
          </p:nvPr>
        </p:nvSpPr>
        <p:spPr bwMode="auto">
          <a:noFill/>
        </p:spPr>
        <p:txBody>
          <a:bodyPr wrap="square" numCol="1" anchor="t" anchorCtr="0" compatLnSpc="1">
            <a:prstTxWarp prst="textNoShape">
              <a:avLst/>
            </a:prstTxWarp>
          </a:bodyPr>
          <a:lstStyle/>
          <a:p>
            <a:pPr marL="303213" indent="-303213">
              <a:spcBef>
                <a:spcPts val="650"/>
              </a:spcBef>
              <a:spcAft>
                <a:spcPts val="1075"/>
              </a:spcAft>
              <a:buClr>
                <a:srgbClr val="FFFF00"/>
              </a:buClr>
              <a:buSzPct val="70000"/>
              <a:buFont typeface="Wingdings" pitchFamily="2" charset="2"/>
              <a:buChar char="n"/>
            </a:pPr>
            <a:r>
              <a:rPr lang="en-US" b="1" smtClean="0">
                <a:solidFill>
                  <a:srgbClr val="FFFFFF"/>
                </a:solidFill>
                <a:latin typeface="Arial" pitchFamily="34" charset="0"/>
              </a:rPr>
              <a:t>Approximately 30% to 50% of HeFH patients with genetic diagnosis have TX.</a:t>
            </a:r>
            <a:r>
              <a:rPr lang="en-US" b="1" baseline="30000" smtClean="0">
                <a:solidFill>
                  <a:srgbClr val="FFFFFF"/>
                </a:solidFill>
                <a:latin typeface="Arial" pitchFamily="34" charset="0"/>
              </a:rPr>
              <a:t>2,3,4</a:t>
            </a:r>
          </a:p>
        </p:txBody>
      </p:sp>
      <p:sp>
        <p:nvSpPr>
          <p:cNvPr id="456708" name="Slide Number Placeholder 3"/>
          <p:cNvSpPr txBox="1">
            <a:spLocks noGrp="1"/>
          </p:cNvSpPr>
          <p:nvPr/>
        </p:nvSpPr>
        <p:spPr bwMode="auto">
          <a:xfrm>
            <a:off x="3882690" y="8683938"/>
            <a:ext cx="2974246" cy="458018"/>
          </a:xfrm>
          <a:prstGeom prst="rect">
            <a:avLst/>
          </a:prstGeom>
          <a:noFill/>
          <a:ln w="9525">
            <a:noFill/>
            <a:miter lim="800000"/>
            <a:headEnd/>
            <a:tailEnd/>
          </a:ln>
        </p:spPr>
        <p:txBody>
          <a:bodyPr lIns="97432" tIns="48718" rIns="97432" bIns="48718" anchor="b"/>
          <a:lstStyle/>
          <a:p>
            <a:pPr algn="r" fontAlgn="base">
              <a:spcBef>
                <a:spcPct val="0"/>
              </a:spcBef>
              <a:spcAft>
                <a:spcPct val="0"/>
              </a:spcAft>
            </a:pPr>
            <a:fld id="{CF2BB40F-C3C4-4434-A486-080376B07D97}" type="slidenum">
              <a:rPr lang="en-GB" sz="1300" smtClean="0">
                <a:solidFill>
                  <a:srgbClr val="000000"/>
                </a:solidFill>
                <a:cs typeface="Arial" pitchFamily="34" charset="0"/>
              </a:rPr>
              <a:pPr algn="r" fontAlgn="base">
                <a:spcBef>
                  <a:spcPct val="0"/>
                </a:spcBef>
                <a:spcAft>
                  <a:spcPct val="0"/>
                </a:spcAft>
              </a:pPr>
              <a:t>47</a:t>
            </a:fld>
            <a:endParaRPr lang="en-GB" sz="1300" smtClean="0">
              <a:solidFill>
                <a:srgbClr val="000000"/>
              </a:solidFill>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5773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5773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AFD4F8-6316-479A-AF57-60FE465B843C}" type="slidenum">
              <a:rPr lang="el-GR">
                <a:solidFill>
                  <a:prstClr val="black"/>
                </a:solidFill>
              </a:rPr>
              <a:pPr/>
              <a:t>49</a:t>
            </a:fld>
            <a:endParaRPr lang="el-GR">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530" y="3379927"/>
            <a:ext cx="5486825" cy="4113982"/>
          </a:xfrm>
        </p:spPr>
        <p:txBody>
          <a:bodyPr/>
          <a:lstStyle/>
          <a:p>
            <a:pPr eaLnBrk="1" hangingPunct="1">
              <a:defRPr/>
            </a:pPr>
            <a:r>
              <a:rPr lang="en-US" b="1" dirty="0" smtClean="0">
                <a:cs typeface="Arial" charset="0"/>
              </a:rPr>
              <a:t>Key Points</a:t>
            </a:r>
          </a:p>
          <a:p>
            <a:pPr marL="171433" indent="-171433">
              <a:buFont typeface="Arial" pitchFamily="34" charset="0"/>
              <a:buChar char="•"/>
              <a:defRPr/>
            </a:pPr>
            <a:r>
              <a:rPr lang="en-US" dirty="0" smtClean="0"/>
              <a:t>The role of PCSK9 in the regulation of plasma LDL levels is supported by a significant amount of genetic evidence.</a:t>
            </a:r>
            <a:r>
              <a:rPr lang="en-US" baseline="30000" dirty="0" smtClean="0"/>
              <a:t>1</a:t>
            </a:r>
            <a:endParaRPr lang="en-US" dirty="0" smtClean="0"/>
          </a:p>
          <a:p>
            <a:pPr marL="171433" indent="-171433">
              <a:buFont typeface="Arial" pitchFamily="34" charset="0"/>
              <a:buChar char="•"/>
              <a:defRPr/>
            </a:pPr>
            <a:r>
              <a:rPr lang="en-US" dirty="0" smtClean="0"/>
              <a:t>Gain-of-function (GOF) mutations in PCSK9 result in increased PCSK9 function, which leads to decreased LDL-R recycling to the cell surface. This results in an autosomal dominant hypercholesterolemia with increased plasma LDL levels and increased risk of developing coronary heart disease (CHD).</a:t>
            </a:r>
            <a:r>
              <a:rPr lang="en-US" baseline="30000" dirty="0" smtClean="0"/>
              <a:t>1,2</a:t>
            </a:r>
            <a:endParaRPr lang="en-US" dirty="0" smtClean="0"/>
          </a:p>
          <a:p>
            <a:pPr marL="171433" indent="-171433">
              <a:buFont typeface="Arial" pitchFamily="34" charset="0"/>
              <a:buChar char="•"/>
              <a:defRPr/>
            </a:pPr>
            <a:r>
              <a:rPr lang="en-US" dirty="0" smtClean="0"/>
              <a:t>Mutations in the human PCSK9 gene that lead to a loss of PCSK9 function are found in 1% to 3% of the population.</a:t>
            </a:r>
            <a:r>
              <a:rPr lang="en-US" baseline="30000" dirty="0" smtClean="0"/>
              <a:t>3,4</a:t>
            </a:r>
            <a:r>
              <a:rPr lang="en-US" dirty="0" smtClean="0"/>
              <a:t> These loss-of-function (LOF) mutations are associated with lower levels of circulating PCSK9,</a:t>
            </a:r>
            <a:r>
              <a:rPr lang="en-US" baseline="30000" dirty="0" smtClean="0"/>
              <a:t>5</a:t>
            </a:r>
            <a:r>
              <a:rPr lang="en-US" dirty="0" smtClean="0"/>
              <a:t> lower plasma LDL levels, and a lower incidence of CHD,</a:t>
            </a:r>
            <a:r>
              <a:rPr lang="en-US" baseline="30000" dirty="0" smtClean="0"/>
              <a:t>3</a:t>
            </a:r>
            <a:r>
              <a:rPr lang="en-US" dirty="0" smtClean="0"/>
              <a:t> suggesting that inhibiting the interaction between PCSK9 and LDL-Rs may lower plasma LDL levels.</a:t>
            </a:r>
            <a:r>
              <a:rPr lang="en-US" baseline="30000" dirty="0" smtClean="0"/>
              <a:t>6</a:t>
            </a:r>
          </a:p>
        </p:txBody>
      </p:sp>
      <p:sp>
        <p:nvSpPr>
          <p:cNvPr id="458755" name="Slide Image Placeholder 4"/>
          <p:cNvSpPr>
            <a:spLocks noGrp="1" noRot="1" noChangeAspect="1" noTextEdit="1"/>
          </p:cNvSpPr>
          <p:nvPr>
            <p:ph type="sldImg"/>
          </p:nvPr>
        </p:nvSpPr>
        <p:spPr bwMode="auto">
          <a:xfrm>
            <a:off x="1382713" y="492125"/>
            <a:ext cx="4092575" cy="2728913"/>
          </a:xfrm>
          <a:noFill/>
          <a:ln>
            <a:solidFill>
              <a:srgbClr val="000000"/>
            </a:solidFill>
            <a:miter lim="800000"/>
            <a:headEnd/>
            <a:tailEnd/>
          </a:ln>
        </p:spPr>
      </p:sp>
      <p:sp>
        <p:nvSpPr>
          <p:cNvPr id="458756" name="TextBox 5"/>
          <p:cNvSpPr txBox="1">
            <a:spLocks noChangeArrowheads="1"/>
          </p:cNvSpPr>
          <p:nvPr/>
        </p:nvSpPr>
        <p:spPr bwMode="auto">
          <a:xfrm>
            <a:off x="674418" y="5604235"/>
            <a:ext cx="4894317" cy="3046988"/>
          </a:xfrm>
          <a:prstGeom prst="rect">
            <a:avLst/>
          </a:prstGeom>
          <a:noFill/>
          <a:ln w="9525">
            <a:noFill/>
            <a:miter lim="800000"/>
            <a:headEnd/>
            <a:tailEnd/>
          </a:ln>
        </p:spPr>
        <p:txBody>
          <a:bodyPr lIns="0" tIns="0" rIns="0" bIns="0" anchor="b">
            <a:spAutoFit/>
          </a:bodyPr>
          <a:lstStyle/>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Horton JD, Cohen JC, Hobbs HH. PCSK9: a convertase that coordinates LDL catabolism. </a:t>
            </a:r>
            <a:r>
              <a:rPr lang="en-US" sz="1100" i="1" smtClean="0">
                <a:solidFill>
                  <a:srgbClr val="000000"/>
                </a:solidFill>
                <a:latin typeface="Arial" pitchFamily="34" charset="0"/>
                <a:ea typeface="MS PGothic" pitchFamily="34" charset="-128"/>
                <a:cs typeface="Arial" pitchFamily="34" charset="0"/>
              </a:rPr>
              <a:t>J Lipid Res. </a:t>
            </a:r>
            <a:r>
              <a:rPr lang="en-US" sz="1100" smtClean="0">
                <a:solidFill>
                  <a:srgbClr val="000000"/>
                </a:solidFill>
                <a:latin typeface="Arial" pitchFamily="34" charset="0"/>
                <a:ea typeface="MS PGothic" pitchFamily="34" charset="-128"/>
                <a:cs typeface="Arial" pitchFamily="34" charset="0"/>
              </a:rPr>
              <a:t>2009;50:S172-S177.</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Abifadel M, Rabès JP, Devillers M, et al. Mutations and polymorphisms in the proprotein convertase subtilisin kexin 9 (PCSK9) gene in cholesterol metabolism and disease. </a:t>
            </a:r>
            <a:r>
              <a:rPr lang="en-US" sz="1100" i="1" smtClean="0">
                <a:solidFill>
                  <a:srgbClr val="000000"/>
                </a:solidFill>
                <a:latin typeface="Arial" pitchFamily="34" charset="0"/>
                <a:ea typeface="MS PGothic" pitchFamily="34" charset="-128"/>
                <a:cs typeface="Arial" pitchFamily="34" charset="0"/>
              </a:rPr>
              <a:t>Hum Mutat</a:t>
            </a:r>
            <a:r>
              <a:rPr lang="en-US" sz="1100" smtClean="0">
                <a:solidFill>
                  <a:srgbClr val="000000"/>
                </a:solidFill>
                <a:latin typeface="Arial" pitchFamily="34" charset="0"/>
                <a:ea typeface="MS PGothic" pitchFamily="34" charset="-128"/>
                <a:cs typeface="Arial" pitchFamily="34" charset="0"/>
              </a:rPr>
              <a:t>. 2009;30:520-529.</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Cohen JC, Boerwinkle E, Mosley TH Jr, Hobbs HH. Sequence variations in PCSK9, low LDL, and protection against coronary heart disease. </a:t>
            </a:r>
            <a:r>
              <a:rPr lang="en-US" sz="1100" i="1" smtClean="0">
                <a:solidFill>
                  <a:srgbClr val="000000"/>
                </a:solidFill>
                <a:latin typeface="Arial" pitchFamily="34" charset="0"/>
                <a:ea typeface="MS PGothic" pitchFamily="34" charset="-128"/>
                <a:cs typeface="Arial" pitchFamily="34" charset="0"/>
              </a:rPr>
              <a:t>N Engl J Med</a:t>
            </a:r>
            <a:r>
              <a:rPr lang="en-US" sz="1100" smtClean="0">
                <a:solidFill>
                  <a:srgbClr val="000000"/>
                </a:solidFill>
                <a:latin typeface="Arial" pitchFamily="34" charset="0"/>
                <a:ea typeface="MS PGothic" pitchFamily="34" charset="-128"/>
                <a:cs typeface="Arial" pitchFamily="34" charset="0"/>
              </a:rPr>
              <a:t>. 2006;354:1264-1272.</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Benn M, Nordestgaard BG, Grande P, Schnohr P, Tybjaerg-Hansen A. PCSK9 R46L, low-density lipoprotein cholesterol levels, and risk of ischemic heart disease: 3 independent studies and meta-analyses. </a:t>
            </a:r>
            <a:r>
              <a:rPr lang="en-US" sz="1100" i="1" smtClean="0">
                <a:solidFill>
                  <a:srgbClr val="000000"/>
                </a:solidFill>
                <a:latin typeface="Arial" pitchFamily="34" charset="0"/>
                <a:ea typeface="MS PGothic" pitchFamily="34" charset="-128"/>
                <a:cs typeface="Arial" pitchFamily="34" charset="0"/>
              </a:rPr>
              <a:t>J Am Coll Cardiol</a:t>
            </a:r>
            <a:r>
              <a:rPr lang="en-US" sz="1100" smtClean="0">
                <a:solidFill>
                  <a:srgbClr val="000000"/>
                </a:solidFill>
                <a:latin typeface="Arial" pitchFamily="34" charset="0"/>
                <a:ea typeface="MS PGothic" pitchFamily="34" charset="-128"/>
                <a:cs typeface="Arial" pitchFamily="34" charset="0"/>
              </a:rPr>
              <a:t>. 2010;55:2833-2842.</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Lakoski SG, Lagace TA, Cohen JC, Horton JD, Hobbs HH. Genetic and metabolic determinants of plasma PCSK9 levels. </a:t>
            </a:r>
            <a:r>
              <a:rPr lang="en-US" sz="1100" i="1" smtClean="0">
                <a:solidFill>
                  <a:srgbClr val="000000"/>
                </a:solidFill>
                <a:latin typeface="Arial" pitchFamily="34" charset="0"/>
                <a:ea typeface="MS PGothic" pitchFamily="34" charset="-128"/>
                <a:cs typeface="Arial" pitchFamily="34" charset="0"/>
              </a:rPr>
              <a:t>J Clin Endocrinol Metab</a:t>
            </a:r>
            <a:r>
              <a:rPr lang="en-US" sz="1100" smtClean="0">
                <a:solidFill>
                  <a:srgbClr val="000000"/>
                </a:solidFill>
                <a:latin typeface="Arial" pitchFamily="34" charset="0"/>
                <a:ea typeface="MS PGothic" pitchFamily="34" charset="-128"/>
                <a:cs typeface="Arial" pitchFamily="34" charset="0"/>
              </a:rPr>
              <a:t>. 2009;94:2537-2543.</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Cohen J, Pertsemlidis A, Kotowski IK, Graham R, Garcia CK, Hobbs HH. Low LDL cholesterol in individuals of African descent resulting from frequent nonsense mutations in PCSK9. </a:t>
            </a:r>
            <a:r>
              <a:rPr lang="en-US" sz="1100" i="1" smtClean="0">
                <a:solidFill>
                  <a:srgbClr val="000000"/>
                </a:solidFill>
                <a:latin typeface="Arial" pitchFamily="34" charset="0"/>
                <a:ea typeface="MS PGothic" pitchFamily="34" charset="-128"/>
                <a:cs typeface="Arial" pitchFamily="34" charset="0"/>
              </a:rPr>
              <a:t>Nat Genet</a:t>
            </a:r>
            <a:r>
              <a:rPr lang="en-US" sz="1100" smtClean="0">
                <a:solidFill>
                  <a:srgbClr val="000000"/>
                </a:solidFill>
                <a:latin typeface="Arial" pitchFamily="34" charset="0"/>
                <a:ea typeface="MS PGothic" pitchFamily="34" charset="-128"/>
                <a:cs typeface="Arial" pitchFamily="34" charset="0"/>
              </a:rPr>
              <a:t>. 2005;37:161-165.</a:t>
            </a:r>
            <a:endParaRPr lang="en-US" sz="1100" b="1" smtClean="0">
              <a:solidFill>
                <a:srgbClr val="000000"/>
              </a:solidFill>
              <a:latin typeface="Arial" pitchFamily="34" charset="0"/>
              <a:ea typeface="MS PGothic" pitchFamily="34" charset="-128"/>
              <a:cs typeface="Arial" pitchFamily="34" charset="0"/>
            </a:endParaRPr>
          </a:p>
        </p:txBody>
      </p:sp>
      <p:sp>
        <p:nvSpPr>
          <p:cNvPr id="45875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764C11-CAAA-4844-9E21-E6AB78F447CF}" type="slidenum">
              <a:rPr lang="en-US">
                <a:solidFill>
                  <a:srgbClr val="000000"/>
                </a:solidFill>
                <a:latin typeface="Arial" pitchFamily="34" charset="0"/>
                <a:cs typeface="Arial" pitchFamily="34" charset="0"/>
              </a:rPr>
              <a:pPr/>
              <a:t>51</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b="1" dirty="0" smtClean="0"/>
              <a:t>Key Point</a:t>
            </a:r>
          </a:p>
          <a:p>
            <a:pPr>
              <a:defRPr/>
            </a:pPr>
            <a:endParaRPr lang="en-US" dirty="0"/>
          </a:p>
          <a:p>
            <a:pPr marL="169050" indent="-169050">
              <a:buFont typeface="Arial" pitchFamily="34" charset="0"/>
              <a:buChar char="•"/>
              <a:defRPr/>
            </a:pPr>
            <a:r>
              <a:rPr lang="en-US" dirty="0" smtClean="0"/>
              <a:t>PCSK9 GOF mutations are associated with a clinical phenotype that is similar to FH caused by mutations in the LDL-R and apoB genes. Individuals may be at an increased risk for certain CV events such as CHD, premature myocardial infarction (MI), or stroke.</a:t>
            </a:r>
            <a:r>
              <a:rPr lang="en-US" baseline="30000" dirty="0" smtClean="0"/>
              <a:t>1</a:t>
            </a:r>
          </a:p>
          <a:p>
            <a:pPr>
              <a:defRPr/>
            </a:pPr>
            <a:endParaRPr lang="en-US" dirty="0"/>
          </a:p>
          <a:p>
            <a:pPr>
              <a:defRPr/>
            </a:pPr>
            <a:endParaRPr lang="en-US" dirty="0" smtClean="0">
              <a:solidFill>
                <a:srgbClr val="000000"/>
              </a:solidFill>
            </a:endParaRPr>
          </a:p>
          <a:p>
            <a:pPr>
              <a:defRPr/>
            </a:pPr>
            <a:endParaRPr lang="en-US" dirty="0" smtClean="0">
              <a:solidFill>
                <a:srgbClr val="000000"/>
              </a:solidFill>
            </a:endParaRPr>
          </a:p>
          <a:p>
            <a:pPr>
              <a:defRPr/>
            </a:pPr>
            <a:endParaRPr lang="en-US" dirty="0" smtClean="0">
              <a:solidFill>
                <a:srgbClr val="000000"/>
              </a:solidFill>
            </a:endParaRPr>
          </a:p>
          <a:p>
            <a:pPr>
              <a:defRPr/>
            </a:pPr>
            <a:endParaRPr lang="en-US" dirty="0" smtClean="0">
              <a:solidFill>
                <a:srgbClr val="000000"/>
              </a:solidFill>
            </a:endParaRPr>
          </a:p>
          <a:p>
            <a:pPr>
              <a:defRPr/>
            </a:pPr>
            <a:endParaRPr lang="en-US" dirty="0" smtClean="0">
              <a:solidFill>
                <a:srgbClr val="000000"/>
              </a:solidFill>
            </a:endParaRPr>
          </a:p>
          <a:p>
            <a:pPr>
              <a:defRPr/>
            </a:pPr>
            <a:endParaRPr lang="en-US" dirty="0" smtClean="0">
              <a:solidFill>
                <a:srgbClr val="000000"/>
              </a:solidFill>
            </a:endParaRPr>
          </a:p>
          <a:p>
            <a:pPr>
              <a:defRPr/>
            </a:pPr>
            <a:endParaRPr lang="en-US" dirty="0" smtClean="0">
              <a:solidFill>
                <a:srgbClr val="000000"/>
              </a:solidFill>
            </a:endParaRPr>
          </a:p>
          <a:p>
            <a:pPr marL="228577" lvl="1" indent="-228577">
              <a:buFontTx/>
              <a:buAutoNum type="arabicPeriod"/>
              <a:defRPr/>
            </a:pPr>
            <a:r>
              <a:rPr lang="en-US" sz="1100" dirty="0" smtClean="0">
                <a:solidFill>
                  <a:srgbClr val="000000"/>
                </a:solidFill>
              </a:rPr>
              <a:t>Abifadel M, Boileau C.</a:t>
            </a:r>
            <a:r>
              <a:rPr lang="en-US" sz="1100" dirty="0" smtClean="0"/>
              <a:t> Proprotein convertase subtilisin/kexin type 9 (PCSK9): molecular function and impact of its mutations and polymorphisms on cholesterol levels and related diseases. In: Toth PP. </a:t>
            </a:r>
            <a:r>
              <a:rPr lang="en-US" sz="1100" i="1" dirty="0" smtClean="0"/>
              <a:t>The Year in Lipid Disorders</a:t>
            </a:r>
            <a:r>
              <a:rPr lang="en-US" sz="1100" dirty="0" smtClean="0"/>
              <a:t>. Vol. 2. Oxford, UK: Atlas Medical Publishing Ltd. 2010:3-23.</a:t>
            </a:r>
          </a:p>
          <a:p>
            <a:pPr>
              <a:defRPr/>
            </a:pPr>
            <a:endParaRPr lang="en-US" b="1" dirty="0"/>
          </a:p>
        </p:txBody>
      </p:sp>
      <p:sp>
        <p:nvSpPr>
          <p:cNvPr id="459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9E53E5-7B1C-43F8-809F-B0C277A08200}" type="slidenum">
              <a:rPr lang="en-US">
                <a:solidFill>
                  <a:srgbClr val="000000"/>
                </a:solidFill>
                <a:latin typeface="Arial" pitchFamily="34" charset="0"/>
                <a:cs typeface="Arial" pitchFamily="34" charset="0"/>
              </a:rPr>
              <a:pPr/>
              <a:t>52</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530" y="3379927"/>
            <a:ext cx="5486825" cy="4113982"/>
          </a:xfrm>
        </p:spPr>
        <p:txBody>
          <a:bodyPr/>
          <a:lstStyle/>
          <a:p>
            <a:pPr eaLnBrk="1" hangingPunct="1">
              <a:defRPr/>
            </a:pPr>
            <a:r>
              <a:rPr lang="en-US" b="1" dirty="0" smtClean="0">
                <a:cs typeface="Arial" charset="0"/>
              </a:rPr>
              <a:t>Key Points</a:t>
            </a:r>
          </a:p>
          <a:p>
            <a:pPr marL="171433" indent="-171433">
              <a:buFont typeface="Arial" pitchFamily="34" charset="0"/>
              <a:buChar char="•"/>
              <a:defRPr/>
            </a:pPr>
            <a:r>
              <a:rPr lang="en-US" dirty="0" smtClean="0"/>
              <a:t>The role of PCSK9 in the regulation of plasma LDL levels is supported by a significant amount of genetic evidence.</a:t>
            </a:r>
            <a:r>
              <a:rPr lang="en-US" baseline="30000" dirty="0" smtClean="0"/>
              <a:t>1</a:t>
            </a:r>
            <a:endParaRPr lang="en-US" dirty="0" smtClean="0"/>
          </a:p>
          <a:p>
            <a:pPr marL="171433" indent="-171433">
              <a:buFont typeface="Arial" pitchFamily="34" charset="0"/>
              <a:buChar char="•"/>
              <a:defRPr/>
            </a:pPr>
            <a:r>
              <a:rPr lang="en-US" dirty="0" smtClean="0"/>
              <a:t>Gain-of-function (GOF) mutations in PCSK9 result in increased PCSK9 function, which leads to decreased LDL-R recycling to the cell surface. This results in an autosomal dominant hypercholesterolemia with increased plasma LDL levels and increased risk of developing coronary heart disease (CHD).</a:t>
            </a:r>
            <a:r>
              <a:rPr lang="en-US" baseline="30000" dirty="0" smtClean="0"/>
              <a:t>1,2</a:t>
            </a:r>
            <a:endParaRPr lang="en-US" dirty="0" smtClean="0"/>
          </a:p>
          <a:p>
            <a:pPr marL="171433" indent="-171433">
              <a:buFont typeface="Arial" pitchFamily="34" charset="0"/>
              <a:buChar char="•"/>
              <a:defRPr/>
            </a:pPr>
            <a:r>
              <a:rPr lang="en-US" dirty="0" smtClean="0"/>
              <a:t>Mutations in the human PCSK9 gene that lead to a loss of PCSK9 function are found in 1% to 3% of the population.</a:t>
            </a:r>
            <a:r>
              <a:rPr lang="en-US" baseline="30000" dirty="0" smtClean="0"/>
              <a:t>3,4</a:t>
            </a:r>
            <a:r>
              <a:rPr lang="en-US" dirty="0" smtClean="0"/>
              <a:t> These loss-of-function (LOF) mutations are associated with lower levels of circulating PCSK9,</a:t>
            </a:r>
            <a:r>
              <a:rPr lang="en-US" baseline="30000" dirty="0" smtClean="0"/>
              <a:t>5</a:t>
            </a:r>
            <a:r>
              <a:rPr lang="en-US" dirty="0" smtClean="0"/>
              <a:t> lower plasma LDL levels, and a lower incidence of CHD,</a:t>
            </a:r>
            <a:r>
              <a:rPr lang="en-US" baseline="30000" dirty="0" smtClean="0"/>
              <a:t>3</a:t>
            </a:r>
            <a:r>
              <a:rPr lang="en-US" dirty="0" smtClean="0"/>
              <a:t> suggesting that inhibiting the interaction between PCSK9 and LDL-Rs may lower plasma LDL levels.</a:t>
            </a:r>
            <a:r>
              <a:rPr lang="en-US" baseline="30000" dirty="0" smtClean="0"/>
              <a:t>6</a:t>
            </a:r>
          </a:p>
        </p:txBody>
      </p:sp>
      <p:sp>
        <p:nvSpPr>
          <p:cNvPr id="460803" name="Slide Image Placeholder 4"/>
          <p:cNvSpPr>
            <a:spLocks noGrp="1" noRot="1" noChangeAspect="1" noTextEdit="1"/>
          </p:cNvSpPr>
          <p:nvPr>
            <p:ph type="sldImg"/>
          </p:nvPr>
        </p:nvSpPr>
        <p:spPr bwMode="auto">
          <a:xfrm>
            <a:off x="1382713" y="492125"/>
            <a:ext cx="4092575" cy="2728913"/>
          </a:xfrm>
          <a:noFill/>
          <a:ln>
            <a:solidFill>
              <a:srgbClr val="000000"/>
            </a:solidFill>
            <a:miter lim="800000"/>
            <a:headEnd/>
            <a:tailEnd/>
          </a:ln>
        </p:spPr>
      </p:sp>
      <p:sp>
        <p:nvSpPr>
          <p:cNvPr id="460804" name="TextBox 5"/>
          <p:cNvSpPr txBox="1">
            <a:spLocks noChangeArrowheads="1"/>
          </p:cNvSpPr>
          <p:nvPr/>
        </p:nvSpPr>
        <p:spPr bwMode="auto">
          <a:xfrm>
            <a:off x="674418" y="5604235"/>
            <a:ext cx="4894317" cy="3046988"/>
          </a:xfrm>
          <a:prstGeom prst="rect">
            <a:avLst/>
          </a:prstGeom>
          <a:noFill/>
          <a:ln w="9525">
            <a:noFill/>
            <a:miter lim="800000"/>
            <a:headEnd/>
            <a:tailEnd/>
          </a:ln>
        </p:spPr>
        <p:txBody>
          <a:bodyPr lIns="0" tIns="0" rIns="0" bIns="0" anchor="b">
            <a:spAutoFit/>
          </a:bodyPr>
          <a:lstStyle/>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Horton JD, Cohen JC, Hobbs HH. PCSK9: a convertase that coordinates LDL catabolism. </a:t>
            </a:r>
            <a:r>
              <a:rPr lang="en-US" sz="1100" i="1" smtClean="0">
                <a:solidFill>
                  <a:srgbClr val="000000"/>
                </a:solidFill>
                <a:latin typeface="Arial" pitchFamily="34" charset="0"/>
                <a:ea typeface="MS PGothic" pitchFamily="34" charset="-128"/>
                <a:cs typeface="Arial" pitchFamily="34" charset="0"/>
              </a:rPr>
              <a:t>J Lipid Res. </a:t>
            </a:r>
            <a:r>
              <a:rPr lang="en-US" sz="1100" smtClean="0">
                <a:solidFill>
                  <a:srgbClr val="000000"/>
                </a:solidFill>
                <a:latin typeface="Arial" pitchFamily="34" charset="0"/>
                <a:ea typeface="MS PGothic" pitchFamily="34" charset="-128"/>
                <a:cs typeface="Arial" pitchFamily="34" charset="0"/>
              </a:rPr>
              <a:t>2009;50:S172-S177.</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Abifadel M, Rabès JP, Devillers M, et al. Mutations and polymorphisms in the proprotein convertase subtilisin kexin 9 (PCSK9) gene in cholesterol metabolism and disease. </a:t>
            </a:r>
            <a:r>
              <a:rPr lang="en-US" sz="1100" i="1" smtClean="0">
                <a:solidFill>
                  <a:srgbClr val="000000"/>
                </a:solidFill>
                <a:latin typeface="Arial" pitchFamily="34" charset="0"/>
                <a:ea typeface="MS PGothic" pitchFamily="34" charset="-128"/>
                <a:cs typeface="Arial" pitchFamily="34" charset="0"/>
              </a:rPr>
              <a:t>Hum Mutat</a:t>
            </a:r>
            <a:r>
              <a:rPr lang="en-US" sz="1100" smtClean="0">
                <a:solidFill>
                  <a:srgbClr val="000000"/>
                </a:solidFill>
                <a:latin typeface="Arial" pitchFamily="34" charset="0"/>
                <a:ea typeface="MS PGothic" pitchFamily="34" charset="-128"/>
                <a:cs typeface="Arial" pitchFamily="34" charset="0"/>
              </a:rPr>
              <a:t>. 2009;30:520-529.</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Cohen JC, Boerwinkle E, Mosley TH Jr, Hobbs HH. Sequence variations in PCSK9, low LDL, and protection against coronary heart disease. </a:t>
            </a:r>
            <a:r>
              <a:rPr lang="en-US" sz="1100" i="1" smtClean="0">
                <a:solidFill>
                  <a:srgbClr val="000000"/>
                </a:solidFill>
                <a:latin typeface="Arial" pitchFamily="34" charset="0"/>
                <a:ea typeface="MS PGothic" pitchFamily="34" charset="-128"/>
                <a:cs typeface="Arial" pitchFamily="34" charset="0"/>
              </a:rPr>
              <a:t>N Engl J Med</a:t>
            </a:r>
            <a:r>
              <a:rPr lang="en-US" sz="1100" smtClean="0">
                <a:solidFill>
                  <a:srgbClr val="000000"/>
                </a:solidFill>
                <a:latin typeface="Arial" pitchFamily="34" charset="0"/>
                <a:ea typeface="MS PGothic" pitchFamily="34" charset="-128"/>
                <a:cs typeface="Arial" pitchFamily="34" charset="0"/>
              </a:rPr>
              <a:t>. 2006;354:1264-1272.</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Benn M, Nordestgaard BG, Grande P, Schnohr P, Tybjaerg-Hansen A. PCSK9 R46L, low-density lipoprotein cholesterol levels, and risk of ischemic heart disease: 3 independent studies and meta-analyses. </a:t>
            </a:r>
            <a:r>
              <a:rPr lang="en-US" sz="1100" i="1" smtClean="0">
                <a:solidFill>
                  <a:srgbClr val="000000"/>
                </a:solidFill>
                <a:latin typeface="Arial" pitchFamily="34" charset="0"/>
                <a:ea typeface="MS PGothic" pitchFamily="34" charset="-128"/>
                <a:cs typeface="Arial" pitchFamily="34" charset="0"/>
              </a:rPr>
              <a:t>J Am Coll Cardiol</a:t>
            </a:r>
            <a:r>
              <a:rPr lang="en-US" sz="1100" smtClean="0">
                <a:solidFill>
                  <a:srgbClr val="000000"/>
                </a:solidFill>
                <a:latin typeface="Arial" pitchFamily="34" charset="0"/>
                <a:ea typeface="MS PGothic" pitchFamily="34" charset="-128"/>
                <a:cs typeface="Arial" pitchFamily="34" charset="0"/>
              </a:rPr>
              <a:t>. 2010;55:2833-2842.</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Lakoski SG, Lagace TA, Cohen JC, Horton JD, Hobbs HH. Genetic and metabolic determinants of plasma PCSK9 levels. </a:t>
            </a:r>
            <a:r>
              <a:rPr lang="en-US" sz="1100" i="1" smtClean="0">
                <a:solidFill>
                  <a:srgbClr val="000000"/>
                </a:solidFill>
                <a:latin typeface="Arial" pitchFamily="34" charset="0"/>
                <a:ea typeface="MS PGothic" pitchFamily="34" charset="-128"/>
                <a:cs typeface="Arial" pitchFamily="34" charset="0"/>
              </a:rPr>
              <a:t>J Clin Endocrinol Metab</a:t>
            </a:r>
            <a:r>
              <a:rPr lang="en-US" sz="1100" smtClean="0">
                <a:solidFill>
                  <a:srgbClr val="000000"/>
                </a:solidFill>
                <a:latin typeface="Arial" pitchFamily="34" charset="0"/>
                <a:ea typeface="MS PGothic" pitchFamily="34" charset="-128"/>
                <a:cs typeface="Arial" pitchFamily="34" charset="0"/>
              </a:rPr>
              <a:t>. 2009;94:2537-2543.</a:t>
            </a:r>
          </a:p>
          <a:p>
            <a:pPr marL="150813" indent="-150813" defTabSz="303213" eaLnBrk="0" fontAlgn="base" hangingPunct="0">
              <a:spcBef>
                <a:spcPct val="0"/>
              </a:spcBef>
              <a:spcAft>
                <a:spcPct val="0"/>
              </a:spcAft>
              <a:buFont typeface="Calibri" pitchFamily="34" charset="0"/>
              <a:buAutoNum type="arabicPeriod"/>
            </a:pPr>
            <a:r>
              <a:rPr lang="en-US" sz="1100" smtClean="0">
                <a:solidFill>
                  <a:srgbClr val="000000"/>
                </a:solidFill>
                <a:latin typeface="Arial" pitchFamily="34" charset="0"/>
                <a:ea typeface="MS PGothic" pitchFamily="34" charset="-128"/>
                <a:cs typeface="Arial" pitchFamily="34" charset="0"/>
              </a:rPr>
              <a:t>Cohen J, Pertsemlidis A, Kotowski IK, Graham R, Garcia CK, Hobbs HH. Low LDL cholesterol in individuals of African descent resulting from frequent nonsense mutations in PCSK9. </a:t>
            </a:r>
            <a:r>
              <a:rPr lang="en-US" sz="1100" i="1" smtClean="0">
                <a:solidFill>
                  <a:srgbClr val="000000"/>
                </a:solidFill>
                <a:latin typeface="Arial" pitchFamily="34" charset="0"/>
                <a:ea typeface="MS PGothic" pitchFamily="34" charset="-128"/>
                <a:cs typeface="Arial" pitchFamily="34" charset="0"/>
              </a:rPr>
              <a:t>Nat Genet</a:t>
            </a:r>
            <a:r>
              <a:rPr lang="en-US" sz="1100" smtClean="0">
                <a:solidFill>
                  <a:srgbClr val="000000"/>
                </a:solidFill>
                <a:latin typeface="Arial" pitchFamily="34" charset="0"/>
                <a:ea typeface="MS PGothic" pitchFamily="34" charset="-128"/>
                <a:cs typeface="Arial" pitchFamily="34" charset="0"/>
              </a:rPr>
              <a:t>. 2005;37:161-165.</a:t>
            </a:r>
            <a:endParaRPr lang="en-US" sz="1100" b="1" smtClean="0">
              <a:solidFill>
                <a:srgbClr val="000000"/>
              </a:solidFill>
              <a:latin typeface="Arial" pitchFamily="34" charset="0"/>
              <a:ea typeface="MS PGothic" pitchFamily="34" charset="-128"/>
              <a:cs typeface="Arial" pitchFamily="34" charset="0"/>
            </a:endParaRPr>
          </a:p>
        </p:txBody>
      </p:sp>
      <p:sp>
        <p:nvSpPr>
          <p:cNvPr id="46080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2CC8AB-FB95-45AA-8D88-1103D68A1DD0}" type="slidenum">
              <a:rPr lang="en-US">
                <a:solidFill>
                  <a:srgbClr val="000000"/>
                </a:solidFill>
                <a:latin typeface="Arial" pitchFamily="34" charset="0"/>
                <a:cs typeface="Arial" pitchFamily="34" charset="0"/>
              </a:rPr>
              <a:pPr/>
              <a:t>53</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61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55CA50-EF04-4E38-BD54-CAE8867A048A}" type="slidenum">
              <a:rPr lang="en-US">
                <a:solidFill>
                  <a:srgbClr val="000000"/>
                </a:solidFill>
                <a:latin typeface="Arial" pitchFamily="34" charset="0"/>
                <a:cs typeface="Arial" pitchFamily="34" charset="0"/>
              </a:rPr>
              <a:pPr/>
              <a:t>54</a:t>
            </a:fld>
            <a:endParaRPr lang="en-US">
              <a:solidFill>
                <a:srgbClr val="000000"/>
              </a:solidFill>
              <a:latin typeface="Arial" pitchFamily="34" charset="0"/>
              <a:cs typeface="Arial" pitchFamily="34" charset="0"/>
            </a:endParaRPr>
          </a:p>
        </p:txBody>
      </p:sp>
      <p:sp>
        <p:nvSpPr>
          <p:cNvPr id="22" name="Notes Placeholder 2"/>
          <p:cNvSpPr>
            <a:spLocks noGrp="1"/>
          </p:cNvSpPr>
          <p:nvPr>
            <p:ph type="body" idx="3"/>
          </p:nvPr>
        </p:nvSpPr>
        <p:spPr>
          <a:xfrm>
            <a:off x="983970" y="4342991"/>
            <a:ext cx="4932611" cy="4494301"/>
          </a:xfrm>
        </p:spPr>
        <p:txBody>
          <a:bodyPr/>
          <a:lstStyle/>
          <a:p>
            <a:pPr>
              <a:defRPr/>
            </a:pPr>
            <a:r>
              <a:rPr lang="en-US" sz="1000" b="1" dirty="0"/>
              <a:t>Key </a:t>
            </a:r>
            <a:r>
              <a:rPr lang="en-US" sz="1000" b="1" dirty="0" smtClean="0"/>
              <a:t>Point</a:t>
            </a:r>
            <a:endParaRPr lang="en-US" sz="1000" b="1" dirty="0"/>
          </a:p>
          <a:p>
            <a:pPr marL="169050" indent="-169050">
              <a:buFont typeface="Arial" pitchFamily="34" charset="0"/>
              <a:buChar char="•"/>
              <a:defRPr/>
            </a:pPr>
            <a:r>
              <a:rPr lang="en-US" sz="1000" dirty="0" smtClean="0"/>
              <a:t>Missense LOF mutations associated with hypocholesterolemia have been reported in global population studies and are associated with reductions in plasma levels of TC and LDL-C, protection from CHD, and reduced risk of early-onset MI.</a:t>
            </a:r>
            <a:r>
              <a:rPr lang="en-US" sz="1000" baseline="30000" dirty="0" smtClean="0"/>
              <a:t>1-5</a:t>
            </a:r>
            <a:endParaRPr lang="en-US" sz="1000" baseline="30000" dirty="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dirty="0" smtClean="0"/>
          </a:p>
          <a:p>
            <a:pPr>
              <a:defRPr/>
            </a:pPr>
            <a:endParaRPr lang="en-US" sz="1000" b="1" dirty="0"/>
          </a:p>
          <a:p>
            <a:pPr marL="225400" indent="-225400">
              <a:buFontTx/>
              <a:buAutoNum type="arabicPeriod"/>
              <a:defRPr/>
            </a:pPr>
            <a:r>
              <a:rPr lang="en-US" sz="1000" dirty="0" smtClean="0"/>
              <a:t>Abifadel M, Rabès JP, Devillers M, et al. Mutations and polymorphisms in the proprotein convertase subtilisin kexin 9 (PCSK9) gene in cholesterol metabolism and disease. </a:t>
            </a:r>
            <a:r>
              <a:rPr lang="en-US" sz="1000" i="1" dirty="0" smtClean="0"/>
              <a:t>Hum Mutat</a:t>
            </a:r>
            <a:r>
              <a:rPr lang="en-US" sz="1000" dirty="0" smtClean="0"/>
              <a:t>. 2009;30:520-529.</a:t>
            </a:r>
          </a:p>
          <a:p>
            <a:pPr marL="225400" indent="-225400">
              <a:buFontTx/>
              <a:buAutoNum type="arabicPeriod"/>
              <a:defRPr/>
            </a:pPr>
            <a:r>
              <a:rPr lang="en-US" sz="1000" dirty="0" smtClean="0"/>
              <a:t>Abifadel M, Rabès JP, Devillers M, et al. Mutations and polymorphisms in the proprotein convertase subtilisin kexin 9 (PCSK9) gene in cholesterol metabolism and disease. </a:t>
            </a:r>
            <a:r>
              <a:rPr lang="en-US" sz="1000" i="1" dirty="0" smtClean="0"/>
              <a:t>Hum Mutat</a:t>
            </a:r>
            <a:r>
              <a:rPr lang="en-US" sz="1000" dirty="0" smtClean="0"/>
              <a:t>. 2009;30: supplementary information.</a:t>
            </a:r>
          </a:p>
          <a:p>
            <a:pPr marL="225400" indent="-225400">
              <a:buFontTx/>
              <a:buAutoNum type="arabicPeriod"/>
              <a:defRPr/>
            </a:pPr>
            <a:r>
              <a:rPr lang="en-US" sz="1000" dirty="0" smtClean="0">
                <a:solidFill>
                  <a:srgbClr val="000000"/>
                </a:solidFill>
              </a:rPr>
              <a:t>Abifadel M, Boileau C.</a:t>
            </a:r>
            <a:r>
              <a:rPr lang="en-US" sz="1000" dirty="0" smtClean="0"/>
              <a:t> Proprotein convertase subtilisin/kexin type 9 (PCSK9): molecular function and impact of its mutations and polymorphisms on cholesterol levels and related diseases. In: Toth PP. </a:t>
            </a:r>
            <a:r>
              <a:rPr lang="en-US" sz="1000" i="1" dirty="0" smtClean="0"/>
              <a:t>The Year in Lipid Disorders</a:t>
            </a:r>
            <a:r>
              <a:rPr lang="en-US" sz="1000" dirty="0" smtClean="0"/>
              <a:t>. Vol. 2. Oxford, UK: Atlas Medical Publishing Ltd. 2010:3-23.</a:t>
            </a:r>
          </a:p>
          <a:p>
            <a:pPr marL="225400" indent="-225400">
              <a:buFontTx/>
              <a:buAutoNum type="arabicPeriod"/>
              <a:defRPr/>
            </a:pPr>
            <a:r>
              <a:rPr lang="en-US" sz="1000" dirty="0" smtClean="0"/>
              <a:t>Benn M, Nordestgaard BG, Grande P, Schnohr P, Tybjaerg-Hansen A. PCSK9 R46L, low-density lipoprotein cholesterol levels, and risk of ischemic heart disease. </a:t>
            </a:r>
            <a:r>
              <a:rPr lang="en-US" sz="1000" i="1" dirty="0" smtClean="0"/>
              <a:t>J Am Coll Cardiol</a:t>
            </a:r>
            <a:r>
              <a:rPr lang="en-US" sz="1000" dirty="0" smtClean="0"/>
              <a:t>. 2010;55:2833-2842.</a:t>
            </a:r>
          </a:p>
          <a:p>
            <a:pPr marL="225400" indent="-225400">
              <a:buFontTx/>
              <a:buAutoNum type="arabicPeriod"/>
              <a:defRPr/>
            </a:pPr>
            <a:r>
              <a:rPr lang="en-US" sz="1000" dirty="0" smtClean="0"/>
              <a:t>Kathiresan S. A PCSK9 missense variant associated with a reduced risk of early-onset myocardial infarction. </a:t>
            </a:r>
            <a:r>
              <a:rPr lang="en-US" sz="1000" i="1" dirty="0" smtClean="0"/>
              <a:t>N Engl J Med</a:t>
            </a:r>
            <a:r>
              <a:rPr lang="en-US" sz="1000" dirty="0" smtClean="0"/>
              <a:t>. 2008:358:2299-2300.</a:t>
            </a:r>
          </a:p>
          <a:p>
            <a:pPr marL="225400" indent="-225400">
              <a:buFontTx/>
              <a:buAutoNum type="arabicPeriod"/>
              <a:defRPr/>
            </a:pPr>
            <a:endParaRPr lang="en-US" sz="1000" dirty="0" smtClean="0"/>
          </a:p>
          <a:p>
            <a:pPr>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167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1677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090AB6-0F03-43C4-9CCC-F7093DC8F5C3}" type="slidenum">
              <a:rPr lang="el-GR">
                <a:solidFill>
                  <a:prstClr val="black"/>
                </a:solidFill>
              </a:rPr>
              <a:pPr/>
              <a:t>4</a:t>
            </a:fld>
            <a:endParaRPr lang="el-GR">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885825" y="682625"/>
            <a:ext cx="5089525" cy="3394075"/>
          </a:xfrm>
          <a:ln/>
        </p:spPr>
      </p:sp>
      <p:sp>
        <p:nvSpPr>
          <p:cNvPr id="22530"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ヒラギノ角ゴ Pro W3" charset="0"/>
                <a:cs typeface="ヒラギノ角ゴ Pro W3" charset="0"/>
              </a:rPr>
              <a:t>In addition to the 3 most well-known mutations, there are additional unidentified gene mutations in new loci that can cause FH or Autosomal Dominant Hypercholesterolemia (ADH)</a:t>
            </a:r>
          </a:p>
          <a:p>
            <a:r>
              <a:rPr lang="en-US">
                <a:ea typeface="ヒラギノ角ゴ Pro W3" charset="0"/>
                <a:cs typeface="ヒラギノ角ゴ Pro W3" charset="0"/>
              </a:rPr>
              <a:t>1 - </a:t>
            </a:r>
            <a:r>
              <a:rPr lang="en-US"/>
              <a:t>Cenarro A et al </a:t>
            </a:r>
            <a:r>
              <a:rPr lang="de-DE" i="1"/>
              <a:t>Clin Genet 2011: 79: 475–481 </a:t>
            </a:r>
            <a:r>
              <a:rPr lang="en-US"/>
              <a:t>A presumptive new locus for autosomal dominant hypercholesterolemia mapping to 8q24.22</a:t>
            </a:r>
          </a:p>
          <a:p>
            <a:r>
              <a:rPr lang="en-US"/>
              <a:t>2 - Alice Marques-Pinheiro et al , European Journal of Human Genetics (2010) 18, 1236–1242 A fourth locus for autosomal dominant hypercholesterolemia maps at 16q22.1</a:t>
            </a:r>
          </a:p>
          <a:p>
            <a:endParaRPr lang="en-US">
              <a:ea typeface="ヒラギノ角ゴ Pro W3" charset="0"/>
              <a:cs typeface="ヒラギノ角ゴ Pro W3" charset="0"/>
            </a:endParaRPr>
          </a:p>
        </p:txBody>
      </p:sp>
      <p:sp>
        <p:nvSpPr>
          <p:cNvPr id="22531" name="Slide Number Placeholder 3"/>
          <p:cNvSpPr txBox="1">
            <a:spLocks noGrp="1"/>
          </p:cNvSpPr>
          <p:nvPr/>
        </p:nvSpPr>
        <p:spPr bwMode="auto">
          <a:xfrm>
            <a:off x="3917739" y="8691358"/>
            <a:ext cx="2940261" cy="452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20" tIns="44861" rIns="89720" bIns="44861" anchor="b"/>
          <a:lstStyle>
            <a:lvl1pPr defTabSz="906463" eaLnBrk="0" hangingPunct="0">
              <a:defRPr sz="1000">
                <a:solidFill>
                  <a:srgbClr val="FF0000"/>
                </a:solidFill>
                <a:latin typeface="Symbol" charset="0"/>
                <a:ea typeface="ＭＳ Ｐゴシック" charset="0"/>
                <a:cs typeface="ＭＳ Ｐゴシック" charset="0"/>
              </a:defRPr>
            </a:lvl1pPr>
            <a:lvl2pPr marL="742950" indent="-285750" defTabSz="906463" eaLnBrk="0" hangingPunct="0">
              <a:defRPr sz="1000">
                <a:solidFill>
                  <a:srgbClr val="FF0000"/>
                </a:solidFill>
                <a:latin typeface="Symbol" charset="0"/>
                <a:ea typeface="ＭＳ Ｐゴシック" charset="0"/>
              </a:defRPr>
            </a:lvl2pPr>
            <a:lvl3pPr marL="1143000" indent="-228600" defTabSz="906463" eaLnBrk="0" hangingPunct="0">
              <a:defRPr sz="1000">
                <a:solidFill>
                  <a:srgbClr val="FF0000"/>
                </a:solidFill>
                <a:latin typeface="Symbol" charset="0"/>
                <a:ea typeface="ＭＳ Ｐゴシック" charset="0"/>
              </a:defRPr>
            </a:lvl3pPr>
            <a:lvl4pPr marL="1600200" indent="-228600" defTabSz="906463" eaLnBrk="0" hangingPunct="0">
              <a:defRPr sz="1000">
                <a:solidFill>
                  <a:srgbClr val="FF0000"/>
                </a:solidFill>
                <a:latin typeface="Symbol" charset="0"/>
                <a:ea typeface="ＭＳ Ｐゴシック" charset="0"/>
              </a:defRPr>
            </a:lvl4pPr>
            <a:lvl5pPr marL="2057400" indent="-228600" defTabSz="906463" eaLnBrk="0" hangingPunct="0">
              <a:defRPr sz="1000">
                <a:solidFill>
                  <a:srgbClr val="FF0000"/>
                </a:solidFill>
                <a:latin typeface="Symbol" charset="0"/>
                <a:ea typeface="ＭＳ Ｐゴシック" charset="0"/>
              </a:defRPr>
            </a:lvl5pPr>
            <a:lvl6pPr marL="2514600" indent="-228600" defTabSz="906463" eaLnBrk="0" fontAlgn="base" hangingPunct="0">
              <a:spcBef>
                <a:spcPct val="0"/>
              </a:spcBef>
              <a:spcAft>
                <a:spcPct val="0"/>
              </a:spcAft>
              <a:defRPr sz="1000">
                <a:solidFill>
                  <a:srgbClr val="FF0000"/>
                </a:solidFill>
                <a:latin typeface="Symbol" charset="0"/>
                <a:ea typeface="ＭＳ Ｐゴシック" charset="0"/>
              </a:defRPr>
            </a:lvl6pPr>
            <a:lvl7pPr marL="2971800" indent="-228600" defTabSz="906463" eaLnBrk="0" fontAlgn="base" hangingPunct="0">
              <a:spcBef>
                <a:spcPct val="0"/>
              </a:spcBef>
              <a:spcAft>
                <a:spcPct val="0"/>
              </a:spcAft>
              <a:defRPr sz="1000">
                <a:solidFill>
                  <a:srgbClr val="FF0000"/>
                </a:solidFill>
                <a:latin typeface="Symbol" charset="0"/>
                <a:ea typeface="ＭＳ Ｐゴシック" charset="0"/>
              </a:defRPr>
            </a:lvl7pPr>
            <a:lvl8pPr marL="3429000" indent="-228600" defTabSz="906463" eaLnBrk="0" fontAlgn="base" hangingPunct="0">
              <a:spcBef>
                <a:spcPct val="0"/>
              </a:spcBef>
              <a:spcAft>
                <a:spcPct val="0"/>
              </a:spcAft>
              <a:defRPr sz="1000">
                <a:solidFill>
                  <a:srgbClr val="FF0000"/>
                </a:solidFill>
                <a:latin typeface="Symbol" charset="0"/>
                <a:ea typeface="ＭＳ Ｐゴシック" charset="0"/>
              </a:defRPr>
            </a:lvl8pPr>
            <a:lvl9pPr marL="3886200" indent="-228600" defTabSz="906463" eaLnBrk="0" fontAlgn="base" hangingPunct="0">
              <a:spcBef>
                <a:spcPct val="0"/>
              </a:spcBef>
              <a:spcAft>
                <a:spcPct val="0"/>
              </a:spcAft>
              <a:defRPr sz="1000">
                <a:solidFill>
                  <a:srgbClr val="FF0000"/>
                </a:solidFill>
                <a:latin typeface="Symbol" charset="0"/>
                <a:ea typeface="ＭＳ Ｐゴシック" charset="0"/>
              </a:defRPr>
            </a:lvl9pPr>
          </a:lstStyle>
          <a:p>
            <a:pPr algn="r" eaLnBrk="1" fontAlgn="base" hangingPunct="1">
              <a:spcBef>
                <a:spcPct val="0"/>
              </a:spcBef>
              <a:spcAft>
                <a:spcPct val="0"/>
              </a:spcAft>
            </a:pPr>
            <a:fld id="{8482615E-1507-8C4C-89D7-DC5E98ED1769}" type="slidenum">
              <a:rPr lang="en-US" sz="1200">
                <a:solidFill>
                  <a:srgbClr val="000000"/>
                </a:solidFill>
                <a:latin typeface="Arial Narrow" charset="0"/>
                <a:ea typeface="ヒラギノ角ゴ Pro W3" charset="0"/>
                <a:cs typeface="ヒラギノ角ゴ Pro W3" charset="0"/>
              </a:rPr>
              <a:pPr algn="r" eaLnBrk="1" fontAlgn="base" hangingPunct="1">
                <a:spcBef>
                  <a:spcPct val="0"/>
                </a:spcBef>
                <a:spcAft>
                  <a:spcPct val="0"/>
                </a:spcAft>
              </a:pPr>
              <a:t>56</a:t>
            </a:fld>
            <a:endParaRPr lang="en-US" sz="1200" dirty="0">
              <a:solidFill>
                <a:srgbClr val="000000"/>
              </a:solidFill>
              <a:latin typeface="Arial Narrow" charset="0"/>
              <a:ea typeface="ヒラギノ角ゴ Pro W3" charset="0"/>
              <a:cs typeface="ヒラギノ角ゴ Pro W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6285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6285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9F67E7-7501-4C60-80E7-72819B1047EC}" type="slidenum">
              <a:rPr lang="el-GR">
                <a:solidFill>
                  <a:prstClr val="black"/>
                </a:solidFill>
              </a:rPr>
              <a:pPr/>
              <a:t>59</a:t>
            </a:fld>
            <a:endParaRPr lang="el-GR">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714755"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1475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F442D1-4B71-43D1-BA3F-1ACDDCF1888D}" type="slidenum">
              <a:rPr lang="el-GR">
                <a:solidFill>
                  <a:srgbClr val="000000"/>
                </a:solidFill>
              </a:rPr>
              <a:pPr/>
              <a:t>60</a:t>
            </a:fld>
            <a:endParaRPr lang="el-G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715779"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1578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F8130B-83FC-4238-ABE5-D7935BDD48C9}" type="slidenum">
              <a:rPr lang="el-GR">
                <a:solidFill>
                  <a:srgbClr val="000000"/>
                </a:solidFill>
              </a:rPr>
              <a:pPr/>
              <a:t>61</a:t>
            </a:fld>
            <a:endParaRPr lang="el-G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716803"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1680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0BF645-17F6-4AE9-A05D-8A4B6CB0FB55}" type="slidenum">
              <a:rPr lang="el-GR">
                <a:solidFill>
                  <a:srgbClr val="000000"/>
                </a:solidFill>
              </a:rPr>
              <a:pPr/>
              <a:t>62</a:t>
            </a:fld>
            <a:endParaRPr lang="el-GR">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71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4E32AD-4B36-4951-9941-E1B3C7C103A6}" type="slidenum">
              <a:rPr lang="en-US">
                <a:solidFill>
                  <a:srgbClr val="FFFFFF"/>
                </a:solidFill>
              </a:rPr>
              <a:pPr/>
              <a:t>63</a:t>
            </a:fld>
            <a:endParaRPr lang="en-US">
              <a:solidFill>
                <a:srgbClr val="FFFFFF"/>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Rot="1" noChangeAspect="1" noChangeArrowheads="1" noTextEdit="1"/>
          </p:cNvSpPr>
          <p:nvPr>
            <p:ph type="sldImg"/>
          </p:nvPr>
        </p:nvSpPr>
        <p:spPr bwMode="auto">
          <a:xfrm>
            <a:off x="857250" y="684213"/>
            <a:ext cx="5143500" cy="3429000"/>
          </a:xfrm>
          <a:noFill/>
          <a:ln>
            <a:solidFill>
              <a:srgbClr val="000000"/>
            </a:solidFill>
            <a:miter lim="800000"/>
            <a:headEnd/>
            <a:tailEnd/>
          </a:ln>
        </p:spPr>
      </p:sp>
      <p:sp>
        <p:nvSpPr>
          <p:cNvPr id="463875" name="Rectangle 3"/>
          <p:cNvSpPr>
            <a:spLocks noGrp="1" noChangeArrowheads="1"/>
          </p:cNvSpPr>
          <p:nvPr>
            <p:ph type="body" idx="1"/>
          </p:nvPr>
        </p:nvSpPr>
        <p:spPr bwMode="auto">
          <a:xfrm>
            <a:off x="911635" y="4342992"/>
            <a:ext cx="187220" cy="276038"/>
          </a:xfrm>
          <a:noFill/>
        </p:spPr>
        <p:txBody>
          <a:bodyPr wrap="square" numCol="1" anchor="t" anchorCtr="0" compatLnSpc="1">
            <a:prstTxWarp prst="textNoShape">
              <a:avLst/>
            </a:prstTxWarp>
          </a:bodyPr>
          <a:lstStyle/>
          <a:p>
            <a:endParaRPr lang="nl-NL" smtClean="0">
              <a:ea typeface="MS PGothic" pitchFamily="34" charset="-128"/>
            </a:endParaRPr>
          </a:p>
        </p:txBody>
      </p:sp>
      <p:sp>
        <p:nvSpPr>
          <p:cNvPr id="463876" name="Slide Number Placeholder 1"/>
          <p:cNvSpPr>
            <a:spLocks noGrp="1"/>
          </p:cNvSpPr>
          <p:nvPr>
            <p:ph type="sldNum" sz="quarter" idx="5"/>
          </p:nvPr>
        </p:nvSpPr>
        <p:spPr bwMode="auto">
          <a:xfrm>
            <a:off x="6594190" y="8870008"/>
            <a:ext cx="263810" cy="273993"/>
          </a:xfrm>
          <a:noFill/>
          <a:ln>
            <a:miter lim="800000"/>
            <a:headEnd/>
            <a:tailEnd/>
          </a:ln>
        </p:spPr>
        <p:txBody>
          <a:bodyPr wrap="square" numCol="1" anchorCtr="0" compatLnSpc="1">
            <a:prstTxWarp prst="textNoShape">
              <a:avLst/>
            </a:prstTxWarp>
          </a:bodyPr>
          <a:lstStyle/>
          <a:p>
            <a:fld id="{7E0B541F-ED25-4144-85A6-3EFDCAAEAFD6}" type="slidenum">
              <a:rPr lang="en-US">
                <a:solidFill>
                  <a:srgbClr val="000000"/>
                </a:solidFill>
                <a:latin typeface="Arial" pitchFamily="34" charset="0"/>
                <a:cs typeface="Arial" pitchFamily="34" charset="0"/>
              </a:rPr>
              <a:pPr/>
              <a:t>64</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xfrm>
            <a:off x="857250" y="684213"/>
            <a:ext cx="5143500" cy="3429000"/>
          </a:xfrm>
          <a:noFill/>
          <a:ln>
            <a:solidFill>
              <a:srgbClr val="000000"/>
            </a:solidFill>
            <a:miter lim="800000"/>
            <a:headEnd/>
            <a:tailEnd/>
          </a:ln>
        </p:spPr>
      </p:sp>
      <p:sp>
        <p:nvSpPr>
          <p:cNvPr id="464899" name="Notes Placeholder 2"/>
          <p:cNvSpPr>
            <a:spLocks noGrp="1"/>
          </p:cNvSpPr>
          <p:nvPr>
            <p:ph type="body" idx="1"/>
          </p:nvPr>
        </p:nvSpPr>
        <p:spPr bwMode="auto">
          <a:xfrm>
            <a:off x="911635" y="4342992"/>
            <a:ext cx="187220" cy="276038"/>
          </a:xfrm>
          <a:noFill/>
        </p:spPr>
        <p:txBody>
          <a:bodyPr wrap="square" numCol="1" anchor="t" anchorCtr="0" compatLnSpc="1">
            <a:prstTxWarp prst="textNoShape">
              <a:avLst/>
            </a:prstTxWarp>
          </a:bodyPr>
          <a:lstStyle/>
          <a:p>
            <a:endParaRPr lang="nl-NL" smtClean="0">
              <a:latin typeface="Arial" pitchFamily="34" charset="0"/>
              <a:cs typeface="Arial" pitchFamily="34" charset="0"/>
            </a:endParaRPr>
          </a:p>
        </p:txBody>
      </p:sp>
      <p:sp>
        <p:nvSpPr>
          <p:cNvPr id="464900" name="Slide Number Placeholder 3"/>
          <p:cNvSpPr>
            <a:spLocks noGrp="1"/>
          </p:cNvSpPr>
          <p:nvPr>
            <p:ph type="sldNum" sz="quarter" idx="5"/>
          </p:nvPr>
        </p:nvSpPr>
        <p:spPr bwMode="auto">
          <a:xfrm>
            <a:off x="6594190" y="8870008"/>
            <a:ext cx="263810" cy="273993"/>
          </a:xfrm>
          <a:noFill/>
          <a:ln>
            <a:miter lim="800000"/>
            <a:headEnd/>
            <a:tailEnd/>
          </a:ln>
        </p:spPr>
        <p:txBody>
          <a:bodyPr wrap="square" numCol="1" anchorCtr="0" compatLnSpc="1">
            <a:prstTxWarp prst="textNoShape">
              <a:avLst/>
            </a:prstTxWarp>
          </a:bodyPr>
          <a:lstStyle/>
          <a:p>
            <a:fld id="{50C59BF1-F2D7-4A27-9995-3035D4250826}" type="slidenum">
              <a:rPr lang="en-US">
                <a:solidFill>
                  <a:srgbClr val="000000"/>
                </a:solidFill>
                <a:latin typeface="Arial" pitchFamily="34" charset="0"/>
                <a:cs typeface="Arial" pitchFamily="34" charset="0"/>
              </a:rPr>
              <a:pPr/>
              <a:t>66</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5073FA5-96E4-4A5B-88E7-8524573004D0}" type="slidenum">
              <a:rPr lang="en-US">
                <a:solidFill>
                  <a:srgbClr val="000000"/>
                </a:solidFill>
              </a:rPr>
              <a:pPr>
                <a:defRPr/>
              </a:pPr>
              <a:t>67</a:t>
            </a:fld>
            <a:endParaRPr 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66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Immediately following LDL apheresis, LDL-C levels are acutely reduced.  There is then a rebound that over 1-2 weeks comes back to baseline.  LDL-C levels in patients on LDL apheresis are measured immediately prior to the procedure.  Importantly, in hoFH the pre-apheresis LDL-C level is generally still very elevated.  Thus LDL apheresis, while having some benefit, does not adequately treat the markedly elevated LDL-C levels in in hoFH.</a:t>
            </a:r>
          </a:p>
        </p:txBody>
      </p:sp>
      <p:sp>
        <p:nvSpPr>
          <p:cNvPr id="466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B2E773-5F2A-4C02-B2CA-992DFEFBF833}" type="slidenum">
              <a:rPr lang="en-US">
                <a:solidFill>
                  <a:srgbClr val="000000"/>
                </a:solidFill>
              </a:rPr>
              <a:pPr/>
              <a:t>68</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177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1779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B25E01-20F1-479A-8954-A9692C112C3A}" type="slidenum">
              <a:rPr lang="el-GR">
                <a:solidFill>
                  <a:prstClr val="black"/>
                </a:solidFill>
              </a:rPr>
              <a:pPr/>
              <a:t>5</a:t>
            </a:fld>
            <a:endParaRPr lang="el-GR">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67971"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6797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AB189F-0D92-4B7D-8F15-680353F01D64}" type="slidenum">
              <a:rPr lang="el-GR">
                <a:solidFill>
                  <a:srgbClr val="000000"/>
                </a:solidFill>
              </a:rPr>
              <a:pPr/>
              <a:t>69</a:t>
            </a:fld>
            <a:endParaRPr lang="el-GR">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bwMode="auto">
          <a:xfrm>
            <a:off x="6593126" y="8870008"/>
            <a:ext cx="264874" cy="273993"/>
          </a:xfrm>
          <a:noFill/>
          <a:ln>
            <a:miter lim="800000"/>
            <a:headEnd/>
            <a:tailEnd/>
          </a:ln>
        </p:spPr>
        <p:txBody>
          <a:bodyPr wrap="square" numCol="1" anchorCtr="0" compatLnSpc="1">
            <a:prstTxWarp prst="textNoShape">
              <a:avLst/>
            </a:prstTxWarp>
          </a:bodyPr>
          <a:lstStyle/>
          <a:p>
            <a:fld id="{181F5717-9D2A-471A-AD9E-19B210008D05}" type="slidenum">
              <a:rPr lang="en-US">
                <a:solidFill>
                  <a:srgbClr val="000000"/>
                </a:solidFill>
              </a:rPr>
              <a:pPr/>
              <a:t>70</a:t>
            </a:fld>
            <a:endParaRPr lang="en-US">
              <a:solidFill>
                <a:srgbClr val="000000"/>
              </a:solidFill>
            </a:endParaRPr>
          </a:p>
        </p:txBody>
      </p:sp>
      <p:sp>
        <p:nvSpPr>
          <p:cNvPr id="468995"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p:spPr>
      </p:sp>
      <p:sp>
        <p:nvSpPr>
          <p:cNvPr id="468996" name="Rectangle 3"/>
          <p:cNvSpPr>
            <a:spLocks noGrp="1" noChangeArrowheads="1"/>
          </p:cNvSpPr>
          <p:nvPr>
            <p:ph type="body" idx="1"/>
          </p:nvPr>
        </p:nvSpPr>
        <p:spPr bwMode="auto">
          <a:xfrm>
            <a:off x="914826" y="4340948"/>
            <a:ext cx="2485985" cy="273993"/>
          </a:xfrm>
          <a:noFill/>
        </p:spPr>
        <p:txBody>
          <a:bodyPr wrap="square" numCol="1" anchor="t" anchorCtr="0" compatLnSpc="1">
            <a:prstTxWarp prst="textNoShape">
              <a:avLst/>
            </a:prstTxWarp>
          </a:bodyPr>
          <a:lstStyle/>
          <a:p>
            <a:r>
              <a:rPr lang="en-US" smtClean="0"/>
              <a:t>Describe structural features quickly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70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Speaker notes:</a:t>
            </a:r>
          </a:p>
          <a:p>
            <a:r>
              <a:rPr lang="en-US" smtClean="0"/>
              <a:t>MTP serves 2 functions: stabilization of Apo B (i.e., prevention of degradation); and lipidation of Apo B to form VLDL in the liver or chylomicrons in the intestine. The Apo B-MTP complex binds to triglycerides, which bind directly to Apo B.</a:t>
            </a:r>
          </a:p>
          <a:p>
            <a:endParaRPr lang="en-US" smtClean="0"/>
          </a:p>
          <a:p>
            <a:r>
              <a:rPr lang="en-US" smtClean="0"/>
              <a:t>The nascent lipoprotein particles (VLDL in the liver and chylomicrons in the small intestine) grow by accumulating lipid as they pass through the ER and Golgi apparatus. The lipoprotein particles are then secreted into the bloodstream and VLDL is metabolized into LDL while chylomicrons are metabolized into chylomicron remnants. </a:t>
            </a:r>
          </a:p>
          <a:p>
            <a:endParaRPr lang="en-US" smtClean="0"/>
          </a:p>
          <a:p>
            <a:endParaRPr lang="en-US" smtClean="0"/>
          </a:p>
        </p:txBody>
      </p:sp>
      <p:sp>
        <p:nvSpPr>
          <p:cNvPr id="470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68BB98-4260-47A4-805D-221F2EB87299}" type="slidenum">
              <a:rPr lang="en-US">
                <a:solidFill>
                  <a:srgbClr val="FFFFFF"/>
                </a:solidFill>
              </a:rPr>
              <a:pPr/>
              <a:t>71</a:t>
            </a:fld>
            <a:endParaRPr lang="en-US">
              <a:solidFill>
                <a:srgbClr val="FFFFFF"/>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txBox="1">
            <a:spLocks noGrp="1" noChangeArrowheads="1"/>
          </p:cNvSpPr>
          <p:nvPr/>
        </p:nvSpPr>
        <p:spPr bwMode="auto">
          <a:xfrm>
            <a:off x="3888009" y="8685982"/>
            <a:ext cx="2969991" cy="458018"/>
          </a:xfrm>
          <a:prstGeom prst="rect">
            <a:avLst/>
          </a:prstGeom>
          <a:noFill/>
          <a:ln w="9525">
            <a:noFill/>
            <a:miter lim="800000"/>
            <a:headEnd/>
            <a:tailEnd/>
          </a:ln>
        </p:spPr>
        <p:txBody>
          <a:bodyPr lIns="89827" tIns="44913" rIns="89827" bIns="44913" anchor="b"/>
          <a:lstStyle/>
          <a:p>
            <a:pPr algn="r" defTabSz="895350" eaLnBrk="0" fontAlgn="base" hangingPunct="0">
              <a:spcBef>
                <a:spcPct val="0"/>
              </a:spcBef>
              <a:spcAft>
                <a:spcPct val="0"/>
              </a:spcAft>
            </a:pPr>
            <a:fld id="{02534D91-BFEC-491B-B9DE-A90437EE115A}" type="slidenum">
              <a:rPr lang="en-US" sz="1200" smtClean="0">
                <a:solidFill>
                  <a:srgbClr val="FFFFFF"/>
                </a:solidFill>
                <a:latin typeface="Arial" pitchFamily="34" charset="0"/>
                <a:ea typeface="MS PGothic" pitchFamily="34" charset="-128"/>
                <a:cs typeface="Arial" pitchFamily="34" charset="0"/>
              </a:rPr>
              <a:pPr algn="r" defTabSz="895350" eaLnBrk="0" fontAlgn="base" hangingPunct="0">
                <a:spcBef>
                  <a:spcPct val="0"/>
                </a:spcBef>
                <a:spcAft>
                  <a:spcPct val="0"/>
                </a:spcAft>
              </a:pPr>
              <a:t>72</a:t>
            </a:fld>
            <a:endParaRPr lang="en-US" sz="1200" smtClean="0">
              <a:solidFill>
                <a:srgbClr val="FFFFFF"/>
              </a:solidFill>
              <a:latin typeface="Arial" pitchFamily="34" charset="0"/>
              <a:ea typeface="MS PGothic" pitchFamily="34" charset="-128"/>
              <a:cs typeface="Arial" pitchFamily="34" charset="0"/>
            </a:endParaRPr>
          </a:p>
        </p:txBody>
      </p:sp>
      <p:sp>
        <p:nvSpPr>
          <p:cNvPr id="471043" name="Rectangle 2"/>
          <p:cNvSpPr>
            <a:spLocks noGrp="1" noRot="1" noChangeAspect="1" noChangeArrowheads="1" noTextEdit="1"/>
          </p:cNvSpPr>
          <p:nvPr>
            <p:ph type="sldImg"/>
          </p:nvPr>
        </p:nvSpPr>
        <p:spPr bwMode="auto">
          <a:xfrm>
            <a:off x="860425" y="682625"/>
            <a:ext cx="5145088" cy="3430588"/>
          </a:xfrm>
          <a:noFill/>
          <a:ln>
            <a:solidFill>
              <a:srgbClr val="000000"/>
            </a:solidFill>
            <a:miter lim="800000"/>
            <a:headEnd/>
            <a:tailEnd/>
          </a:ln>
        </p:spPr>
      </p:sp>
      <p:sp>
        <p:nvSpPr>
          <p:cNvPr id="471044" name="Rectangle 3"/>
          <p:cNvSpPr>
            <a:spLocks noGrp="1" noChangeArrowheads="1"/>
          </p:cNvSpPr>
          <p:nvPr>
            <p:ph type="body" idx="1"/>
          </p:nvPr>
        </p:nvSpPr>
        <p:spPr bwMode="auto">
          <a:xfrm>
            <a:off x="671227" y="4347081"/>
            <a:ext cx="5486825" cy="4116027"/>
          </a:xfrm>
          <a:noFill/>
        </p:spPr>
        <p:txBody>
          <a:bodyPr wrap="square" numCol="1" anchor="t" anchorCtr="0" compatLnSpc="1">
            <a:prstTxWarp prst="textNoShape">
              <a:avLst/>
            </a:prstTxWarp>
          </a:bodyPr>
          <a:lstStyle/>
          <a:p>
            <a:pPr eaLnBrk="1" hangingPunct="1"/>
            <a:r>
              <a:rPr lang="en-US" sz="1600" smtClean="0"/>
              <a:t>MTP inhibition is predicted to reduce production of chylomicrons from the intestines and of VLDL from the liver.</a:t>
            </a:r>
          </a:p>
          <a:p>
            <a:endParaRPr lang="en-US" sz="1600" smtClean="0"/>
          </a:p>
          <a:p>
            <a:r>
              <a:rPr lang="en-US" sz="1600" smtClean="0"/>
              <a:t>KW: MTP, Microsomal Triglyceride Transfer Protein, lipoprotein, apoB, chylomicron, VLDL</a:t>
            </a:r>
          </a:p>
          <a:p>
            <a:pPr eaLnBrk="1" hangingPunct="1"/>
            <a:endParaRPr lang="en-US" sz="16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72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slide summarizes available data on lomitapide, an MTP inhibitor in development.</a:t>
            </a:r>
          </a:p>
          <a:p>
            <a:endParaRPr lang="en-US" smtClean="0"/>
          </a:p>
          <a:p>
            <a:r>
              <a:rPr lang="en-US" smtClean="0"/>
              <a:t>KW: MTP, Microsomal Triglyceride Transfer Protein, lipoprotein, apoB, lomitapide, drug therapy, AEGR 733</a:t>
            </a:r>
          </a:p>
        </p:txBody>
      </p:sp>
      <p:sp>
        <p:nvSpPr>
          <p:cNvPr id="472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0B235-B3F2-42D6-9E43-C84669F177A0}" type="slidenum">
              <a:rPr lang="en-US">
                <a:solidFill>
                  <a:srgbClr val="000000"/>
                </a:solidFill>
                <a:ea typeface="MS PGothic" pitchFamily="34" charset="-128"/>
              </a:rPr>
              <a:pPr/>
              <a:t>73</a:t>
            </a:fld>
            <a:endParaRPr lang="en-US">
              <a:solidFill>
                <a:srgbClr val="000000"/>
              </a:solidFill>
              <a:ea typeface="MS PGothic"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366595"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6659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DF27AA-8291-4449-9425-32CF577B00C2}" type="slidenum">
              <a:rPr lang="el-GR">
                <a:solidFill>
                  <a:srgbClr val="000000"/>
                </a:solidFill>
              </a:rPr>
              <a:pPr/>
              <a:t>75</a:t>
            </a:fld>
            <a:endParaRPr lang="el-G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367619"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6762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0E7B54-3594-40B1-9027-C04D283F2EFF}" type="slidenum">
              <a:rPr lang="el-GR">
                <a:solidFill>
                  <a:srgbClr val="000000"/>
                </a:solidFill>
              </a:rPr>
              <a:pPr/>
              <a:t>76</a:t>
            </a:fld>
            <a:endParaRPr lang="el-GR">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730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7309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C99448-9730-468D-82DB-DFC61A9CA9C2}" type="slidenum">
              <a:rPr lang="el-GR">
                <a:solidFill>
                  <a:prstClr val="black"/>
                </a:solidFill>
              </a:rPr>
              <a:pPr/>
              <a:t>77</a:t>
            </a:fld>
            <a:endParaRPr lang="el-GR">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741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7411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89B90F-E9DE-487D-B206-AC19D497493A}" type="slidenum">
              <a:rPr lang="el-GR">
                <a:solidFill>
                  <a:prstClr val="black"/>
                </a:solidFill>
              </a:rPr>
              <a:pPr/>
              <a:t>78</a:t>
            </a:fld>
            <a:endParaRPr lang="el-GR">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04" name="Shape 304"/>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 xmlns:p14="http://schemas.microsoft.com/office/powerpoint/2010/main" val="206071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311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110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D096D7-C2BF-4CFC-B114-4F0D5E9DA726}" type="slidenum">
              <a:rPr lang="el-GR">
                <a:solidFill>
                  <a:srgbClr val="000000"/>
                </a:solidFill>
              </a:rPr>
              <a:pPr/>
              <a:t>6</a:t>
            </a:fld>
            <a:endParaRPr lang="el-GR">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13" name="Shape 3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l-GR" sz="1200" b="0" i="0" u="none" strike="noStrike" cap="none" baseline="0" dirty="0">
                <a:solidFill>
                  <a:schemeClr val="dk1"/>
                </a:solidFill>
                <a:latin typeface="Calibri"/>
                <a:ea typeface="Calibri"/>
                <a:cs typeface="Calibri"/>
                <a:sym typeface="Calibri"/>
              </a:rPr>
              <a:t>Free </a:t>
            </a: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(C) and </a:t>
            </a:r>
            <a:r>
              <a:rPr lang="el-GR" sz="1200" b="0" i="0" u="none" strike="noStrike" cap="none" baseline="0" dirty="0" err="1">
                <a:solidFill>
                  <a:schemeClr val="dk1"/>
                </a:solidFill>
                <a:latin typeface="Calibri"/>
                <a:ea typeface="Calibri"/>
                <a:cs typeface="Calibri"/>
                <a:sym typeface="Calibri"/>
              </a:rPr>
              <a:t>plant</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sterols</a:t>
            </a:r>
            <a:r>
              <a:rPr lang="el-GR" sz="1200" b="0" i="0" u="none" strike="noStrike" cap="none" baseline="0" dirty="0">
                <a:solidFill>
                  <a:schemeClr val="dk1"/>
                </a:solidFill>
                <a:latin typeface="Calibri"/>
                <a:ea typeface="Calibri"/>
                <a:cs typeface="Calibri"/>
                <a:sym typeface="Calibri"/>
              </a:rPr>
              <a:t> (PS) </a:t>
            </a:r>
            <a:r>
              <a:rPr lang="el-GR" sz="1200" b="0" i="0" u="none" strike="noStrike" cap="none" baseline="0" dirty="0" err="1">
                <a:solidFill>
                  <a:schemeClr val="dk1"/>
                </a:solidFill>
                <a:latin typeface="Calibri"/>
                <a:ea typeface="Calibri"/>
                <a:cs typeface="Calibri"/>
                <a:sym typeface="Calibri"/>
              </a:rPr>
              <a:t>are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mainly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absorbed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from</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intestinal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epithelium</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via</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Niemann</a:t>
            </a:r>
            <a:r>
              <a:rPr lang="el-GR" sz="1200" b="0" i="0" u="none" strike="noStrike" cap="none" baseline="0" dirty="0">
                <a:solidFill>
                  <a:schemeClr val="dk1"/>
                </a:solidFill>
                <a:latin typeface="Calibri"/>
                <a:ea typeface="Calibri"/>
                <a:cs typeface="Calibri"/>
                <a:sym typeface="Calibri"/>
              </a:rPr>
              <a:t>–</a:t>
            </a:r>
            <a:r>
              <a:rPr lang="el-GR" sz="1200" b="0" i="0" u="none" strike="noStrike" cap="none" baseline="0" dirty="0" err="1">
                <a:solidFill>
                  <a:schemeClr val="dk1"/>
                </a:solidFill>
                <a:latin typeface="Calibri"/>
                <a:ea typeface="Calibri"/>
                <a:cs typeface="Calibri"/>
                <a:sym typeface="Calibri"/>
              </a:rPr>
              <a:t>Pick</a:t>
            </a:r>
            <a:r>
              <a:rPr lang="el-GR" sz="1200" b="0" i="0" u="none" strike="noStrike" cap="none" baseline="0" dirty="0">
                <a:solidFill>
                  <a:schemeClr val="dk1"/>
                </a:solidFill>
                <a:latin typeface="Calibri"/>
                <a:ea typeface="Calibri"/>
                <a:cs typeface="Calibri"/>
                <a:sym typeface="Calibri"/>
              </a:rPr>
              <a:t> C1 </a:t>
            </a:r>
            <a:r>
              <a:rPr lang="el-GR" sz="1200" b="0" i="0" u="none" strike="noStrike" cap="none" baseline="0" dirty="0" err="1">
                <a:solidFill>
                  <a:schemeClr val="dk1"/>
                </a:solidFill>
                <a:latin typeface="Calibri"/>
                <a:ea typeface="Calibri"/>
                <a:cs typeface="Calibri"/>
                <a:sym typeface="Calibri"/>
              </a:rPr>
              <a:t>like</a:t>
            </a:r>
            <a:r>
              <a:rPr lang="el-GR" sz="1200" b="0" i="0" u="none" strike="noStrike" cap="none" baseline="0" dirty="0">
                <a:solidFill>
                  <a:schemeClr val="dk1"/>
                </a:solidFill>
                <a:latin typeface="Calibri"/>
                <a:ea typeface="Calibri"/>
                <a:cs typeface="Calibri"/>
                <a:sym typeface="Calibri"/>
              </a:rPr>
              <a:t> 1 (NPC1L1) </a:t>
            </a:r>
            <a:r>
              <a:rPr lang="el-GR" sz="1200" b="0" i="0" u="none" strike="noStrike" cap="none" baseline="0" dirty="0" err="1">
                <a:solidFill>
                  <a:schemeClr val="dk1"/>
                </a:solidFill>
                <a:latin typeface="Calibri"/>
                <a:ea typeface="Calibri"/>
                <a:cs typeface="Calibri"/>
                <a:sym typeface="Calibri"/>
              </a:rPr>
              <a:t>transporter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Cholesteryl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esters</a:t>
            </a:r>
            <a:r>
              <a:rPr lang="el-GR" sz="1200" b="0" i="0" u="none" strike="noStrike" cap="none" baseline="0" dirty="0">
                <a:solidFill>
                  <a:schemeClr val="dk1"/>
                </a:solidFill>
                <a:latin typeface="Calibri"/>
                <a:ea typeface="Calibri"/>
                <a:cs typeface="Calibri"/>
                <a:sym typeface="Calibri"/>
              </a:rPr>
              <a:t> (CE) </a:t>
            </a:r>
            <a:r>
              <a:rPr lang="el-GR" sz="1200" b="0" i="0" u="none" strike="noStrike" cap="none" baseline="0" dirty="0" err="1">
                <a:solidFill>
                  <a:schemeClr val="dk1"/>
                </a:solidFill>
                <a:latin typeface="Calibri"/>
                <a:ea typeface="Calibri"/>
                <a:cs typeface="Calibri"/>
                <a:sym typeface="Calibri"/>
              </a:rPr>
              <a:t>are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formed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acyl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coenzyme</a:t>
            </a:r>
            <a:r>
              <a:rPr lang="el-GR" sz="1200" b="0" i="0" u="none" strike="noStrike" cap="none" baseline="0" dirty="0">
                <a:solidFill>
                  <a:schemeClr val="dk1"/>
                </a:solidFill>
                <a:latin typeface="Calibri"/>
                <a:ea typeface="Calibri"/>
                <a:cs typeface="Calibri"/>
                <a:sym typeface="Calibri"/>
              </a:rPr>
              <a:t> A:cholesterol </a:t>
            </a:r>
            <a:r>
              <a:rPr lang="el-GR" sz="1200" b="0" i="0" u="none" strike="noStrike" cap="none" baseline="0" dirty="0" err="1">
                <a:solidFill>
                  <a:schemeClr val="dk1"/>
                </a:solidFill>
                <a:latin typeface="Calibri"/>
                <a:ea typeface="Calibri"/>
                <a:cs typeface="Calibri"/>
                <a:sym typeface="Calibri"/>
              </a:rPr>
              <a:t>acyltransferase</a:t>
            </a:r>
            <a:r>
              <a:rPr lang="el-GR" sz="1200" b="0" i="0" u="none" strike="noStrike" cap="none" baseline="0" dirty="0">
                <a:solidFill>
                  <a:schemeClr val="dk1"/>
                </a:solidFill>
                <a:latin typeface="Calibri"/>
                <a:ea typeface="Calibri"/>
                <a:cs typeface="Calibri"/>
                <a:sym typeface="Calibri"/>
              </a:rPr>
              <a:t> 2 (ACAT2) and </a:t>
            </a:r>
            <a:r>
              <a:rPr lang="el-GR" sz="1200" b="0" i="0" u="none" strike="noStrike" cap="none" baseline="0" dirty="0" err="1">
                <a:solidFill>
                  <a:schemeClr val="dk1"/>
                </a:solidFill>
                <a:latin typeface="Calibri"/>
                <a:ea typeface="Calibri"/>
                <a:cs typeface="Calibri"/>
                <a:sym typeface="Calibri"/>
              </a:rPr>
              <a:t>are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assembled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with</a:t>
            </a:r>
            <a:r>
              <a:rPr lang="el-GR" sz="1200" b="0" i="0" u="none" strike="noStrike" cap="none" baseline="0" dirty="0">
                <a:solidFill>
                  <a:schemeClr val="dk1"/>
                </a:solidFill>
                <a:latin typeface="Calibri"/>
                <a:ea typeface="Calibri"/>
                <a:cs typeface="Calibri"/>
                <a:sym typeface="Calibri"/>
              </a:rPr>
              <a:t> apolipoprotein B-48 </a:t>
            </a:r>
            <a:r>
              <a:rPr lang="el-GR" sz="1200" b="0" i="0" u="none" strike="noStrike" cap="none" baseline="0" dirty="0" err="1">
                <a:solidFill>
                  <a:schemeClr val="dk1"/>
                </a:solidFill>
                <a:latin typeface="Calibri"/>
                <a:ea typeface="Calibri"/>
                <a:cs typeface="Calibri"/>
                <a:sym typeface="Calibri"/>
              </a:rPr>
              <a:t>to</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form</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chylomicrons</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which</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secreted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into</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lymph</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where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they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enter</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systemic</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circulation</a:t>
            </a:r>
            <a:r>
              <a:rPr lang="el-GR" sz="1200" b="0" i="0" u="none" strike="noStrike" cap="none" baseline="0" dirty="0">
                <a:solidFill>
                  <a:schemeClr val="dk1"/>
                </a:solidFill>
                <a:latin typeface="Calibri"/>
                <a:ea typeface="Calibri"/>
                <a:cs typeface="Calibri"/>
                <a:sym typeface="Calibri"/>
              </a:rPr>
              <a:t>. PS </a:t>
            </a:r>
            <a:r>
              <a:rPr lang="el-GR" sz="1200" b="0" i="0" u="none" strike="noStrike" cap="none" baseline="0" dirty="0" err="1">
                <a:solidFill>
                  <a:schemeClr val="dk1"/>
                </a:solidFill>
                <a:latin typeface="Calibri"/>
                <a:ea typeface="Calibri"/>
                <a:cs typeface="Calibri"/>
                <a:sym typeface="Calibri"/>
              </a:rPr>
              <a:t>are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poorly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esterified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by</a:t>
            </a:r>
            <a:r>
              <a:rPr lang="el-GR" sz="1200" b="0" i="0" u="none" strike="noStrike" cap="none" baseline="0" dirty="0">
                <a:solidFill>
                  <a:schemeClr val="dk1"/>
                </a:solidFill>
                <a:latin typeface="Calibri"/>
                <a:ea typeface="Calibri"/>
                <a:cs typeface="Calibri"/>
                <a:sym typeface="Calibri"/>
              </a:rPr>
              <a:t> ACAT2. </a:t>
            </a:r>
            <a:r>
              <a:rPr lang="el-GR" sz="1200" b="0" i="0" u="none" strike="noStrike" cap="none" baseline="0" dirty="0" err="1">
                <a:solidFill>
                  <a:schemeClr val="dk1"/>
                </a:solidFill>
                <a:latin typeface="Calibri"/>
                <a:ea typeface="Calibri"/>
                <a:cs typeface="Calibri"/>
                <a:sym typeface="Calibri"/>
              </a:rPr>
              <a:t>Both</a:t>
            </a:r>
            <a:r>
              <a:rPr lang="el-GR" sz="1200" b="0" i="0" u="none" strike="noStrike" cap="none" baseline="0" dirty="0">
                <a:solidFill>
                  <a:schemeClr val="dk1"/>
                </a:solidFill>
                <a:latin typeface="Calibri"/>
                <a:ea typeface="Calibri"/>
                <a:cs typeface="Calibri"/>
                <a:sym typeface="Calibri"/>
              </a:rPr>
              <a:t> PS and </a:t>
            </a: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secreted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into</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intestinal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lumen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via</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heterodimer</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ABCG5/ABCG8. </a:t>
            </a: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may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also</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loaded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by</a:t>
            </a:r>
            <a:r>
              <a:rPr lang="el-GR" sz="1200" b="0" i="0" u="none" strike="noStrike" cap="none" baseline="0" dirty="0">
                <a:solidFill>
                  <a:schemeClr val="dk1"/>
                </a:solidFill>
                <a:latin typeface="Calibri"/>
                <a:ea typeface="Calibri"/>
                <a:cs typeface="Calibri"/>
                <a:sym typeface="Calibri"/>
              </a:rPr>
              <a:t> ABCA1 </a:t>
            </a:r>
            <a:r>
              <a:rPr lang="el-GR" sz="1200" b="0" i="0" u="none" strike="noStrike" cap="none" baseline="0" dirty="0" err="1">
                <a:solidFill>
                  <a:schemeClr val="dk1"/>
                </a:solidFill>
                <a:latin typeface="Calibri"/>
                <a:ea typeface="Calibri"/>
                <a:cs typeface="Calibri"/>
                <a:sym typeface="Calibri"/>
              </a:rPr>
              <a:t>onto</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highdensity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lipoproteins</a:t>
            </a:r>
            <a:r>
              <a:rPr lang="el-GR" sz="1200" b="0" i="0" u="none" strike="noStrike" cap="none" baseline="0" dirty="0">
                <a:solidFill>
                  <a:schemeClr val="dk1"/>
                </a:solidFill>
                <a:latin typeface="Calibri"/>
                <a:ea typeface="Calibri"/>
                <a:cs typeface="Calibri"/>
                <a:sym typeface="Calibri"/>
              </a:rPr>
              <a:t> (HDL) </a:t>
            </a:r>
            <a:r>
              <a:rPr lang="el-GR" sz="1200" b="0" i="0" u="none" strike="noStrike" cap="none" baseline="0" dirty="0" err="1">
                <a:solidFill>
                  <a:schemeClr val="dk1"/>
                </a:solidFill>
                <a:latin typeface="Calibri"/>
                <a:ea typeface="Calibri"/>
                <a:cs typeface="Calibri"/>
                <a:sym typeface="Calibri"/>
              </a:rPr>
              <a:t>at</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intestinal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basolateral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membrane</a:t>
            </a:r>
            <a:r>
              <a:rPr lang="el-GR" sz="1200" b="0" i="0" u="none" strike="noStrike" cap="none" baseline="0" dirty="0">
                <a:solidFill>
                  <a:schemeClr val="dk1"/>
                </a:solidFill>
                <a:latin typeface="Calibri"/>
                <a:ea typeface="Calibri"/>
                <a:cs typeface="Calibri"/>
                <a:sym typeface="Calibri"/>
              </a:rPr>
              <a:t> and </a:t>
            </a:r>
            <a:r>
              <a:rPr lang="el-GR" sz="1200" b="0" i="0" u="none" strike="noStrike" cap="none" baseline="0" dirty="0" err="1">
                <a:solidFill>
                  <a:schemeClr val="dk1"/>
                </a:solidFill>
                <a:latin typeface="Calibri"/>
                <a:ea typeface="Calibri"/>
                <a:cs typeface="Calibri"/>
                <a:sym typeface="Calibri"/>
              </a:rPr>
              <a:t>then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enter</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lymphatic</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system</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liver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can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take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up</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chylomicrons</a:t>
            </a:r>
            <a:r>
              <a:rPr lang="el-GR" sz="1200" b="0" i="0" u="none" strike="noStrike" cap="none" baseline="0" dirty="0">
                <a:solidFill>
                  <a:schemeClr val="dk1"/>
                </a:solidFill>
                <a:latin typeface="Calibri"/>
                <a:ea typeface="Calibri"/>
                <a:cs typeface="Calibri"/>
                <a:sym typeface="Calibri"/>
              </a:rPr>
              <a:t> and </a:t>
            </a:r>
            <a:r>
              <a:rPr lang="el-GR" sz="1200" b="0" i="0" u="none" strike="noStrike" cap="none" baseline="0" dirty="0" err="1">
                <a:solidFill>
                  <a:schemeClr val="dk1"/>
                </a:solidFill>
                <a:latin typeface="Calibri"/>
                <a:ea typeface="Calibri"/>
                <a:cs typeface="Calibri"/>
                <a:sym typeface="Calibri"/>
              </a:rPr>
              <a:t>HDLassociated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via</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low-density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lipoprotein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receptor</a:t>
            </a:r>
            <a:r>
              <a:rPr lang="el-GR" sz="1200" b="0" i="0" u="none" strike="noStrike" cap="none" baseline="0" dirty="0">
                <a:solidFill>
                  <a:schemeClr val="dk1"/>
                </a:solidFill>
                <a:latin typeface="Calibri"/>
                <a:ea typeface="Calibri"/>
                <a:cs typeface="Calibri"/>
                <a:sym typeface="Calibri"/>
              </a:rPr>
              <a:t> (LDLR), </a:t>
            </a:r>
            <a:r>
              <a:rPr lang="el-GR" sz="1200" b="0" i="0" u="none" strike="noStrike" cap="none" baseline="0" dirty="0" err="1">
                <a:solidFill>
                  <a:schemeClr val="dk1"/>
                </a:solidFill>
                <a:latin typeface="Calibri"/>
                <a:ea typeface="Calibri"/>
                <a:cs typeface="Calibri"/>
                <a:sym typeface="Calibri"/>
              </a:rPr>
              <a:t>LDLRrelated</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err="1">
                <a:solidFill>
                  <a:schemeClr val="dk1"/>
                </a:solidFill>
                <a:latin typeface="Calibri"/>
                <a:ea typeface="Calibri"/>
                <a:cs typeface="Calibri"/>
                <a:sym typeface="Calibri"/>
              </a:rPr>
              <a:t>protein</a:t>
            </a:r>
            <a:r>
              <a:rPr lang="el-GR" sz="1200" b="0" i="0" u="none" strike="noStrike" cap="none" baseline="0" dirty="0">
                <a:solidFill>
                  <a:schemeClr val="dk1"/>
                </a:solidFill>
                <a:latin typeface="Calibri"/>
                <a:ea typeface="Calibri"/>
                <a:cs typeface="Calibri"/>
                <a:sym typeface="Calibri"/>
              </a:rPr>
              <a:t> (LRP), and </a:t>
            </a:r>
            <a:r>
              <a:rPr lang="el-GR" sz="1200" b="0" i="0" u="none" strike="noStrike" cap="none" baseline="0" dirty="0" err="1">
                <a:solidFill>
                  <a:schemeClr val="dk1"/>
                </a:solidFill>
                <a:latin typeface="Calibri"/>
                <a:ea typeface="Calibri"/>
                <a:cs typeface="Calibri"/>
                <a:sym typeface="Calibri"/>
              </a:rPr>
              <a:t>scavenger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receptor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class</a:t>
            </a:r>
            <a:r>
              <a:rPr lang="el-GR" sz="1200" b="0" i="0" u="none" strike="noStrike" cap="none" baseline="0" dirty="0">
                <a:solidFill>
                  <a:schemeClr val="dk1"/>
                </a:solidFill>
                <a:latin typeface="Calibri"/>
                <a:ea typeface="Calibri"/>
                <a:cs typeface="Calibri"/>
                <a:sym typeface="Calibri"/>
              </a:rPr>
              <a:t> B </a:t>
            </a:r>
            <a:r>
              <a:rPr lang="el-GR" sz="1200" b="0" i="0" u="none" strike="noStrike" cap="none" baseline="0" dirty="0" err="1">
                <a:solidFill>
                  <a:schemeClr val="dk1"/>
                </a:solidFill>
                <a:latin typeface="Calibri"/>
                <a:ea typeface="Calibri"/>
                <a:cs typeface="Calibri"/>
                <a:sym typeface="Calibri"/>
              </a:rPr>
              <a:t>member</a:t>
            </a:r>
            <a:r>
              <a:rPr lang="el-GR" sz="1200" b="0" i="0" u="none" strike="noStrike" cap="none" baseline="0" dirty="0">
                <a:solidFill>
                  <a:schemeClr val="dk1"/>
                </a:solidFill>
                <a:latin typeface="Calibri"/>
                <a:ea typeface="Calibri"/>
                <a:cs typeface="Calibri"/>
                <a:sym typeface="Calibri"/>
              </a:rPr>
              <a:t> 1 (SR-BI).</a:t>
            </a: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The </a:t>
            </a:r>
            <a:r>
              <a:rPr lang="el-GR" sz="1200" b="0" i="0" u="none" strike="noStrike" cap="none" baseline="0" dirty="0" err="1">
                <a:solidFill>
                  <a:schemeClr val="dk1"/>
                </a:solidFill>
                <a:latin typeface="Calibri"/>
                <a:ea typeface="Calibri"/>
                <a:cs typeface="Calibri"/>
                <a:sym typeface="Calibri"/>
              </a:rPr>
              <a:t>liver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can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synthesize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de </a:t>
            </a:r>
            <a:r>
              <a:rPr lang="el-GR" sz="1200" b="0" i="0" u="none" strike="noStrike" cap="none" baseline="0" dirty="0" err="1">
                <a:solidFill>
                  <a:schemeClr val="dk1"/>
                </a:solidFill>
                <a:latin typeface="Calibri"/>
                <a:ea typeface="Calibri"/>
                <a:cs typeface="Calibri"/>
                <a:sym typeface="Calibri"/>
              </a:rPr>
              <a:t>novo</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excrete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it</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into</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bile</a:t>
            </a:r>
            <a:r>
              <a:rPr lang="el-GR" sz="1200" b="0" i="0" u="none" strike="noStrike" cap="none" baseline="0" dirty="0">
                <a:solidFill>
                  <a:schemeClr val="dk1"/>
                </a:solidFill>
                <a:latin typeface="Calibri"/>
                <a:ea typeface="Calibri"/>
                <a:cs typeface="Calibri"/>
                <a:sym typeface="Calibri"/>
              </a:rPr>
              <a:t> for </a:t>
            </a:r>
            <a:r>
              <a:rPr lang="el-GR" sz="1200" b="0" i="0" u="none" strike="noStrike" cap="none" baseline="0" dirty="0" err="1">
                <a:solidFill>
                  <a:schemeClr val="dk1"/>
                </a:solidFill>
                <a:latin typeface="Calibri"/>
                <a:ea typeface="Calibri"/>
                <a:cs typeface="Calibri"/>
                <a:sym typeface="Calibri"/>
              </a:rPr>
              <a:t>biliary</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err="1">
                <a:solidFill>
                  <a:schemeClr val="dk1"/>
                </a:solidFill>
                <a:latin typeface="Calibri"/>
                <a:ea typeface="Calibri"/>
                <a:cs typeface="Calibri"/>
                <a:sym typeface="Calibri"/>
              </a:rPr>
              <a:t>secretion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via</a:t>
            </a:r>
            <a:r>
              <a:rPr lang="el-GR" sz="1200" b="0" i="0" u="none" strike="noStrike" cap="none" baseline="0" dirty="0">
                <a:solidFill>
                  <a:schemeClr val="dk1"/>
                </a:solidFill>
                <a:latin typeface="Calibri"/>
                <a:ea typeface="Calibri"/>
                <a:cs typeface="Calibri"/>
                <a:sym typeface="Calibri"/>
              </a:rPr>
              <a:t> ABCG5/ABCG8, </a:t>
            </a:r>
            <a:r>
              <a:rPr lang="el-GR" sz="1200" b="0" i="0" u="none" strike="noStrike" cap="none" baseline="0" dirty="0" err="1">
                <a:solidFill>
                  <a:schemeClr val="dk1"/>
                </a:solidFill>
                <a:latin typeface="Calibri"/>
                <a:ea typeface="Calibri"/>
                <a:cs typeface="Calibri"/>
                <a:sym typeface="Calibri"/>
              </a:rPr>
              <a:t>or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return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it</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to</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circulation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via</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very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low</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err="1">
                <a:solidFill>
                  <a:schemeClr val="dk1"/>
                </a:solidFill>
                <a:latin typeface="Calibri"/>
                <a:ea typeface="Calibri"/>
                <a:cs typeface="Calibri"/>
                <a:sym typeface="Calibri"/>
              </a:rPr>
              <a:t>density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lipoprotein</a:t>
            </a:r>
            <a:r>
              <a:rPr lang="el-GR" sz="1200" b="0" i="0" u="none" strike="noStrike" cap="none" baseline="0" dirty="0">
                <a:solidFill>
                  <a:schemeClr val="dk1"/>
                </a:solidFill>
                <a:latin typeface="Calibri"/>
                <a:ea typeface="Calibri"/>
                <a:cs typeface="Calibri"/>
                <a:sym typeface="Calibri"/>
              </a:rPr>
              <a:t> (VLDL) and HDL. </a:t>
            </a:r>
            <a:r>
              <a:rPr lang="el-GR" sz="1200" b="0" i="0" u="none" strike="noStrike" cap="none" baseline="0" dirty="0" err="1">
                <a:solidFill>
                  <a:schemeClr val="dk1"/>
                </a:solidFill>
                <a:latin typeface="Calibri"/>
                <a:ea typeface="Calibri"/>
                <a:cs typeface="Calibri"/>
                <a:sym typeface="Calibri"/>
              </a:rPr>
              <a:t>Liver</a:t>
            </a:r>
            <a:r>
              <a:rPr lang="el-GR" sz="1200" b="0" i="0" u="none" strike="noStrike" cap="none" baseline="0" dirty="0">
                <a:solidFill>
                  <a:schemeClr val="dk1"/>
                </a:solidFill>
                <a:latin typeface="Calibri"/>
                <a:ea typeface="Calibri"/>
                <a:cs typeface="Calibri"/>
                <a:sym typeface="Calibri"/>
              </a:rPr>
              <a:t> NPC1L1 </a:t>
            </a:r>
            <a:r>
              <a:rPr lang="el-GR" sz="1200" b="0" i="0" u="none" strike="noStrike" cap="none" baseline="0" dirty="0" err="1">
                <a:solidFill>
                  <a:schemeClr val="dk1"/>
                </a:solidFill>
                <a:latin typeface="Calibri"/>
                <a:ea typeface="Calibri"/>
                <a:cs typeface="Calibri"/>
                <a:sym typeface="Calibri"/>
              </a:rPr>
              <a:t>can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facilitate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biliary</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reuptake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Deficiency</a:t>
            </a:r>
            <a:r>
              <a:rPr lang="el-GR" sz="1200" b="0" i="0" u="none" strike="noStrike" cap="none" baseline="0" dirty="0">
                <a:solidFill>
                  <a:schemeClr val="dk1"/>
                </a:solidFill>
                <a:latin typeface="Calibri"/>
                <a:ea typeface="Calibri"/>
                <a:cs typeface="Calibri"/>
                <a:sym typeface="Calibri"/>
              </a:rPr>
              <a:t> of ABCG5 </a:t>
            </a:r>
            <a:r>
              <a:rPr lang="el-GR" sz="1200" b="0" i="0" u="none" strike="noStrike" cap="none" baseline="0" dirty="0" err="1">
                <a:solidFill>
                  <a:schemeClr val="dk1"/>
                </a:solidFill>
                <a:latin typeface="Calibri"/>
                <a:ea typeface="Calibri"/>
                <a:cs typeface="Calibri"/>
                <a:sym typeface="Calibri"/>
              </a:rPr>
              <a:t>or</a:t>
            </a:r>
            <a:r>
              <a:rPr lang="el-GR" sz="1200" b="0" i="0" u="none" strike="noStrike" cap="none" baseline="0" dirty="0">
                <a:solidFill>
                  <a:schemeClr val="dk1"/>
                </a:solidFill>
                <a:latin typeface="Calibri"/>
                <a:ea typeface="Calibri"/>
                <a:cs typeface="Calibri"/>
                <a:sym typeface="Calibri"/>
              </a:rPr>
              <a:t> ABCG8 in </a:t>
            </a:r>
            <a:r>
              <a:rPr lang="el-GR" sz="1200" b="0" i="0" u="none" strike="noStrike" cap="none" baseline="0" dirty="0" err="1">
                <a:solidFill>
                  <a:schemeClr val="dk1"/>
                </a:solidFill>
                <a:latin typeface="Calibri"/>
                <a:ea typeface="Calibri"/>
                <a:cs typeface="Calibri"/>
                <a:sym typeface="Calibri"/>
              </a:rPr>
              <a:t>sitosterolemic</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err="1">
                <a:solidFill>
                  <a:schemeClr val="dk1"/>
                </a:solidFill>
                <a:latin typeface="Calibri"/>
                <a:ea typeface="Calibri"/>
                <a:cs typeface="Calibri"/>
                <a:sym typeface="Calibri"/>
              </a:rPr>
              <a:t>patients</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impairs</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excretion</a:t>
            </a:r>
            <a:r>
              <a:rPr lang="el-GR" sz="1200" b="0" i="0" u="none" strike="noStrike" cap="none" baseline="0" dirty="0">
                <a:solidFill>
                  <a:schemeClr val="dk1"/>
                </a:solidFill>
                <a:latin typeface="Calibri"/>
                <a:ea typeface="Calibri"/>
                <a:cs typeface="Calibri"/>
                <a:sym typeface="Calibri"/>
              </a:rPr>
              <a:t> of PS </a:t>
            </a:r>
            <a:r>
              <a:rPr lang="el-GR" sz="1200" b="0" i="0" u="none" strike="noStrike" cap="none" baseline="0" dirty="0" err="1">
                <a:solidFill>
                  <a:schemeClr val="dk1"/>
                </a:solidFill>
                <a:latin typeface="Calibri"/>
                <a:ea typeface="Calibri"/>
                <a:cs typeface="Calibri"/>
                <a:sym typeface="Calibri"/>
              </a:rPr>
              <a:t>into</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intestinal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lumen</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from</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enterocytes</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and the </a:t>
            </a:r>
            <a:r>
              <a:rPr lang="el-GR" sz="1200" b="0" i="0" u="none" strike="noStrike" cap="none" baseline="0" dirty="0" err="1">
                <a:solidFill>
                  <a:schemeClr val="dk1"/>
                </a:solidFill>
                <a:latin typeface="Calibri"/>
                <a:ea typeface="Calibri"/>
                <a:cs typeface="Calibri"/>
                <a:sym typeface="Calibri"/>
              </a:rPr>
              <a:t>liver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thereby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resulting</a:t>
            </a:r>
            <a:r>
              <a:rPr lang="el-GR" sz="1200" b="0" i="0" u="none" strike="noStrike" cap="none" baseline="0" dirty="0">
                <a:solidFill>
                  <a:schemeClr val="dk1"/>
                </a:solidFill>
                <a:latin typeface="Calibri"/>
                <a:ea typeface="Calibri"/>
                <a:cs typeface="Calibri"/>
                <a:sym typeface="Calibri"/>
              </a:rPr>
              <a:t> in a </a:t>
            </a:r>
            <a:r>
              <a:rPr lang="el-GR" sz="1200" b="0" i="0" u="none" strike="noStrike" cap="none" baseline="0" dirty="0" err="1">
                <a:solidFill>
                  <a:schemeClr val="dk1"/>
                </a:solidFill>
                <a:latin typeface="Calibri"/>
                <a:ea typeface="Calibri"/>
                <a:cs typeface="Calibri"/>
                <a:sym typeface="Calibri"/>
              </a:rPr>
              <a:t>severe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accumulation</a:t>
            </a:r>
            <a:r>
              <a:rPr lang="el-GR" sz="1200" b="0" i="0" u="none" strike="noStrike" cap="none" baseline="0" dirty="0">
                <a:solidFill>
                  <a:schemeClr val="dk1"/>
                </a:solidFill>
                <a:latin typeface="Calibri"/>
                <a:ea typeface="Calibri"/>
                <a:cs typeface="Calibri"/>
                <a:sym typeface="Calibri"/>
              </a:rPr>
              <a:t> of PS in </a:t>
            </a:r>
            <a:r>
              <a:rPr lang="el-GR" sz="1200" b="0" i="0" u="none" strike="noStrike" cap="none" baseline="0" dirty="0" err="1">
                <a:solidFill>
                  <a:schemeClr val="dk1"/>
                </a:solidFill>
                <a:latin typeface="Calibri"/>
                <a:ea typeface="Calibri"/>
                <a:cs typeface="Calibri"/>
                <a:sym typeface="Calibri"/>
              </a:rPr>
              <a:t>plasma</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and </a:t>
            </a:r>
            <a:r>
              <a:rPr lang="el-GR" sz="1200" b="0" i="0" u="none" strike="noStrike" cap="none" baseline="0" dirty="0" err="1">
                <a:solidFill>
                  <a:schemeClr val="dk1"/>
                </a:solidFill>
                <a:latin typeface="Calibri"/>
                <a:ea typeface="Calibri"/>
                <a:cs typeface="Calibri"/>
                <a:sym typeface="Calibri"/>
              </a:rPr>
              <a:t>tissues</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Sitosterolemic</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patients</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have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impaired</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liver</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cholesterol</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biosynthesis</a:t>
            </a:r>
            <a:r>
              <a:rPr lang="el-GR" sz="1200" b="0" i="0" u="none" strike="noStrike" cap="none" baseline="0" dirty="0">
                <a:solidFill>
                  <a:schemeClr val="dk1"/>
                </a:solidFill>
                <a:latin typeface="Calibri"/>
                <a:ea typeface="Calibri"/>
                <a:cs typeface="Calibri"/>
                <a:sym typeface="Calibri"/>
              </a:rPr>
              <a:t>.</a:t>
            </a:r>
          </a:p>
          <a:p>
            <a:pPr marL="0" marR="0" lvl="0" indent="0" algn="l" rtl="0">
              <a:spcBef>
                <a:spcPts val="360"/>
              </a:spcBef>
              <a:spcAft>
                <a:spcPts val="0"/>
              </a:spcAft>
              <a:buSzPct val="25000"/>
              <a:buNone/>
            </a:pPr>
            <a:r>
              <a:rPr lang="el-GR" sz="1200" b="0" i="0" u="none" strike="noStrike" cap="none" baseline="0" dirty="0" err="1">
                <a:solidFill>
                  <a:schemeClr val="dk1"/>
                </a:solidFill>
                <a:latin typeface="Calibri"/>
                <a:ea typeface="Calibri"/>
                <a:cs typeface="Calibri"/>
                <a:sym typeface="Calibri"/>
              </a:rPr>
              <a:t>Current</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sitosterolemia</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therapy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is</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based</a:t>
            </a:r>
            <a:r>
              <a:rPr lang="el-GR" sz="1200" b="0" i="0" u="none" strike="noStrike" cap="none" baseline="0" dirty="0">
                <a:solidFill>
                  <a:schemeClr val="dk1"/>
                </a:solidFill>
                <a:latin typeface="Calibri"/>
                <a:ea typeface="Calibri"/>
                <a:cs typeface="Calibri"/>
                <a:sym typeface="Calibri"/>
              </a:rPr>
              <a:t> on a </a:t>
            </a:r>
            <a:r>
              <a:rPr lang="el-GR" sz="1200" b="0" i="0" u="none" strike="noStrike" cap="none" baseline="0" dirty="0" err="1">
                <a:solidFill>
                  <a:schemeClr val="dk1"/>
                </a:solidFill>
                <a:latin typeface="Calibri"/>
                <a:ea typeface="Calibri"/>
                <a:cs typeface="Calibri"/>
                <a:sym typeface="Calibri"/>
              </a:rPr>
              <a:t>diet</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low</a:t>
            </a:r>
            <a:r>
              <a:rPr lang="el-GR" sz="1200" b="0" i="0" u="none" strike="noStrike" cap="none" baseline="0" dirty="0">
                <a:solidFill>
                  <a:schemeClr val="dk1"/>
                </a:solidFill>
                <a:latin typeface="Calibri"/>
                <a:ea typeface="Calibri"/>
                <a:cs typeface="Calibri"/>
                <a:sym typeface="Calibri"/>
              </a:rPr>
              <a:t> in PS and</a:t>
            </a: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ezetimibe </a:t>
            </a:r>
            <a:r>
              <a:rPr lang="el-GR" sz="1200" b="0" i="0" u="none" strike="noStrike" cap="none" baseline="0" dirty="0" err="1">
                <a:solidFill>
                  <a:schemeClr val="dk1"/>
                </a:solidFill>
                <a:latin typeface="Calibri"/>
                <a:ea typeface="Calibri"/>
                <a:cs typeface="Calibri"/>
                <a:sym typeface="Calibri"/>
              </a:rPr>
              <a:t>treatment</a:t>
            </a:r>
            <a:r>
              <a:rPr lang="el-GR" sz="1200" b="0" i="0" u="none" strike="noStrike" cap="none" baseline="0" dirty="0">
                <a:solidFill>
                  <a:schemeClr val="dk1"/>
                </a:solidFill>
                <a:latin typeface="Calibri"/>
                <a:ea typeface="Calibri"/>
                <a:cs typeface="Calibri"/>
                <a:sym typeface="Calibri"/>
              </a:rPr>
              <a:t>. The </a:t>
            </a:r>
            <a:r>
              <a:rPr lang="el-GR" sz="1200" b="0" i="0" u="none" strike="noStrike" cap="none" baseline="0" dirty="0" err="1">
                <a:solidFill>
                  <a:schemeClr val="dk1"/>
                </a:solidFill>
                <a:latin typeface="Calibri"/>
                <a:ea typeface="Calibri"/>
                <a:cs typeface="Calibri"/>
                <a:sym typeface="Calibri"/>
              </a:rPr>
              <a:t>use</a:t>
            </a:r>
            <a:r>
              <a:rPr lang="el-GR" sz="1200" b="0" i="0" u="none" strike="noStrike" cap="none" baseline="0" dirty="0">
                <a:solidFill>
                  <a:schemeClr val="dk1"/>
                </a:solidFill>
                <a:latin typeface="Calibri"/>
                <a:ea typeface="Calibri"/>
                <a:cs typeface="Calibri"/>
                <a:sym typeface="Calibri"/>
              </a:rPr>
              <a:t> of </a:t>
            </a:r>
            <a:r>
              <a:rPr lang="el-GR" sz="1200" b="0" i="0" u="none" strike="noStrike" cap="none" baseline="0" dirty="0" err="1">
                <a:solidFill>
                  <a:schemeClr val="dk1"/>
                </a:solidFill>
                <a:latin typeface="Calibri"/>
                <a:ea typeface="Calibri"/>
                <a:cs typeface="Calibri"/>
                <a:sym typeface="Calibri"/>
              </a:rPr>
              <a:t>cholestyramine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may</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be</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recommended</a:t>
            </a:r>
            <a:r>
              <a:rPr lang="el-GR" sz="1200" b="0" i="0" u="none" strike="noStrike" cap="none" baseline="0" dirty="0">
                <a:solidFill>
                  <a:schemeClr val="dk1"/>
                </a:solidFill>
                <a:latin typeface="Calibri"/>
                <a:ea typeface="Calibri"/>
                <a:cs typeface="Calibri"/>
                <a:sym typeface="Calibri"/>
              </a:rPr>
              <a:t> in</a:t>
            </a: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ezetimibe-</a:t>
            </a:r>
            <a:r>
              <a:rPr lang="el-GR" sz="1200" b="0" i="0" u="none" strike="noStrike" cap="none" baseline="0" dirty="0" err="1">
                <a:solidFill>
                  <a:schemeClr val="dk1"/>
                </a:solidFill>
                <a:latin typeface="Calibri"/>
                <a:ea typeface="Calibri"/>
                <a:cs typeface="Calibri"/>
                <a:sym typeface="Calibri"/>
              </a:rPr>
              <a:t>resistant</a:t>
            </a:r>
            <a:r>
              <a:rPr lang="el-GR" sz="1200" b="0" i="0" u="none" strike="noStrike" cap="none" baseline="0" dirty="0">
                <a:solidFill>
                  <a:schemeClr val="dk1"/>
                </a:solidFill>
                <a:latin typeface="Calibri"/>
                <a:ea typeface="Calibri"/>
                <a:cs typeface="Calibri"/>
                <a:sym typeface="Calibri"/>
              </a:rPr>
              <a:t> </a:t>
            </a:r>
            <a:r>
              <a:rPr lang="el-GR" sz="1200" b="0" i="0" u="none" strike="noStrike" cap="none" baseline="0" dirty="0" err="1">
                <a:solidFill>
                  <a:schemeClr val="dk1"/>
                </a:solidFill>
                <a:latin typeface="Calibri"/>
                <a:ea typeface="Calibri"/>
                <a:cs typeface="Calibri"/>
                <a:sym typeface="Calibri"/>
              </a:rPr>
              <a:t>patients</a:t>
            </a:r>
            <a:endParaRPr lang="el-G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314" name="Shape 3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l-GR"/>
              <a:t> </a:t>
            </a:r>
          </a:p>
        </p:txBody>
      </p:sp>
    </p:spTree>
    <p:extLst>
      <p:ext uri="{BB962C8B-B14F-4D97-AF65-F5344CB8AC3E}">
        <p14:creationId xmlns="" xmlns:p14="http://schemas.microsoft.com/office/powerpoint/2010/main" val="3263054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20" name="Shape 320"/>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 xmlns:p14="http://schemas.microsoft.com/office/powerpoint/2010/main" val="2680205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36" name="Shape 336"/>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 xmlns:p14="http://schemas.microsoft.com/office/powerpoint/2010/main" val="14453488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857250" y="685800"/>
            <a:ext cx="5143500" cy="3429000"/>
          </a:xfrm>
        </p:spPr>
      </p:sp>
      <p:sp>
        <p:nvSpPr>
          <p:cNvPr id="3" name="Θέση σημειώσεων 2"/>
          <p:cNvSpPr>
            <a:spLocks noGrp="1"/>
          </p:cNvSpPr>
          <p:nvPr>
            <p:ph type="body" idx="1"/>
          </p:nvPr>
        </p:nvSpPr>
        <p:spPr/>
        <p:txBody>
          <a:bodyPr/>
          <a:lstStyle/>
          <a:p>
            <a:r>
              <a:rPr lang="en-US" dirty="0" smtClean="0"/>
              <a:t>15-18 months old</a:t>
            </a:r>
            <a:endParaRPr lang="en-US" dirty="0"/>
          </a:p>
        </p:txBody>
      </p:sp>
      <p:sp>
        <p:nvSpPr>
          <p:cNvPr id="4" name="Θέση αριθμού διαφάνειας 3"/>
          <p:cNvSpPr>
            <a:spLocks noGrp="1"/>
          </p:cNvSpPr>
          <p:nvPr>
            <p:ph type="sldNum" sz="quarter" idx="10"/>
          </p:nvPr>
        </p:nvSpPr>
        <p:spPr/>
        <p:txBody>
          <a:bodyPr/>
          <a:lstStyle/>
          <a:p>
            <a:pPr>
              <a:defRPr/>
            </a:pPr>
            <a:fld id="{A62CF39C-4DDA-457C-BC0C-F0ECF2B2FF05}" type="slidenum">
              <a:rPr lang="en-US" smtClean="0"/>
              <a:pPr>
                <a:defRPr/>
              </a:pPr>
              <a:t>83</a:t>
            </a:fld>
            <a:endParaRPr lang="en-US"/>
          </a:p>
        </p:txBody>
      </p:sp>
    </p:spTree>
    <p:extLst>
      <p:ext uri="{BB962C8B-B14F-4D97-AF65-F5344CB8AC3E}">
        <p14:creationId xmlns="" xmlns:p14="http://schemas.microsoft.com/office/powerpoint/2010/main" val="1898975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351" name="Shape 3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l-GR"/>
              <a:t> </a:t>
            </a:r>
          </a:p>
        </p:txBody>
      </p:sp>
    </p:spTree>
    <p:extLst>
      <p:ext uri="{BB962C8B-B14F-4D97-AF65-F5344CB8AC3E}">
        <p14:creationId xmlns="" xmlns:p14="http://schemas.microsoft.com/office/powerpoint/2010/main" val="5014016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l-GR" sz="1200" b="0" i="0" u="none" strike="noStrike" cap="none" baseline="0" dirty="0">
                <a:solidFill>
                  <a:schemeClr val="dk1"/>
                </a:solidFill>
                <a:latin typeface="Calibri"/>
                <a:ea typeface="Calibri"/>
                <a:cs typeface="Calibri"/>
                <a:sym typeface="Calibri"/>
              </a:rPr>
              <a:t>«Σου στέλνω τη φωτογραφία που ζήτησες, όπου φαίνεται η </a:t>
            </a:r>
            <a:r>
              <a:rPr lang="el-GR" sz="1200" b="0" i="0" u="none" strike="noStrike" cap="none" baseline="0" dirty="0" err="1">
                <a:solidFill>
                  <a:schemeClr val="dk1"/>
                </a:solidFill>
                <a:latin typeface="Calibri"/>
                <a:ea typeface="Calibri"/>
                <a:cs typeface="Calibri"/>
                <a:sym typeface="Calibri"/>
              </a:rPr>
              <a:t>στοματοκυττάρωση</a:t>
            </a:r>
            <a:r>
              <a:rPr lang="el-GR" sz="1200" b="0" i="0" u="none" strike="noStrike" cap="none" baseline="0" dirty="0">
                <a:solidFill>
                  <a:schemeClr val="dk1"/>
                </a:solidFill>
                <a:latin typeface="Calibri"/>
                <a:ea typeface="Calibri"/>
                <a:cs typeface="Calibri"/>
                <a:sym typeface="Calibri"/>
              </a:rPr>
              <a:t> και η </a:t>
            </a:r>
            <a:r>
              <a:rPr lang="el-GR" sz="1200" b="0" i="0" u="none" strike="noStrike" cap="none" baseline="0" dirty="0" err="1">
                <a:solidFill>
                  <a:schemeClr val="dk1"/>
                </a:solidFill>
                <a:latin typeface="Calibri"/>
                <a:ea typeface="Calibri"/>
                <a:cs typeface="Calibri"/>
                <a:sym typeface="Calibri"/>
              </a:rPr>
              <a:t>θρομβοπενία</a:t>
            </a:r>
            <a:r>
              <a:rPr lang="el-GR" sz="1200" b="0" i="0" u="none" strike="noStrike" cap="none" baseline="0" dirty="0">
                <a:solidFill>
                  <a:schemeClr val="dk1"/>
                </a:solidFill>
                <a:latin typeface="Calibri"/>
                <a:ea typeface="Calibri"/>
                <a:cs typeface="Calibri"/>
                <a:sym typeface="Calibri"/>
              </a:rPr>
              <a:t>.»</a:t>
            </a:r>
          </a:p>
          <a:p>
            <a:pPr marL="0" marR="0" lvl="0" indent="0" algn="l" rtl="0">
              <a:spcBef>
                <a:spcPts val="360"/>
              </a:spcBef>
              <a:spcAft>
                <a:spcPts val="0"/>
              </a:spcAft>
              <a:buSzPct val="25000"/>
              <a:buNone/>
            </a:pPr>
            <a:r>
              <a:rPr lang="el-GR" sz="1200" b="0" i="0" u="none" strike="noStrike" cap="none" baseline="0" dirty="0">
                <a:solidFill>
                  <a:schemeClr val="dk1"/>
                </a:solidFill>
                <a:latin typeface="Calibri"/>
                <a:ea typeface="Calibri"/>
                <a:cs typeface="Calibri"/>
                <a:sym typeface="Calibri"/>
              </a:rPr>
              <a:t>Δες την διαφάνεια 23 που μοιάζουν για το ποια είναι τα αιμοπετάλια και ποια τα στοματοκύτταρα.</a:t>
            </a: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r>
              <a:rPr lang="el-GR"/>
              <a:t> </a:t>
            </a:r>
          </a:p>
        </p:txBody>
      </p:sp>
    </p:spTree>
    <p:extLst>
      <p:ext uri="{BB962C8B-B14F-4D97-AF65-F5344CB8AC3E}">
        <p14:creationId xmlns="" xmlns:p14="http://schemas.microsoft.com/office/powerpoint/2010/main" val="33866905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25" name="Shape 8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l-GR" sz="1200" b="0" i="0" u="none" strike="noStrike" cap="none" baseline="0">
                <a:solidFill>
                  <a:schemeClr val="dk1"/>
                </a:solidFill>
                <a:latin typeface="Calibri"/>
                <a:ea typeface="Calibri"/>
                <a:cs typeface="Calibri"/>
                <a:sym typeface="Calibri"/>
              </a:rPr>
              <a:t>Impaired ABCG5/ABCG8 heterodimer function in Abcg52/2 or Abcg82/2 hepatocytes and enterocytes leads to</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increased plasma sterol levels. Sterols accumulate in the platelet membrane, resulting in calpain activation, reduced</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aIIbb3 surface expression, loss of the GPIba-FlnA linkage, microparticle formation, and poor hemostatic functions.</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Biochemical analysis shows that platelets</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isolated from Abcg82/2 mice fed a high-sterol</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diet have increased activation of the calciumactivated</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protease calpain, resulting in loss</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of the cytoskeletal and scaffold protein filamin</a:t>
            </a:r>
          </a:p>
          <a:p>
            <a:pPr marL="0" marR="0" lvl="0" indent="0" algn="l" rtl="0">
              <a:spcBef>
                <a:spcPts val="360"/>
              </a:spcBef>
              <a:spcAft>
                <a:spcPts val="0"/>
              </a:spcAft>
              <a:buSzPct val="25000"/>
              <a:buNone/>
            </a:pPr>
            <a:r>
              <a:rPr lang="el-GR" sz="1200" b="0" i="0" u="none" strike="noStrike" cap="none" baseline="0">
                <a:solidFill>
                  <a:schemeClr val="dk1"/>
                </a:solidFill>
                <a:latin typeface="Calibri"/>
                <a:ea typeface="Calibri"/>
                <a:cs typeface="Calibri"/>
                <a:sym typeface="Calibri"/>
              </a:rPr>
              <a:t>A (FlnA)</a:t>
            </a:r>
          </a:p>
        </p:txBody>
      </p:sp>
      <p:sp>
        <p:nvSpPr>
          <p:cNvPr id="826" name="Shape 8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l-GR"/>
              <a:t> </a:t>
            </a:r>
          </a:p>
        </p:txBody>
      </p:sp>
    </p:spTree>
    <p:extLst>
      <p:ext uri="{BB962C8B-B14F-4D97-AF65-F5344CB8AC3E}">
        <p14:creationId xmlns="" xmlns:p14="http://schemas.microsoft.com/office/powerpoint/2010/main" val="563734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32" name="Shape 832"/>
          <p:cNvSpPr>
            <a:spLocks noGrp="1" noRot="1" noChangeAspect="1"/>
          </p:cNvSpPr>
          <p:nvPr>
            <p:ph type="sldImg" idx="2"/>
          </p:nvPr>
        </p:nvSpPr>
        <p:spPr>
          <a:xfrm>
            <a:off x="857250" y="685800"/>
            <a:ext cx="51435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 xmlns:p14="http://schemas.microsoft.com/office/powerpoint/2010/main" val="63224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3213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213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0891DA-D83A-45B9-911C-5A57D6F7D7F5}" type="slidenum">
              <a:rPr lang="el-GR">
                <a:solidFill>
                  <a:prstClr val="black"/>
                </a:solidFill>
              </a:rPr>
              <a:pPr/>
              <a:t>7</a:t>
            </a:fld>
            <a:endParaRPr lang="el-G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3315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315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CCA929-74EA-44C4-9D47-D17EDB9DC209}" type="slidenum">
              <a:rPr lang="el-GR">
                <a:solidFill>
                  <a:prstClr val="black"/>
                </a:solidFill>
              </a:rPr>
              <a:pPr/>
              <a:t>8</a:t>
            </a:fld>
            <a:endParaRPr lang="el-G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1 - Θέση εικόνας διαφάνειας"/>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43417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3418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43F905-2F4F-4BF2-93E7-3D0DDDD3E32B}" type="slidenum">
              <a:rPr lang="el-GR">
                <a:solidFill>
                  <a:prstClr val="black"/>
                </a:solidFill>
              </a:rPr>
              <a:pPr/>
              <a:t>9</a:t>
            </a:fld>
            <a:endParaRPr lang="el-G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28"/>
            <a:ext cx="874395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4"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53D4ED37-6C9C-48C7-A47B-90F0EA153A7E}" type="slidenum">
              <a:rPr lang="en-US"/>
              <a:pPr>
                <a:defRPr/>
              </a:pPr>
              <a:t>‹#›</a:t>
            </a:fld>
            <a:endParaRPr lang="en-US"/>
          </a:p>
        </p:txBody>
      </p:sp>
      <p:sp>
        <p:nvSpPr>
          <p:cNvPr id="5"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FC0CDDA5-E65E-4A44-8CE6-99B29C019F52}" type="datetimeFigureOut">
              <a:rPr lang="en-US"/>
              <a:pPr>
                <a:defRPr/>
              </a:pPr>
              <a:t>5/10/2015</a:t>
            </a:fld>
            <a:endParaRPr lang="en-US"/>
          </a:p>
        </p:txBody>
      </p:sp>
    </p:spTree>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Table 5"/>
          <p:cNvGraphicFramePr>
            <a:graphicFrameLocks noGrp="1"/>
          </p:cNvGraphicFramePr>
          <p:nvPr/>
        </p:nvGraphicFramePr>
        <p:xfrm>
          <a:off x="625475" y="1397002"/>
          <a:ext cx="9069388" cy="4449763"/>
        </p:xfrm>
        <a:graphic>
          <a:graphicData uri="http://schemas.openxmlformats.org/drawingml/2006/table">
            <a:tbl>
              <a:tblPr firstRow="1" bandRow="1">
                <a:tableStyleId>{5C22544A-7EE6-4342-B048-85BDC9FD1C3A}</a:tableStyleId>
              </a:tblPr>
              <a:tblGrid>
                <a:gridCol w="1295627"/>
                <a:gridCol w="1295627"/>
                <a:gridCol w="1295627"/>
                <a:gridCol w="1295627"/>
                <a:gridCol w="1295627"/>
                <a:gridCol w="1295627"/>
                <a:gridCol w="1295627"/>
              </a:tblGrid>
              <a:tr h="370814">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r>
              <a:tr h="370814">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r>
              <a:tr h="370814">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bl>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2"/>
          <p:cNvSpPr>
            <a:spLocks noGrp="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Slide Number Placeholder 3"/>
          <p:cNvSpPr>
            <a:spLocks noGrp="1"/>
          </p:cNvSpPr>
          <p:nvPr>
            <p:ph type="sldNum" sz="quarter" idx="11"/>
          </p:nvPr>
        </p:nvSpPr>
        <p:spPr/>
        <p:txBody>
          <a:bodyPr/>
          <a:lstStyle>
            <a:lvl1pPr>
              <a:defRPr>
                <a:latin typeface="Times New Roman" pitchFamily="18" charset="0"/>
                <a:cs typeface="+mn-cs"/>
              </a:defRPr>
            </a:lvl1pPr>
          </a:lstStyle>
          <a:p>
            <a:pPr>
              <a:defRPr/>
            </a:pPr>
            <a:fld id="{A4DEEB51-16EE-4C27-811F-1B581FB623DB}" type="slidenum">
              <a:rPr lang="en-US"/>
              <a:pPr>
                <a:defRPr/>
              </a:pPr>
              <a:t>‹#›</a:t>
            </a:fld>
            <a:endParaRPr lang="en-US"/>
          </a:p>
        </p:txBody>
      </p:sp>
      <p:sp>
        <p:nvSpPr>
          <p:cNvPr id="6" name="Date Placeholder 4"/>
          <p:cNvSpPr>
            <a:spLocks noGrp="1"/>
          </p:cNvSpPr>
          <p:nvPr>
            <p:ph type="dt" sz="half" idx="12"/>
          </p:nvPr>
        </p:nvSpPr>
        <p:spPr/>
        <p:txBody>
          <a:bodyPr/>
          <a:lstStyle>
            <a:lvl1pPr>
              <a:defRPr>
                <a:latin typeface="Times New Roman" pitchFamily="18" charset="0"/>
                <a:cs typeface="+mn-cs"/>
              </a:defRPr>
            </a:lvl1pPr>
          </a:lstStyle>
          <a:p>
            <a:pPr>
              <a:defRPr/>
            </a:pPr>
            <a:fld id="{ED11D234-D0CE-4B93-8DF6-BBF95BBF1B6B}" type="datetimeFigureOut">
              <a:rPr lang="en-US"/>
              <a:pPr>
                <a:defRPr/>
              </a:pPr>
              <a:t>5/10/2015</a:t>
            </a:fld>
            <a:endParaRPr lang="en-US"/>
          </a:p>
        </p:txBody>
      </p:sp>
    </p:spTree>
  </p:cSld>
  <p:clrMapOvr>
    <a:masterClrMapping/>
  </p:clrMapOvr>
  <p:transition>
    <p:wipe dir="r"/>
  </p:transition>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3"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CE295ED1-8008-4451-8052-93536A724140}" type="slidenum">
              <a:rPr lang="en-US"/>
              <a:pPr>
                <a:defRPr/>
              </a:pPr>
              <a:t>‹#›</a:t>
            </a:fld>
            <a:endParaRPr lang="en-US"/>
          </a:p>
        </p:txBody>
      </p:sp>
      <p:sp>
        <p:nvSpPr>
          <p:cNvPr id="4"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A6FC087A-AB4F-4A50-A0FD-4076EF6E7CC3}" type="datetimeFigureOut">
              <a:rPr lang="en-US"/>
              <a:pPr>
                <a:defRPr/>
              </a:pPr>
              <a:t>5/10/2015</a:t>
            </a:fld>
            <a:endParaRPr lang="en-US"/>
          </a:p>
        </p:txBody>
      </p:sp>
    </p:spTree>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8"/>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6"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97F634CF-A0E6-45AF-BF64-FC01A87FBB4C}" type="slidenum">
              <a:rPr lang="en-US"/>
              <a:pPr>
                <a:defRPr/>
              </a:pPr>
              <a:t>‹#›</a:t>
            </a:fld>
            <a:endParaRPr lang="en-US"/>
          </a:p>
        </p:txBody>
      </p:sp>
      <p:sp>
        <p:nvSpPr>
          <p:cNvPr id="7"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BD7773FF-F33C-444C-9479-EAFE1A013AD0}" type="datetimeFigureOut">
              <a:rPr lang="en-US"/>
              <a:pPr>
                <a:defRPr/>
              </a:pPr>
              <a:t>5/10/2015</a:t>
            </a:fld>
            <a:endParaRPr lang="en-US"/>
          </a:p>
        </p:txBody>
      </p:sp>
    </p:spTree>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6"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D8B57533-0DA2-4D7A-AE6D-E59697190AD0}" type="slidenum">
              <a:rPr lang="en-US"/>
              <a:pPr>
                <a:defRPr/>
              </a:pPr>
              <a:t>‹#›</a:t>
            </a:fld>
            <a:endParaRPr lang="en-US"/>
          </a:p>
        </p:txBody>
      </p:sp>
      <p:sp>
        <p:nvSpPr>
          <p:cNvPr id="7"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EC7DA3D1-60C3-45CF-A74E-C24B95948FE5}" type="datetimeFigureOut">
              <a:rPr lang="en-US"/>
              <a:pPr>
                <a:defRPr/>
              </a:pPr>
              <a:t>5/10/2015</a:t>
            </a:fld>
            <a:endParaRPr lang="en-US"/>
          </a:p>
        </p:txBody>
      </p:sp>
    </p:spTree>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F47DEAEF-F79B-422F-847C-2B74E42FBD5B}"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3049EE18-BDF0-4E4B-98CB-F1938601BDA6}" type="datetimeFigureOut">
              <a:rPr lang="en-US"/>
              <a:pPr>
                <a:defRPr/>
              </a:pPr>
              <a:t>5/10/2015</a:t>
            </a:fld>
            <a:endParaRPr lang="en-US"/>
          </a:p>
        </p:txBody>
      </p:sp>
    </p:spTree>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7715" y="0"/>
            <a:ext cx="2282428"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6858" y="0"/>
            <a:ext cx="6679406"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C1158E3B-301A-48C7-9E87-AFC63ED8184E}"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93B0C7A0-54A1-48D8-A3A9-7C4E699AC941}" type="datetimeFigureOut">
              <a:rPr lang="en-US"/>
              <a:pPr>
                <a:defRPr/>
              </a:pPr>
              <a:t>5/10/2015</a:t>
            </a:fld>
            <a:endParaRPr lang="en-US"/>
          </a:p>
        </p:txBody>
      </p:sp>
    </p:spTree>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6861" y="27"/>
            <a:ext cx="9131498" cy="11096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76859" y="1462088"/>
            <a:ext cx="9133284" cy="4481512"/>
          </a:xfrm>
        </p:spPr>
        <p:txBody>
          <a:bodyPr/>
          <a:lstStyle/>
          <a:p>
            <a:pPr lvl="0"/>
            <a:r>
              <a:rPr lang="en-US" noProof="0" dirty="0" smtClean="0"/>
              <a:t>Click icon to add chart</a:t>
            </a:r>
            <a:endParaRPr lang="en-US" noProof="0" dirty="0"/>
          </a:p>
        </p:txBody>
      </p:sp>
      <p:sp>
        <p:nvSpPr>
          <p:cNvPr id="4" name="Footer Placeholder 3"/>
          <p:cNvSpPr>
            <a:spLocks noGrp="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Slide Number Placeholder 4"/>
          <p:cNvSpPr>
            <a:spLocks noGrp="1"/>
          </p:cNvSpPr>
          <p:nvPr>
            <p:ph type="sldNum" sz="quarter" idx="11"/>
          </p:nvPr>
        </p:nvSpPr>
        <p:spPr>
          <a:xfrm>
            <a:off x="4070350" y="6397627"/>
            <a:ext cx="2143125" cy="365125"/>
          </a:xfrm>
        </p:spPr>
        <p:txBody>
          <a:bodyPr/>
          <a:lstStyle>
            <a:lvl1pPr>
              <a:defRPr>
                <a:latin typeface="Times New Roman" pitchFamily="18" charset="0"/>
                <a:cs typeface="+mn-cs"/>
              </a:defRPr>
            </a:lvl1pPr>
          </a:lstStyle>
          <a:p>
            <a:pPr>
              <a:defRPr/>
            </a:pPr>
            <a:fld id="{229B6D96-3D3E-4B29-A3A7-269E8129BCE7}" type="slidenum">
              <a:rPr lang="en-US"/>
              <a:pPr>
                <a:defRPr/>
              </a:pPr>
              <a:t>‹#›</a:t>
            </a:fld>
            <a:endParaRPr lang="en-US"/>
          </a:p>
        </p:txBody>
      </p:sp>
      <p:sp>
        <p:nvSpPr>
          <p:cNvPr id="6" name="Date Placeholder 5"/>
          <p:cNvSpPr>
            <a:spLocks noGrp="1"/>
          </p:cNvSpPr>
          <p:nvPr>
            <p:ph type="dt" sz="half" idx="12"/>
          </p:nvPr>
        </p:nvSpPr>
        <p:spPr>
          <a:xfrm>
            <a:off x="6562726" y="6397627"/>
            <a:ext cx="2143125" cy="365125"/>
          </a:xfrm>
        </p:spPr>
        <p:txBody>
          <a:bodyPr/>
          <a:lstStyle>
            <a:lvl1pPr>
              <a:defRPr>
                <a:latin typeface="Times New Roman" pitchFamily="18" charset="0"/>
                <a:cs typeface="+mn-cs"/>
              </a:defRPr>
            </a:lvl1pPr>
          </a:lstStyle>
          <a:p>
            <a:pPr>
              <a:defRPr/>
            </a:pPr>
            <a:fld id="{E258BDBF-9363-4C64-A1EF-866B8E24520F}" type="datetimeFigureOut">
              <a:rPr lang="en-US"/>
              <a:pPr>
                <a:defRPr/>
              </a:pPr>
              <a:t>5/10/2015</a:t>
            </a:fld>
            <a:endParaRPr lang="en-US"/>
          </a:p>
        </p:txBody>
      </p:sp>
    </p:spTree>
  </p:cSld>
  <p:clrMapOvr>
    <a:masterClrMapping/>
  </p:clrMapOvr>
  <p:transition>
    <p:wipe dir="r"/>
  </p:transition>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Main-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0" y="1508847"/>
            <a:ext cx="10287000" cy="362523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flipV="1">
            <a:off x="0" y="0"/>
            <a:ext cx="10287000" cy="2878138"/>
          </a:xfrm>
          <a:prstGeom prst="rect">
            <a:avLst/>
          </a:prstGeom>
          <a:gradFill flip="none" rotWithShape="1">
            <a:gsLst>
              <a:gs pos="0">
                <a:srgbClr val="111D2D"/>
              </a:gs>
              <a:gs pos="100000">
                <a:srgbClr val="144481"/>
              </a:gs>
            </a:gsLst>
            <a:lin ang="16200000" scaled="0"/>
            <a:tileRect/>
          </a:gradFill>
          <a:ln w="3175">
            <a:noFill/>
            <a:miter lim="800000"/>
            <a:headEnd/>
            <a:tailEnd/>
          </a:ln>
          <a:effectLst>
            <a:outerShdw blurRad="63500" dist="38100" algn="ctr" rotWithShape="0">
              <a:srgbClr val="000000">
                <a:alpha val="50000"/>
              </a:srgbClr>
            </a:outerShdw>
          </a:effectLst>
        </p:spPr>
        <p:txBody>
          <a:bodyPr wrap="none" anchor="ctr"/>
          <a:lstStyle/>
          <a:p>
            <a:pPr fontAlgn="base">
              <a:spcBef>
                <a:spcPct val="0"/>
              </a:spcBef>
              <a:spcAft>
                <a:spcPct val="0"/>
              </a:spcAft>
              <a:defRPr/>
            </a:pPr>
            <a:endParaRPr lang="en-US" dirty="0">
              <a:solidFill>
                <a:srgbClr val="000000"/>
              </a:solidFill>
              <a:latin typeface="Constantia" pitchFamily="18" charset="0"/>
              <a:ea typeface="MS PGothic"/>
              <a:cs typeface="Arial" pitchFamily="34" charset="0"/>
            </a:endParaRPr>
          </a:p>
        </p:txBody>
      </p:sp>
      <p:pic>
        <p:nvPicPr>
          <p:cNvPr id="5" name="Picture 8" descr="bar.png"/>
          <p:cNvPicPr>
            <a:picLocks noChangeAspect="1"/>
          </p:cNvPicPr>
          <p:nvPr userDrawn="1"/>
        </p:nvPicPr>
        <p:blipFill>
          <a:blip r:embed="rId2" cstate="print"/>
          <a:srcRect l="1587" t="20961" r="3174" b="8331"/>
          <a:stretch>
            <a:fillRect/>
          </a:stretch>
        </p:blipFill>
        <p:spPr bwMode="auto">
          <a:xfrm>
            <a:off x="0" y="2855913"/>
            <a:ext cx="10287000" cy="215900"/>
          </a:xfrm>
          <a:prstGeom prst="rect">
            <a:avLst/>
          </a:prstGeom>
          <a:noFill/>
          <a:ln w="9525">
            <a:noFill/>
            <a:miter lim="800000"/>
            <a:headEnd/>
            <a:tailEnd/>
          </a:ln>
        </p:spPr>
      </p:pic>
      <p:sp>
        <p:nvSpPr>
          <p:cNvPr id="2" name="Title 1"/>
          <p:cNvSpPr>
            <a:spLocks noGrp="1"/>
          </p:cNvSpPr>
          <p:nvPr>
            <p:ph type="ctrTitle"/>
          </p:nvPr>
        </p:nvSpPr>
        <p:spPr>
          <a:xfrm>
            <a:off x="771525" y="1093739"/>
            <a:ext cx="8743950" cy="1470025"/>
          </a:xfrm>
          <a:prstGeom prst="rect">
            <a:avLst/>
          </a:prstGeom>
        </p:spPr>
        <p:txBody>
          <a:bodyPr/>
          <a:lstStyle>
            <a:lvl1pP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543050" y="3455169"/>
            <a:ext cx="7200900" cy="69349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Rectangle 8"/>
          <p:cNvSpPr>
            <a:spLocks noGrp="1" noChangeArrowheads="1"/>
          </p:cNvSpPr>
          <p:nvPr>
            <p:ph type="sldNum" sz="quarter" idx="10"/>
          </p:nvPr>
        </p:nvSpPr>
        <p:spPr>
          <a:xfrm>
            <a:off x="0" y="6642100"/>
            <a:ext cx="342900" cy="215900"/>
          </a:xfrm>
        </p:spPr>
        <p:txBody>
          <a:bodyPr/>
          <a:lstStyle>
            <a:lvl1pPr algn="r" eaLnBrk="0" hangingPunct="0">
              <a:defRPr b="1"/>
            </a:lvl1pPr>
          </a:lstStyle>
          <a:p>
            <a:pPr>
              <a:defRPr/>
            </a:pPr>
            <a:fld id="{97057F26-2CB1-4AB1-8172-161B8A9C37DA}" type="slidenum">
              <a:rPr lang="en-US"/>
              <a:pPr>
                <a:defRPr/>
              </a:pPr>
              <a:t>‹#›</a:t>
            </a:fld>
            <a:endParaRPr lang="en-US"/>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458075" y="274641"/>
            <a:ext cx="2314575"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514350" y="274641"/>
            <a:ext cx="6772275"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flipV="1">
            <a:off x="0" y="0"/>
            <a:ext cx="10287000" cy="1066800"/>
          </a:xfrm>
          <a:prstGeom prst="rect">
            <a:avLst/>
          </a:prstGeom>
          <a:gradFill flip="none" rotWithShape="1">
            <a:gsLst>
              <a:gs pos="0">
                <a:srgbClr val="111D2D"/>
              </a:gs>
              <a:gs pos="100000">
                <a:srgbClr val="144481"/>
              </a:gs>
            </a:gsLst>
            <a:lin ang="16200000" scaled="0"/>
            <a:tileRect/>
          </a:gradFill>
          <a:ln w="3175">
            <a:noFill/>
            <a:miter lim="800000"/>
            <a:headEnd/>
            <a:tailEnd/>
          </a:ln>
          <a:effectLst>
            <a:outerShdw blurRad="63500" dist="38100" algn="ctr" rotWithShape="0">
              <a:srgbClr val="000000">
                <a:alpha val="50000"/>
              </a:srgbClr>
            </a:outerShdw>
          </a:effectLst>
        </p:spPr>
        <p:txBody>
          <a:bodyPr wrap="none" anchor="ctr"/>
          <a:lstStyle/>
          <a:p>
            <a:pPr fontAlgn="base">
              <a:spcBef>
                <a:spcPct val="0"/>
              </a:spcBef>
              <a:spcAft>
                <a:spcPct val="0"/>
              </a:spcAft>
              <a:defRPr/>
            </a:pPr>
            <a:endParaRPr lang="en-US" dirty="0">
              <a:solidFill>
                <a:srgbClr val="000000"/>
              </a:solidFill>
              <a:latin typeface="Constantia" pitchFamily="18" charset="0"/>
              <a:ea typeface="MS PGothic"/>
              <a:cs typeface="Arial" pitchFamily="34" charset="0"/>
            </a:endParaRPr>
          </a:p>
        </p:txBody>
      </p:sp>
      <p:pic>
        <p:nvPicPr>
          <p:cNvPr id="5" name="Picture 8" descr="bar.png"/>
          <p:cNvPicPr>
            <a:picLocks noChangeAspect="1"/>
          </p:cNvPicPr>
          <p:nvPr userDrawn="1"/>
        </p:nvPicPr>
        <p:blipFill>
          <a:blip r:embed="rId2" cstate="print"/>
          <a:srcRect l="1587" t="20961" r="3174" b="8331"/>
          <a:stretch>
            <a:fillRect/>
          </a:stretch>
        </p:blipFill>
        <p:spPr bwMode="auto">
          <a:xfrm>
            <a:off x="0" y="1054100"/>
            <a:ext cx="10287000" cy="215900"/>
          </a:xfrm>
          <a:prstGeom prst="rect">
            <a:avLst/>
          </a:prstGeom>
          <a:noFill/>
          <a:ln w="9525">
            <a:noFill/>
            <a:miter lim="800000"/>
            <a:headEnd/>
            <a:tailEnd/>
          </a:ln>
        </p:spPr>
      </p:pic>
      <p:sp>
        <p:nvSpPr>
          <p:cNvPr id="3" name="Content Placeholder 2"/>
          <p:cNvSpPr>
            <a:spLocks noGrp="1"/>
          </p:cNvSpPr>
          <p:nvPr>
            <p:ph idx="1"/>
          </p:nvPr>
        </p:nvSpPr>
        <p:spPr/>
        <p:txBody>
          <a:bodyPr/>
          <a:lstStyle>
            <a:lvl1pPr>
              <a:buClr>
                <a:srgbClr val="91BE59"/>
              </a:buClr>
              <a:defRPr/>
            </a:lvl1pPr>
            <a:lvl2pPr>
              <a:buClr>
                <a:srgbClr val="91BE59"/>
              </a:buClr>
              <a:defRPr/>
            </a:lvl2pPr>
            <a:lvl3pPr>
              <a:buClr>
                <a:srgbClr val="91BE59"/>
              </a:buCl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514350" y="213062"/>
            <a:ext cx="9258300" cy="802938"/>
          </a:xfrm>
          <a:prstGeom prst="rect">
            <a:avLst/>
          </a:prstGeom>
        </p:spPr>
        <p:txBody>
          <a:bodyPr vert="horz"/>
          <a:lstStyle>
            <a:lvl1pPr>
              <a:defRPr sz="3400"/>
            </a:lvl1pPr>
          </a:lstStyle>
          <a:p>
            <a:r>
              <a:rPr lang="en-US" dirty="0" smtClean="0"/>
              <a:t>Click to edit Master title style</a:t>
            </a:r>
            <a:endParaRPr lang="en-US" dirty="0"/>
          </a:p>
        </p:txBody>
      </p:sp>
      <p:sp>
        <p:nvSpPr>
          <p:cNvPr id="6" name="Rectangle 8"/>
          <p:cNvSpPr>
            <a:spLocks noGrp="1" noChangeArrowheads="1"/>
          </p:cNvSpPr>
          <p:nvPr>
            <p:ph type="sldNum" sz="quarter" idx="10"/>
          </p:nvPr>
        </p:nvSpPr>
        <p:spPr>
          <a:xfrm>
            <a:off x="0" y="6634165"/>
            <a:ext cx="396875" cy="223837"/>
          </a:xfrm>
        </p:spPr>
        <p:txBody>
          <a:bodyPr/>
          <a:lstStyle>
            <a:lvl1pPr algn="r" eaLnBrk="0" hangingPunct="0">
              <a:defRPr b="1"/>
            </a:lvl1pPr>
          </a:lstStyle>
          <a:p>
            <a:pPr>
              <a:defRPr/>
            </a:pPr>
            <a:fld id="{3A570B5B-5EE3-450F-81D9-8533BF50E5B6}" type="slidenum">
              <a:rPr lang="en-US"/>
              <a:pPr>
                <a:defRPr/>
              </a:pPr>
              <a:t>‹#›</a:t>
            </a:fld>
            <a:endParaRPr lang="en-US"/>
          </a:p>
        </p:txBody>
      </p:sp>
    </p:spTree>
  </p:cSld>
  <p:clrMapOvr>
    <a:masterClrMapping/>
  </p:clrMapOvr>
  <p:transition>
    <p:pull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p>
            <a:r>
              <a:rPr lang="en-US" smtClean="0"/>
              <a:t>Click to edit Master title style</a:t>
            </a:r>
            <a:endParaRPr lang="en-US"/>
          </a:p>
        </p:txBody>
      </p:sp>
      <p:sp>
        <p:nvSpPr>
          <p:cNvPr id="3" name="Rectangle 8"/>
          <p:cNvSpPr>
            <a:spLocks noGrp="1" noChangeArrowheads="1"/>
          </p:cNvSpPr>
          <p:nvPr>
            <p:ph type="sldNum" sz="quarter" idx="10"/>
          </p:nvPr>
        </p:nvSpPr>
        <p:spPr>
          <a:xfrm>
            <a:off x="0" y="6624638"/>
            <a:ext cx="369888" cy="233362"/>
          </a:xfrm>
        </p:spPr>
        <p:txBody>
          <a:bodyPr/>
          <a:lstStyle>
            <a:lvl1pPr algn="l" eaLnBrk="0" hangingPunct="0">
              <a:defRPr b="1"/>
            </a:lvl1pPr>
          </a:lstStyle>
          <a:p>
            <a:pPr>
              <a:defRPr/>
            </a:pPr>
            <a:fld id="{C37A673D-2824-4BFB-AD50-251972991869}" type="slidenum">
              <a:rPr lang="en-US"/>
              <a:pPr>
                <a:defRPr/>
              </a:pPr>
              <a:t>‹#›</a:t>
            </a:fld>
            <a:endParaRPr lang="en-US"/>
          </a:p>
        </p:txBody>
      </p:sp>
    </p:spTree>
  </p:cSld>
  <p:clrMapOvr>
    <a:masterClrMapping/>
  </p:clrMapOvr>
  <p:transition>
    <p:pull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77"/>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xfrm>
            <a:off x="-608013" y="6219827"/>
            <a:ext cx="608013" cy="290513"/>
          </a:xfrm>
        </p:spPr>
        <p:txBody>
          <a:bodyPr/>
          <a:lstStyle>
            <a:lvl1pPr algn="r" eaLnBrk="0" hangingPunct="0">
              <a:defRPr b="1"/>
            </a:lvl1pPr>
          </a:lstStyle>
          <a:p>
            <a:pPr>
              <a:defRPr/>
            </a:pPr>
            <a:fld id="{637ED1F1-F75F-4DCE-B15F-016B386BBB7A}" type="slidenum">
              <a:rPr lang="en-US"/>
              <a:pPr>
                <a:defRPr/>
              </a:pPr>
              <a:t>‹#›</a:t>
            </a:fld>
            <a:endParaRPr lang="en-US"/>
          </a:p>
        </p:txBody>
      </p:sp>
    </p:spTree>
  </p:cSld>
  <p:clrMapOvr>
    <a:masterClrMapping/>
  </p:clrMapOvr>
  <p:transition>
    <p:pull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122238"/>
            <a:ext cx="9258300" cy="7921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xfrm>
            <a:off x="-608013" y="6219827"/>
            <a:ext cx="608013" cy="290513"/>
          </a:xfrm>
        </p:spPr>
        <p:txBody>
          <a:bodyPr/>
          <a:lstStyle>
            <a:lvl1pPr algn="r" eaLnBrk="0" hangingPunct="0">
              <a:defRPr b="1"/>
            </a:lvl1pPr>
          </a:lstStyle>
          <a:p>
            <a:pPr>
              <a:defRPr/>
            </a:pPr>
            <a:fld id="{D5B19725-0D97-4C59-8A47-AC35B3718AD8}" type="slidenum">
              <a:rPr lang="en-US"/>
              <a:pPr>
                <a:defRPr/>
              </a:pPr>
              <a:t>‹#›</a:t>
            </a:fld>
            <a:endParaRPr lang="en-US"/>
          </a:p>
        </p:txBody>
      </p:sp>
    </p:spTree>
  </p:cSld>
  <p:clrMapOvr>
    <a:masterClrMapping/>
  </p:clrMapOvr>
  <p:transition>
    <p:pull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9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9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xfrm>
            <a:off x="-608013" y="6219827"/>
            <a:ext cx="608013" cy="290513"/>
          </a:xfrm>
        </p:spPr>
        <p:txBody>
          <a:bodyPr/>
          <a:lstStyle>
            <a:lvl1pPr algn="r" eaLnBrk="0" hangingPunct="0">
              <a:defRPr b="1"/>
            </a:lvl1pPr>
          </a:lstStyle>
          <a:p>
            <a:pPr>
              <a:defRPr/>
            </a:pPr>
            <a:fld id="{FD103CF3-86AE-49FF-880E-B2E6372DD4F4}" type="slidenum">
              <a:rPr lang="en-US"/>
              <a:pPr>
                <a:defRPr/>
              </a:pPr>
              <a:t>‹#›</a:t>
            </a:fld>
            <a:endParaRPr lang="en-US"/>
          </a:p>
        </p:txBody>
      </p:sp>
    </p:spTree>
  </p:cSld>
  <p:clrMapOvr>
    <a:masterClrMapping/>
  </p:clrMapOvr>
  <p:transition>
    <p:pull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122238"/>
            <a:ext cx="9258300" cy="792162"/>
          </a:xfrm>
          <a:prstGeom prst="rect">
            <a:avLst/>
          </a:prstGeom>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xfrm>
            <a:off x="-608013" y="6219827"/>
            <a:ext cx="608013" cy="290513"/>
          </a:xfrm>
        </p:spPr>
        <p:txBody>
          <a:bodyPr/>
          <a:lstStyle>
            <a:lvl1pPr algn="r" eaLnBrk="0" hangingPunct="0">
              <a:defRPr b="1"/>
            </a:lvl1pPr>
          </a:lstStyle>
          <a:p>
            <a:pPr>
              <a:defRPr/>
            </a:pPr>
            <a:fld id="{AD15A670-8CE5-4C99-B006-21CFF3F8E019}" type="slidenum">
              <a:rPr lang="en-US"/>
              <a:pPr>
                <a:defRPr/>
              </a:pPr>
              <a:t>‹#›</a:t>
            </a:fld>
            <a:endParaRPr lang="en-US"/>
          </a:p>
        </p:txBody>
      </p:sp>
    </p:spTree>
  </p:cSld>
  <p:clrMapOvr>
    <a:masterClrMapping/>
  </p:clrMapOvr>
  <p:transition>
    <p:pull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lgn="r" eaLnBrk="0" hangingPunct="0">
              <a:defRPr b="1"/>
            </a:lvl1pPr>
          </a:lstStyle>
          <a:p>
            <a:pPr>
              <a:defRPr/>
            </a:pPr>
            <a:fld id="{E610571A-BCFC-489C-B072-5A1AF7494321}" type="slidenum">
              <a:rPr lang="en-US"/>
              <a:pPr>
                <a:defRPr/>
              </a:pPr>
              <a:t>‹#›</a:t>
            </a:fld>
            <a:endParaRPr lang="en-US"/>
          </a:p>
        </p:txBody>
      </p:sp>
    </p:spTree>
  </p:cSld>
  <p:clrMapOvr>
    <a:masterClrMapping/>
  </p:clrMapOvr>
  <p:transition>
    <p:pull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9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p:txBody>
          <a:bodyPr/>
          <a:lstStyle>
            <a:lvl1pPr algn="r" eaLnBrk="0" hangingPunct="0">
              <a:defRPr b="1"/>
            </a:lvl1pPr>
          </a:lstStyle>
          <a:p>
            <a:pPr>
              <a:defRPr/>
            </a:pPr>
            <a:fld id="{F8A7324C-1668-4F18-BA82-FC0405CD793D}" type="slidenum">
              <a:rPr lang="en-US"/>
              <a:pPr>
                <a:defRPr/>
              </a:pPr>
              <a:t>‹#›</a:t>
            </a:fld>
            <a:endParaRPr lang="en-US"/>
          </a:p>
        </p:txBody>
      </p:sp>
    </p:spTree>
  </p:cSld>
  <p:clrMapOvr>
    <a:masterClrMapping/>
  </p:clrMapOvr>
  <p:transition>
    <p:pull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p:txBody>
          <a:bodyPr/>
          <a:lstStyle>
            <a:lvl1pPr algn="r" eaLnBrk="0" hangingPunct="0">
              <a:defRPr b="1"/>
            </a:lvl1pPr>
          </a:lstStyle>
          <a:p>
            <a:pPr>
              <a:defRPr/>
            </a:pPr>
            <a:fld id="{9EF29DDB-ED9D-4AE2-9AF7-6B9E23C70772}" type="slidenum">
              <a:rPr lang="en-US"/>
              <a:pPr>
                <a:defRPr/>
              </a:pPr>
              <a:t>‹#›</a:t>
            </a:fld>
            <a:endParaRPr lang="en-US"/>
          </a:p>
        </p:txBody>
      </p:sp>
    </p:spTree>
  </p:cSld>
  <p:clrMapOvr>
    <a:masterClrMapping/>
  </p:clrMapOvr>
  <p:transition>
    <p:pull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122238"/>
            <a:ext cx="9258300" cy="79216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p:txBody>
          <a:bodyPr/>
          <a:lstStyle>
            <a:lvl1pPr algn="r" eaLnBrk="0" hangingPunct="0">
              <a:defRPr b="1"/>
            </a:lvl1pPr>
          </a:lstStyle>
          <a:p>
            <a:pPr>
              <a:defRPr/>
            </a:pPr>
            <a:fld id="{BC93C4FF-D39E-4CF1-B173-6F5C79F302DA}" type="slidenum">
              <a:rPr lang="en-US"/>
              <a:pPr>
                <a:defRPr/>
              </a:pPr>
              <a:t>‹#›</a:t>
            </a:fld>
            <a:endParaRPr lang="en-US"/>
          </a:p>
        </p:txBody>
      </p:sp>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2" descr="CEPHEUS_Border_2"/>
          <p:cNvPicPr>
            <a:picLocks noChangeAspect="1" noChangeArrowheads="1"/>
          </p:cNvPicPr>
          <p:nvPr userDrawn="1"/>
        </p:nvPicPr>
        <p:blipFill>
          <a:blip r:embed="rId2" cstate="print"/>
          <a:srcRect b="8104"/>
          <a:stretch>
            <a:fillRect/>
          </a:stretch>
        </p:blipFill>
        <p:spPr bwMode="auto">
          <a:xfrm>
            <a:off x="0" y="0"/>
            <a:ext cx="10287000" cy="6858000"/>
          </a:xfrm>
          <a:prstGeom prst="rect">
            <a:avLst/>
          </a:prstGeom>
          <a:noFill/>
          <a:ln w="9525">
            <a:noFill/>
            <a:miter lim="800000"/>
            <a:headEnd/>
            <a:tailEnd/>
          </a:ln>
        </p:spPr>
      </p:pic>
      <p:pic>
        <p:nvPicPr>
          <p:cNvPr id="5" name="Picture 11" descr="CEPHEUS_King-4"/>
          <p:cNvPicPr>
            <a:picLocks noChangeAspect="1" noChangeArrowheads="1"/>
          </p:cNvPicPr>
          <p:nvPr userDrawn="1"/>
        </p:nvPicPr>
        <p:blipFill>
          <a:blip r:embed="rId3" cstate="print"/>
          <a:srcRect/>
          <a:stretch>
            <a:fillRect/>
          </a:stretch>
        </p:blipFill>
        <p:spPr bwMode="auto">
          <a:xfrm>
            <a:off x="3343275" y="609600"/>
            <a:ext cx="3600450" cy="3200400"/>
          </a:xfrm>
          <a:prstGeom prst="rect">
            <a:avLst/>
          </a:prstGeom>
          <a:noFill/>
          <a:ln w="9525">
            <a:noFill/>
            <a:miter lim="800000"/>
            <a:headEnd/>
            <a:tailEnd/>
          </a:ln>
        </p:spPr>
      </p:pic>
      <p:pic>
        <p:nvPicPr>
          <p:cNvPr id="6" name="Picture 12" descr="CEPHEUS LOGO_3"/>
          <p:cNvPicPr>
            <a:picLocks noChangeAspect="1" noChangeArrowheads="1"/>
          </p:cNvPicPr>
          <p:nvPr userDrawn="1"/>
        </p:nvPicPr>
        <p:blipFill>
          <a:blip r:embed="rId4" cstate="print"/>
          <a:srcRect/>
          <a:stretch>
            <a:fillRect/>
          </a:stretch>
        </p:blipFill>
        <p:spPr bwMode="auto">
          <a:xfrm>
            <a:off x="3000375" y="3200402"/>
            <a:ext cx="4200525" cy="1031875"/>
          </a:xfrm>
          <a:prstGeom prst="rect">
            <a:avLst/>
          </a:prstGeom>
          <a:noFill/>
          <a:ln w="9525">
            <a:noFill/>
            <a:miter lim="800000"/>
            <a:headEnd/>
            <a:tailEnd/>
          </a:ln>
        </p:spPr>
      </p:pic>
      <p:pic>
        <p:nvPicPr>
          <p:cNvPr id="7" name="Picture 7" descr="AZ Cardiologo-4C"/>
          <p:cNvPicPr>
            <a:picLocks noChangeAspect="1" noChangeArrowheads="1"/>
          </p:cNvPicPr>
          <p:nvPr userDrawn="1"/>
        </p:nvPicPr>
        <p:blipFill>
          <a:blip r:embed="rId5" cstate="print"/>
          <a:srcRect/>
          <a:stretch>
            <a:fillRect/>
          </a:stretch>
        </p:blipFill>
        <p:spPr bwMode="auto">
          <a:xfrm>
            <a:off x="8266113" y="6146800"/>
            <a:ext cx="1620837" cy="495300"/>
          </a:xfrm>
          <a:prstGeom prst="rect">
            <a:avLst/>
          </a:prstGeom>
          <a:noFill/>
          <a:ln w="9525">
            <a:noFill/>
            <a:miter lim="800000"/>
            <a:headEnd/>
            <a:tailEnd/>
          </a:ln>
        </p:spPr>
      </p:pic>
      <p:sp>
        <p:nvSpPr>
          <p:cNvPr id="79875" name="Rectangle 3"/>
          <p:cNvSpPr>
            <a:spLocks noGrp="1" noChangeArrowheads="1"/>
          </p:cNvSpPr>
          <p:nvPr>
            <p:ph type="ctrTitle"/>
          </p:nvPr>
        </p:nvSpPr>
        <p:spPr>
          <a:xfrm>
            <a:off x="969963" y="4289425"/>
            <a:ext cx="8704262" cy="1143000"/>
          </a:xfrm>
        </p:spPr>
        <p:txBody>
          <a:bodyPr/>
          <a:lstStyle>
            <a:lvl1pPr algn="ctr">
              <a:defRPr>
                <a:latin typeface="HelveticaNeueLTStd-Bd" charset="0"/>
              </a:defRPr>
            </a:lvl1pPr>
          </a:lstStyle>
          <a:p>
            <a:endParaRPr lang="nl-NL"/>
          </a:p>
        </p:txBody>
      </p:sp>
      <p:sp>
        <p:nvSpPr>
          <p:cNvPr id="79878" name="Rectangle 6"/>
          <p:cNvSpPr>
            <a:spLocks noGrp="1" noChangeArrowheads="1"/>
          </p:cNvSpPr>
          <p:nvPr>
            <p:ph type="subTitle" idx="1"/>
          </p:nvPr>
        </p:nvSpPr>
        <p:spPr>
          <a:xfrm>
            <a:off x="1325563" y="6858000"/>
            <a:ext cx="72009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9"/>
            <a:ext cx="2314575"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8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p:txBody>
          <a:bodyPr/>
          <a:lstStyle>
            <a:lvl1pPr algn="r" eaLnBrk="0" hangingPunct="0">
              <a:defRPr b="1"/>
            </a:lvl1pPr>
          </a:lstStyle>
          <a:p>
            <a:pPr>
              <a:defRPr/>
            </a:pPr>
            <a:fld id="{18AADF87-4E6C-4AC2-8BDC-30AA83E3A03B}" type="slidenum">
              <a:rPr lang="en-US"/>
              <a:pPr>
                <a:defRPr/>
              </a:pPr>
              <a:t>‹#›</a:t>
            </a:fld>
            <a:endParaRPr lang="en-US"/>
          </a:p>
        </p:txBody>
      </p:sp>
    </p:spTree>
  </p:cSld>
  <p:clrMapOvr>
    <a:masterClrMapping/>
  </p:clrMapOvr>
  <p:transition>
    <p:pull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0080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514350" y="1600206"/>
            <a:ext cx="9258300" cy="4525963"/>
          </a:xfrm>
        </p:spPr>
        <p:txBody>
          <a:bodyPr/>
          <a:lstStyle/>
          <a:p>
            <a:pPr lvl="0"/>
            <a:endParaRPr lang="en-US" noProof="0" dirty="0" smtClean="0"/>
          </a:p>
        </p:txBody>
      </p:sp>
      <p:sp>
        <p:nvSpPr>
          <p:cNvPr id="4" name="Rectangle 8"/>
          <p:cNvSpPr>
            <a:spLocks noGrp="1" noChangeArrowheads="1"/>
          </p:cNvSpPr>
          <p:nvPr>
            <p:ph type="sldNum" sz="quarter" idx="10"/>
          </p:nvPr>
        </p:nvSpPr>
        <p:spPr/>
        <p:txBody>
          <a:bodyPr/>
          <a:lstStyle>
            <a:lvl1pPr algn="r" eaLnBrk="0" hangingPunct="0">
              <a:defRPr b="1"/>
            </a:lvl1pPr>
          </a:lstStyle>
          <a:p>
            <a:pPr>
              <a:defRPr/>
            </a:pPr>
            <a:fld id="{D76EF048-BF0B-4AEB-A3F0-7E6513A718D5}" type="slidenum">
              <a:rPr lang="en-US"/>
              <a:pPr>
                <a:defRPr/>
              </a:pPr>
              <a:t>‹#›</a:t>
            </a:fld>
            <a:endParaRPr lang="en-US"/>
          </a:p>
        </p:txBody>
      </p:sp>
    </p:spTree>
  </p:cSld>
  <p:clrMapOvr>
    <a:masterClrMapping/>
  </p:clrMapOvr>
  <p:transition>
    <p:pull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userDrawn="1"/>
        </p:nvSpPr>
        <p:spPr bwMode="auto">
          <a:xfrm>
            <a:off x="0" y="1614488"/>
            <a:ext cx="10287000" cy="5243512"/>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2800" dirty="0">
              <a:solidFill>
                <a:prstClr val="white"/>
              </a:solidFill>
              <a:latin typeface="Arial" charset="0"/>
              <a:cs typeface="Arial" pitchFamily="34" charset="0"/>
            </a:endParaRPr>
          </a:p>
        </p:txBody>
      </p:sp>
      <p:sp>
        <p:nvSpPr>
          <p:cNvPr id="1691654" name="Rectangle 6"/>
          <p:cNvSpPr>
            <a:spLocks noGrp="1" noChangeArrowheads="1"/>
          </p:cNvSpPr>
          <p:nvPr>
            <p:ph type="ctrTitle" sz="quarter"/>
          </p:nvPr>
        </p:nvSpPr>
        <p:spPr>
          <a:xfrm>
            <a:off x="1658792" y="2665565"/>
            <a:ext cx="6969425" cy="910884"/>
          </a:xfrm>
          <a:prstGeom prst="rect">
            <a:avLst/>
          </a:prstGeom>
          <a:ln/>
          <a:effectLst/>
        </p:spPr>
        <p:txBody>
          <a:bodyPr lIns="0" tIns="0" rIns="0" bIns="0">
            <a:normAutofit/>
          </a:bodyPr>
          <a:lstStyle>
            <a:lvl1pPr algn="ctr">
              <a:lnSpc>
                <a:spcPct val="80000"/>
              </a:lnSpc>
              <a:defRPr sz="2800" b="1">
                <a:solidFill>
                  <a:schemeClr val="bg1"/>
                </a:solidFill>
                <a:latin typeface="+mj-lt"/>
                <a:cs typeface="Arial"/>
              </a:defRPr>
            </a:lvl1pPr>
          </a:lstStyle>
          <a:p>
            <a:r>
              <a:rPr lang="en-US" dirty="0"/>
              <a:t>Click to edit Master title style</a:t>
            </a:r>
          </a:p>
        </p:txBody>
      </p:sp>
      <p:sp>
        <p:nvSpPr>
          <p:cNvPr id="1691655" name="Rectangle 7"/>
          <p:cNvSpPr>
            <a:spLocks noGrp="1" noChangeArrowheads="1"/>
          </p:cNvSpPr>
          <p:nvPr>
            <p:ph type="subTitle" sz="quarter" idx="1"/>
          </p:nvPr>
        </p:nvSpPr>
        <p:spPr>
          <a:xfrm>
            <a:off x="1658792" y="3651067"/>
            <a:ext cx="6969425" cy="639763"/>
          </a:xfrm>
        </p:spPr>
        <p:txBody>
          <a:bodyPr lIns="0" tIns="0" rIns="0" bIns="0" anchor="ctr"/>
          <a:lstStyle>
            <a:lvl1pPr marL="0" indent="0" algn="ctr">
              <a:lnSpc>
                <a:spcPct val="80000"/>
              </a:lnSpc>
              <a:spcBef>
                <a:spcPct val="0"/>
              </a:spcBef>
              <a:buFont typeface="Wingdings" pitchFamily="2" charset="2"/>
              <a:buNone/>
              <a:defRPr sz="2400" b="0">
                <a:solidFill>
                  <a:srgbClr val="FFFFFF"/>
                </a:solidFill>
                <a:latin typeface="+mn-lt"/>
                <a:cs typeface="Arial"/>
              </a:defRPr>
            </a:lvl1pPr>
          </a:lstStyle>
          <a:p>
            <a:r>
              <a:rPr lang="en-US" dirty="0"/>
              <a:t>Click to edit Master subtitle style</a:t>
            </a:r>
          </a:p>
        </p:txBody>
      </p:sp>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spcAft>
                <a:spcPts val="1000"/>
              </a:spcAft>
              <a:defRPr>
                <a:solidFill>
                  <a:schemeClr val="tx1"/>
                </a:solidFill>
              </a:defRPr>
            </a:lvl1pPr>
            <a:lvl2pPr>
              <a:lnSpc>
                <a:spcPct val="100000"/>
              </a:lnSpc>
              <a:spcAft>
                <a:spcPts val="1000"/>
              </a:spcAft>
              <a:defRPr>
                <a:solidFill>
                  <a:schemeClr val="tx1"/>
                </a:solidFill>
              </a:defRPr>
            </a:lvl2pPr>
            <a:lvl3pPr>
              <a:lnSpc>
                <a:spcPct val="100000"/>
              </a:lnSpc>
              <a:spcAft>
                <a:spcPts val="1000"/>
              </a:spcAft>
              <a:defRPr>
                <a:solidFill>
                  <a:schemeClr val="tx1"/>
                </a:solidFill>
              </a:defRPr>
            </a:lvl3pPr>
            <a:lvl4pPr>
              <a:lnSpc>
                <a:spcPct val="100000"/>
              </a:lnSpc>
              <a:spcAft>
                <a:spcPts val="1000"/>
              </a:spcAft>
              <a:defRPr>
                <a:solidFill>
                  <a:schemeClr val="tx1"/>
                </a:solidFill>
              </a:defRPr>
            </a:lvl4pPr>
            <a:lvl5pPr>
              <a:lnSpc>
                <a:spcPct val="100000"/>
              </a:lnSpc>
              <a:spcAft>
                <a:spcPts val="1000"/>
              </a:spcAf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3"/>
          <p:cNvSpPr>
            <a:spLocks noGrp="1" noChangeArrowheads="1"/>
          </p:cNvSpPr>
          <p:nvPr>
            <p:ph type="sldNum" sz="quarter" idx="10"/>
          </p:nvPr>
        </p:nvSpPr>
        <p:spPr>
          <a:ln/>
        </p:spPr>
        <p:txBody>
          <a:bodyPr/>
          <a:lstStyle>
            <a:lvl1pPr>
              <a:defRPr/>
            </a:lvl1pPr>
          </a:lstStyle>
          <a:p>
            <a:pPr>
              <a:defRPr/>
            </a:pPr>
            <a:fld id="{B3858DB7-B83F-4123-ACE6-0B66C1975D08}" type="slidenum">
              <a:rPr lang="en-US"/>
              <a:pPr>
                <a:defRPr/>
              </a:pPr>
              <a:t>‹#›</a:t>
            </a:fld>
            <a:endParaRPr lang="en-US" dirty="0"/>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276827" y="1041404"/>
            <a:ext cx="4788098"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36375" y="1041404"/>
            <a:ext cx="4789884"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3"/>
          <p:cNvSpPr>
            <a:spLocks noGrp="1" noChangeArrowheads="1"/>
          </p:cNvSpPr>
          <p:nvPr>
            <p:ph type="sldNum" sz="quarter" idx="10"/>
          </p:nvPr>
        </p:nvSpPr>
        <p:spPr>
          <a:ln/>
        </p:spPr>
        <p:txBody>
          <a:bodyPr/>
          <a:lstStyle>
            <a:lvl1pPr>
              <a:defRPr/>
            </a:lvl1pPr>
          </a:lstStyle>
          <a:p>
            <a:pPr>
              <a:defRPr/>
            </a:pPr>
            <a:fld id="{04D59B59-9C03-4AC6-B073-D6D024D0BAA3}" type="slidenum">
              <a:rPr lang="en-US"/>
              <a:pPr>
                <a:defRPr/>
              </a:pPr>
              <a:t>‹#›</a:t>
            </a:fld>
            <a:endParaRPr lang="en-US" dirty="0"/>
          </a:p>
        </p:txBody>
      </p:sp>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3"/>
          <p:cNvSpPr>
            <a:spLocks noGrp="1" noChangeArrowheads="1"/>
          </p:cNvSpPr>
          <p:nvPr>
            <p:ph type="sldNum" sz="quarter" idx="10"/>
          </p:nvPr>
        </p:nvSpPr>
        <p:spPr>
          <a:ln/>
        </p:spPr>
        <p:txBody>
          <a:bodyPr/>
          <a:lstStyle>
            <a:lvl1pPr>
              <a:defRPr/>
            </a:lvl1pPr>
          </a:lstStyle>
          <a:p>
            <a:pPr>
              <a:defRPr/>
            </a:pPr>
            <a:fld id="{4BADE3B2-8AC8-4C12-9C90-E626E69C5617}" type="slidenum">
              <a:rPr lang="en-US"/>
              <a:pPr>
                <a:defRPr/>
              </a:pPr>
              <a:t>‹#›</a:t>
            </a:fld>
            <a:endParaRPr lang="en-US" dirty="0"/>
          </a:p>
        </p:txBody>
      </p:sp>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42975" y="152400"/>
            <a:ext cx="874395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42975" y="1295400"/>
            <a:ext cx="8743950" cy="4800600"/>
          </a:xfrm>
        </p:spPr>
        <p:txBody>
          <a:bodyPr/>
          <a:lstStyle/>
          <a:p>
            <a:pPr lvl="0"/>
            <a:endParaRPr lang="en-US" noProof="0" smtClean="0"/>
          </a:p>
        </p:txBody>
      </p:sp>
      <p:sp>
        <p:nvSpPr>
          <p:cNvPr id="4" name="Rectangle 63"/>
          <p:cNvSpPr>
            <a:spLocks noGrp="1" noChangeArrowheads="1"/>
          </p:cNvSpPr>
          <p:nvPr>
            <p:ph type="sldNum" sz="quarter" idx="10"/>
          </p:nvPr>
        </p:nvSpPr>
        <p:spPr>
          <a:ln/>
        </p:spPr>
        <p:txBody>
          <a:bodyPr/>
          <a:lstStyle>
            <a:lvl1pPr>
              <a:defRPr/>
            </a:lvl1pPr>
          </a:lstStyle>
          <a:p>
            <a:pPr>
              <a:defRPr/>
            </a:pPr>
            <a:fld id="{DD4A9E1B-484C-41E4-9114-F7F30B69ABC0}" type="slidenum">
              <a:rPr lang="en-US"/>
              <a:pPr>
                <a:defRPr/>
              </a:pPr>
              <a:t>‹#›</a:t>
            </a:fld>
            <a:endParaRPr lang="en-US" dirty="0"/>
          </a:p>
        </p:txBody>
      </p:sp>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14350" y="6356352"/>
            <a:ext cx="240030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fld id="{D560C005-3B5B-468F-905B-8DF08386E3A4}" type="datetimeFigureOut">
              <a:rPr lang="en-US"/>
              <a:pPr fontAlgn="base">
                <a:spcBef>
                  <a:spcPct val="0"/>
                </a:spcBef>
                <a:spcAft>
                  <a:spcPct val="0"/>
                </a:spcAft>
                <a:defRPr/>
              </a:pPr>
              <a:t>5/10/2015</a:t>
            </a:fld>
            <a:endParaRPr lang="en-US"/>
          </a:p>
        </p:txBody>
      </p:sp>
      <p:sp>
        <p:nvSpPr>
          <p:cNvPr id="4" name="Footer Placeholder 3"/>
          <p:cNvSpPr>
            <a:spLocks noGrp="1"/>
          </p:cNvSpPr>
          <p:nvPr>
            <p:ph type="ftr" sz="quarter" idx="11"/>
          </p:nvPr>
        </p:nvSpPr>
        <p:spPr>
          <a:xfrm>
            <a:off x="3514725" y="6356352"/>
            <a:ext cx="325755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6B0F15B-D40E-49D6-BC0C-64754A21D1C0}"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68"/>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C44653-530A-49D9-97FA-FB775B20A473}"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8C00FC-5865-4D05-8E8F-C59C6F294BD1}"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8D8E2F-D539-4BE5-AED6-97C6112A3104}"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91028-9C29-4DC5-ABF6-E54C35D5B92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DEFB9A26-F94E-4CB2-AC1B-4ED5D0DDBBB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43"/>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301726-98B4-4CA3-AA7C-D3ACDBED3C3A}"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E780F5-5CAC-4251-8E78-C015C29D1915}"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2EA85C-CA6E-4060-94B6-26C6ECCCCB27}"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C19627-BA61-42DD-B16B-1C43E22E8689}"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3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3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ABC08ED-2E74-4132-878A-A1336FA9A70B}" type="datetimeFigureOut">
              <a:rPr lang="en-US"/>
              <a:pPr>
                <a:defRPr/>
              </a:pPr>
              <a:t>5/10/2015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B48AA0-A8E2-4315-8D57-6AF66DD27C4F}"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93D36A-CA26-42F0-8178-2980042C27C9}" type="datetimeFigureOut">
              <a:rPr lang="en-US"/>
              <a:pPr>
                <a:defRPr/>
              </a:pPr>
              <a:t>5/10/2015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60E102-3AB5-42D9-8B4A-2411E7BDCB54}"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FB020C-4FCC-4260-9A33-A255565DF759}" type="datetimeFigureOut">
              <a:rPr lang="en-US"/>
              <a:pPr>
                <a:defRPr/>
              </a:pPr>
              <a:t>5/10/2015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B85150D-B9A8-45A0-88DA-E84A8914B79C}"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100"/>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F5B9CC-B29B-4484-8C34-C991AE04332B}"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191183-62E5-4269-BD85-F98200474383}"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DBEE52-D388-45E3-8561-215077755ECD}"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350A60-F119-430C-9C52-0DB61214E43C}"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6D4E28-2BA2-45A2-A9BF-50C5AEC31831}"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56A348-6862-424C-B30D-B396D92054C8}"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6"/>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86"/>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B173FB-38E7-4694-BBE9-5D88F1B1D093}"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E25758-3AD8-40A0-A39E-A5ADFDA7DD97}"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userDrawn="1"/>
        </p:nvSpPr>
        <p:spPr bwMode="auto">
          <a:xfrm>
            <a:off x="0" y="1614488"/>
            <a:ext cx="10287000" cy="5243512"/>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2800" dirty="0">
              <a:solidFill>
                <a:prstClr val="white"/>
              </a:solidFill>
              <a:latin typeface="Arial" charset="0"/>
              <a:cs typeface="Arial" pitchFamily="34" charset="0"/>
            </a:endParaRPr>
          </a:p>
        </p:txBody>
      </p:sp>
      <p:sp>
        <p:nvSpPr>
          <p:cNvPr id="1691654" name="Rectangle 6"/>
          <p:cNvSpPr>
            <a:spLocks noGrp="1" noChangeArrowheads="1"/>
          </p:cNvSpPr>
          <p:nvPr>
            <p:ph type="ctrTitle" sz="quarter"/>
          </p:nvPr>
        </p:nvSpPr>
        <p:spPr>
          <a:xfrm>
            <a:off x="1658792" y="2665565"/>
            <a:ext cx="6969425" cy="910884"/>
          </a:xfrm>
          <a:prstGeom prst="rect">
            <a:avLst/>
          </a:prstGeom>
          <a:ln/>
          <a:effectLst/>
        </p:spPr>
        <p:txBody>
          <a:bodyPr lIns="0" tIns="0" rIns="0" bIns="0">
            <a:normAutofit/>
          </a:bodyPr>
          <a:lstStyle>
            <a:lvl1pPr algn="ctr">
              <a:lnSpc>
                <a:spcPct val="80000"/>
              </a:lnSpc>
              <a:defRPr sz="2800" b="1">
                <a:solidFill>
                  <a:schemeClr val="bg1"/>
                </a:solidFill>
                <a:latin typeface="+mj-lt"/>
                <a:cs typeface="Arial"/>
              </a:defRPr>
            </a:lvl1pPr>
          </a:lstStyle>
          <a:p>
            <a:r>
              <a:rPr lang="en-US" dirty="0"/>
              <a:t>Click to edit Master title style</a:t>
            </a:r>
          </a:p>
        </p:txBody>
      </p:sp>
      <p:sp>
        <p:nvSpPr>
          <p:cNvPr id="1691655" name="Rectangle 7"/>
          <p:cNvSpPr>
            <a:spLocks noGrp="1" noChangeArrowheads="1"/>
          </p:cNvSpPr>
          <p:nvPr>
            <p:ph type="subTitle" sz="quarter" idx="1"/>
          </p:nvPr>
        </p:nvSpPr>
        <p:spPr>
          <a:xfrm>
            <a:off x="1658792" y="3651067"/>
            <a:ext cx="6969425" cy="639763"/>
          </a:xfrm>
        </p:spPr>
        <p:txBody>
          <a:bodyPr lIns="0" tIns="0" rIns="0" bIns="0" anchor="ctr"/>
          <a:lstStyle>
            <a:lvl1pPr marL="0" indent="0" algn="ctr">
              <a:lnSpc>
                <a:spcPct val="80000"/>
              </a:lnSpc>
              <a:spcBef>
                <a:spcPct val="0"/>
              </a:spcBef>
              <a:buFont typeface="Wingdings" pitchFamily="2" charset="2"/>
              <a:buNone/>
              <a:defRPr sz="2400" b="0">
                <a:solidFill>
                  <a:srgbClr val="FFFFFF"/>
                </a:solidFill>
                <a:latin typeface="+mn-lt"/>
                <a:cs typeface="Arial"/>
              </a:defRPr>
            </a:lvl1pPr>
          </a:lstStyle>
          <a:p>
            <a:r>
              <a:rPr lang="en-US" dirty="0"/>
              <a:t>Click to edit Master subtitle style</a:t>
            </a: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800" y="4407058"/>
            <a:ext cx="874395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9D37CF43-072A-4C11-8FC5-2EB6D18F96ED}"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spcAft>
                <a:spcPts val="1000"/>
              </a:spcAft>
              <a:defRPr>
                <a:solidFill>
                  <a:schemeClr val="tx1"/>
                </a:solidFill>
              </a:defRPr>
            </a:lvl1pPr>
            <a:lvl2pPr>
              <a:lnSpc>
                <a:spcPct val="100000"/>
              </a:lnSpc>
              <a:spcAft>
                <a:spcPts val="1000"/>
              </a:spcAft>
              <a:defRPr>
                <a:solidFill>
                  <a:schemeClr val="tx1"/>
                </a:solidFill>
              </a:defRPr>
            </a:lvl2pPr>
            <a:lvl3pPr>
              <a:lnSpc>
                <a:spcPct val="100000"/>
              </a:lnSpc>
              <a:spcAft>
                <a:spcPts val="1000"/>
              </a:spcAft>
              <a:defRPr>
                <a:solidFill>
                  <a:schemeClr val="tx1"/>
                </a:solidFill>
              </a:defRPr>
            </a:lvl3pPr>
            <a:lvl4pPr>
              <a:lnSpc>
                <a:spcPct val="100000"/>
              </a:lnSpc>
              <a:spcAft>
                <a:spcPts val="1000"/>
              </a:spcAft>
              <a:defRPr>
                <a:solidFill>
                  <a:schemeClr val="tx1"/>
                </a:solidFill>
              </a:defRPr>
            </a:lvl4pPr>
            <a:lvl5pPr>
              <a:lnSpc>
                <a:spcPct val="100000"/>
              </a:lnSpc>
              <a:spcAft>
                <a:spcPts val="1000"/>
              </a:spcAf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3"/>
          <p:cNvSpPr>
            <a:spLocks noGrp="1" noChangeArrowheads="1"/>
          </p:cNvSpPr>
          <p:nvPr>
            <p:ph type="sldNum" sz="quarter" idx="10"/>
          </p:nvPr>
        </p:nvSpPr>
        <p:spPr>
          <a:ln/>
        </p:spPr>
        <p:txBody>
          <a:bodyPr/>
          <a:lstStyle>
            <a:lvl1pPr>
              <a:defRPr/>
            </a:lvl1pPr>
          </a:lstStyle>
          <a:p>
            <a:pPr>
              <a:defRPr/>
            </a:pPr>
            <a:fld id="{75B4D25D-46EA-4398-A33B-D4DB5E383244}" type="slidenum">
              <a:rPr lang="en-US"/>
              <a:pPr>
                <a:defRPr/>
              </a:pPr>
              <a:t>‹#›</a:t>
            </a:fld>
            <a:endParaRPr lang="en-US" dirty="0"/>
          </a:p>
        </p:txBody>
      </p:sp>
    </p:spTree>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276827" y="1041404"/>
            <a:ext cx="4788098"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36375" y="1041404"/>
            <a:ext cx="4789884"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3"/>
          <p:cNvSpPr>
            <a:spLocks noGrp="1" noChangeArrowheads="1"/>
          </p:cNvSpPr>
          <p:nvPr>
            <p:ph type="sldNum" sz="quarter" idx="10"/>
          </p:nvPr>
        </p:nvSpPr>
        <p:spPr>
          <a:ln/>
        </p:spPr>
        <p:txBody>
          <a:bodyPr/>
          <a:lstStyle>
            <a:lvl1pPr>
              <a:defRPr/>
            </a:lvl1pPr>
          </a:lstStyle>
          <a:p>
            <a:pPr>
              <a:defRPr/>
            </a:pPr>
            <a:fld id="{5EFA025F-1318-45CD-AF81-2AABDFC58F9C}" type="slidenum">
              <a:rPr lang="en-US"/>
              <a:pPr>
                <a:defRPr/>
              </a:pPr>
              <a:t>‹#›</a:t>
            </a:fld>
            <a:endParaRPr lang="en-US" dirty="0"/>
          </a:p>
        </p:txBody>
      </p:sp>
    </p:spTree>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3"/>
          <p:cNvSpPr>
            <a:spLocks noGrp="1" noChangeArrowheads="1"/>
          </p:cNvSpPr>
          <p:nvPr>
            <p:ph type="sldNum" sz="quarter" idx="10"/>
          </p:nvPr>
        </p:nvSpPr>
        <p:spPr>
          <a:ln/>
        </p:spPr>
        <p:txBody>
          <a:bodyPr/>
          <a:lstStyle>
            <a:lvl1pPr>
              <a:defRPr/>
            </a:lvl1pPr>
          </a:lstStyle>
          <a:p>
            <a:pPr>
              <a:defRPr/>
            </a:pPr>
            <a:fld id="{7E4BDE9B-FEEF-4CFF-905F-AD02F41D47F9}" type="slidenum">
              <a:rPr lang="en-US"/>
              <a:pPr>
                <a:defRPr/>
              </a:pPr>
              <a:t>‹#›</a:t>
            </a:fld>
            <a:endParaRPr lang="en-US" dirty="0"/>
          </a:p>
        </p:txBody>
      </p:sp>
    </p:spTree>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42975" y="152400"/>
            <a:ext cx="874395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42975" y="1295400"/>
            <a:ext cx="8743950" cy="4800600"/>
          </a:xfrm>
        </p:spPr>
        <p:txBody>
          <a:bodyPr/>
          <a:lstStyle/>
          <a:p>
            <a:pPr lvl="0"/>
            <a:endParaRPr lang="en-US" noProof="0" smtClean="0"/>
          </a:p>
        </p:txBody>
      </p:sp>
      <p:sp>
        <p:nvSpPr>
          <p:cNvPr id="4" name="Rectangle 63"/>
          <p:cNvSpPr>
            <a:spLocks noGrp="1" noChangeArrowheads="1"/>
          </p:cNvSpPr>
          <p:nvPr>
            <p:ph type="sldNum" sz="quarter" idx="10"/>
          </p:nvPr>
        </p:nvSpPr>
        <p:spPr>
          <a:ln/>
        </p:spPr>
        <p:txBody>
          <a:bodyPr/>
          <a:lstStyle>
            <a:lvl1pPr>
              <a:defRPr/>
            </a:lvl1pPr>
          </a:lstStyle>
          <a:p>
            <a:pPr>
              <a:defRPr/>
            </a:pPr>
            <a:fld id="{0897E395-236C-4E31-9DE0-8BD063F13058}" type="slidenum">
              <a:rPr lang="en-US"/>
              <a:pPr>
                <a:defRPr/>
              </a:pPr>
              <a:t>‹#›</a:t>
            </a:fld>
            <a:endParaRPr lang="en-US" dirty="0"/>
          </a:p>
        </p:txBody>
      </p:sp>
    </p:spTree>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14350" y="6356352"/>
            <a:ext cx="240030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fld id="{3226C6C7-941A-4EEB-9FFB-CDEDD6208F39}" type="datetimeFigureOut">
              <a:rPr lang="en-US"/>
              <a:pPr fontAlgn="base">
                <a:spcBef>
                  <a:spcPct val="0"/>
                </a:spcBef>
                <a:spcAft>
                  <a:spcPct val="0"/>
                </a:spcAft>
                <a:defRPr/>
              </a:pPr>
              <a:t>5/10/2015</a:t>
            </a:fld>
            <a:endParaRPr lang="en-US"/>
          </a:p>
        </p:txBody>
      </p:sp>
      <p:sp>
        <p:nvSpPr>
          <p:cNvPr id="4" name="Footer Placeholder 3"/>
          <p:cNvSpPr>
            <a:spLocks noGrp="1"/>
          </p:cNvSpPr>
          <p:nvPr>
            <p:ph type="ftr" sz="quarter" idx="11"/>
          </p:nvPr>
        </p:nvSpPr>
        <p:spPr>
          <a:xfrm>
            <a:off x="3514725" y="6356352"/>
            <a:ext cx="325755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vl1pPr>
          </a:lstStyle>
          <a:p>
            <a:pPr>
              <a:defRPr/>
            </a:pPr>
            <a:fld id="{29A72599-4F9E-4618-970C-6549965A1753}"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cs typeface="+mn-cs"/>
              </a:defRPr>
            </a:lvl1pPr>
          </a:lstStyle>
          <a:p>
            <a:pPr>
              <a:defRPr/>
            </a:pPr>
            <a:fld id="{57E57DF1-BD95-4391-BA01-32EA4C8D48E1}"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cs typeface="+mn-cs"/>
              </a:defRPr>
            </a:lvl1pPr>
          </a:lstStyle>
          <a:p>
            <a:pPr>
              <a:defRPr/>
            </a:pPr>
            <a:fld id="{F2956EBC-E21A-40AF-A492-3415C95C96D3}"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mn-cs"/>
              </a:defRPr>
            </a:lvl1pPr>
          </a:lstStyle>
          <a:p>
            <a:pPr>
              <a:defRPr/>
            </a:pPr>
            <a:fld id="{6B5D757C-3B3A-4019-86F0-FDBBAD226E66}"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42975" y="152400"/>
            <a:ext cx="874395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42975" y="1295400"/>
            <a:ext cx="8743950" cy="4800600"/>
          </a:xfrm>
        </p:spPr>
        <p:txBody>
          <a:bodyPr/>
          <a:lstStyle/>
          <a:p>
            <a:pPr lvl="0"/>
            <a:endParaRPr lang="en-US" noProof="0" smtClean="0"/>
          </a:p>
        </p:txBody>
      </p:sp>
      <p:sp>
        <p:nvSpPr>
          <p:cNvPr id="4" name="Rectangle 6"/>
          <p:cNvSpPr>
            <a:spLocks noGrp="1" noChangeArrowheads="1"/>
          </p:cNvSpPr>
          <p:nvPr>
            <p:ph type="sldNum" sz="quarter" idx="10"/>
          </p:nvPr>
        </p:nvSpPr>
        <p:spPr/>
        <p:txBody>
          <a:bodyPr/>
          <a:lstStyle>
            <a:lvl1pPr>
              <a:defRPr>
                <a:solidFill>
                  <a:srgbClr val="FFFFFF"/>
                </a:solidFill>
                <a:latin typeface="Times New Roman" pitchFamily="18" charset="0"/>
                <a:cs typeface="+mn-cs"/>
              </a:defRPr>
            </a:lvl1pPr>
          </a:lstStyle>
          <a:p>
            <a:pPr>
              <a:defRPr/>
            </a:pPr>
            <a:fld id="{6FE32C1E-D82B-40F3-9061-6AFCBBC06099}" type="slidenum">
              <a:rPr lang="en-US"/>
              <a:pPr>
                <a:defRPr/>
              </a:pPr>
              <a:t>‹#›</a:t>
            </a:fld>
            <a:endParaRPr lang="en-US"/>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51"/>
            <a:ext cx="874395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2E0C2D68-009C-425C-8521-926B814D19BE}"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1128771" y="1346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576977" y="1346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4CC827F2-A20A-4803-BF08-DC1FDE572E6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6ACEE98F-CAF2-4E78-8A14-2F368D01AADB}" type="slidenum">
              <a:rPr lang="el-GR"/>
              <a:pPr>
                <a:defRPr/>
              </a:pPr>
              <a:t>‹#›</a:t>
            </a:fld>
            <a:endParaRPr lang="el-G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800" y="4406926"/>
            <a:ext cx="874395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A7810716-33E0-4A89-AB46-3BF25602F19F}" type="slidenum">
              <a:rPr lang="el-GR"/>
              <a:pPr>
                <a:defRPr/>
              </a:pPr>
              <a:t>‹#›</a:t>
            </a:fld>
            <a:endParaRPr lang="el-G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77153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1971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7"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FA75B49D-851E-44F7-82E6-85FBC42B5FB5}" type="slidenum">
              <a:rPr lang="el-GR"/>
              <a:pPr>
                <a:defRPr/>
              </a:pPr>
              <a:t>‹#›</a:t>
            </a:fld>
            <a:endParaRPr lang="el-G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4638"/>
            <a:ext cx="92583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8"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9"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43FD9564-DA82-40BC-BC5D-635F5E6FE3FF}" type="slidenum">
              <a:rPr lang="el-GR"/>
              <a:pPr>
                <a:defRPr/>
              </a:pPr>
              <a:t>‹#›</a:t>
            </a:fld>
            <a:endParaRPr lang="el-G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4"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2C57D184-CC1C-4163-872A-E01F10EE9438}" type="slidenum">
              <a:rPr lang="el-GR"/>
              <a:pPr>
                <a:defRPr/>
              </a:pPr>
              <a:t>‹#›</a:t>
            </a:fld>
            <a:endParaRPr lang="el-G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3"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4"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0C53D58C-039D-45B3-9DC5-ECE4E426C071}" type="slidenum">
              <a:rPr lang="el-GR"/>
              <a:pPr>
                <a:defRPr/>
              </a:pPr>
              <a:t>‹#›</a:t>
            </a:fld>
            <a:endParaRPr lang="el-G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5" y="273050"/>
            <a:ext cx="3384550"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022725" y="27307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7"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AF6BA5C5-419D-41E0-984C-77A2C5E4CE13}" type="slidenum">
              <a:rPr lang="el-GR"/>
              <a:pPr>
                <a:defRPr/>
              </a:pPr>
              <a:t>‹#›</a:t>
            </a:fld>
            <a:endParaRPr lang="el-G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4800600"/>
            <a:ext cx="6172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7"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7101321B-ECBF-4C0C-AADA-09BDE47E8F33}" type="slidenum">
              <a:rPr lang="el-GR"/>
              <a:pPr>
                <a:defRPr/>
              </a:pPr>
              <a:t>‹#›</a:t>
            </a:fld>
            <a:endParaRPr lang="el-G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EDED1ADF-1F8C-49C3-AE37-A3D202C3D786}" type="slidenum">
              <a:rPr lang="el-GR"/>
              <a:pPr>
                <a:defRPr/>
              </a:pPr>
              <a:t>‹#›</a:t>
            </a:fld>
            <a:endParaRPr lang="el-G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29488" y="609600"/>
            <a:ext cx="2185988"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771525" y="609600"/>
            <a:ext cx="6405563"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3014D3F0-CCA6-4AD3-9FE3-5CAC81402B20}"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4638"/>
            <a:ext cx="92583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10"/>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8" name="Rectangle 11"/>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9" name="Rectangle 12"/>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C93EDA8D-E8E4-4F71-8607-CC0095DE0AAE}"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 preserve="1">
  <p:cSld name="Τίτλος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771525" y="609600"/>
            <a:ext cx="8743950" cy="1143000"/>
          </a:xfrm>
        </p:spPr>
        <p:txBody>
          <a:bodyPr/>
          <a:lstStyle/>
          <a:p>
            <a:r>
              <a:rPr lang="el-GR" smtClean="0"/>
              <a:t>Kλικ για επεξεργασία του τίτλου</a:t>
            </a:r>
            <a:endParaRPr lang="el-GR"/>
          </a:p>
        </p:txBody>
      </p:sp>
      <p:sp>
        <p:nvSpPr>
          <p:cNvPr id="3" name="2 - Θέση γραφήματος"/>
          <p:cNvSpPr>
            <a:spLocks noGrp="1"/>
          </p:cNvSpPr>
          <p:nvPr>
            <p:ph type="chart" idx="1"/>
          </p:nvPr>
        </p:nvSpPr>
        <p:spPr>
          <a:xfrm>
            <a:off x="771525" y="1981200"/>
            <a:ext cx="8743950" cy="4114800"/>
          </a:xfrm>
        </p:spPr>
        <p:txBody>
          <a:bodyPr/>
          <a:lstStyle/>
          <a:p>
            <a:pPr lvl="0"/>
            <a:endParaRPr lang="el-GR"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cs typeface="Arial"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a:ea typeface="ＭＳ Ｐゴシック" pitchFamily="34" charset="-128"/>
                <a:cs typeface="Arial"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a:ea typeface="ＭＳ Ｐゴシック" pitchFamily="34" charset="-128"/>
                <a:cs typeface="Arial" pitchFamily="34" charset="0"/>
              </a:defRPr>
            </a:lvl1pPr>
          </a:lstStyle>
          <a:p>
            <a:pPr>
              <a:defRPr/>
            </a:pPr>
            <a:fld id="{DECE635B-829B-4F08-9F15-D73D5A3D6277}" type="slidenum">
              <a:rPr lang="el-GR"/>
              <a:pPr>
                <a:defRPr/>
              </a:pPr>
              <a:t>‹#›</a:t>
            </a:fld>
            <a:endParaRPr lang="el-G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8"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9"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4"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6"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7"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887D5284-D4A7-4D90-89B4-716B02C554D4}"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2"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6"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9"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3"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6"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7"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8"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9"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209F661F-3BF8-4F77-B1EF-75A295D327F9}"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2"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57250" y="1600200"/>
            <a:ext cx="9258300" cy="200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9"/>
          <p:cNvSpPr>
            <a:spLocks noGrp="1"/>
          </p:cNvSpPr>
          <p:nvPr>
            <p:ph sz="quarter" idx="11"/>
          </p:nvPr>
        </p:nvSpPr>
        <p:spPr>
          <a:xfrm>
            <a:off x="880468" y="3787775"/>
            <a:ext cx="9235082" cy="2381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11" name="Text Placeholder 11"/>
          <p:cNvSpPr>
            <a:spLocks noGrp="1"/>
          </p:cNvSpPr>
          <p:nvPr>
            <p:ph type="body" sz="quarter" idx="12"/>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3"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6"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7"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8"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9"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C79B63DD-F846-4F18-9AA7-366D2DC6A6F2}"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7250" y="1600206"/>
            <a:ext cx="4543425"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72125" y="1600206"/>
            <a:ext cx="4543425"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1"/>
          <p:cNvSpPr>
            <a:spLocks noGrp="1"/>
          </p:cNvSpPr>
          <p:nvPr>
            <p:ph type="body" sz="quarter" idx="10"/>
          </p:nvPr>
        </p:nvSpPr>
        <p:spPr>
          <a:xfrm>
            <a:off x="766168" y="6229487"/>
            <a:ext cx="9349382"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8" name="Text Placeholder 11"/>
          <p:cNvSpPr>
            <a:spLocks noGrp="1"/>
          </p:cNvSpPr>
          <p:nvPr>
            <p:ph type="body" sz="quarter" idx="11"/>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10" name="Text Placeholder 11"/>
          <p:cNvSpPr>
            <a:spLocks noGrp="1"/>
          </p:cNvSpPr>
          <p:nvPr>
            <p:ph type="body" sz="quarter" idx="12"/>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6"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7"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8"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9"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20"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7320D3D2-82EE-4180-A0E2-2D40CD3203B9}"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60822" y="1524000"/>
            <a:ext cx="4545212"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0822" y="2297112"/>
            <a:ext cx="4545212" cy="3951288"/>
          </a:xfrm>
        </p:spPr>
        <p:txBody>
          <a:bodyPr/>
          <a:lstStyle>
            <a:lvl1pPr>
              <a:defRPr sz="1800"/>
            </a:lvl1pPr>
            <a:lvl2pPr>
              <a:defRPr sz="1600"/>
            </a:lvl2pPr>
            <a:lvl3pPr>
              <a:defRPr sz="1400"/>
            </a:lvl3pPr>
            <a:lvl4pPr>
              <a:defRPr sz="1200"/>
            </a:lvl4pPr>
            <a:lvl5pPr>
              <a:defRPr sz="1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572170" y="1524000"/>
            <a:ext cx="454699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72170" y="2297112"/>
            <a:ext cx="4546997"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14"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7"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8"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3"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5"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6"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7"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8" name="TextBox 12"/>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4285A8B4-F8E6-4AD3-9986-DFC9A7C49554}"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3" name="Table Placeholder 2"/>
          <p:cNvSpPr>
            <a:spLocks noGrp="1"/>
          </p:cNvSpPr>
          <p:nvPr>
            <p:ph type="tbl" idx="1"/>
          </p:nvPr>
        </p:nvSpPr>
        <p:spPr>
          <a:xfrm>
            <a:off x="880468" y="1600206"/>
            <a:ext cx="8892182" cy="4525963"/>
          </a:xfrm>
        </p:spPr>
        <p:txBody>
          <a:bodyPr rtlCol="0">
            <a:normAutofit/>
          </a:bodyPr>
          <a:lstStyle/>
          <a:p>
            <a:pPr lvl="0"/>
            <a:r>
              <a:rPr lang="en-US" noProof="0" dirty="0" smtClean="0"/>
              <a:t>Click icon to add table</a:t>
            </a:r>
            <a:endParaRPr lang="en-US" noProof="0" dirty="0"/>
          </a:p>
        </p:txBody>
      </p:sp>
      <p:sp>
        <p:nvSpPr>
          <p:cNvPr id="6"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9"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10"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10"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6"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7"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8"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9"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20"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21"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0393AFC8-0461-44B7-A941-D6E99C46D219}"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3" name="Content Placeholder 2"/>
          <p:cNvSpPr>
            <a:spLocks noGrp="1"/>
          </p:cNvSpPr>
          <p:nvPr>
            <p:ph sz="quarter" idx="1"/>
          </p:nvPr>
        </p:nvSpPr>
        <p:spPr>
          <a:xfrm>
            <a:off x="880469" y="1600200"/>
            <a:ext cx="417730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80469" y="3938650"/>
            <a:ext cx="417730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29225" y="3938650"/>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12"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13"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9"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3"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6"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7"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8"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9"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20"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24A7DB68-FA96-498D-8AE5-7F54A4137399}"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3" name="Text Placeholder 2"/>
          <p:cNvSpPr>
            <a:spLocks noGrp="1"/>
          </p:cNvSpPr>
          <p:nvPr>
            <p:ph type="body" sz="half" idx="1"/>
          </p:nvPr>
        </p:nvSpPr>
        <p:spPr>
          <a:xfrm>
            <a:off x="880469" y="1600206"/>
            <a:ext cx="417730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3938650"/>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11"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12"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7"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9"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3"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6"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5BABADFA-4B77-4776-8DD2-54048A697ED3}"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2"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6"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8"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6"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8"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9"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2"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3"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5"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20661A63-FC42-45A3-B40E-E862522A0248}"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5" name="Text Placeholder 11"/>
          <p:cNvSpPr>
            <a:spLocks noGrp="1"/>
          </p:cNvSpPr>
          <p:nvPr>
            <p:ph type="body" sz="quarter" idx="10"/>
          </p:nvPr>
        </p:nvSpPr>
        <p:spPr>
          <a:xfrm>
            <a:off x="766171" y="6229487"/>
            <a:ext cx="4534495" cy="569913"/>
          </a:xfrm>
        </p:spPr>
        <p:txBody>
          <a:bodyPr anchor="b"/>
          <a:lstStyle>
            <a:lvl1pPr marL="0" indent="0">
              <a:spcBef>
                <a:spcPts val="0"/>
              </a:spcBef>
              <a:spcAft>
                <a:spcPts val="0"/>
              </a:spcAft>
              <a:buNone/>
              <a:defRPr sz="1200"/>
            </a:lvl1pPr>
          </a:lstStyle>
          <a:p>
            <a:pPr lvl="0"/>
            <a:r>
              <a:rPr lang="en-US" smtClean="0"/>
              <a:t>Click to edit Master text styles</a:t>
            </a:r>
          </a:p>
        </p:txBody>
      </p:sp>
      <p:sp>
        <p:nvSpPr>
          <p:cNvPr id="7" name="Text Placeholder 11"/>
          <p:cNvSpPr>
            <a:spLocks noGrp="1"/>
          </p:cNvSpPr>
          <p:nvPr>
            <p:ph type="body" sz="quarter" idx="11"/>
          </p:nvPr>
        </p:nvSpPr>
        <p:spPr>
          <a:xfrm>
            <a:off x="5423893" y="6229487"/>
            <a:ext cx="4677370" cy="569913"/>
          </a:xfrm>
        </p:spPr>
        <p:txBody>
          <a:bodyPr anchor="b"/>
          <a:lstStyle>
            <a:lvl1pPr marL="0" indent="0">
              <a:spcBef>
                <a:spcPts val="0"/>
              </a:spcBef>
              <a:spcAft>
                <a:spcPts val="0"/>
              </a:spcAft>
              <a:buNone/>
              <a:defRPr sz="1200"/>
            </a:lvl1pPr>
          </a:lstStyle>
          <a:p>
            <a:pPr lvl="0"/>
            <a:r>
              <a:rPr lang="en-US" smtClean="0"/>
              <a:t>Click to edit Master text styles</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2930E7AE-33BA-47C1-9EE5-F5C40311EBA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5"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7"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9"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1"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3"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4"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6"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80D81489-4AAD-458B-AC4A-DC715DFC45DB}"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3" name="Table Placeholder 2"/>
          <p:cNvSpPr>
            <a:spLocks noGrp="1"/>
          </p:cNvSpPr>
          <p:nvPr>
            <p:ph type="tbl" idx="1"/>
          </p:nvPr>
        </p:nvSpPr>
        <p:spPr>
          <a:xfrm>
            <a:off x="880468" y="1600206"/>
            <a:ext cx="8892182" cy="4525963"/>
          </a:xfrm>
        </p:spPr>
        <p:txBody>
          <a:bodyPr rtlCol="0">
            <a:normAutofit/>
          </a:bodyPr>
          <a:lstStyle/>
          <a:p>
            <a:pPr lvl="0"/>
            <a:r>
              <a:rPr lang="en-US" noProof="0" dirty="0" smtClean="0"/>
              <a:t>Click icon to add table</a:t>
            </a:r>
            <a:endParaRPr lang="en-US" noProof="0" dirty="0"/>
          </a:p>
        </p:txBody>
      </p:sp>
      <p:sp>
        <p:nvSpPr>
          <p:cNvPr id="6"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8" name="Text Placeholder 11"/>
          <p:cNvSpPr>
            <a:spLocks noGrp="1"/>
          </p:cNvSpPr>
          <p:nvPr>
            <p:ph type="body" sz="quarter" idx="10"/>
          </p:nvPr>
        </p:nvSpPr>
        <p:spPr>
          <a:xfrm>
            <a:off x="766168" y="6229487"/>
            <a:ext cx="9349382" cy="569913"/>
          </a:xfrm>
        </p:spPr>
        <p:txBody>
          <a:bodyPr anchor="b"/>
          <a:lstStyle>
            <a:lvl1pPr>
              <a:spcBef>
                <a:spcPts val="0"/>
              </a:spcBef>
              <a:spcAft>
                <a:spcPts val="0"/>
              </a:spcAft>
              <a:buNone/>
              <a:defRPr sz="1200"/>
            </a:lvl1pPr>
          </a:lstStyle>
          <a:p>
            <a:pPr lvl="0"/>
            <a:r>
              <a:rPr lang="en-US" smtClean="0"/>
              <a:t>Click to edit Master text styles</a:t>
            </a: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7"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8"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0"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2"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3"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4"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5"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16"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676767"/>
              </a:solidFill>
              <a:latin typeface="Arial" pitchFamily="34" charset="0"/>
              <a:cs typeface="Arial" charset="0"/>
            </a:endParaRPr>
          </a:p>
        </p:txBody>
      </p:sp>
      <p:sp>
        <p:nvSpPr>
          <p:cNvPr id="17" name="TextBox 17"/>
          <p:cNvSpPr txBox="1">
            <a:spLocks noChangeArrowheads="1"/>
          </p:cNvSpPr>
          <p:nvPr userDrawn="1"/>
        </p:nvSpPr>
        <p:spPr bwMode="auto">
          <a:xfrm>
            <a:off x="1" y="6518277"/>
            <a:ext cx="666750" cy="27622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fld id="{00F77B94-FDCE-4139-A895-B6CA7FE41A3D}" type="slidenum">
              <a:rPr lang="en-US" sz="1200" smtClean="0">
                <a:solidFill>
                  <a:srgbClr val="FFFFFF"/>
                </a:solidFill>
              </a:rPr>
              <a:pPr algn="ctr" eaLnBrk="1" fontAlgn="base" hangingPunct="1">
                <a:spcBef>
                  <a:spcPct val="0"/>
                </a:spcBef>
                <a:spcAft>
                  <a:spcPct val="0"/>
                </a:spcAft>
                <a:defRPr/>
              </a:pPr>
              <a:t>‹#›</a:t>
            </a:fld>
            <a:endParaRPr lang="en-US" sz="1200" dirty="0" smtClean="0">
              <a:solidFill>
                <a:srgbClr val="FFFFFF"/>
              </a:solidFill>
            </a:endParaRPr>
          </a:p>
        </p:txBody>
      </p:sp>
      <p:sp>
        <p:nvSpPr>
          <p:cNvPr id="2" name="Title 1"/>
          <p:cNvSpPr>
            <a:spLocks noGrp="1"/>
          </p:cNvSpPr>
          <p:nvPr>
            <p:ph type="title"/>
          </p:nvPr>
        </p:nvSpPr>
        <p:spPr>
          <a:xfrm>
            <a:off x="857250" y="228600"/>
            <a:ext cx="92583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57250" y="1600200"/>
            <a:ext cx="9258300" cy="200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8"/>
          <p:cNvSpPr>
            <a:spLocks noGrp="1"/>
          </p:cNvSpPr>
          <p:nvPr>
            <p:ph type="chart" sz="quarter" idx="13"/>
          </p:nvPr>
        </p:nvSpPr>
        <p:spPr>
          <a:xfrm>
            <a:off x="880468" y="3860800"/>
            <a:ext cx="9235082" cy="2006600"/>
          </a:xfrm>
        </p:spPr>
        <p:txBody>
          <a:bodyPr/>
          <a:lstStyle/>
          <a:p>
            <a:pPr lvl="0"/>
            <a:r>
              <a:rPr lang="en-US" noProof="0" dirty="0" smtClean="0"/>
              <a:t>Click icon to add chart</a:t>
            </a:r>
            <a:endParaRPr lang="en-GB" noProof="0" dirty="0"/>
          </a:p>
        </p:txBody>
      </p:sp>
      <p:sp>
        <p:nvSpPr>
          <p:cNvPr id="11" name="Text Placeholder 11"/>
          <p:cNvSpPr>
            <a:spLocks noGrp="1"/>
          </p:cNvSpPr>
          <p:nvPr>
            <p:ph type="body" sz="quarter" idx="10"/>
          </p:nvPr>
        </p:nvSpPr>
        <p:spPr>
          <a:xfrm>
            <a:off x="766168" y="6229487"/>
            <a:ext cx="9349382" cy="569913"/>
          </a:xfrm>
        </p:spPr>
        <p:txBody>
          <a:bodyPr anchor="b"/>
          <a:lstStyle>
            <a:lvl1pPr>
              <a:spcBef>
                <a:spcPts val="0"/>
              </a:spcBef>
              <a:spcAft>
                <a:spcPts val="0"/>
              </a:spcAft>
              <a:buNone/>
              <a:defRPr sz="1200"/>
            </a:lvl1pPr>
          </a:lstStyle>
          <a:p>
            <a:pPr lvl="0"/>
            <a:r>
              <a:rPr lang="en-US" smtClean="0"/>
              <a:t>Click to edit Master text styles</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30"/>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a:lvl1pPr>
          </a:lstStyle>
          <a:p>
            <a:pPr>
              <a:defRPr/>
            </a:pPr>
            <a:fld id="{6083559C-AAB6-48EA-96CF-A05E977AE7D5}"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7DFC7018-CDC6-4585-BA5E-7F3127E2E2D4}"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fld id="{ADD9FAE9-6892-4856-B8D4-82192E1F422C}"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039BD339-FB89-41F9-A8D8-A2EB7FED9E96}"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10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a:lvl1pPr>
          </a:lstStyle>
          <a:p>
            <a:pPr>
              <a:defRPr/>
            </a:pPr>
            <a:fld id="{1085CBDA-F84A-45FC-9107-7F90EC988FFF}"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6E30DFF3-CD0B-4469-B8CD-3610B823CD06}"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b="1"/>
            </a:lvl1pPr>
          </a:lstStyle>
          <a:p>
            <a:pPr>
              <a:defRPr/>
            </a:pPr>
            <a:fld id="{B329DB44-7ED6-46B3-824A-3849D2A7507A}"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b="1"/>
            </a:lvl1pPr>
          </a:lstStyle>
          <a:p>
            <a:pPr>
              <a:defRPr/>
            </a:pPr>
            <a:endParaRPr lang="en-US"/>
          </a:p>
        </p:txBody>
      </p:sp>
      <p:sp>
        <p:nvSpPr>
          <p:cNvPr id="7" name="Slide Number Placeholder 5"/>
          <p:cNvSpPr>
            <a:spLocks noGrp="1"/>
          </p:cNvSpPr>
          <p:nvPr>
            <p:ph type="sldNum" sz="quarter" idx="12"/>
          </p:nvPr>
        </p:nvSpPr>
        <p:spPr/>
        <p:txBody>
          <a:bodyPr/>
          <a:lstStyle>
            <a:lvl1pPr>
              <a:defRPr b="1"/>
            </a:lvl1pPr>
          </a:lstStyle>
          <a:p>
            <a:pPr>
              <a:defRPr/>
            </a:pPr>
            <a:fld id="{981B757A-6AEA-47A4-9D5D-FF5DA213D790}"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6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6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b="1"/>
            </a:lvl1pPr>
          </a:lstStyle>
          <a:p>
            <a:pPr>
              <a:defRPr/>
            </a:pPr>
            <a:fld id="{68CDD0CD-FB65-4E19-B642-9F4885E6FEF3}" type="datetimeFigureOut">
              <a:rPr lang="en-US"/>
              <a:pPr>
                <a:defRPr/>
              </a:pPr>
              <a:t>5/10/2015</a:t>
            </a:fld>
            <a:endParaRPr lang="en-US"/>
          </a:p>
        </p:txBody>
      </p:sp>
      <p:sp>
        <p:nvSpPr>
          <p:cNvPr id="8" name="Footer Placeholder 4"/>
          <p:cNvSpPr>
            <a:spLocks noGrp="1"/>
          </p:cNvSpPr>
          <p:nvPr>
            <p:ph type="ftr" sz="quarter" idx="11"/>
          </p:nvPr>
        </p:nvSpPr>
        <p:spPr/>
        <p:txBody>
          <a:bodyPr/>
          <a:lstStyle>
            <a:lvl1pPr>
              <a:defRPr b="1"/>
            </a:lvl1pPr>
          </a:lstStyle>
          <a:p>
            <a:pPr>
              <a:defRPr/>
            </a:pPr>
            <a:endParaRPr lang="en-US"/>
          </a:p>
        </p:txBody>
      </p:sp>
      <p:sp>
        <p:nvSpPr>
          <p:cNvPr id="9" name="Slide Number Placeholder 5"/>
          <p:cNvSpPr>
            <a:spLocks noGrp="1"/>
          </p:cNvSpPr>
          <p:nvPr>
            <p:ph type="sldNum" sz="quarter" idx="12"/>
          </p:nvPr>
        </p:nvSpPr>
        <p:spPr/>
        <p:txBody>
          <a:bodyPr/>
          <a:lstStyle>
            <a:lvl1pPr>
              <a:defRPr b="1"/>
            </a:lvl1pPr>
          </a:lstStyle>
          <a:p>
            <a:pPr>
              <a:defRPr/>
            </a:pPr>
            <a:fld id="{E28A8CDA-B3C0-4FF4-808C-94BD4AFDDBB5}"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b="1"/>
            </a:lvl1pPr>
          </a:lstStyle>
          <a:p>
            <a:pPr>
              <a:defRPr/>
            </a:pPr>
            <a:fld id="{5520CA4E-3C9F-4CF7-AD93-B451646556B2}" type="datetimeFigureOut">
              <a:rPr lang="en-US"/>
              <a:pPr>
                <a:defRPr/>
              </a:pPr>
              <a:t>5/10/2015</a:t>
            </a:fld>
            <a:endParaRPr lang="en-US"/>
          </a:p>
        </p:txBody>
      </p:sp>
      <p:sp>
        <p:nvSpPr>
          <p:cNvPr id="4" name="Footer Placeholder 4"/>
          <p:cNvSpPr>
            <a:spLocks noGrp="1"/>
          </p:cNvSpPr>
          <p:nvPr>
            <p:ph type="ftr" sz="quarter" idx="11"/>
          </p:nvPr>
        </p:nvSpPr>
        <p:spPr/>
        <p:txBody>
          <a:bodyPr/>
          <a:lstStyle>
            <a:lvl1pPr>
              <a:defRPr b="1"/>
            </a:lvl1pPr>
          </a:lstStyle>
          <a:p>
            <a:pPr>
              <a:defRPr/>
            </a:pPr>
            <a:endParaRPr lang="en-US"/>
          </a:p>
        </p:txBody>
      </p:sp>
      <p:sp>
        <p:nvSpPr>
          <p:cNvPr id="5" name="Slide Number Placeholder 5"/>
          <p:cNvSpPr>
            <a:spLocks noGrp="1"/>
          </p:cNvSpPr>
          <p:nvPr>
            <p:ph type="sldNum" sz="quarter" idx="12"/>
          </p:nvPr>
        </p:nvSpPr>
        <p:spPr/>
        <p:txBody>
          <a:bodyPr/>
          <a:lstStyle>
            <a:lvl1pPr>
              <a:defRPr b="1"/>
            </a:lvl1pPr>
          </a:lstStyle>
          <a:p>
            <a:pPr>
              <a:defRPr/>
            </a:pPr>
            <a:fld id="{D9A9E32D-EA34-4740-A709-4DCE1CAD9433}"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a:lvl1pPr>
          </a:lstStyle>
          <a:p>
            <a:pPr>
              <a:defRPr/>
            </a:pPr>
            <a:fld id="{82168A2B-CAA8-4559-B1E3-6EC067118953}" type="datetimeFigureOut">
              <a:rPr lang="en-US"/>
              <a:pPr>
                <a:defRPr/>
              </a:pPr>
              <a:t>5/10/2015</a:t>
            </a:fld>
            <a:endParaRPr lang="en-US"/>
          </a:p>
        </p:txBody>
      </p:sp>
      <p:sp>
        <p:nvSpPr>
          <p:cNvPr id="3" name="Footer Placeholder 4"/>
          <p:cNvSpPr>
            <a:spLocks noGrp="1"/>
          </p:cNvSpPr>
          <p:nvPr>
            <p:ph type="ftr" sz="quarter" idx="11"/>
          </p:nvPr>
        </p:nvSpPr>
        <p:spPr/>
        <p:txBody>
          <a:bodyPr/>
          <a:lstStyle>
            <a:lvl1pPr>
              <a:defRPr b="1"/>
            </a:lvl1pPr>
          </a:lstStyle>
          <a:p>
            <a:pPr>
              <a:defRPr/>
            </a:pPr>
            <a:endParaRPr lang="en-US"/>
          </a:p>
        </p:txBody>
      </p:sp>
      <p:sp>
        <p:nvSpPr>
          <p:cNvPr id="4" name="Slide Number Placeholder 5"/>
          <p:cNvSpPr>
            <a:spLocks noGrp="1"/>
          </p:cNvSpPr>
          <p:nvPr>
            <p:ph type="sldNum" sz="quarter" idx="12"/>
          </p:nvPr>
        </p:nvSpPr>
        <p:spPr/>
        <p:txBody>
          <a:bodyPr/>
          <a:lstStyle>
            <a:lvl1pPr>
              <a:defRPr b="1"/>
            </a:lvl1pPr>
          </a:lstStyle>
          <a:p>
            <a:pPr>
              <a:defRPr/>
            </a:pPr>
            <a:fld id="{1EFD8FD7-B97D-4D0D-9C73-D7B189C58788}"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10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b="1"/>
            </a:lvl1pPr>
          </a:lstStyle>
          <a:p>
            <a:pPr>
              <a:defRPr/>
            </a:pPr>
            <a:fld id="{98D8B025-6234-4D9F-89BC-EE6F854083CE}"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b="1"/>
            </a:lvl1pPr>
          </a:lstStyle>
          <a:p>
            <a:pPr>
              <a:defRPr/>
            </a:pPr>
            <a:endParaRPr lang="en-US"/>
          </a:p>
        </p:txBody>
      </p:sp>
      <p:sp>
        <p:nvSpPr>
          <p:cNvPr id="7" name="Slide Number Placeholder 5"/>
          <p:cNvSpPr>
            <a:spLocks noGrp="1"/>
          </p:cNvSpPr>
          <p:nvPr>
            <p:ph type="sldNum" sz="quarter" idx="12"/>
          </p:nvPr>
        </p:nvSpPr>
        <p:spPr/>
        <p:txBody>
          <a:bodyPr/>
          <a:lstStyle>
            <a:lvl1pPr>
              <a:defRPr b="1"/>
            </a:lvl1pPr>
          </a:lstStyle>
          <a:p>
            <a:pPr>
              <a:defRPr/>
            </a:pPr>
            <a:fld id="{72207C81-B8D0-4A78-A427-36B751AC203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0017F757-F37A-4BFA-A98B-8186D4FDDF4B}"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b="1"/>
            </a:lvl1pPr>
          </a:lstStyle>
          <a:p>
            <a:pPr>
              <a:defRPr/>
            </a:pPr>
            <a:fld id="{0D83F048-889F-4A3C-AC78-B9C48B458B19}"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b="1"/>
            </a:lvl1pPr>
          </a:lstStyle>
          <a:p>
            <a:pPr>
              <a:defRPr/>
            </a:pPr>
            <a:endParaRPr lang="en-US"/>
          </a:p>
        </p:txBody>
      </p:sp>
      <p:sp>
        <p:nvSpPr>
          <p:cNvPr id="7" name="Slide Number Placeholder 5"/>
          <p:cNvSpPr>
            <a:spLocks noGrp="1"/>
          </p:cNvSpPr>
          <p:nvPr>
            <p:ph type="sldNum" sz="quarter" idx="12"/>
          </p:nvPr>
        </p:nvSpPr>
        <p:spPr/>
        <p:txBody>
          <a:bodyPr/>
          <a:lstStyle>
            <a:lvl1pPr>
              <a:defRPr b="1"/>
            </a:lvl1pPr>
          </a:lstStyle>
          <a:p>
            <a:pPr>
              <a:defRPr/>
            </a:pPr>
            <a:fld id="{CEBF470C-B34F-4D61-B212-6673D7424020}"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fld id="{506B051E-4C77-47A6-AFC5-8F71C53A76CA}"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C5126037-0D9C-45FD-91F0-8FDAD51AD04B}"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9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9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fld id="{933676B0-99F6-4FB0-8A1B-BF2099C1B91C}"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CE381FDC-A533-4195-865B-7E6FAEDD1456}"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48"/>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1E9475-8891-48EA-8E36-63CC469EB51C}"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B934D0-5221-4AFA-A9A1-2FA7FB9F8EFF}"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880721-8CF3-4893-B7D5-03577020810A}"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5DF01D-1DD8-4938-B062-C3171432F8C8}"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23"/>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C721DCD-A931-4814-BA5F-34B8CFB7A5BA}"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7EB502-7817-43C2-B762-9979D0EA0FD6}"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D11ADCC-EDBB-4753-B080-DCB66E6AAF68}"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9EB1EF-A834-4C06-A457-C27D176A4EB5}"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2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2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C5043-C937-429B-8D0E-2F3F5ED52C93}" type="datetimeFigureOut">
              <a:rPr lang="en-US"/>
              <a:pPr>
                <a:defRPr/>
              </a:pPr>
              <a:t>5/10/2015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5D59E0-9264-4155-990B-E8EA76818E98}"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581C93-F459-4CC0-8660-E5B0C2199985}" type="datetimeFigureOut">
              <a:rPr lang="en-US"/>
              <a:pPr>
                <a:defRPr/>
              </a:pPr>
              <a:t>5/10/2015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669FD7-3F6C-4ECA-89E2-21CBE948D660}"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48A5DE-0A27-4F21-8EFF-35C6C8D5912F}" type="datetimeFigureOut">
              <a:rPr lang="en-US"/>
              <a:pPr>
                <a:defRPr/>
              </a:pPr>
              <a:t>5/10/2015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D1B015-A63C-4CFB-91BD-27FEA4D5CF1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5" y="273050"/>
            <a:ext cx="3384550"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022725" y="27313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AE4E2CDB-FD58-43FF-BB14-2FB1B4A00A68}"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10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286D6D-9D09-47C1-9EDE-119359E75F50}"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3AD93C-88E0-4B0D-9CE2-8DF6ACB99860}"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171DEA-A50D-480B-9A46-4136EF4588A1}" type="datetimeFigureOut">
              <a:rPr lang="en-US"/>
              <a:pPr>
                <a:defRPr/>
              </a:pPr>
              <a:t>5/10/2015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54D5A8-BDEF-4CC4-86DC-01A718DEB66A}"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064C9D-B08B-4C80-B170-D5AEB54DD2B0}"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A1E0DA-1587-406D-BB8C-3D8C8D3ABCB6}"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9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9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DA2361-467E-4AC4-96B3-94D5E424F991}" type="datetimeFigureOut">
              <a:rPr lang="en-US"/>
              <a:pPr>
                <a:defRPr/>
              </a:pPr>
              <a:t>5/10/2015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787CB5-E028-4270-B101-6D009702B20F}"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1614488"/>
            <a:ext cx="10287000" cy="5243512"/>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2800" dirty="0">
              <a:solidFill>
                <a:prstClr val="white"/>
              </a:solidFill>
              <a:latin typeface="Arial" charset="0"/>
              <a:cs typeface="Arial" pitchFamily="34" charset="0"/>
            </a:endParaRPr>
          </a:p>
        </p:txBody>
      </p:sp>
      <p:sp>
        <p:nvSpPr>
          <p:cNvPr id="1691654" name="Rectangle 6"/>
          <p:cNvSpPr>
            <a:spLocks noGrp="1" noChangeArrowheads="1"/>
          </p:cNvSpPr>
          <p:nvPr>
            <p:ph type="ctrTitle" sz="quarter"/>
          </p:nvPr>
        </p:nvSpPr>
        <p:spPr>
          <a:xfrm>
            <a:off x="1658792" y="2665565"/>
            <a:ext cx="6969425" cy="910884"/>
          </a:xfrm>
          <a:prstGeom prst="rect">
            <a:avLst/>
          </a:prstGeom>
          <a:ln/>
          <a:effectLst/>
        </p:spPr>
        <p:txBody>
          <a:bodyPr lIns="0" tIns="0" rIns="0" bIns="0">
            <a:normAutofit/>
          </a:bodyPr>
          <a:lstStyle>
            <a:lvl1pPr algn="ctr">
              <a:lnSpc>
                <a:spcPct val="80000"/>
              </a:lnSpc>
              <a:defRPr sz="2800" b="1">
                <a:solidFill>
                  <a:schemeClr val="bg1"/>
                </a:solidFill>
                <a:latin typeface="+mj-lt"/>
                <a:cs typeface="Arial"/>
              </a:defRPr>
            </a:lvl1pPr>
          </a:lstStyle>
          <a:p>
            <a:r>
              <a:rPr lang="en-US" dirty="0"/>
              <a:t>Click to edit Master title style</a:t>
            </a:r>
          </a:p>
        </p:txBody>
      </p:sp>
      <p:sp>
        <p:nvSpPr>
          <p:cNvPr id="1691655" name="Rectangle 7"/>
          <p:cNvSpPr>
            <a:spLocks noGrp="1" noChangeArrowheads="1"/>
          </p:cNvSpPr>
          <p:nvPr>
            <p:ph type="subTitle" sz="quarter" idx="1"/>
          </p:nvPr>
        </p:nvSpPr>
        <p:spPr>
          <a:xfrm>
            <a:off x="1658792" y="3651067"/>
            <a:ext cx="6969425" cy="639763"/>
          </a:xfrm>
        </p:spPr>
        <p:txBody>
          <a:bodyPr lIns="0" tIns="0" rIns="0" bIns="0" anchor="ctr"/>
          <a:lstStyle>
            <a:lvl1pPr marL="0" indent="0" algn="ctr">
              <a:lnSpc>
                <a:spcPct val="80000"/>
              </a:lnSpc>
              <a:spcBef>
                <a:spcPct val="0"/>
              </a:spcBef>
              <a:buFont typeface="Wingdings" pitchFamily="2" charset="2"/>
              <a:buNone/>
              <a:defRPr sz="2400" b="0">
                <a:solidFill>
                  <a:srgbClr val="FFFFFF"/>
                </a:solidFill>
                <a:latin typeface="+mn-lt"/>
                <a:cs typeface="Arial"/>
              </a:defRPr>
            </a:lvl1pPr>
          </a:lstStyle>
          <a:p>
            <a:r>
              <a:rPr lang="en-US" dirty="0"/>
              <a:t>Click to edit Master subtitle style</a:t>
            </a:r>
          </a:p>
        </p:txBody>
      </p:sp>
    </p:spTree>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spcAft>
                <a:spcPts val="1000"/>
              </a:spcAft>
              <a:defRPr>
                <a:solidFill>
                  <a:schemeClr val="tx1"/>
                </a:solidFill>
              </a:defRPr>
            </a:lvl1pPr>
            <a:lvl2pPr>
              <a:lnSpc>
                <a:spcPct val="100000"/>
              </a:lnSpc>
              <a:spcAft>
                <a:spcPts val="1000"/>
              </a:spcAft>
              <a:defRPr>
                <a:solidFill>
                  <a:schemeClr val="tx1"/>
                </a:solidFill>
              </a:defRPr>
            </a:lvl2pPr>
            <a:lvl3pPr>
              <a:lnSpc>
                <a:spcPct val="100000"/>
              </a:lnSpc>
              <a:spcAft>
                <a:spcPts val="1000"/>
              </a:spcAft>
              <a:defRPr>
                <a:solidFill>
                  <a:schemeClr val="tx1"/>
                </a:solidFill>
              </a:defRPr>
            </a:lvl3pPr>
            <a:lvl4pPr>
              <a:lnSpc>
                <a:spcPct val="100000"/>
              </a:lnSpc>
              <a:spcAft>
                <a:spcPts val="1000"/>
              </a:spcAft>
              <a:defRPr>
                <a:solidFill>
                  <a:schemeClr val="tx1"/>
                </a:solidFill>
              </a:defRPr>
            </a:lvl4pPr>
            <a:lvl5pPr>
              <a:lnSpc>
                <a:spcPct val="100000"/>
              </a:lnSpc>
              <a:spcAft>
                <a:spcPts val="1000"/>
              </a:spcAf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3"/>
          <p:cNvSpPr>
            <a:spLocks noGrp="1" noChangeArrowheads="1"/>
          </p:cNvSpPr>
          <p:nvPr>
            <p:ph type="sldNum" sz="quarter" idx="10"/>
          </p:nvPr>
        </p:nvSpPr>
        <p:spPr>
          <a:ln/>
        </p:spPr>
        <p:txBody>
          <a:bodyPr/>
          <a:lstStyle>
            <a:lvl1pPr>
              <a:defRPr/>
            </a:lvl1pPr>
          </a:lstStyle>
          <a:p>
            <a:pPr>
              <a:defRPr/>
            </a:pPr>
            <a:fld id="{9A0F165C-5413-4423-9A09-45293E0FE524}" type="slidenum">
              <a:rPr lang="en-US"/>
              <a:pPr>
                <a:defRPr/>
              </a:pPr>
              <a:t>‹#›</a:t>
            </a:fld>
            <a:endParaRPr lang="en-US" dirty="0"/>
          </a:p>
        </p:txBody>
      </p:sp>
    </p:spTree>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276827" y="1041404"/>
            <a:ext cx="4788098"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36375" y="1041404"/>
            <a:ext cx="4789884"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3"/>
          <p:cNvSpPr>
            <a:spLocks noGrp="1" noChangeArrowheads="1"/>
          </p:cNvSpPr>
          <p:nvPr>
            <p:ph type="sldNum" sz="quarter" idx="10"/>
          </p:nvPr>
        </p:nvSpPr>
        <p:spPr>
          <a:ln/>
        </p:spPr>
        <p:txBody>
          <a:bodyPr/>
          <a:lstStyle>
            <a:lvl1pPr>
              <a:defRPr/>
            </a:lvl1pPr>
          </a:lstStyle>
          <a:p>
            <a:pPr>
              <a:defRPr/>
            </a:pPr>
            <a:fld id="{647BD277-4D88-445C-8173-90189EDA60F0}" type="slidenum">
              <a:rPr lang="en-US"/>
              <a:pPr>
                <a:defRPr/>
              </a:pPr>
              <a:t>‹#›</a:t>
            </a:fld>
            <a:endParaRPr lang="en-US" dirty="0"/>
          </a:p>
        </p:txBody>
      </p:sp>
    </p:spTree>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3"/>
          <p:cNvSpPr>
            <a:spLocks noGrp="1" noChangeArrowheads="1"/>
          </p:cNvSpPr>
          <p:nvPr>
            <p:ph type="sldNum" sz="quarter" idx="10"/>
          </p:nvPr>
        </p:nvSpPr>
        <p:spPr>
          <a:ln/>
        </p:spPr>
        <p:txBody>
          <a:bodyPr/>
          <a:lstStyle>
            <a:lvl1pPr>
              <a:defRPr/>
            </a:lvl1pPr>
          </a:lstStyle>
          <a:p>
            <a:pPr>
              <a:defRPr/>
            </a:pPr>
            <a:fld id="{DFAAAEDD-5C50-40A2-ABB9-3D93B8F7AE45}" type="slidenum">
              <a:rPr lang="en-US"/>
              <a:pPr>
                <a:defRPr/>
              </a:pPr>
              <a:t>‹#›</a:t>
            </a:fld>
            <a:endParaRPr lang="en-US" dirty="0"/>
          </a:p>
        </p:txBody>
      </p:sp>
    </p:spTree>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42975" y="152400"/>
            <a:ext cx="874395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42975" y="1295400"/>
            <a:ext cx="8743950" cy="4800600"/>
          </a:xfrm>
        </p:spPr>
        <p:txBody>
          <a:bodyPr/>
          <a:lstStyle/>
          <a:p>
            <a:pPr lvl="0"/>
            <a:endParaRPr lang="en-US" noProof="0" smtClean="0"/>
          </a:p>
        </p:txBody>
      </p:sp>
      <p:sp>
        <p:nvSpPr>
          <p:cNvPr id="4" name="Rectangle 63"/>
          <p:cNvSpPr>
            <a:spLocks noGrp="1" noChangeArrowheads="1"/>
          </p:cNvSpPr>
          <p:nvPr>
            <p:ph type="sldNum" sz="quarter" idx="10"/>
          </p:nvPr>
        </p:nvSpPr>
        <p:spPr>
          <a:ln/>
        </p:spPr>
        <p:txBody>
          <a:bodyPr/>
          <a:lstStyle>
            <a:lvl1pPr>
              <a:defRPr/>
            </a:lvl1pPr>
          </a:lstStyle>
          <a:p>
            <a:pPr>
              <a:defRPr/>
            </a:pPr>
            <a:fld id="{DE972FA6-139D-492D-BCEA-7860D4EECA3C}" type="slidenum">
              <a:rPr lang="en-US"/>
              <a:pPr>
                <a:defRPr/>
              </a:pPr>
              <a:t>‹#›</a:t>
            </a:fld>
            <a:endParaRPr lang="en-US" dirty="0"/>
          </a:p>
        </p:txBody>
      </p:sp>
    </p:spTree>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14350" y="6356352"/>
            <a:ext cx="240030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fld id="{2B614B74-6D57-40FE-B060-9DC92A22C0ED}" type="datetimeFigureOut">
              <a:rPr lang="en-US"/>
              <a:pPr fontAlgn="base">
                <a:spcBef>
                  <a:spcPct val="0"/>
                </a:spcBef>
                <a:spcAft>
                  <a:spcPct val="0"/>
                </a:spcAft>
                <a:defRPr/>
              </a:pPr>
              <a:t>5/10/2015</a:t>
            </a:fld>
            <a:endParaRPr lang="en-US"/>
          </a:p>
        </p:txBody>
      </p:sp>
      <p:sp>
        <p:nvSpPr>
          <p:cNvPr id="4" name="Footer Placeholder 3"/>
          <p:cNvSpPr>
            <a:spLocks noGrp="1"/>
          </p:cNvSpPr>
          <p:nvPr>
            <p:ph type="ftr" sz="quarter" idx="11"/>
          </p:nvPr>
        </p:nvSpPr>
        <p:spPr>
          <a:xfrm>
            <a:off x="3514725" y="6356352"/>
            <a:ext cx="325755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22B4D5D-B33A-499F-B954-0BF9C0D3114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4800600"/>
            <a:ext cx="6172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3EE62631-2291-42DB-8FEF-F1CF1D729165}"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40"/>
            <a:ext cx="874395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EC26664-6BF5-4F1A-8028-C3724837F70B}" type="datetimeFigureOut">
              <a:rPr lang="el-GR"/>
              <a:pPr>
                <a:defRPr/>
              </a:pPr>
              <a:t>10/5/2015</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2DCFAB3-BB6A-4123-BED5-C43692D2B1A0}" type="slidenum">
              <a:rPr lang="el-GR"/>
              <a:pPr>
                <a:defRPr/>
              </a:pPr>
              <a:t>‹#›</a:t>
            </a:fld>
            <a:endParaRPr lang="el-G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2E3180C-F8EB-4890-B4B8-1B4CB0D6D030}" type="datetimeFigureOut">
              <a:rPr lang="el-GR"/>
              <a:pPr>
                <a:defRPr/>
              </a:pPr>
              <a:t>10/5/2015</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82755F8-288B-49E2-8200-1C629D84630E}" type="slidenum">
              <a:rPr lang="el-GR"/>
              <a:pPr>
                <a:defRPr/>
              </a:pPr>
              <a:t>‹#›</a:t>
            </a:fld>
            <a:endParaRPr lang="el-G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602" y="4406915"/>
            <a:ext cx="874395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905996F-3E08-4686-98F0-23007692F16C}" type="datetimeFigureOut">
              <a:rPr lang="el-GR"/>
              <a:pPr>
                <a:defRPr/>
              </a:pPr>
              <a:t>10/5/2015</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4AE9919-202D-41B8-A430-BD9A0AB8734C}" type="slidenum">
              <a:rPr lang="el-GR"/>
              <a:pPr>
                <a:defRPr/>
              </a:pPr>
              <a:t>‹#›</a:t>
            </a:fld>
            <a:endParaRPr lang="el-G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DE11583-3D58-45B1-BE75-08D1F953A101}" type="datetimeFigureOut">
              <a:rPr lang="el-GR"/>
              <a:pPr>
                <a:defRPr/>
              </a:pPr>
              <a:t>10/5/2015</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0B66220-13F7-4F85-9A47-175A08BBE3D6}" type="slidenum">
              <a:rPr lang="el-GR"/>
              <a:pPr>
                <a:defRPr/>
              </a:pPr>
              <a:t>‹#›</a:t>
            </a:fld>
            <a:endParaRPr lang="el-G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566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522566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ACC9D83-5D94-41AA-98A9-8285B8A1FC70}" type="datetimeFigureOut">
              <a:rPr lang="el-GR"/>
              <a:pPr>
                <a:defRPr/>
              </a:pPr>
              <a:t>10/5/2015</a:t>
            </a:fld>
            <a:endParaRPr lang="el-GR"/>
          </a:p>
        </p:txBody>
      </p:sp>
      <p:sp>
        <p:nvSpPr>
          <p:cNvPr id="8" name="7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BBC1551-9E02-42F3-AC76-D16FC670920C}" type="slidenum">
              <a:rPr lang="el-GR"/>
              <a:pPr>
                <a:defRPr/>
              </a:pPr>
              <a:t>‹#›</a:t>
            </a:fld>
            <a:endParaRPr lang="el-G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610B197-8F85-4E4E-A4C6-41B338B4EC12}" type="datetimeFigureOut">
              <a:rPr lang="el-GR"/>
              <a:pPr>
                <a:defRPr/>
              </a:pPr>
              <a:t>10/5/2015</a:t>
            </a:fld>
            <a:endParaRPr lang="el-GR"/>
          </a:p>
        </p:txBody>
      </p:sp>
      <p:sp>
        <p:nvSpPr>
          <p:cNvPr id="4" name="3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7188E7B-2FA5-4F6D-AFBB-64D9A9940DE0}" type="slidenum">
              <a:rPr lang="el-GR"/>
              <a:pPr>
                <a:defRPr/>
              </a:pPr>
              <a:t>‹#›</a:t>
            </a:fld>
            <a:endParaRPr lang="el-G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F3A35F3-CBC0-4322-BC0C-248269EE67F2}" type="datetimeFigureOut">
              <a:rPr lang="el-GR"/>
              <a:pPr>
                <a:defRPr/>
              </a:pPr>
              <a:t>10/5/2015</a:t>
            </a:fld>
            <a:endParaRPr lang="el-GR"/>
          </a:p>
        </p:txBody>
      </p:sp>
      <p:sp>
        <p:nvSpPr>
          <p:cNvPr id="3" name="2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8072410-2D7F-4920-9E65-15C5606E7B4A}" type="slidenum">
              <a:rPr lang="el-GR"/>
              <a:pPr>
                <a:defRPr/>
              </a:pPr>
              <a:t>‹#›</a:t>
            </a:fld>
            <a:endParaRPr lang="el-G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5" y="273050"/>
            <a:ext cx="3384352"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021931" y="273054"/>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BEABD00-33A3-4DF8-B4A5-AF7C9D447B22}" type="datetimeFigureOut">
              <a:rPr lang="el-GR"/>
              <a:pPr>
                <a:defRPr/>
              </a:pPr>
              <a:t>10/5/2015</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35D238D-CB2E-4406-A598-CD4A17AE0291}" type="slidenum">
              <a:rPr lang="el-GR"/>
              <a:pPr>
                <a:defRPr/>
              </a:pPr>
              <a:t>‹#›</a:t>
            </a:fld>
            <a:endParaRPr lang="el-G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324" y="4800600"/>
            <a:ext cx="6172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20E239C-A676-4B7E-866A-59E82503C5DA}" type="datetimeFigureOut">
              <a:rPr lang="el-GR"/>
              <a:pPr>
                <a:defRPr/>
              </a:pPr>
              <a:t>10/5/2015</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16BA9AA-75DE-499D-9738-63460DABCC6E}" type="slidenum">
              <a:rPr lang="el-GR"/>
              <a:pPr>
                <a:defRPr/>
              </a:pPr>
              <a:t>‹#›</a:t>
            </a:fld>
            <a:endParaRPr lang="el-G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40756B5-7026-485A-A0A7-EE12FB2D412E}" type="datetimeFigureOut">
              <a:rPr lang="el-GR"/>
              <a:pPr>
                <a:defRPr/>
              </a:pPr>
              <a:t>10/5/2015</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DFF6293-CA99-4069-A106-C004763AEC6B}"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60C19F71-B837-41BE-88B2-EA7867298EB9}"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458075" y="274641"/>
            <a:ext cx="2314575"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514350" y="274641"/>
            <a:ext cx="6772275"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29C131F-C8B2-4D8C-9AD5-577D4D175078}" type="datetimeFigureOut">
              <a:rPr lang="el-GR"/>
              <a:pPr>
                <a:defRPr/>
              </a:pPr>
              <a:t>10/5/2015</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DD6E0F52-8FC9-40AA-B7C1-D4EC9A059530}" type="slidenum">
              <a:rPr lang="el-GR"/>
              <a:pPr>
                <a:defRPr/>
              </a:pPr>
              <a:t>‹#›</a:t>
            </a:fld>
            <a:endParaRPr lang="el-G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SE_bottomBanner.png"/>
          <p:cNvPicPr>
            <a:picLocks noChangeAspect="1"/>
          </p:cNvPicPr>
          <p:nvPr userDrawn="1"/>
        </p:nvPicPr>
        <p:blipFill>
          <a:blip r:embed="rId2" cstate="print"/>
          <a:srcRect/>
          <a:stretch>
            <a:fillRect/>
          </a:stretch>
        </p:blipFill>
        <p:spPr bwMode="auto">
          <a:xfrm>
            <a:off x="0" y="5973765"/>
            <a:ext cx="10287000" cy="884237"/>
          </a:xfrm>
          <a:prstGeom prst="rect">
            <a:avLst/>
          </a:prstGeom>
          <a:noFill/>
          <a:ln w="9525">
            <a:noFill/>
            <a:miter lim="800000"/>
            <a:headEnd/>
            <a:tailEnd/>
          </a:ln>
        </p:spPr>
      </p:pic>
      <p:sp>
        <p:nvSpPr>
          <p:cNvPr id="3" name="Subtitle 2"/>
          <p:cNvSpPr>
            <a:spLocks noGrp="1"/>
          </p:cNvSpPr>
          <p:nvPr>
            <p:ph type="subTitle" idx="1"/>
          </p:nvPr>
        </p:nvSpPr>
        <p:spPr>
          <a:xfrm>
            <a:off x="437555" y="3383280"/>
            <a:ext cx="7200900" cy="1813136"/>
          </a:xfrm>
        </p:spPr>
        <p:txBody>
          <a:bodyPr>
            <a:normAutofit/>
          </a:bodyPr>
          <a:lstStyle>
            <a:lvl1pPr marL="0" indent="0" algn="l">
              <a:buNone/>
              <a:defRPr sz="24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428625" y="887597"/>
            <a:ext cx="8092440" cy="2272164"/>
          </a:xfrm>
        </p:spPr>
        <p:txBody>
          <a:bodyPr anchor="ctr">
            <a:normAutofit/>
          </a:bodyPr>
          <a:lstStyle>
            <a:lvl1pPr algn="l">
              <a:defRPr sz="4400" b="1">
                <a:solidFill>
                  <a:srgbClr val="00BCE4"/>
                </a:solidFill>
                <a:latin typeface="Arial" pitchFamily="34" charset="0"/>
                <a:cs typeface="Arial"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rtlCol="0"/>
          <a:lstStyle>
            <a:lvl1pPr>
              <a:defRPr>
                <a:solidFill>
                  <a:srgbClr val="595959">
                    <a:tint val="75000"/>
                  </a:srgbClr>
                </a:solidFill>
              </a:defRPr>
            </a:lvl1pPr>
          </a:lstStyle>
          <a:p>
            <a:pPr>
              <a:defRPr/>
            </a:pPr>
            <a:fld id="{6DE94968-1C95-44F1-976A-39BEFD53B8A9}" type="datetimeFigureOut">
              <a:rPr lang="en-US"/>
              <a:pPr>
                <a:defRPr/>
              </a:pPr>
              <a:t>5/10/2015</a:t>
            </a:fld>
            <a:endParaRPr lang="en-US"/>
          </a:p>
        </p:txBody>
      </p:sp>
      <p:sp>
        <p:nvSpPr>
          <p:cNvPr id="6" name="Footer Placeholder 4"/>
          <p:cNvSpPr>
            <a:spLocks noGrp="1"/>
          </p:cNvSpPr>
          <p:nvPr>
            <p:ph type="ftr" sz="quarter" idx="11"/>
          </p:nvPr>
        </p:nvSpPr>
        <p:spPr/>
        <p:txBody>
          <a:bodyPr rtlCol="0"/>
          <a:lstStyle>
            <a:lvl1pPr>
              <a:defRPr>
                <a:solidFill>
                  <a:srgbClr val="595959">
                    <a:tint val="75000"/>
                  </a:srgbClr>
                </a:solidFill>
              </a:defRPr>
            </a:lvl1pPr>
          </a:lstStyle>
          <a:p>
            <a:pPr>
              <a:defRPr/>
            </a:pPr>
            <a:endParaRPr lang="en-US"/>
          </a:p>
        </p:txBody>
      </p:sp>
      <p:sp>
        <p:nvSpPr>
          <p:cNvPr id="7" name="Slide Number Placeholder 5"/>
          <p:cNvSpPr>
            <a:spLocks noGrp="1"/>
          </p:cNvSpPr>
          <p:nvPr>
            <p:ph type="sldNum" sz="quarter" idx="12"/>
          </p:nvPr>
        </p:nvSpPr>
        <p:spPr/>
        <p:txBody>
          <a:bodyPr rtlCol="0"/>
          <a:lstStyle>
            <a:lvl1pPr>
              <a:defRPr>
                <a:solidFill>
                  <a:srgbClr val="595959">
                    <a:tint val="75000"/>
                  </a:srgbClr>
                </a:solidFill>
              </a:defRPr>
            </a:lvl1pPr>
          </a:lstStyle>
          <a:p>
            <a:pPr>
              <a:defRPr/>
            </a:pPr>
            <a:fld id="{FFA73CA7-4C50-47BD-B1EC-21CD91DDD3DC}"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555" y="485245"/>
            <a:ext cx="8013501" cy="105621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37555" y="1781175"/>
            <a:ext cx="9258300" cy="45751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rtlCol="0"/>
          <a:lstStyle>
            <a:lvl1pPr>
              <a:defRPr>
                <a:solidFill>
                  <a:srgbClr val="595959">
                    <a:tint val="75000"/>
                  </a:srgbClr>
                </a:solidFill>
              </a:defRPr>
            </a:lvl1pPr>
          </a:lstStyle>
          <a:p>
            <a:pPr>
              <a:defRPr/>
            </a:pPr>
            <a:fld id="{B9A380B3-7059-4B47-99A9-9D969F766758}" type="datetimeFigureOut">
              <a:rPr lang="en-US"/>
              <a:pPr>
                <a:defRPr/>
              </a:pPr>
              <a:t>5/10/2015</a:t>
            </a:fld>
            <a:endParaRPr lang="en-US"/>
          </a:p>
        </p:txBody>
      </p:sp>
      <p:sp>
        <p:nvSpPr>
          <p:cNvPr id="5" name="Footer Placeholder 4"/>
          <p:cNvSpPr>
            <a:spLocks noGrp="1"/>
          </p:cNvSpPr>
          <p:nvPr>
            <p:ph type="ftr" sz="quarter" idx="11"/>
          </p:nvPr>
        </p:nvSpPr>
        <p:spPr/>
        <p:txBody>
          <a:bodyPr rtlCol="0"/>
          <a:lstStyle>
            <a:lvl1pPr>
              <a:defRPr>
                <a:solidFill>
                  <a:srgbClr val="595959">
                    <a:tint val="75000"/>
                  </a:srgbClr>
                </a:solidFill>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595959">
                    <a:tint val="75000"/>
                  </a:srgbClr>
                </a:solidFill>
              </a:defRPr>
            </a:lvl1pPr>
          </a:lstStyle>
          <a:p>
            <a:pPr>
              <a:defRPr/>
            </a:pPr>
            <a:fld id="{4C4DB994-CB28-49BE-862D-0E6B657DB18E}"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37556" y="1781177"/>
            <a:ext cx="9274372" cy="48312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37556" y="2264325"/>
            <a:ext cx="9274372" cy="40920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rtlCol="0"/>
          <a:lstStyle>
            <a:lvl1pPr>
              <a:defRPr>
                <a:solidFill>
                  <a:srgbClr val="595959">
                    <a:tint val="75000"/>
                  </a:srgbClr>
                </a:solidFill>
              </a:defRPr>
            </a:lvl1pPr>
          </a:lstStyle>
          <a:p>
            <a:pPr>
              <a:defRPr/>
            </a:pPr>
            <a:fld id="{074B08F6-9820-4CA9-8505-F0CB9D77A189}" type="datetimeFigureOut">
              <a:rPr lang="en-US"/>
              <a:pPr>
                <a:defRPr/>
              </a:pPr>
              <a:t>5/10/2015</a:t>
            </a:fld>
            <a:endParaRPr lang="en-US"/>
          </a:p>
        </p:txBody>
      </p:sp>
      <p:sp>
        <p:nvSpPr>
          <p:cNvPr id="6" name="Footer Placeholder 7"/>
          <p:cNvSpPr>
            <a:spLocks noGrp="1"/>
          </p:cNvSpPr>
          <p:nvPr>
            <p:ph type="ftr" sz="quarter" idx="11"/>
          </p:nvPr>
        </p:nvSpPr>
        <p:spPr/>
        <p:txBody>
          <a:bodyPr rtlCol="0"/>
          <a:lstStyle>
            <a:lvl1pPr>
              <a:defRPr>
                <a:solidFill>
                  <a:srgbClr val="595959">
                    <a:tint val="75000"/>
                  </a:srgbClr>
                </a:solidFill>
              </a:defRPr>
            </a:lvl1pPr>
          </a:lstStyle>
          <a:p>
            <a:pPr>
              <a:defRPr/>
            </a:pPr>
            <a:endParaRPr lang="en-US"/>
          </a:p>
        </p:txBody>
      </p:sp>
      <p:sp>
        <p:nvSpPr>
          <p:cNvPr id="7" name="Slide Number Placeholder 8"/>
          <p:cNvSpPr>
            <a:spLocks noGrp="1"/>
          </p:cNvSpPr>
          <p:nvPr>
            <p:ph type="sldNum" sz="quarter" idx="12"/>
          </p:nvPr>
        </p:nvSpPr>
        <p:spPr/>
        <p:txBody>
          <a:bodyPr rtlCol="0"/>
          <a:lstStyle>
            <a:lvl1pPr>
              <a:defRPr>
                <a:solidFill>
                  <a:srgbClr val="595959">
                    <a:tint val="75000"/>
                  </a:srgbClr>
                </a:solidFill>
              </a:defRPr>
            </a:lvl1pPr>
          </a:lstStyle>
          <a:p>
            <a:pPr>
              <a:defRPr/>
            </a:pPr>
            <a:fld id="{05B8A9A0-FFBC-4082-B19E-84A66B3D8914}"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srgbClr val="595959">
                    <a:tint val="75000"/>
                  </a:srgbClr>
                </a:solidFill>
              </a:defRPr>
            </a:lvl1pPr>
          </a:lstStyle>
          <a:p>
            <a:pPr>
              <a:defRPr/>
            </a:pPr>
            <a:fld id="{9A2F7251-C6D6-402A-A00E-1A060FE84D1B}" type="datetimeFigureOut">
              <a:rPr lang="en-US"/>
              <a:pPr>
                <a:defRPr/>
              </a:pPr>
              <a:t>5/10/2015</a:t>
            </a:fld>
            <a:endParaRPr lang="en-US"/>
          </a:p>
        </p:txBody>
      </p:sp>
      <p:sp>
        <p:nvSpPr>
          <p:cNvPr id="4" name="Footer Placeholder 3"/>
          <p:cNvSpPr>
            <a:spLocks noGrp="1"/>
          </p:cNvSpPr>
          <p:nvPr>
            <p:ph type="ftr" sz="quarter" idx="11"/>
          </p:nvPr>
        </p:nvSpPr>
        <p:spPr/>
        <p:txBody>
          <a:bodyPr rtlCol="0"/>
          <a:lstStyle>
            <a:lvl1pPr>
              <a:defRPr>
                <a:solidFill>
                  <a:srgbClr val="595959">
                    <a:tint val="75000"/>
                  </a:srgbClr>
                </a:solidFill>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srgbClr val="595959">
                    <a:tint val="75000"/>
                  </a:srgbClr>
                </a:solidFill>
              </a:defRPr>
            </a:lvl1pPr>
          </a:lstStyle>
          <a:p>
            <a:pPr>
              <a:defRPr/>
            </a:pPr>
            <a:fld id="{435742FB-3F13-4A6C-AE9E-1BC556EB7476}"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srgbClr val="595959">
                    <a:tint val="75000"/>
                  </a:srgbClr>
                </a:solidFill>
              </a:defRPr>
            </a:lvl1pPr>
          </a:lstStyle>
          <a:p>
            <a:pPr>
              <a:defRPr/>
            </a:pPr>
            <a:fld id="{4C0893CA-8B83-43DD-A170-FC1415D127AF}" type="datetimeFigureOut">
              <a:rPr lang="en-US"/>
              <a:pPr>
                <a:defRPr/>
              </a:pPr>
              <a:t>5/10/2015</a:t>
            </a:fld>
            <a:endParaRPr lang="en-US"/>
          </a:p>
        </p:txBody>
      </p:sp>
      <p:sp>
        <p:nvSpPr>
          <p:cNvPr id="3" name="Footer Placeholder 2"/>
          <p:cNvSpPr>
            <a:spLocks noGrp="1"/>
          </p:cNvSpPr>
          <p:nvPr>
            <p:ph type="ftr" sz="quarter" idx="11"/>
          </p:nvPr>
        </p:nvSpPr>
        <p:spPr/>
        <p:txBody>
          <a:bodyPr rtlCol="0"/>
          <a:lstStyle>
            <a:lvl1pPr>
              <a:defRPr>
                <a:solidFill>
                  <a:srgbClr val="595959">
                    <a:tint val="75000"/>
                  </a:srgbClr>
                </a:solidFill>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srgbClr val="595959">
                    <a:tint val="75000"/>
                  </a:srgbClr>
                </a:solidFill>
              </a:defRPr>
            </a:lvl1pPr>
          </a:lstStyle>
          <a:p>
            <a:pPr>
              <a:defRPr/>
            </a:pPr>
            <a:fld id="{CA15E1D1-1F39-4FDF-835B-C5E204926A2C}"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8625" y="1781176"/>
            <a:ext cx="4543425" cy="45751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43500" y="1781176"/>
            <a:ext cx="4543425" cy="45751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rtlCol="0"/>
          <a:lstStyle>
            <a:lvl1pPr>
              <a:defRPr>
                <a:solidFill>
                  <a:srgbClr val="595959">
                    <a:tint val="75000"/>
                  </a:srgbClr>
                </a:solidFill>
              </a:defRPr>
            </a:lvl1pPr>
          </a:lstStyle>
          <a:p>
            <a:pPr>
              <a:defRPr/>
            </a:pPr>
            <a:fld id="{81AA9E15-A5E6-4D60-B54D-C11EF5D1449F}" type="datetimeFigureOut">
              <a:rPr lang="en-US"/>
              <a:pPr>
                <a:defRPr/>
              </a:pPr>
              <a:t>5/10/2015</a:t>
            </a:fld>
            <a:endParaRPr lang="en-US"/>
          </a:p>
        </p:txBody>
      </p:sp>
      <p:sp>
        <p:nvSpPr>
          <p:cNvPr id="6" name="Footer Placeholder 5"/>
          <p:cNvSpPr>
            <a:spLocks noGrp="1"/>
          </p:cNvSpPr>
          <p:nvPr>
            <p:ph type="ftr" sz="quarter" idx="11"/>
          </p:nvPr>
        </p:nvSpPr>
        <p:spPr/>
        <p:txBody>
          <a:bodyPr rtlCol="0"/>
          <a:lstStyle>
            <a:lvl1pPr>
              <a:defRPr>
                <a:solidFill>
                  <a:srgbClr val="595959">
                    <a:tint val="75000"/>
                  </a:srgbClr>
                </a:solidFill>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srgbClr val="595959">
                    <a:tint val="75000"/>
                  </a:srgbClr>
                </a:solidFill>
              </a:defRPr>
            </a:lvl1pPr>
          </a:lstStyle>
          <a:p>
            <a:pPr>
              <a:defRPr/>
            </a:pPr>
            <a:fld id="{DDCF2B54-4525-4778-A2A5-88A1A80F8FAD}"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28625" y="2379841"/>
            <a:ext cx="4543425" cy="38283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43500" y="2379841"/>
            <a:ext cx="4543425" cy="38283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28625" y="1774455"/>
            <a:ext cx="4543425" cy="605367"/>
          </a:xfrm>
        </p:spPr>
        <p:txBody>
          <a:bodyPr/>
          <a:lstStyle>
            <a:lvl1pPr>
              <a:buNone/>
              <a:defRPr b="1">
                <a:solidFill>
                  <a:schemeClr val="accent1"/>
                </a:solidFill>
              </a:defRPr>
            </a:lvl1pPr>
          </a:lstStyle>
          <a:p>
            <a:pPr lvl="0"/>
            <a:r>
              <a:rPr lang="el-GR" smtClean="0"/>
              <a:t>Kλικ για επεξεργασία των στυλ του υποδείγματος</a:t>
            </a:r>
          </a:p>
        </p:txBody>
      </p:sp>
      <p:sp>
        <p:nvSpPr>
          <p:cNvPr id="10" name="Text Placeholder 8"/>
          <p:cNvSpPr>
            <a:spLocks noGrp="1"/>
          </p:cNvSpPr>
          <p:nvPr>
            <p:ph type="body" sz="quarter" idx="14"/>
          </p:nvPr>
        </p:nvSpPr>
        <p:spPr>
          <a:xfrm>
            <a:off x="5143500" y="1774455"/>
            <a:ext cx="4543425" cy="605367"/>
          </a:xfrm>
        </p:spPr>
        <p:txBody>
          <a:bodyPr/>
          <a:lstStyle>
            <a:lvl1pPr>
              <a:buNone/>
              <a:defRPr b="1">
                <a:solidFill>
                  <a:schemeClr val="accent1"/>
                </a:solidFill>
              </a:defRPr>
            </a:lvl1pPr>
          </a:lstStyle>
          <a:p>
            <a:pPr lvl="0"/>
            <a:r>
              <a:rPr lang="el-GR" smtClean="0"/>
              <a:t>Kλικ για επεξεργασία των στυλ του υποδείγματος</a:t>
            </a:r>
          </a:p>
        </p:txBody>
      </p:sp>
      <p:sp>
        <p:nvSpPr>
          <p:cNvPr id="7" name="Date Placeholder 4"/>
          <p:cNvSpPr>
            <a:spLocks noGrp="1"/>
          </p:cNvSpPr>
          <p:nvPr>
            <p:ph type="dt" sz="half" idx="15"/>
          </p:nvPr>
        </p:nvSpPr>
        <p:spPr/>
        <p:txBody>
          <a:bodyPr rtlCol="0"/>
          <a:lstStyle>
            <a:lvl1pPr>
              <a:defRPr>
                <a:solidFill>
                  <a:srgbClr val="595959">
                    <a:tint val="75000"/>
                  </a:srgbClr>
                </a:solidFill>
              </a:defRPr>
            </a:lvl1pPr>
          </a:lstStyle>
          <a:p>
            <a:pPr>
              <a:defRPr/>
            </a:pPr>
            <a:fld id="{5071D1EA-9D25-4432-BCDC-A4DE5C98122E}" type="datetimeFigureOut">
              <a:rPr lang="en-US"/>
              <a:pPr>
                <a:defRPr/>
              </a:pPr>
              <a:t>5/10/2015</a:t>
            </a:fld>
            <a:endParaRPr lang="en-US"/>
          </a:p>
        </p:txBody>
      </p:sp>
      <p:sp>
        <p:nvSpPr>
          <p:cNvPr id="8" name="Footer Placeholder 5"/>
          <p:cNvSpPr>
            <a:spLocks noGrp="1"/>
          </p:cNvSpPr>
          <p:nvPr>
            <p:ph type="ftr" sz="quarter" idx="16"/>
          </p:nvPr>
        </p:nvSpPr>
        <p:spPr/>
        <p:txBody>
          <a:bodyPr rtlCol="0"/>
          <a:lstStyle>
            <a:lvl1pPr>
              <a:defRPr>
                <a:solidFill>
                  <a:srgbClr val="595959">
                    <a:tint val="75000"/>
                  </a:srgbClr>
                </a:solidFill>
              </a:defRPr>
            </a:lvl1pPr>
          </a:lstStyle>
          <a:p>
            <a:pPr>
              <a:defRPr/>
            </a:pPr>
            <a:endParaRPr lang="en-US"/>
          </a:p>
        </p:txBody>
      </p:sp>
      <p:sp>
        <p:nvSpPr>
          <p:cNvPr id="11" name="Slide Number Placeholder 6"/>
          <p:cNvSpPr>
            <a:spLocks noGrp="1"/>
          </p:cNvSpPr>
          <p:nvPr>
            <p:ph type="sldNum" sz="quarter" idx="17"/>
          </p:nvPr>
        </p:nvSpPr>
        <p:spPr/>
        <p:txBody>
          <a:bodyPr rtlCol="0"/>
          <a:lstStyle>
            <a:lvl1pPr>
              <a:defRPr>
                <a:solidFill>
                  <a:srgbClr val="595959">
                    <a:tint val="75000"/>
                  </a:srgbClr>
                </a:solidFill>
              </a:defRPr>
            </a:lvl1pPr>
          </a:lstStyle>
          <a:p>
            <a:pPr>
              <a:defRPr/>
            </a:pPr>
            <a:fld id="{FB479AD7-CAFC-4712-8849-9248C276F3E2}"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Başlık Slaydı">
    <p:bg>
      <p:bgPr>
        <a:blipFill rotWithShape="1">
          <a:blip r:embed="rId2" cstate="print">
            <a:alphaModFix/>
          </a:blip>
          <a:stretch>
            <a:fillRect/>
          </a:stretch>
        </a:blipFill>
        <a:effectLst/>
      </p:bgPr>
    </p:bg>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171452" y="4572000"/>
            <a:ext cx="8829674" cy="762000"/>
          </a:xfrm>
          <a:prstGeom prst="rect">
            <a:avLst/>
          </a:prstGeom>
          <a:noFill/>
          <a:ln>
            <a:noFill/>
          </a:ln>
        </p:spPr>
        <p:txBody>
          <a:bodyPr lIns="91425" tIns="91425" rIns="91425" bIns="91425" anchor="ctr"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6" name="Shape 16"/>
          <p:cNvSpPr txBox="1">
            <a:spLocks noGrp="1"/>
          </p:cNvSpPr>
          <p:nvPr>
            <p:ph type="subTitle" idx="1"/>
          </p:nvPr>
        </p:nvSpPr>
        <p:spPr>
          <a:xfrm>
            <a:off x="171452" y="5410200"/>
            <a:ext cx="8829674" cy="457200"/>
          </a:xfrm>
          <a:prstGeom prst="rect">
            <a:avLst/>
          </a:prstGeom>
          <a:noFill/>
          <a:ln>
            <a:noFill/>
          </a:ln>
        </p:spPr>
        <p:txBody>
          <a:bodyPr lIns="91425" tIns="91425" rIns="91425" bIns="91425" anchor="ctr" anchorCtr="0"/>
          <a:lstStyle>
            <a:lvl1pPr marL="0" marR="0" indent="0" algn="l" rtl="0">
              <a:spcBef>
                <a:spcPts val="480"/>
              </a:spcBef>
              <a:spcAft>
                <a:spcPts val="0"/>
              </a:spcAft>
              <a:buClr>
                <a:schemeClr val="dk1"/>
              </a:buClr>
              <a:buFont typeface="Arial"/>
              <a:buNone/>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spcAft>
                <a:spcPts val="0"/>
              </a:spcAft>
              <a:buClr>
                <a:schemeClr val="dk1"/>
              </a:buClr>
              <a:buFont typeface="Arial"/>
              <a:buChar char="»"/>
              <a:defRPr/>
            </a:lvl6pPr>
            <a:lvl7pPr marL="2971800" marR="0" indent="-101600" algn="l" rtl="0">
              <a:spcBef>
                <a:spcPts val="400"/>
              </a:spcBef>
              <a:spcAft>
                <a:spcPts val="0"/>
              </a:spcAft>
              <a:buClr>
                <a:schemeClr val="dk1"/>
              </a:buClr>
              <a:buFont typeface="Arial"/>
              <a:buChar char="»"/>
              <a:defRPr/>
            </a:lvl7pPr>
            <a:lvl8pPr marL="3429000" marR="0" indent="-101600" algn="l" rtl="0">
              <a:spcBef>
                <a:spcPts val="400"/>
              </a:spcBef>
              <a:spcAft>
                <a:spcPts val="0"/>
              </a:spcAft>
              <a:buClr>
                <a:schemeClr val="dk1"/>
              </a:buClr>
              <a:buFont typeface="Arial"/>
              <a:buChar char="»"/>
              <a:defRPr/>
            </a:lvl8pPr>
            <a:lvl9pPr marL="3886200" marR="0" indent="-101600" algn="l" rtl="0">
              <a:spcBef>
                <a:spcPts val="400"/>
              </a:spcBef>
              <a:spcAft>
                <a:spcPts val="0"/>
              </a:spcAft>
              <a:buClr>
                <a:schemeClr val="dk1"/>
              </a:buClr>
              <a:buFont typeface="Arial"/>
              <a:buChar char="»"/>
              <a:defRPr/>
            </a:lvl9pPr>
          </a:lstStyle>
          <a:p>
            <a:endParaRPr/>
          </a:p>
        </p:txBody>
      </p:sp>
      <p:sp>
        <p:nvSpPr>
          <p:cNvPr id="17" name="Shape 17"/>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71450" y="152403"/>
            <a:ext cx="8401050" cy="838199"/>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2" name="Shape 22"/>
          <p:cNvSpPr txBox="1">
            <a:spLocks noGrp="1"/>
          </p:cNvSpPr>
          <p:nvPr>
            <p:ph type="body" idx="1"/>
          </p:nvPr>
        </p:nvSpPr>
        <p:spPr>
          <a:xfrm>
            <a:off x="171452" y="1447800"/>
            <a:ext cx="8658224" cy="47244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spcAft>
                <a:spcPts val="0"/>
              </a:spcAft>
              <a:buClr>
                <a:schemeClr val="dk1"/>
              </a:buClr>
              <a:buFont typeface="Arial"/>
              <a:buChar char="»"/>
              <a:defRPr/>
            </a:lvl6pPr>
            <a:lvl7pPr marL="2971800" indent="-101600" algn="l" rtl="0">
              <a:spcBef>
                <a:spcPts val="400"/>
              </a:spcBef>
              <a:spcAft>
                <a:spcPts val="0"/>
              </a:spcAft>
              <a:buClr>
                <a:schemeClr val="dk1"/>
              </a:buClr>
              <a:buFont typeface="Arial"/>
              <a:buChar char="»"/>
              <a:defRPr/>
            </a:lvl7pPr>
            <a:lvl8pPr marL="3429000" indent="-101600" algn="l" rtl="0">
              <a:spcBef>
                <a:spcPts val="400"/>
              </a:spcBef>
              <a:spcAft>
                <a:spcPts val="0"/>
              </a:spcAft>
              <a:buClr>
                <a:schemeClr val="dk1"/>
              </a:buClr>
              <a:buFont typeface="Arial"/>
              <a:buChar char="»"/>
              <a:defRPr/>
            </a:lvl8pPr>
            <a:lvl9pPr marL="3886200" indent="-101600" algn="l" rtl="0">
              <a:spcBef>
                <a:spcPts val="400"/>
              </a:spcBef>
              <a:spcAft>
                <a:spcPts val="0"/>
              </a:spcAft>
              <a:buClr>
                <a:schemeClr val="dk1"/>
              </a:buClr>
              <a:buFont typeface="Arial"/>
              <a:buChar char="»"/>
              <a:defRPr/>
            </a:lvl9pPr>
          </a:lstStyle>
          <a:p>
            <a:endParaRPr/>
          </a:p>
        </p:txBody>
      </p:sp>
      <p:sp>
        <p:nvSpPr>
          <p:cNvPr id="23" name="Shape 23"/>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575553" y="-104773"/>
            <a:ext cx="2297113" cy="556577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4217" y="-104773"/>
            <a:ext cx="6738937" cy="556577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
          <p:cNvSpPr>
            <a:spLocks noGrp="1" noChangeArrowheads="1"/>
          </p:cNvSpPr>
          <p:nvPr>
            <p:ph type="dt" sz="half" idx="10"/>
          </p:nvPr>
        </p:nvSpPr>
        <p:spPr/>
        <p:txBody>
          <a:bodyPr/>
          <a:lstStyle>
            <a:lvl1pPr algn="ctr" fontAlgn="base">
              <a:spcBef>
                <a:spcPct val="0"/>
              </a:spcBef>
              <a:spcAft>
                <a:spcPct val="0"/>
              </a:spcAft>
              <a:defRPr b="1">
                <a:cs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fontAlgn="base">
              <a:spcBef>
                <a:spcPct val="0"/>
              </a:spcBef>
              <a:spcAft>
                <a:spcPct val="0"/>
              </a:spcAft>
              <a:defRPr b="1">
                <a:cs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fontAlgn="base">
              <a:spcBef>
                <a:spcPct val="0"/>
              </a:spcBef>
              <a:spcAft>
                <a:spcPct val="0"/>
              </a:spcAft>
              <a:defRPr b="1">
                <a:cs typeface="Arial" charset="0"/>
              </a:defRPr>
            </a:lvl1pPr>
          </a:lstStyle>
          <a:p>
            <a:pPr>
              <a:defRPr/>
            </a:pPr>
            <a:fld id="{30518C2B-DA38-4F4F-A2C8-0313ABA86DC7}"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cSld name="Bölüm Üstbilgisi">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812601" y="4406903"/>
            <a:ext cx="874395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812601" y="2906713"/>
            <a:ext cx="874395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29" name="Shape 29"/>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71450" y="152403"/>
            <a:ext cx="8401050" cy="838199"/>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34" name="Shape 34"/>
          <p:cNvSpPr txBox="1">
            <a:spLocks noGrp="1"/>
          </p:cNvSpPr>
          <p:nvPr>
            <p:ph type="body" idx="1"/>
          </p:nvPr>
        </p:nvSpPr>
        <p:spPr>
          <a:xfrm>
            <a:off x="171450" y="1447800"/>
            <a:ext cx="4243388" cy="47244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2"/>
          </p:nvPr>
        </p:nvSpPr>
        <p:spPr>
          <a:xfrm>
            <a:off x="4586287" y="1447800"/>
            <a:ext cx="4243388" cy="47244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cSld name="Karşılaştırma">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514350" y="274637"/>
            <a:ext cx="92583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514352" y="1535112"/>
            <a:ext cx="4545210"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42" name="Shape 42"/>
          <p:cNvSpPr txBox="1">
            <a:spLocks noGrp="1"/>
          </p:cNvSpPr>
          <p:nvPr>
            <p:ph type="body" idx="2"/>
          </p:nvPr>
        </p:nvSpPr>
        <p:spPr>
          <a:xfrm>
            <a:off x="514352" y="2174875"/>
            <a:ext cx="4545210"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5225653" y="1535112"/>
            <a:ext cx="4546996"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44" name="Shape 44"/>
          <p:cNvSpPr txBox="1">
            <a:spLocks noGrp="1"/>
          </p:cNvSpPr>
          <p:nvPr>
            <p:ph type="body" idx="4"/>
          </p:nvPr>
        </p:nvSpPr>
        <p:spPr>
          <a:xfrm>
            <a:off x="5225653" y="2174875"/>
            <a:ext cx="454699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cSld name="Yalnızca Başlık">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71450" y="152403"/>
            <a:ext cx="8401050" cy="838199"/>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50" name="Shape 50"/>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oş">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cSld name="Başlıklı İçerik">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14352" y="273053"/>
            <a:ext cx="3384352"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4021931" y="273050"/>
            <a:ext cx="5750719"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514352" y="1435103"/>
            <a:ext cx="3384352"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1" name="Shape 61"/>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cSld name="Başlıklı Resim">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2016326" y="4800603"/>
            <a:ext cx="6172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2016326" y="612775"/>
            <a:ext cx="6172199" cy="4114800"/>
          </a:xfrm>
          <a:prstGeom prst="rect">
            <a:avLst/>
          </a:prstGeom>
          <a:noFill/>
          <a:ln>
            <a:noFill/>
          </a:ln>
        </p:spPr>
      </p:sp>
      <p:sp>
        <p:nvSpPr>
          <p:cNvPr id="67" name="Shape 67"/>
          <p:cNvSpPr txBox="1">
            <a:spLocks noGrp="1"/>
          </p:cNvSpPr>
          <p:nvPr>
            <p:ph type="body" idx="1"/>
          </p:nvPr>
        </p:nvSpPr>
        <p:spPr>
          <a:xfrm>
            <a:off x="2016326" y="5367340"/>
            <a:ext cx="61721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8" name="Shape 68"/>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cSld name="Başlık, Dikey Metin">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71450" y="152403"/>
            <a:ext cx="8401050" cy="838199"/>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73" name="Shape 73"/>
          <p:cNvSpPr txBox="1">
            <a:spLocks noGrp="1"/>
          </p:cNvSpPr>
          <p:nvPr>
            <p:ph type="body" idx="1"/>
          </p:nvPr>
        </p:nvSpPr>
        <p:spPr>
          <a:xfrm rot="5400000">
            <a:off x="2138363" y="-519111"/>
            <a:ext cx="4724400" cy="8658224"/>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spcAft>
                <a:spcPts val="0"/>
              </a:spcAft>
              <a:buClr>
                <a:schemeClr val="dk1"/>
              </a:buClr>
              <a:buFont typeface="Arial"/>
              <a:buChar char="»"/>
              <a:defRPr/>
            </a:lvl6pPr>
            <a:lvl7pPr marL="2971800" indent="-101600" algn="l" rtl="0">
              <a:spcBef>
                <a:spcPts val="400"/>
              </a:spcBef>
              <a:spcAft>
                <a:spcPts val="0"/>
              </a:spcAft>
              <a:buClr>
                <a:schemeClr val="dk1"/>
              </a:buClr>
              <a:buFont typeface="Arial"/>
              <a:buChar char="»"/>
              <a:defRPr/>
            </a:lvl7pPr>
            <a:lvl8pPr marL="3429000" indent="-101600" algn="l" rtl="0">
              <a:spcBef>
                <a:spcPts val="400"/>
              </a:spcBef>
              <a:spcAft>
                <a:spcPts val="0"/>
              </a:spcAft>
              <a:buClr>
                <a:schemeClr val="dk1"/>
              </a:buClr>
              <a:buFont typeface="Arial"/>
              <a:buChar char="»"/>
              <a:defRPr/>
            </a:lvl8pPr>
            <a:lvl9pPr marL="3886200" indent="-101600" algn="l" rtl="0">
              <a:spcBef>
                <a:spcPts val="400"/>
              </a:spcBef>
              <a:spcAft>
                <a:spcPts val="0"/>
              </a:spcAft>
              <a:buClr>
                <a:schemeClr val="dk1"/>
              </a:buClr>
              <a:buFont typeface="Arial"/>
              <a:buChar char="»"/>
              <a:defRPr/>
            </a:lvl9pPr>
          </a:lstStyle>
          <a:p>
            <a:endParaRPr/>
          </a:p>
        </p:txBody>
      </p:sp>
      <p:sp>
        <p:nvSpPr>
          <p:cNvPr id="74" name="Shape 74"/>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cSld name="Dikey Başlık ve Metin">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7499" y="2080024"/>
            <a:ext cx="6019799" cy="2164555"/>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79" name="Shape 79"/>
          <p:cNvSpPr txBox="1">
            <a:spLocks noGrp="1"/>
          </p:cNvSpPr>
          <p:nvPr>
            <p:ph type="body" idx="1"/>
          </p:nvPr>
        </p:nvSpPr>
        <p:spPr>
          <a:xfrm rot="5400000">
            <a:off x="322662" y="1191"/>
            <a:ext cx="6019799" cy="632221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spcAft>
                <a:spcPts val="0"/>
              </a:spcAft>
              <a:buClr>
                <a:schemeClr val="dk1"/>
              </a:buClr>
              <a:buFont typeface="Arial"/>
              <a:buChar char="»"/>
              <a:defRPr/>
            </a:lvl6pPr>
            <a:lvl7pPr marL="2971800" indent="-101600" algn="l" rtl="0">
              <a:spcBef>
                <a:spcPts val="400"/>
              </a:spcBef>
              <a:spcAft>
                <a:spcPts val="0"/>
              </a:spcAft>
              <a:buClr>
                <a:schemeClr val="dk1"/>
              </a:buClr>
              <a:buFont typeface="Arial"/>
              <a:buChar char="»"/>
              <a:defRPr/>
            </a:lvl7pPr>
            <a:lvl8pPr marL="3429000" indent="-101600" algn="l" rtl="0">
              <a:spcBef>
                <a:spcPts val="400"/>
              </a:spcBef>
              <a:spcAft>
                <a:spcPts val="0"/>
              </a:spcAft>
              <a:buClr>
                <a:schemeClr val="dk1"/>
              </a:buClr>
              <a:buFont typeface="Arial"/>
              <a:buChar char="»"/>
              <a:defRPr/>
            </a:lvl8pPr>
            <a:lvl9pPr marL="3886200" indent="-101600" algn="l" rtl="0">
              <a:spcBef>
                <a:spcPts val="400"/>
              </a:spcBef>
              <a:spcAft>
                <a:spcPts val="0"/>
              </a:spcAft>
              <a:buClr>
                <a:schemeClr val="dk1"/>
              </a:buClr>
              <a:buFont typeface="Arial"/>
              <a:buChar char="»"/>
              <a:defRPr/>
            </a:lvl9pPr>
          </a:lstStyle>
          <a:p>
            <a:endParaRPr/>
          </a:p>
        </p:txBody>
      </p:sp>
      <p:sp>
        <p:nvSpPr>
          <p:cNvPr id="80" name="Shape 80"/>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1036612" y="1413802"/>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sz="1000">
              <a:solidFill>
                <a:prstClr val="black"/>
              </a:solidFill>
            </a:endParaRPr>
          </a:p>
        </p:txBody>
      </p:sp>
      <p:sp>
        <p:nvSpPr>
          <p:cNvPr id="5" name="Oval 4"/>
          <p:cNvSpPr/>
          <p:nvPr/>
        </p:nvSpPr>
        <p:spPr>
          <a:xfrm>
            <a:off x="1301949" y="1344616"/>
            <a:ext cx="71438"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sz="1000">
              <a:solidFill>
                <a:prstClr val="black"/>
              </a:solidFill>
            </a:endParaRPr>
          </a:p>
        </p:txBody>
      </p:sp>
      <p:sp>
        <p:nvSpPr>
          <p:cNvPr id="14" name="Title 13"/>
          <p:cNvSpPr>
            <a:spLocks noGrp="1"/>
          </p:cNvSpPr>
          <p:nvPr>
            <p:ph type="ctrTitle"/>
          </p:nvPr>
        </p:nvSpPr>
        <p:spPr>
          <a:xfrm>
            <a:off x="1611630" y="359898"/>
            <a:ext cx="833247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611630" y="1850064"/>
            <a:ext cx="833247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A4E6F0AA-5464-8A4B-BA74-63617682AD10}"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7" name="Footer Placeholder 19"/>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extLst/>
          </a:lstStyle>
          <a:p>
            <a:pPr>
              <a:defRPr/>
            </a:pPr>
            <a:fld id="{33387F0E-53CE-0242-9476-17005512A86E}"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22910674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27"/>
            <a:ext cx="874395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B2A089-AE75-4864-96AB-7177ADB09F30}"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346333F6-661A-D844-A502-929505ACB9BF}"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323703A4-3ED0-0144-A9B8-F489A18B0549}"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29260519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568178" y="0"/>
            <a:ext cx="771525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5" name="Rectangle 4"/>
          <p:cNvSpPr/>
          <p:nvPr/>
        </p:nvSpPr>
        <p:spPr bwMode="invGray">
          <a:xfrm>
            <a:off x="2571750" y="0"/>
            <a:ext cx="857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6" name="Oval 5"/>
          <p:cNvSpPr/>
          <p:nvPr/>
        </p:nvSpPr>
        <p:spPr>
          <a:xfrm>
            <a:off x="2443861" y="2814656"/>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sz="1000">
              <a:solidFill>
                <a:prstClr val="black"/>
              </a:solidFill>
            </a:endParaRPr>
          </a:p>
        </p:txBody>
      </p:sp>
      <p:sp>
        <p:nvSpPr>
          <p:cNvPr id="7" name="Oval 6"/>
          <p:cNvSpPr/>
          <p:nvPr/>
        </p:nvSpPr>
        <p:spPr>
          <a:xfrm>
            <a:off x="2709268" y="2746375"/>
            <a:ext cx="71438"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sz="1000">
              <a:solidFill>
                <a:prstClr val="black"/>
              </a:solidFill>
            </a:endParaRPr>
          </a:p>
        </p:txBody>
      </p:sp>
      <p:sp>
        <p:nvSpPr>
          <p:cNvPr id="2" name="Title 1"/>
          <p:cNvSpPr>
            <a:spLocks noGrp="1"/>
          </p:cNvSpPr>
          <p:nvPr>
            <p:ph type="title"/>
          </p:nvPr>
        </p:nvSpPr>
        <p:spPr>
          <a:xfrm>
            <a:off x="2900691" y="2600325"/>
            <a:ext cx="72009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900691" y="1066800"/>
            <a:ext cx="72009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4A30C817-D962-EF42-A731-7A3318057D5E}"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9"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extLst/>
          </a:lstStyle>
          <a:p>
            <a:pPr>
              <a:defRPr/>
            </a:pPr>
            <a:fld id="{0004C376-FD49-3447-A82C-F33AFDAC690E}"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363811030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15059" y="274320"/>
            <a:ext cx="843534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615059" y="1524000"/>
            <a:ext cx="4114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5599" y="1524000"/>
            <a:ext cx="4114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59DA6D6C-FB41-3745-A458-887EF3D20008}"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2171DB95-6C7B-C24C-AAA3-EBD91B6768FE}"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219881759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5160336"/>
            <a:ext cx="92583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51435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524637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51435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4637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93D231AA-841F-A448-BB31-5B5092164688}"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4421B3F1-E99F-0F44-AC48-BDB07389836C}"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199448987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15059" y="274320"/>
            <a:ext cx="8435340" cy="1143000"/>
          </a:xfrm>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5A2C81C9-E1F9-3544-A49B-A5FFC3E9D9BA}"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4FE2BB60-DBB7-C849-A7A1-30B19F6019E2}"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289394576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1141216" y="0"/>
            <a:ext cx="914578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3" name="Rectangle 2"/>
          <p:cNvSpPr/>
          <p:nvPr/>
        </p:nvSpPr>
        <p:spPr bwMode="invGray">
          <a:xfrm>
            <a:off x="1141216" y="0"/>
            <a:ext cx="82153"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4" name="Date Placeholder 1"/>
          <p:cNvSpPr>
            <a:spLocks noGrp="1"/>
          </p:cNvSpPr>
          <p:nvPr>
            <p:ph type="dt" sz="half" idx="10"/>
          </p:nvPr>
        </p:nvSpPr>
        <p:spPr/>
        <p:txBody>
          <a:bodyPr/>
          <a:lstStyle>
            <a:lvl1pPr>
              <a:defRPr/>
            </a:lvl1pPr>
            <a:extLst/>
          </a:lstStyle>
          <a:p>
            <a:pPr>
              <a:defRPr/>
            </a:pPr>
            <a:fld id="{3A9390BA-44DA-EB4E-A2A6-5928EF6FC2CE}"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5" name="Footer Placeholder 2"/>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extLst/>
          </a:lstStyle>
          <a:p>
            <a:pPr>
              <a:defRPr/>
            </a:pPr>
            <a:fld id="{44B64305-70F7-FD4D-94FF-95694A6C6F26}"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308556043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16778"/>
            <a:ext cx="428625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514350" y="1406964"/>
            <a:ext cx="428625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514350" y="2133603"/>
            <a:ext cx="9172575"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DA085AC0-3212-FD43-9004-9612343DC49F}"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95FF1B6B-153A-C44A-9CB1-62201BD70553}"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230403432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57250" y="1066800"/>
            <a:ext cx="51435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base">
              <a:lnSpc>
                <a:spcPts val="3000"/>
              </a:lnSpc>
              <a:spcBef>
                <a:spcPts val="600"/>
              </a:spcBef>
              <a:spcAft>
                <a:spcPct val="0"/>
              </a:spcAft>
              <a:buClr>
                <a:srgbClr val="3891A7"/>
              </a:buClr>
              <a:buSzPct val="80000"/>
              <a:buFont typeface="Wingdings 2"/>
              <a:buNone/>
              <a:defRPr/>
            </a:pPr>
            <a:endParaRPr lang="en-US" sz="3200">
              <a:solidFill>
                <a:prstClr val="black"/>
              </a:solidFill>
              <a:ea typeface="ＭＳ Ｐゴシック" charset="0"/>
            </a:endParaRPr>
          </a:p>
        </p:txBody>
      </p:sp>
      <p:sp>
        <p:nvSpPr>
          <p:cNvPr id="6" name="Process 5"/>
          <p:cNvSpPr/>
          <p:nvPr/>
        </p:nvSpPr>
        <p:spPr>
          <a:xfrm rot="19468671">
            <a:off x="446484" y="954090"/>
            <a:ext cx="771525"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7" name="Process 6"/>
          <p:cNvSpPr/>
          <p:nvPr/>
        </p:nvSpPr>
        <p:spPr>
          <a:xfrm rot="2103354" flipH="1">
            <a:off x="5629275" y="936625"/>
            <a:ext cx="730449"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dirty="0">
              <a:solidFill>
                <a:prstClr val="white"/>
              </a:solidFill>
            </a:endParaRPr>
          </a:p>
        </p:txBody>
      </p:sp>
      <p:sp>
        <p:nvSpPr>
          <p:cNvPr id="2" name="Title 1"/>
          <p:cNvSpPr>
            <a:spLocks noGrp="1"/>
          </p:cNvSpPr>
          <p:nvPr>
            <p:ph type="title"/>
          </p:nvPr>
        </p:nvSpPr>
        <p:spPr>
          <a:xfrm>
            <a:off x="6622758" y="1066800"/>
            <a:ext cx="30861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2975" y="1143006"/>
            <a:ext cx="497205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942975" y="4800600"/>
            <a:ext cx="497205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1AFEB68F-B502-BF44-93B2-69FE773F37C7}"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9"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extLst/>
          </a:lstStyle>
          <a:p>
            <a:pPr>
              <a:defRPr/>
            </a:pPr>
            <a:fld id="{5563D5AC-B253-3B46-AA5F-DA2053F98F6D}"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168154651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4A665FA7-6BA4-264F-B5A4-56D382A7F1DA}"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8F42D27F-6D2F-6C43-926B-0F82C0802FE2}"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201541745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5250" y="274641"/>
            <a:ext cx="20574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285875" y="274642"/>
            <a:ext cx="6257925"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733107AC-D70C-2B45-9BE2-2F2EB76E5765}" type="datetimeFigureOut">
              <a:rPr lang="en-US">
                <a:solidFill>
                  <a:srgbClr val="E7DEC9">
                    <a:shade val="50000"/>
                    <a:satMod val="200000"/>
                  </a:srgbClr>
                </a:solidFill>
              </a:rPr>
              <a:pPr>
                <a:defRPr/>
              </a:pPr>
              <a:t>5/10/2015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7625BFEE-6B4C-D348-B0A0-465624059AAE}"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 xmlns:p14="http://schemas.microsoft.com/office/powerpoint/2010/main" val="12843517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AEC3A8-DAED-4856-B224-BF1532C4184A}"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84040" y="304802"/>
            <a:ext cx="9086850" cy="10699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84040" y="1763713"/>
            <a:ext cx="9124354" cy="4608512"/>
          </a:xfrm>
        </p:spPr>
        <p:txBody>
          <a:bodyPr>
            <a:normAutofit/>
          </a:bodyPr>
          <a:lstStyle/>
          <a:p>
            <a:pPr lvl="0"/>
            <a:endParaRPr lang="en-US" noProof="0" dirty="0" smtClean="0"/>
          </a:p>
        </p:txBody>
      </p:sp>
    </p:spTree>
    <p:extLst>
      <p:ext uri="{BB962C8B-B14F-4D97-AF65-F5344CB8AC3E}">
        <p14:creationId xmlns="" xmlns:p14="http://schemas.microsoft.com/office/powerpoint/2010/main" val="238217603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0533593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85968847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54563967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54756757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1614488"/>
            <a:ext cx="10287000" cy="5243512"/>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2800" dirty="0">
              <a:solidFill>
                <a:prstClr val="white"/>
              </a:solidFill>
              <a:latin typeface="Arial" charset="0"/>
              <a:cs typeface="Arial" pitchFamily="34" charset="0"/>
            </a:endParaRPr>
          </a:p>
        </p:txBody>
      </p:sp>
      <p:sp>
        <p:nvSpPr>
          <p:cNvPr id="1691654" name="Rectangle 6"/>
          <p:cNvSpPr>
            <a:spLocks noGrp="1" noChangeArrowheads="1"/>
          </p:cNvSpPr>
          <p:nvPr>
            <p:ph type="ctrTitle" sz="quarter"/>
          </p:nvPr>
        </p:nvSpPr>
        <p:spPr>
          <a:xfrm>
            <a:off x="1658792" y="2665565"/>
            <a:ext cx="6969425" cy="910884"/>
          </a:xfrm>
          <a:prstGeom prst="rect">
            <a:avLst/>
          </a:prstGeom>
          <a:ln/>
          <a:effectLst/>
        </p:spPr>
        <p:txBody>
          <a:bodyPr lIns="0" tIns="0" rIns="0" bIns="0">
            <a:normAutofit/>
          </a:bodyPr>
          <a:lstStyle>
            <a:lvl1pPr algn="ctr">
              <a:lnSpc>
                <a:spcPct val="80000"/>
              </a:lnSpc>
              <a:defRPr sz="2800" b="1">
                <a:solidFill>
                  <a:schemeClr val="bg1"/>
                </a:solidFill>
                <a:latin typeface="+mj-lt"/>
                <a:cs typeface="Arial"/>
              </a:defRPr>
            </a:lvl1pPr>
          </a:lstStyle>
          <a:p>
            <a:r>
              <a:rPr lang="en-US" dirty="0"/>
              <a:t>Click to edit Master title style</a:t>
            </a:r>
          </a:p>
        </p:txBody>
      </p:sp>
      <p:sp>
        <p:nvSpPr>
          <p:cNvPr id="1691655" name="Rectangle 7"/>
          <p:cNvSpPr>
            <a:spLocks noGrp="1" noChangeArrowheads="1"/>
          </p:cNvSpPr>
          <p:nvPr>
            <p:ph type="subTitle" sz="quarter" idx="1"/>
          </p:nvPr>
        </p:nvSpPr>
        <p:spPr>
          <a:xfrm>
            <a:off x="1658792" y="3651067"/>
            <a:ext cx="6969425" cy="639763"/>
          </a:xfrm>
        </p:spPr>
        <p:txBody>
          <a:bodyPr lIns="0" tIns="0" rIns="0" bIns="0" anchor="ctr"/>
          <a:lstStyle>
            <a:lvl1pPr marL="0" indent="0" algn="ctr">
              <a:lnSpc>
                <a:spcPct val="80000"/>
              </a:lnSpc>
              <a:spcBef>
                <a:spcPct val="0"/>
              </a:spcBef>
              <a:buFont typeface="Wingdings" pitchFamily="2" charset="2"/>
              <a:buNone/>
              <a:defRPr sz="2400" b="0">
                <a:solidFill>
                  <a:srgbClr val="FFFFFF"/>
                </a:solidFill>
                <a:latin typeface="+mn-lt"/>
                <a:cs typeface="Arial"/>
              </a:defRPr>
            </a:lvl1pPr>
          </a:lstStyle>
          <a:p>
            <a:r>
              <a:rPr lang="en-US" dirty="0"/>
              <a:t>Click to edit Master subtitle style</a:t>
            </a:r>
          </a:p>
        </p:txBody>
      </p:sp>
    </p:spTree>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spcAft>
                <a:spcPts val="1000"/>
              </a:spcAft>
              <a:defRPr>
                <a:solidFill>
                  <a:schemeClr val="tx1"/>
                </a:solidFill>
              </a:defRPr>
            </a:lvl1pPr>
            <a:lvl2pPr>
              <a:lnSpc>
                <a:spcPct val="100000"/>
              </a:lnSpc>
              <a:spcAft>
                <a:spcPts val="1000"/>
              </a:spcAft>
              <a:defRPr>
                <a:solidFill>
                  <a:schemeClr val="tx1"/>
                </a:solidFill>
              </a:defRPr>
            </a:lvl2pPr>
            <a:lvl3pPr>
              <a:lnSpc>
                <a:spcPct val="100000"/>
              </a:lnSpc>
              <a:spcAft>
                <a:spcPts val="1000"/>
              </a:spcAft>
              <a:defRPr>
                <a:solidFill>
                  <a:schemeClr val="tx1"/>
                </a:solidFill>
              </a:defRPr>
            </a:lvl3pPr>
            <a:lvl4pPr>
              <a:lnSpc>
                <a:spcPct val="100000"/>
              </a:lnSpc>
              <a:spcAft>
                <a:spcPts val="1000"/>
              </a:spcAft>
              <a:defRPr>
                <a:solidFill>
                  <a:schemeClr val="tx1"/>
                </a:solidFill>
              </a:defRPr>
            </a:lvl4pPr>
            <a:lvl5pPr>
              <a:lnSpc>
                <a:spcPct val="100000"/>
              </a:lnSpc>
              <a:spcAft>
                <a:spcPts val="1000"/>
              </a:spcAf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3"/>
          <p:cNvSpPr>
            <a:spLocks noGrp="1" noChangeArrowheads="1"/>
          </p:cNvSpPr>
          <p:nvPr>
            <p:ph type="sldNum" sz="quarter" idx="10"/>
          </p:nvPr>
        </p:nvSpPr>
        <p:spPr>
          <a:ln/>
        </p:spPr>
        <p:txBody>
          <a:bodyPr/>
          <a:lstStyle>
            <a:lvl1pPr>
              <a:defRPr/>
            </a:lvl1pPr>
          </a:lstStyle>
          <a:p>
            <a:pPr>
              <a:defRPr/>
            </a:pPr>
            <a:fld id="{066FF7A0-EF26-4203-AE6B-CE5264F5113A}" type="slidenum">
              <a:rPr lang="en-US"/>
              <a:pPr>
                <a:defRPr/>
              </a:pPr>
              <a:t>‹#›</a:t>
            </a:fld>
            <a:endParaRPr lang="en-US" dirty="0"/>
          </a:p>
        </p:txBody>
      </p:sp>
    </p:spTree>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4" y="143567"/>
            <a:ext cx="8874848" cy="576263"/>
          </a:xfrm>
          <a:prstGeom prst="rect">
            <a:avLst/>
          </a:prstGeo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276827" y="1041404"/>
            <a:ext cx="4788098"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36375" y="1041404"/>
            <a:ext cx="4789884" cy="5584825"/>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3"/>
          <p:cNvSpPr>
            <a:spLocks noGrp="1" noChangeArrowheads="1"/>
          </p:cNvSpPr>
          <p:nvPr>
            <p:ph type="sldNum" sz="quarter" idx="10"/>
          </p:nvPr>
        </p:nvSpPr>
        <p:spPr>
          <a:ln/>
        </p:spPr>
        <p:txBody>
          <a:bodyPr/>
          <a:lstStyle>
            <a:lvl1pPr>
              <a:defRPr/>
            </a:lvl1pPr>
          </a:lstStyle>
          <a:p>
            <a:pPr>
              <a:defRPr/>
            </a:pPr>
            <a:fld id="{2CF9A354-B663-46FC-982D-A54CDDDB1B1B}" type="slidenum">
              <a:rPr lang="en-US"/>
              <a:pPr>
                <a:defRPr/>
              </a:pPr>
              <a:t>‹#›</a:t>
            </a:fld>
            <a:endParaRPr lang="en-US" dirty="0"/>
          </a:p>
        </p:txBody>
      </p:sp>
    </p:spTree>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3"/>
          <p:cNvSpPr>
            <a:spLocks noGrp="1" noChangeArrowheads="1"/>
          </p:cNvSpPr>
          <p:nvPr>
            <p:ph type="sldNum" sz="quarter" idx="10"/>
          </p:nvPr>
        </p:nvSpPr>
        <p:spPr>
          <a:ln/>
        </p:spPr>
        <p:txBody>
          <a:bodyPr/>
          <a:lstStyle>
            <a:lvl1pPr>
              <a:defRPr/>
            </a:lvl1pPr>
          </a:lstStyle>
          <a:p>
            <a:pPr>
              <a:defRPr/>
            </a:pPr>
            <a:fld id="{2A73AFD2-B40D-4827-9862-7DFA76471866}" type="slidenum">
              <a:rPr lang="en-US"/>
              <a:pPr>
                <a:defRPr/>
              </a:pPr>
              <a:t>‹#›</a:t>
            </a:fld>
            <a:endParaRPr lang="en-US" dirty="0"/>
          </a:p>
        </p:txBody>
      </p:sp>
    </p:spTree>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42975" y="152400"/>
            <a:ext cx="874395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42975" y="1295400"/>
            <a:ext cx="8743950" cy="4800600"/>
          </a:xfrm>
        </p:spPr>
        <p:txBody>
          <a:bodyPr/>
          <a:lstStyle/>
          <a:p>
            <a:pPr lvl="0"/>
            <a:endParaRPr lang="en-US" noProof="0" smtClean="0"/>
          </a:p>
        </p:txBody>
      </p:sp>
      <p:sp>
        <p:nvSpPr>
          <p:cNvPr id="4" name="Rectangle 63"/>
          <p:cNvSpPr>
            <a:spLocks noGrp="1" noChangeArrowheads="1"/>
          </p:cNvSpPr>
          <p:nvPr>
            <p:ph type="sldNum" sz="quarter" idx="10"/>
          </p:nvPr>
        </p:nvSpPr>
        <p:spPr>
          <a:ln/>
        </p:spPr>
        <p:txBody>
          <a:bodyPr/>
          <a:lstStyle>
            <a:lvl1pPr>
              <a:defRPr/>
            </a:lvl1pPr>
          </a:lstStyle>
          <a:p>
            <a:pPr>
              <a:defRPr/>
            </a:pPr>
            <a:fld id="{B49C18FA-3E18-4577-A6E2-7CE557B86B7C}" type="slidenum">
              <a:rPr lang="en-US"/>
              <a:pPr>
                <a:defRPr/>
              </a:pPr>
              <a:t>‹#›</a:t>
            </a:fld>
            <a:endParaRPr lang="en-US" dirty="0"/>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800" y="4406902"/>
            <a:ext cx="874395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A468E-7EFB-48C1-8825-674EF3D2E78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14350" y="6356350"/>
            <a:ext cx="240030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fld id="{C887972E-87CE-42A4-87AE-DF2E408A153D}" type="datetimeFigureOut">
              <a:rPr lang="en-US"/>
              <a:pPr fontAlgn="base">
                <a:spcBef>
                  <a:spcPct val="0"/>
                </a:spcBef>
                <a:spcAft>
                  <a:spcPct val="0"/>
                </a:spcAft>
                <a:defRPr/>
              </a:pPr>
              <a:t>5/10/2015</a:t>
            </a:fld>
            <a:endParaRPr lang="en-US"/>
          </a:p>
        </p:txBody>
      </p:sp>
      <p:sp>
        <p:nvSpPr>
          <p:cNvPr id="4" name="Footer Placeholder 3"/>
          <p:cNvSpPr>
            <a:spLocks noGrp="1"/>
          </p:cNvSpPr>
          <p:nvPr>
            <p:ph type="ftr" sz="quarter" idx="11"/>
          </p:nvPr>
        </p:nvSpPr>
        <p:spPr>
          <a:xfrm>
            <a:off x="3514725" y="6356350"/>
            <a:ext cx="3257550" cy="365125"/>
          </a:xfrm>
          <a:prstGeom prst="rect">
            <a:avLst/>
          </a:prstGeom>
        </p:spPr>
        <p:txBody>
          <a:bodyPr/>
          <a:lstStyle>
            <a:lvl1pPr algn="ctr" eaLnBrk="0" hangingPunct="0">
              <a:defRPr sz="1400">
                <a:solidFill>
                  <a:prstClr val="white"/>
                </a:solidFill>
                <a:latin typeface="Arial" charset="0"/>
                <a:cs typeface="+mn-cs"/>
              </a:defRPr>
            </a:lvl1pPr>
          </a:lstStyle>
          <a:p>
            <a:pPr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20BB3BB-21F0-43B3-9E3C-505272A985F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21B37-8201-41F1-AA9E-79845AD5927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4638"/>
            <a:ext cx="92583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A41CBA-F9E1-4E22-80FC-47859745EDD4}"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882A10-3334-4149-B062-F25ECAA25F6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1AC62A-3AF5-4D4F-9502-32BCF2E64699}"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602" y="4406903"/>
            <a:ext cx="874395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1" y="273050"/>
            <a:ext cx="3384550"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38F8BE-F862-4462-AF52-DB413A248284}"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4800600"/>
            <a:ext cx="6172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9ADC3-564B-4F12-93F0-DDFBAED77AB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65465-EACC-45A3-9BDA-F9656989FDD7}"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29488" y="609600"/>
            <a:ext cx="2185988"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771525" y="609600"/>
            <a:ext cx="6405563"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E4039D-3CAA-4000-8A8E-8B50B382816C}"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27"/>
            <a:ext cx="874395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0742513-761D-44FB-9D2A-F83756F58E95}"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810AB7A-22A3-4DAA-88DD-A6B01CC255B2}" type="slidenum">
              <a:rPr lang="el-GR"/>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800" y="4406902"/>
            <a:ext cx="874395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8117A3A-0279-4264-B959-F4F94C6CF6FF}" type="slidenum">
              <a:rPr lang="el-GR"/>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5955A77-8E9B-4BA2-BB86-433516010910}" type="slidenum">
              <a:rPr lang="el-GR"/>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4638"/>
            <a:ext cx="92583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EFA2CEED-D5F6-4AF1-BF28-BADE9DF0BE15}" type="slidenum">
              <a:rPr lang="el-GR"/>
              <a:pPr>
                <a:defRPr/>
              </a:pPr>
              <a:t>‹#›</a:t>
            </a:fld>
            <a:endParaRPr lang="el-G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629A4D3-C378-4497-9123-393EA534D0A2}"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514350"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29225"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6BB7668D-0D8B-4A56-A7EC-B5C4865A349E}" type="slidenum">
              <a:rPr lang="el-GR"/>
              <a:pPr>
                <a:defRPr/>
              </a:pPr>
              <a:t>‹#›</a:t>
            </a:fld>
            <a:endParaRPr lang="el-G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1" y="273050"/>
            <a:ext cx="3384550"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0DA2A11-7DCF-4B7D-9151-0E110DD7EF77}" type="slidenum">
              <a:rPr lang="el-GR"/>
              <a:pPr>
                <a:defRPr/>
              </a:pPr>
              <a:t>‹#›</a:t>
            </a:fld>
            <a:endParaRPr lang="el-G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4800600"/>
            <a:ext cx="6172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CA6FBA3E-1A90-41DF-81D7-D0F52B13C2CE}" type="slidenum">
              <a:rPr lang="el-GR"/>
              <a:pPr>
                <a:defRPr/>
              </a:pPr>
              <a:t>‹#›</a:t>
            </a:fld>
            <a:endParaRPr lang="el-G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20DA563-DDA7-4B7F-A861-F35B29210330}" type="slidenum">
              <a:rPr lang="el-GR"/>
              <a:pPr>
                <a:defRPr/>
              </a:pPr>
              <a:t>‹#›</a:t>
            </a:fld>
            <a:endParaRPr lang="el-G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29488" y="609600"/>
            <a:ext cx="2185988"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771525" y="609600"/>
            <a:ext cx="6405563"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7F993FD-9923-4930-944E-65B06FE49F1A}" type="slidenum">
              <a:rPr lang="el-GR"/>
              <a:pPr>
                <a:defRPr/>
              </a:pPr>
              <a:t>‹#›</a:t>
            </a:fld>
            <a:endParaRPr lang="el-G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27"/>
            <a:ext cx="874395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B2A089-AE75-4864-96AB-7177ADB09F30}"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AEC3A8-DAED-4856-B224-BF1532C4184A}"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800" y="4406902"/>
            <a:ext cx="874395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A468E-7EFB-48C1-8825-674EF3D2E78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21B37-8201-41F1-AA9E-79845AD5927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4638"/>
            <a:ext cx="92583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A41CBA-F9E1-4E22-80FC-47859745EDD4}"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22565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522565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882A10-3334-4149-B062-F25ECAA25F6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1AC62A-3AF5-4D4F-9502-32BCF2E64699}"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1" y="273050"/>
            <a:ext cx="3384550"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38F8BE-F862-4462-AF52-DB413A248284}"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4800600"/>
            <a:ext cx="6172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9ADC3-564B-4F12-93F0-DDFBAED77AB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65465-EACC-45A3-9BDA-F9656989FDD7}"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29488" y="609600"/>
            <a:ext cx="2185988"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771525" y="609600"/>
            <a:ext cx="6405563"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E4039D-3CAA-4000-8A8E-8B50B382816C}"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4"/>
            <a:ext cx="874395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A039A32-39CF-4092-9B1C-3EACA010A872}" type="slidenum">
              <a:rPr lang="en-US"/>
              <a:pPr>
                <a:defRPr/>
              </a:pPr>
              <a:t>‹#›</a:t>
            </a:fld>
            <a:endParaRPr lang="en-US"/>
          </a:p>
        </p:txBody>
      </p:sp>
    </p:spTree>
  </p:cSld>
  <p:clrMapOvr>
    <a:masterClrMapping/>
  </p:clrMapOvr>
  <p:transition>
    <p:pull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A13FC88-A096-434B-B891-CBA344D6000D}" type="slidenum">
              <a:rPr lang="en-US"/>
              <a:pPr>
                <a:defRPr/>
              </a:pPr>
              <a:t>‹#›</a:t>
            </a:fld>
            <a:endParaRPr lang="en-US"/>
          </a:p>
        </p:txBody>
      </p:sp>
    </p:spTree>
  </p:cSld>
  <p:clrMapOvr>
    <a:masterClrMapping/>
  </p:clrMapOvr>
  <p:transition>
    <p:pull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9"/>
            <a:ext cx="874395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AA2E384-C91B-4343-B9AE-1C557E55AF0A}" type="slidenum">
              <a:rPr lang="en-US"/>
              <a:pPr>
                <a:defRPr/>
              </a:pPr>
              <a:t>‹#›</a:t>
            </a:fld>
            <a:endParaRPr lang="en-US"/>
          </a:p>
        </p:txBody>
      </p:sp>
    </p:spTree>
  </p:cSld>
  <p:clrMapOvr>
    <a:masterClrMapping/>
  </p:clrMapOvr>
  <p:transition>
    <p:pull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6"/>
          <p:cNvSpPr>
            <a:spLocks noGrp="1" noChangeArrowheads="1"/>
          </p:cNvSpPr>
          <p:nvPr>
            <p:ph type="dt" sz="half" idx="10"/>
          </p:nvPr>
        </p:nvSpPr>
        <p:spPr/>
        <p:txBody>
          <a:bodyPr/>
          <a:lstStyle>
            <a:lvl1pPr algn="r" eaLnBrk="0" hangingPunc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vl1pPr>
          </a:lstStyle>
          <a:p>
            <a:pPr>
              <a:defRPr/>
            </a:pPr>
            <a:fld id="{7BFE9A38-37FD-4937-806B-744D14B2E291}" type="slidenum">
              <a:rPr lang="en-US"/>
              <a:pPr>
                <a:defRPr/>
              </a:pPr>
              <a:t>‹#›</a:t>
            </a:fld>
            <a:endParaRPr lang="en-US"/>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522566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95981BAB-E10E-433B-B415-B2B9AF7D67C2}" type="slidenum">
              <a:rPr lang="en-US"/>
              <a:pPr>
                <a:defRPr/>
              </a:pPr>
              <a:t>‹#›</a:t>
            </a:fld>
            <a:endParaRPr lang="en-US"/>
          </a:p>
        </p:txBody>
      </p:sp>
    </p:spTree>
  </p:cSld>
  <p:clrMapOvr>
    <a:masterClrMapping/>
  </p:clrMapOvr>
  <p:transition>
    <p:pull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88369AF4-3A13-4C7F-BAA8-399A766FFD2B}" type="slidenum">
              <a:rPr lang="en-US"/>
              <a:pPr>
                <a:defRPr/>
              </a:pPr>
              <a:t>‹#›</a:t>
            </a:fld>
            <a:endParaRPr lang="en-US"/>
          </a:p>
        </p:txBody>
      </p:sp>
    </p:spTree>
  </p:cSld>
  <p:clrMapOvr>
    <a:masterClrMapping/>
  </p:clrMapOvr>
  <p:transition>
    <p:pull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19E3197F-BF44-4535-810A-7DA4887278A4}" type="slidenum">
              <a:rPr lang="en-US"/>
              <a:pPr>
                <a:defRPr/>
              </a:pPr>
              <a:t>‹#›</a:t>
            </a:fld>
            <a:endParaRPr lang="en-US"/>
          </a:p>
        </p:txBody>
      </p:sp>
    </p:spTree>
  </p:cSld>
  <p:clrMapOvr>
    <a:masterClrMapping/>
  </p:clrMapOvr>
  <p:transition>
    <p:pull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021931" y="273054"/>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r" eaLnBrk="0" hangingPunc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vl1pPr>
          </a:lstStyle>
          <a:p>
            <a:pPr>
              <a:defRPr/>
            </a:pPr>
            <a:fld id="{9FB74281-6972-49C5-8BF5-B3E01795F735}" type="slidenum">
              <a:rPr lang="en-US"/>
              <a:pPr>
                <a:defRPr/>
              </a:pPr>
              <a:t>‹#›</a:t>
            </a:fld>
            <a:endParaRPr lang="en-US"/>
          </a:p>
        </p:txBody>
      </p:sp>
    </p:spTree>
  </p:cSld>
  <p:clrMapOvr>
    <a:masterClrMapping/>
  </p:clrMapOvr>
  <p:transition>
    <p:pull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r" eaLnBrk="0" hangingPunc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vl1pPr>
          </a:lstStyle>
          <a:p>
            <a:pPr>
              <a:defRPr/>
            </a:pPr>
            <a:fld id="{339F2573-76E4-4565-A9C5-3BB8016E0617}" type="slidenum">
              <a:rPr lang="en-US"/>
              <a:pPr>
                <a:defRPr/>
              </a:pPr>
              <a:t>‹#›</a:t>
            </a:fld>
            <a:endParaRPr lang="en-US"/>
          </a:p>
        </p:txBody>
      </p:sp>
    </p:spTree>
  </p:cSld>
  <p:clrMapOvr>
    <a:masterClrMapping/>
  </p:clrMapOvr>
  <p:transition>
    <p:pull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CE77B6-26EB-4D44-BA48-DBD3CA65C72E}" type="slidenum">
              <a:rPr lang="en-US"/>
              <a:pPr>
                <a:defRPr/>
              </a:pPr>
              <a:t>‹#›</a:t>
            </a:fld>
            <a:endParaRPr lang="en-US"/>
          </a:p>
        </p:txBody>
      </p:sp>
    </p:spTree>
  </p:cSld>
  <p:clrMapOvr>
    <a:masterClrMapping/>
  </p:clrMapOvr>
  <p:transition>
    <p:pull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1"/>
            <a:ext cx="2314575"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514350" y="27464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lgn="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EBF547-2453-4150-BD53-D70F049F133C}" type="slidenum">
              <a:rPr lang="en-US"/>
              <a:pPr>
                <a:defRPr/>
              </a:pPr>
              <a:t>‹#›</a:t>
            </a:fld>
            <a:endParaRPr lang="en-US"/>
          </a:p>
        </p:txBody>
      </p:sp>
    </p:spTree>
  </p:cSld>
  <p:clrMapOvr>
    <a:masterClrMapping/>
  </p:clrMapOvr>
  <p:transition>
    <p:pull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70"/>
            <a:ext cx="8743950" cy="1470025"/>
          </a:xfrm>
        </p:spPr>
        <p:txBody>
          <a:bodyPr>
            <a:normAutofit/>
          </a:bodyPr>
          <a:lstStyle>
            <a:lvl1pPr algn="ct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7250" y="228600"/>
            <a:ext cx="92583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7250" y="228600"/>
            <a:ext cx="9258300" cy="1143000"/>
          </a:xfr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4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14350" y="6356352"/>
            <a:ext cx="240030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741F653E-6DFB-4BB3-B59B-473F2A25BABC}" type="datetime1">
              <a:rPr lang="en-US"/>
              <a:pPr>
                <a:defRPr/>
              </a:pPr>
              <a:t>5/10/2015</a:t>
            </a:fld>
            <a:endParaRPr lang="en-US" dirty="0"/>
          </a:p>
        </p:txBody>
      </p:sp>
      <p:sp>
        <p:nvSpPr>
          <p:cNvPr id="5" name="Footer Placeholder 4"/>
          <p:cNvSpPr>
            <a:spLocks noGrp="1"/>
          </p:cNvSpPr>
          <p:nvPr>
            <p:ph type="ftr" sz="quarter" idx="11"/>
          </p:nvPr>
        </p:nvSpPr>
        <p:spPr>
          <a:xfrm>
            <a:off x="3514725" y="6356352"/>
            <a:ext cx="325755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endParaRPr lang="en-US"/>
          </a:p>
        </p:txBody>
      </p:sp>
      <p:sp>
        <p:nvSpPr>
          <p:cNvPr id="6" name="Slide Number Placeholder 5"/>
          <p:cNvSpPr>
            <a:spLocks noGrp="1"/>
          </p:cNvSpPr>
          <p:nvPr>
            <p:ph type="sldNum" sz="quarter" idx="12"/>
          </p:nvPr>
        </p:nvSpPr>
        <p:spPr>
          <a:xfrm>
            <a:off x="5314950" y="5867402"/>
            <a:ext cx="240030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3D7CE04A-D73A-4450-A35F-C88CCE287ED9}" type="slidenum">
              <a:rPr lang="en-US"/>
              <a:pPr>
                <a:defRPr/>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60822" y="1524000"/>
            <a:ext cx="4545212"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60822" y="2297112"/>
            <a:ext cx="4545212" cy="3951288"/>
          </a:xfrm>
        </p:spPr>
        <p:txBody>
          <a:bodyPr/>
          <a:lstStyle>
            <a:lvl1pPr>
              <a:defRPr sz="1800"/>
            </a:lvl1pPr>
            <a:lvl2pPr>
              <a:defRPr sz="1600"/>
            </a:lvl2pPr>
            <a:lvl3pPr>
              <a:defRPr sz="1400"/>
            </a:lvl3pPr>
            <a:lvl4pPr>
              <a:defRPr sz="1200"/>
            </a:lvl4pPr>
            <a:lvl5pPr>
              <a:defRPr sz="1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572170" y="1524000"/>
            <a:ext cx="454699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572170" y="2297112"/>
            <a:ext cx="4546997"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514350" y="6356352"/>
            <a:ext cx="240030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2B75273D-29F0-4F44-B58F-BD8CB6BBA94C}" type="datetime1">
              <a:rPr lang="en-US"/>
              <a:pPr>
                <a:defRPr/>
              </a:pPr>
              <a:t>5/10/2015</a:t>
            </a:fld>
            <a:endParaRPr lang="en-US" dirty="0"/>
          </a:p>
        </p:txBody>
      </p:sp>
      <p:sp>
        <p:nvSpPr>
          <p:cNvPr id="8" name="Footer Placeholder 7"/>
          <p:cNvSpPr>
            <a:spLocks noGrp="1"/>
          </p:cNvSpPr>
          <p:nvPr>
            <p:ph type="ftr" sz="quarter" idx="11"/>
          </p:nvPr>
        </p:nvSpPr>
        <p:spPr>
          <a:xfrm>
            <a:off x="3514725" y="6356352"/>
            <a:ext cx="325755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endParaRPr lang="en-US"/>
          </a:p>
        </p:txBody>
      </p:sp>
      <p:sp>
        <p:nvSpPr>
          <p:cNvPr id="9" name="Slide Number Placeholder 8"/>
          <p:cNvSpPr>
            <a:spLocks noGrp="1"/>
          </p:cNvSpPr>
          <p:nvPr>
            <p:ph type="sldNum" sz="quarter" idx="12"/>
          </p:nvPr>
        </p:nvSpPr>
        <p:spPr>
          <a:xfrm>
            <a:off x="5314950" y="5867402"/>
            <a:ext cx="240030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C0F1D311-256E-4AE2-B1F9-D356703BF6B5}"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4350" y="6356352"/>
            <a:ext cx="240030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BB47DB19-09D7-4433-87CE-0372009024A6}" type="datetime1">
              <a:rPr lang="en-US"/>
              <a:pPr>
                <a:defRPr/>
              </a:pPr>
              <a:t>5/10/2015</a:t>
            </a:fld>
            <a:endParaRPr lang="en-US" dirty="0"/>
          </a:p>
        </p:txBody>
      </p:sp>
      <p:sp>
        <p:nvSpPr>
          <p:cNvPr id="3" name="Footer Placeholder 2"/>
          <p:cNvSpPr>
            <a:spLocks noGrp="1"/>
          </p:cNvSpPr>
          <p:nvPr>
            <p:ph type="ftr" sz="quarter" idx="11"/>
          </p:nvPr>
        </p:nvSpPr>
        <p:spPr>
          <a:xfrm>
            <a:off x="3514725" y="6356352"/>
            <a:ext cx="325755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endParaRPr lang="en-US"/>
          </a:p>
        </p:txBody>
      </p:sp>
      <p:sp>
        <p:nvSpPr>
          <p:cNvPr id="4" name="Slide Number Placeholder 3"/>
          <p:cNvSpPr>
            <a:spLocks noGrp="1"/>
          </p:cNvSpPr>
          <p:nvPr>
            <p:ph type="sldNum" sz="quarter" idx="12"/>
          </p:nvPr>
        </p:nvSpPr>
        <p:spPr>
          <a:xfrm>
            <a:off x="5314950" y="5867402"/>
            <a:ext cx="2400300" cy="365125"/>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F038BB74-0783-446E-9BA2-894334B42ACF}" type="slidenum">
              <a:rPr lang="en-US"/>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1143000"/>
            <a:ext cx="10287000" cy="4572000"/>
          </a:xfrm>
          <a:prstGeom prst="rect">
            <a:avLst/>
          </a:prstGeom>
          <a:noFill/>
          <a:ln w="9525">
            <a:noFill/>
            <a:miter lim="800000"/>
            <a:headEnd/>
            <a:tailEnd/>
          </a:ln>
        </p:spPr>
        <p:txBody>
          <a:bodyPr wrap="none" anchor="ctr"/>
          <a:lstStyle/>
          <a:p>
            <a:pPr fontAlgn="base">
              <a:spcBef>
                <a:spcPct val="0"/>
              </a:spcBef>
              <a:spcAft>
                <a:spcPct val="0"/>
              </a:spcAft>
              <a:defRPr/>
            </a:pPr>
            <a:endParaRPr lang="en-US">
              <a:solidFill>
                <a:srgbClr val="000066"/>
              </a:solidFill>
              <a:cs typeface="Arial" pitchFamily="34" charset="0"/>
              <a:sym typeface="Gill Sans"/>
            </a:endParaRPr>
          </a:p>
        </p:txBody>
      </p:sp>
      <p:sp>
        <p:nvSpPr>
          <p:cNvPr id="3" name="Rectangle 8"/>
          <p:cNvSpPr>
            <a:spLocks noChangeArrowheads="1"/>
          </p:cNvSpPr>
          <p:nvPr userDrawn="1"/>
        </p:nvSpPr>
        <p:spPr bwMode="auto">
          <a:xfrm>
            <a:off x="0" y="2"/>
            <a:ext cx="7972425" cy="1209675"/>
          </a:xfrm>
          <a:prstGeom prst="rect">
            <a:avLst/>
          </a:prstGeom>
          <a:solidFill>
            <a:srgbClr val="D4C56E"/>
          </a:solidFill>
          <a:ln w="9525">
            <a:noFill/>
            <a:miter lim="800000"/>
            <a:headEnd/>
            <a:tailEnd/>
          </a:ln>
        </p:spPr>
        <p:txBody>
          <a:bodyPr/>
          <a:lstStyle/>
          <a:p>
            <a:pPr fontAlgn="base">
              <a:spcBef>
                <a:spcPct val="0"/>
              </a:spcBef>
              <a:spcAft>
                <a:spcPct val="0"/>
              </a:spcAft>
              <a:defRPr/>
            </a:pPr>
            <a:endParaRPr lang="en-US">
              <a:solidFill>
                <a:srgbClr val="000066"/>
              </a:solidFill>
              <a:cs typeface="Arial" pitchFamily="34" charset="0"/>
              <a:sym typeface="Gill Sans"/>
            </a:endParaRPr>
          </a:p>
        </p:txBody>
      </p:sp>
      <p:sp>
        <p:nvSpPr>
          <p:cNvPr id="4" name="Rectangle 9"/>
          <p:cNvSpPr>
            <a:spLocks noChangeArrowheads="1"/>
          </p:cNvSpPr>
          <p:nvPr userDrawn="1"/>
        </p:nvSpPr>
        <p:spPr bwMode="auto">
          <a:xfrm>
            <a:off x="0" y="2"/>
            <a:ext cx="10287000" cy="1209675"/>
          </a:xfrm>
          <a:prstGeom prst="rect">
            <a:avLst/>
          </a:prstGeom>
          <a:gradFill rotWithShape="1">
            <a:gsLst>
              <a:gs pos="0">
                <a:srgbClr val="003399"/>
              </a:gs>
              <a:gs pos="100000">
                <a:srgbClr val="001847"/>
              </a:gs>
            </a:gsLst>
            <a:lin ang="0" scaled="1"/>
          </a:gradFill>
          <a:ln w="9525">
            <a:noFill/>
            <a:miter lim="800000"/>
            <a:headEnd/>
            <a:tailEnd/>
          </a:ln>
        </p:spPr>
        <p:txBody>
          <a:bodyPr/>
          <a:lstStyle/>
          <a:p>
            <a:pPr fontAlgn="base">
              <a:spcBef>
                <a:spcPct val="0"/>
              </a:spcBef>
              <a:spcAft>
                <a:spcPct val="0"/>
              </a:spcAft>
              <a:defRPr/>
            </a:pPr>
            <a:endParaRPr lang="en-US">
              <a:solidFill>
                <a:srgbClr val="000066"/>
              </a:solidFill>
              <a:cs typeface="Arial" pitchFamily="34" charset="0"/>
              <a:sym typeface="Gill Sans"/>
            </a:endParaRPr>
          </a:p>
        </p:txBody>
      </p:sp>
      <p:sp>
        <p:nvSpPr>
          <p:cNvPr id="5" name="Rectangle 10"/>
          <p:cNvSpPr>
            <a:spLocks noChangeArrowheads="1"/>
          </p:cNvSpPr>
          <p:nvPr userDrawn="1"/>
        </p:nvSpPr>
        <p:spPr bwMode="auto">
          <a:xfrm flipH="1">
            <a:off x="2314575" y="5648327"/>
            <a:ext cx="7972425" cy="1209675"/>
          </a:xfrm>
          <a:prstGeom prst="rect">
            <a:avLst/>
          </a:prstGeom>
          <a:solidFill>
            <a:srgbClr val="C0C0C0"/>
          </a:solidFill>
          <a:ln w="9525">
            <a:noFill/>
            <a:miter lim="800000"/>
            <a:headEnd/>
            <a:tailEnd/>
          </a:ln>
        </p:spPr>
        <p:txBody>
          <a:bodyPr/>
          <a:lstStyle/>
          <a:p>
            <a:pPr fontAlgn="base">
              <a:spcBef>
                <a:spcPct val="0"/>
              </a:spcBef>
              <a:spcAft>
                <a:spcPct val="0"/>
              </a:spcAft>
              <a:defRPr/>
            </a:pPr>
            <a:endParaRPr lang="en-US">
              <a:solidFill>
                <a:srgbClr val="000066"/>
              </a:solidFill>
              <a:cs typeface="Arial" pitchFamily="34" charset="0"/>
              <a:sym typeface="Gill Sans"/>
            </a:endParaRPr>
          </a:p>
        </p:txBody>
      </p:sp>
      <p:sp>
        <p:nvSpPr>
          <p:cNvPr id="6" name="Rectangle 11"/>
          <p:cNvSpPr>
            <a:spLocks noChangeArrowheads="1"/>
          </p:cNvSpPr>
          <p:nvPr userDrawn="1"/>
        </p:nvSpPr>
        <p:spPr bwMode="auto">
          <a:xfrm flipH="1">
            <a:off x="0" y="5648327"/>
            <a:ext cx="10287000" cy="1209675"/>
          </a:xfrm>
          <a:prstGeom prst="rect">
            <a:avLst/>
          </a:prstGeom>
          <a:gradFill rotWithShape="1">
            <a:gsLst>
              <a:gs pos="0">
                <a:srgbClr val="003399"/>
              </a:gs>
              <a:gs pos="100000">
                <a:srgbClr val="001847"/>
              </a:gs>
            </a:gsLst>
            <a:lin ang="0" scaled="1"/>
          </a:gradFill>
          <a:ln w="9525" algn="ctr">
            <a:noFill/>
            <a:miter lim="800000"/>
            <a:headEnd/>
            <a:tailEnd/>
          </a:ln>
        </p:spPr>
        <p:txBody>
          <a:bodyPr/>
          <a:lstStyle/>
          <a:p>
            <a:pPr fontAlgn="base">
              <a:spcBef>
                <a:spcPct val="0"/>
              </a:spcBef>
              <a:spcAft>
                <a:spcPct val="0"/>
              </a:spcAft>
              <a:defRPr/>
            </a:pPr>
            <a:endParaRPr lang="en-US">
              <a:solidFill>
                <a:srgbClr val="000066"/>
              </a:solidFill>
              <a:cs typeface="Arial" pitchFamily="34" charset="0"/>
              <a:sym typeface="Gill Sans"/>
            </a:endParaRPr>
          </a:p>
        </p:txBody>
      </p:sp>
      <p:sp>
        <p:nvSpPr>
          <p:cNvPr id="7" name="Slide Number Placeholder 6"/>
          <p:cNvSpPr>
            <a:spLocks noGrp="1" noChangeArrowheads="1"/>
          </p:cNvSpPr>
          <p:nvPr>
            <p:ph type="sldNum" sz="quarter" idx="10"/>
          </p:nvPr>
        </p:nvSpPr>
        <p:spPr>
          <a:xfrm>
            <a:off x="9699625" y="6256338"/>
            <a:ext cx="400050" cy="476250"/>
          </a:xfrm>
          <a:prstGeom prst="rect">
            <a:avLst/>
          </a:prstGeom>
        </p:spPr>
        <p:txBody>
          <a:bodyPr/>
          <a:lstStyle>
            <a:lvl1pPr algn="r" fontAlgn="auto">
              <a:spcBef>
                <a:spcPts val="0"/>
              </a:spcBef>
              <a:spcAft>
                <a:spcPts val="0"/>
              </a:spcAft>
              <a:defRPr sz="1000">
                <a:solidFill>
                  <a:srgbClr val="FFFFFF"/>
                </a:solidFill>
                <a:effectLst/>
                <a:latin typeface="+mn-lt"/>
                <a:cs typeface="+mn-cs"/>
                <a:sym typeface="Gill Sans" charset="0"/>
              </a:defRPr>
            </a:lvl1pPr>
          </a:lstStyle>
          <a:p>
            <a:pPr>
              <a:defRPr/>
            </a:pPr>
            <a:fld id="{0B3BCE2A-1399-4DC5-8CE6-DE444706E1EA}" type="slidenum">
              <a:rPr lang="en-US"/>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0038" y="198438"/>
            <a:ext cx="9258300" cy="8318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14350"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350" y="3938640"/>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29225" y="3938640"/>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17463" y="6461125"/>
            <a:ext cx="2400300" cy="476250"/>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5736E90C-D576-4B9C-A86B-496B093B932D}" type="slidenum">
              <a:rPr lang="en-US"/>
              <a:pPr>
                <a:defRPr/>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0038" y="198438"/>
            <a:ext cx="9258300" cy="8318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6"/>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3938640"/>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17463" y="6461125"/>
            <a:ext cx="2400300" cy="476250"/>
          </a:xfrm>
          <a:prstGeom prst="rect">
            <a:avLst/>
          </a:prstGeom>
        </p:spPr>
        <p:txBody>
          <a:bodyPr/>
          <a:lstStyle>
            <a:lvl1pPr fontAlgn="auto">
              <a:spcBef>
                <a:spcPts val="0"/>
              </a:spcBef>
              <a:spcAft>
                <a:spcPts val="0"/>
              </a:spcAft>
              <a:defRPr sz="1800">
                <a:solidFill>
                  <a:srgbClr val="000066"/>
                </a:solidFill>
                <a:effectLst/>
                <a:latin typeface="+mn-lt"/>
                <a:cs typeface="+mn-cs"/>
                <a:sym typeface="Gill Sans" charset="0"/>
              </a:defRPr>
            </a:lvl1pPr>
          </a:lstStyle>
          <a:p>
            <a:pPr>
              <a:defRPr/>
            </a:pPr>
            <a:fld id="{88CD0273-25A7-4440-8C8E-8278A50E5F45}" type="slidenum">
              <a:rPr lang="en-US"/>
              <a:pPr>
                <a:defRPr/>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7250" y="228600"/>
            <a:ext cx="92583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857250" y="1600200"/>
            <a:ext cx="9258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7613651" y="6007102"/>
            <a:ext cx="2474913" cy="752475"/>
          </a:xfrm>
          <a:prstGeom prst="rect">
            <a:avLst/>
          </a:prstGeom>
          <a:noFill/>
          <a:ln w="9525">
            <a:noFill/>
            <a:miter lim="800000"/>
            <a:headEnd/>
            <a:tailEnd/>
          </a:ln>
        </p:spPr>
      </p:pic>
      <p:sp>
        <p:nvSpPr>
          <p:cNvPr id="5" name="Rectangle 6"/>
          <p:cNvSpPr/>
          <p:nvPr/>
        </p:nvSpPr>
        <p:spPr bwMode="auto">
          <a:xfrm>
            <a:off x="0" y="1917702"/>
            <a:ext cx="9848850" cy="276225"/>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fontAlgn="base">
              <a:spcBef>
                <a:spcPct val="50000"/>
              </a:spcBef>
              <a:spcAft>
                <a:spcPct val="0"/>
              </a:spcAft>
              <a:defRPr/>
            </a:pPr>
            <a:endParaRPr lang="en-US" sz="1200" dirty="0">
              <a:solidFill>
                <a:srgbClr val="000000"/>
              </a:solidFill>
              <a:cs typeface="Arial" pitchFamily="34" charset="0"/>
            </a:endParaRPr>
          </a:p>
        </p:txBody>
      </p:sp>
      <p:sp>
        <p:nvSpPr>
          <p:cNvPr id="6" name="Rectangle 8"/>
          <p:cNvSpPr/>
          <p:nvPr/>
        </p:nvSpPr>
        <p:spPr bwMode="auto">
          <a:xfrm>
            <a:off x="0" y="4249738"/>
            <a:ext cx="9848850" cy="277812"/>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fontAlgn="base">
              <a:spcBef>
                <a:spcPct val="50000"/>
              </a:spcBef>
              <a:spcAft>
                <a:spcPct val="0"/>
              </a:spcAft>
              <a:defRPr/>
            </a:pPr>
            <a:endParaRPr lang="en-US" sz="1200" dirty="0">
              <a:solidFill>
                <a:srgbClr val="000000"/>
              </a:solidFill>
              <a:cs typeface="Arial" pitchFamily="34" charset="0"/>
            </a:endParaRPr>
          </a:p>
        </p:txBody>
      </p:sp>
      <p:sp>
        <p:nvSpPr>
          <p:cNvPr id="281613" name="Rectangle 13"/>
          <p:cNvSpPr>
            <a:spLocks noGrp="1" noChangeArrowheads="1"/>
          </p:cNvSpPr>
          <p:nvPr>
            <p:ph type="ctrTitle"/>
          </p:nvPr>
        </p:nvSpPr>
        <p:spPr>
          <a:xfrm>
            <a:off x="578646" y="2241550"/>
            <a:ext cx="9131499" cy="1709738"/>
          </a:xfrm>
        </p:spPr>
        <p:txBody>
          <a:bodyPr anchor="ctr"/>
          <a:lstStyle>
            <a:lvl1pPr>
              <a:spcBef>
                <a:spcPct val="20000"/>
              </a:spcBef>
              <a:defRPr sz="3800" baseline="0">
                <a:solidFill>
                  <a:schemeClr val="tx1"/>
                </a:solidFill>
              </a:defRPr>
            </a:lvl1pPr>
          </a:lstStyle>
          <a:p>
            <a:r>
              <a:rPr lang="en-US" dirty="0" smtClean="0"/>
              <a:t>Click to edit Master title style</a:t>
            </a:r>
            <a:endParaRPr lang="en-US" dirty="0"/>
          </a:p>
        </p:txBody>
      </p:sp>
      <p:sp>
        <p:nvSpPr>
          <p:cNvPr id="281614" name="Rectangle 14"/>
          <p:cNvSpPr>
            <a:spLocks noGrp="1" noChangeArrowheads="1"/>
          </p:cNvSpPr>
          <p:nvPr>
            <p:ph type="subTitle" idx="1"/>
          </p:nvPr>
        </p:nvSpPr>
        <p:spPr>
          <a:xfrm>
            <a:off x="578646" y="4570413"/>
            <a:ext cx="9131499" cy="1054100"/>
          </a:xfrm>
          <a:ln/>
        </p:spPr>
        <p:txBody>
          <a:bodyPr/>
          <a:lstStyle>
            <a:lvl1pPr marL="0" indent="0">
              <a:lnSpc>
                <a:spcPct val="115000"/>
              </a:lnSpc>
              <a:spcBef>
                <a:spcPct val="35000"/>
              </a:spcBef>
              <a:buFontTx/>
              <a:buNone/>
              <a:defRPr sz="2000"/>
            </a:lvl1pPr>
          </a:lstStyle>
          <a:p>
            <a:r>
              <a:rPr lang="en-US" smtClean="0"/>
              <a:t>Click to edit Master subtitle style</a:t>
            </a:r>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2" y="273050"/>
            <a:ext cx="3384352"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4021931" y="27305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14352"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71450" indent="-171450">
              <a:defRPr/>
            </a:lvl1pPr>
            <a:lvl2pPr marL="457200" indent="-171450">
              <a:defRPr/>
            </a:lvl2pPr>
            <a:lvl3pPr marL="742950" indent="-171450">
              <a:tabLst/>
              <a:defRPr/>
            </a:lvl3pPr>
            <a:lvl4pPr marL="971550" indent="-171450">
              <a:defRPr/>
            </a:lvl4pPr>
            <a:lvl5pPr marL="1200150" indent="-17145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40AEA9AC-85F4-401E-AD1C-07E32D4D5C44}"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6F180596-723C-44B2-A6C5-B9188D13E278}" type="datetimeFigureOut">
              <a:rPr lang="en-US"/>
              <a:pPr>
                <a:defRPr/>
              </a:pPr>
              <a:t>5/10/2015</a:t>
            </a:fld>
            <a:endParaRPr lang="en-US"/>
          </a:p>
        </p:txBody>
      </p:sp>
    </p:spTree>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4"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76831949-3676-45C1-B140-58FF9C009D19}" type="slidenum">
              <a:rPr lang="en-US"/>
              <a:pPr>
                <a:defRPr/>
              </a:pPr>
              <a:t>‹#›</a:t>
            </a:fld>
            <a:endParaRPr lang="en-US"/>
          </a:p>
        </p:txBody>
      </p:sp>
      <p:sp>
        <p:nvSpPr>
          <p:cNvPr id="5"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07F0A819-28E1-49E9-94A4-79A6BADC6594}" type="datetimeFigureOut">
              <a:rPr lang="en-US"/>
              <a:pPr>
                <a:defRPr/>
              </a:pPr>
              <a:t>5/10/2015</a:t>
            </a:fld>
            <a:endParaRPr lang="en-US"/>
          </a:p>
        </p:txBody>
      </p:sp>
    </p:spTree>
  </p:cSld>
  <p:clrMapOvr>
    <a:masterClrMapping/>
  </p:clrMapOvr>
  <p:transition>
    <p:wipe dir="r"/>
  </p:transition>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49"/>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4A39FB73-AD90-49BA-A956-3F095944689F}"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A961DC97-5018-4737-A6B5-87B4A786E0D9}" type="datetimeFigureOut">
              <a:rPr lang="en-US"/>
              <a:pPr>
                <a:defRPr/>
              </a:pPr>
              <a:t>5/10/2015</a:t>
            </a:fld>
            <a:endParaRPr lang="en-US"/>
          </a:p>
        </p:txBody>
      </p:sp>
    </p:spTree>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6886" y="1462088"/>
            <a:ext cx="4480917" cy="4481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462088"/>
            <a:ext cx="4480918" cy="4481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6"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52E49810-CA0D-41FB-9557-1B04EFF40325}" type="slidenum">
              <a:rPr lang="en-US"/>
              <a:pPr>
                <a:defRPr/>
              </a:pPr>
              <a:t>‹#›</a:t>
            </a:fld>
            <a:endParaRPr lang="en-US"/>
          </a:p>
        </p:txBody>
      </p:sp>
      <p:sp>
        <p:nvSpPr>
          <p:cNvPr id="7"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97EC9636-8193-4C2E-A2A8-2821889AE71D}" type="datetimeFigureOut">
              <a:rPr lang="en-US"/>
              <a:pPr>
                <a:defRPr/>
              </a:pPr>
              <a:t>5/10/2015</a:t>
            </a:fld>
            <a:endParaRPr lang="en-US"/>
          </a:p>
        </p:txBody>
      </p:sp>
    </p:spTree>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8683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8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8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8"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F918889B-1439-4FD5-A24D-2757E84F6BDE}" type="slidenum">
              <a:rPr lang="en-US"/>
              <a:pPr>
                <a:defRPr/>
              </a:pPr>
              <a:t>‹#›</a:t>
            </a:fld>
            <a:endParaRPr lang="en-US"/>
          </a:p>
        </p:txBody>
      </p:sp>
      <p:sp>
        <p:nvSpPr>
          <p:cNvPr id="9"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B0D8A8CF-7DD4-4347-BE87-FEBD1FEFBC4D}" type="datetimeFigureOut">
              <a:rPr lang="en-US"/>
              <a:pPr>
                <a:defRPr/>
              </a:pPr>
              <a:t>5/10/2015</a:t>
            </a:fld>
            <a:endParaRPr lang="en-US"/>
          </a:p>
        </p:txBody>
      </p:sp>
    </p:spTree>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4"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6C2D8071-5448-45BC-BC84-CC09E4AF09FE}" type="slidenum">
              <a:rPr lang="en-US"/>
              <a:pPr>
                <a:defRPr/>
              </a:pPr>
              <a:t>‹#›</a:t>
            </a:fld>
            <a:endParaRPr lang="en-US"/>
          </a:p>
        </p:txBody>
      </p:sp>
      <p:sp>
        <p:nvSpPr>
          <p:cNvPr id="5"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945ACBA1-111E-488D-9BCF-A2E1FFE4410F}" type="datetimeFigureOut">
              <a:rPr lang="en-US"/>
              <a:pPr>
                <a:defRPr/>
              </a:pPr>
              <a:t>5/10/2015</a:t>
            </a:fld>
            <a:endParaRPr lang="en-US"/>
          </a:p>
        </p:txBody>
      </p:sp>
    </p:spTree>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Table 5"/>
          <p:cNvGraphicFramePr>
            <a:graphicFrameLocks noGrp="1"/>
          </p:cNvGraphicFramePr>
          <p:nvPr/>
        </p:nvGraphicFramePr>
        <p:xfrm>
          <a:off x="625475" y="1397002"/>
          <a:ext cx="9069388" cy="4449763"/>
        </p:xfrm>
        <a:graphic>
          <a:graphicData uri="http://schemas.openxmlformats.org/drawingml/2006/table">
            <a:tbl>
              <a:tblPr firstRow="1" bandRow="1">
                <a:tableStyleId>{5C22544A-7EE6-4342-B048-85BDC9FD1C3A}</a:tableStyleId>
              </a:tblPr>
              <a:tblGrid>
                <a:gridCol w="1295627"/>
                <a:gridCol w="1295627"/>
                <a:gridCol w="1295627"/>
                <a:gridCol w="1295627"/>
                <a:gridCol w="1295627"/>
                <a:gridCol w="1295627"/>
                <a:gridCol w="1295627"/>
              </a:tblGrid>
              <a:tr h="370814">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c>
                  <a:txBody>
                    <a:bodyPr/>
                    <a:lstStyle/>
                    <a:p>
                      <a:endParaRPr lang="en-US" sz="1800" baseline="0" dirty="0"/>
                    </a:p>
                  </a:txBody>
                  <a:tcPr marL="102866" marR="102866" marT="45717" marB="45717">
                    <a:solidFill>
                      <a:srgbClr val="D31245"/>
                    </a:solidFill>
                  </a:tcPr>
                </a:tc>
              </a:tr>
              <a:tr h="370814">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c>
                  <a:txBody>
                    <a:bodyPr/>
                    <a:lstStyle/>
                    <a:p>
                      <a:endParaRPr lang="en-US" sz="1800" baseline="0" dirty="0"/>
                    </a:p>
                  </a:txBody>
                  <a:tcPr marL="102866" marR="102866" marT="45717" marB="45717">
                    <a:solidFill>
                      <a:srgbClr val="F3C108">
                        <a:alpha val="30000"/>
                      </a:srgbClr>
                    </a:solidFill>
                  </a:tcPr>
                </a:tc>
              </a:tr>
              <a:tr h="370814">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c>
                  <a:txBody>
                    <a:bodyPr/>
                    <a:lstStyle/>
                    <a:p>
                      <a:endParaRPr lang="en-US" sz="1800" baseline="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c>
                  <a:txBody>
                    <a:bodyPr/>
                    <a:lstStyle/>
                    <a:p>
                      <a:pPr marL="0" algn="l" defTabSz="914400" rtl="0" eaLnBrk="1" latinLnBrk="0" hangingPunct="1"/>
                      <a:endParaRPr lang="en-US" sz="1800" kern="1200" baseline="0" dirty="0">
                        <a:solidFill>
                          <a:schemeClr val="dk1"/>
                        </a:solidFill>
                        <a:latin typeface="+mn-lt"/>
                        <a:ea typeface="+mn-ea"/>
                        <a:cs typeface="+mn-cs"/>
                      </a:endParaRPr>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r h="370814">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c>
                  <a:txBody>
                    <a:bodyPr/>
                    <a:lstStyle/>
                    <a:p>
                      <a:endParaRPr lang="en-US" sz="1800" dirty="0"/>
                    </a:p>
                  </a:txBody>
                  <a:tcPr marL="102866" marR="102866" marT="45717" marB="45717">
                    <a:solidFill>
                      <a:srgbClr val="F89728">
                        <a:alpha val="30000"/>
                      </a:srgbClr>
                    </a:solidFill>
                  </a:tcPr>
                </a:tc>
              </a:tr>
              <a:tr h="370814">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c>
                  <a:txBody>
                    <a:bodyPr/>
                    <a:lstStyle/>
                    <a:p>
                      <a:endParaRPr lang="en-US" sz="1800" dirty="0"/>
                    </a:p>
                  </a:txBody>
                  <a:tcPr marL="102866" marR="102866" marT="45717" marB="45717">
                    <a:solidFill>
                      <a:srgbClr val="F3C108">
                        <a:alpha val="30000"/>
                      </a:srgbClr>
                    </a:solidFill>
                  </a:tcPr>
                </a:tc>
              </a:tr>
            </a:tbl>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2"/>
          <p:cNvSpPr>
            <a:spLocks noGrp="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Slide Number Placeholder 3"/>
          <p:cNvSpPr>
            <a:spLocks noGrp="1"/>
          </p:cNvSpPr>
          <p:nvPr>
            <p:ph type="sldNum" sz="quarter" idx="11"/>
          </p:nvPr>
        </p:nvSpPr>
        <p:spPr/>
        <p:txBody>
          <a:bodyPr/>
          <a:lstStyle>
            <a:lvl1pPr>
              <a:defRPr>
                <a:latin typeface="Times New Roman" pitchFamily="18" charset="0"/>
                <a:cs typeface="+mn-cs"/>
              </a:defRPr>
            </a:lvl1pPr>
          </a:lstStyle>
          <a:p>
            <a:pPr>
              <a:defRPr/>
            </a:pPr>
            <a:fld id="{7583AD56-8332-437F-A2C6-13E894A5C119}" type="slidenum">
              <a:rPr lang="en-US"/>
              <a:pPr>
                <a:defRPr/>
              </a:pPr>
              <a:t>‹#›</a:t>
            </a:fld>
            <a:endParaRPr lang="en-US"/>
          </a:p>
        </p:txBody>
      </p:sp>
      <p:sp>
        <p:nvSpPr>
          <p:cNvPr id="6" name="Date Placeholder 4"/>
          <p:cNvSpPr>
            <a:spLocks noGrp="1"/>
          </p:cNvSpPr>
          <p:nvPr>
            <p:ph type="dt" sz="half" idx="12"/>
          </p:nvPr>
        </p:nvSpPr>
        <p:spPr/>
        <p:txBody>
          <a:bodyPr/>
          <a:lstStyle>
            <a:lvl1pPr>
              <a:defRPr>
                <a:latin typeface="Times New Roman" pitchFamily="18" charset="0"/>
                <a:cs typeface="+mn-cs"/>
              </a:defRPr>
            </a:lvl1pPr>
          </a:lstStyle>
          <a:p>
            <a:pPr>
              <a:defRPr/>
            </a:pPr>
            <a:fld id="{E6AF1686-7418-4D50-A4D3-CF60FEC45A1C}" type="datetimeFigureOut">
              <a:rPr lang="en-US"/>
              <a:pPr>
                <a:defRPr/>
              </a:pPr>
              <a:t>5/10/2015</a:t>
            </a:fld>
            <a:endParaRPr lang="en-US"/>
          </a:p>
        </p:txBody>
      </p:sp>
    </p:spTree>
  </p:cSld>
  <p:clrMapOvr>
    <a:masterClrMapping/>
  </p:clrMapOvr>
  <p:transition>
    <p:wipe dir="r"/>
  </p:transition>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3"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E2693062-EB50-4EB6-9CA6-0ABAFDDE33A8}" type="slidenum">
              <a:rPr lang="en-US"/>
              <a:pPr>
                <a:defRPr/>
              </a:pPr>
              <a:t>‹#›</a:t>
            </a:fld>
            <a:endParaRPr lang="en-US"/>
          </a:p>
        </p:txBody>
      </p:sp>
      <p:sp>
        <p:nvSpPr>
          <p:cNvPr id="4"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EDE3677B-8A86-47EB-8969-362EF3869F79}" type="datetimeFigureOut">
              <a:rPr lang="en-US"/>
              <a:pPr>
                <a:defRPr/>
              </a:pPr>
              <a:t>5/10/2015</a:t>
            </a:fld>
            <a:endParaRPr lang="en-US"/>
          </a:p>
        </p:txBody>
      </p:sp>
    </p:spTree>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98"/>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6"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C2D664D3-3902-47AA-B1AC-6FFE5DAAFB9F}" type="slidenum">
              <a:rPr lang="en-US"/>
              <a:pPr>
                <a:defRPr/>
              </a:pPr>
              <a:t>‹#›</a:t>
            </a:fld>
            <a:endParaRPr lang="en-US"/>
          </a:p>
        </p:txBody>
      </p:sp>
      <p:sp>
        <p:nvSpPr>
          <p:cNvPr id="7"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4E260CD5-13FD-448B-B970-951FCABFE2DA}" type="datetimeFigureOut">
              <a:rPr lang="en-US"/>
              <a:pPr>
                <a:defRPr/>
              </a:pPr>
              <a:t>5/10/2015</a:t>
            </a:fld>
            <a:endParaRPr lang="en-US"/>
          </a:p>
        </p:txBody>
      </p:sp>
    </p:spTree>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6"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2508B41F-E4DC-4600-9A8A-5D0C5650EA06}" type="slidenum">
              <a:rPr lang="en-US"/>
              <a:pPr>
                <a:defRPr/>
              </a:pPr>
              <a:t>‹#›</a:t>
            </a:fld>
            <a:endParaRPr lang="en-US"/>
          </a:p>
        </p:txBody>
      </p:sp>
      <p:sp>
        <p:nvSpPr>
          <p:cNvPr id="7"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8A683338-37E2-4DE6-AD49-AF9BDD14E59D}" type="datetimeFigureOut">
              <a:rPr lang="en-US"/>
              <a:pPr>
                <a:defRPr/>
              </a:pPr>
              <a:t>5/10/2015</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324" y="4800600"/>
            <a:ext cx="61722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10/5/2015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299F3E86-BD7F-4A6A-93B1-1A1057B14AE0}"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6E708652-5C5C-46E5-A8D2-D2BD1B115D17}" type="datetimeFigureOut">
              <a:rPr lang="en-US"/>
              <a:pPr>
                <a:defRPr/>
              </a:pPr>
              <a:t>5/10/2015</a:t>
            </a:fld>
            <a:endParaRPr lang="en-US"/>
          </a:p>
        </p:txBody>
      </p:sp>
    </p:spTree>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7715" y="0"/>
            <a:ext cx="2282428"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6858" y="0"/>
            <a:ext cx="6679406"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4C1822E5-297C-4512-A67F-5B2373C82D0C}"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8A1FB2B4-20E4-4F17-AC0F-B620BDF31273}" type="datetimeFigureOut">
              <a:rPr lang="en-US"/>
              <a:pPr>
                <a:defRPr/>
              </a:pPr>
              <a:t>5/10/2015</a:t>
            </a:fld>
            <a:endParaRPr lang="en-US"/>
          </a:p>
        </p:txBody>
      </p:sp>
    </p:spTree>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6861" y="48"/>
            <a:ext cx="9131498" cy="11096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76859" y="1462088"/>
            <a:ext cx="9133284" cy="4481512"/>
          </a:xfrm>
        </p:spPr>
        <p:txBody>
          <a:bodyPr/>
          <a:lstStyle/>
          <a:p>
            <a:pPr lvl="0"/>
            <a:r>
              <a:rPr lang="en-US" noProof="0" dirty="0" smtClean="0"/>
              <a:t>Click icon to add chart</a:t>
            </a:r>
            <a:endParaRPr lang="en-US" noProof="0" dirty="0"/>
          </a:p>
        </p:txBody>
      </p:sp>
      <p:sp>
        <p:nvSpPr>
          <p:cNvPr id="4" name="Footer Placeholder 3"/>
          <p:cNvSpPr>
            <a:spLocks noGrp="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Slide Number Placeholder 4"/>
          <p:cNvSpPr>
            <a:spLocks noGrp="1"/>
          </p:cNvSpPr>
          <p:nvPr>
            <p:ph type="sldNum" sz="quarter" idx="11"/>
          </p:nvPr>
        </p:nvSpPr>
        <p:spPr>
          <a:xfrm>
            <a:off x="4070350" y="6397627"/>
            <a:ext cx="2143125" cy="365125"/>
          </a:xfrm>
        </p:spPr>
        <p:txBody>
          <a:bodyPr/>
          <a:lstStyle>
            <a:lvl1pPr>
              <a:defRPr>
                <a:latin typeface="Times New Roman" pitchFamily="18" charset="0"/>
                <a:cs typeface="+mn-cs"/>
              </a:defRPr>
            </a:lvl1pPr>
          </a:lstStyle>
          <a:p>
            <a:pPr>
              <a:defRPr/>
            </a:pPr>
            <a:fld id="{A83DB0F5-754F-4956-B713-0304E942886C}" type="slidenum">
              <a:rPr lang="en-US"/>
              <a:pPr>
                <a:defRPr/>
              </a:pPr>
              <a:t>‹#›</a:t>
            </a:fld>
            <a:endParaRPr lang="en-US"/>
          </a:p>
        </p:txBody>
      </p:sp>
      <p:sp>
        <p:nvSpPr>
          <p:cNvPr id="6" name="Date Placeholder 5"/>
          <p:cNvSpPr>
            <a:spLocks noGrp="1"/>
          </p:cNvSpPr>
          <p:nvPr>
            <p:ph type="dt" sz="half" idx="12"/>
          </p:nvPr>
        </p:nvSpPr>
        <p:spPr>
          <a:xfrm>
            <a:off x="6562726" y="6397627"/>
            <a:ext cx="2143125" cy="365125"/>
          </a:xfrm>
        </p:spPr>
        <p:txBody>
          <a:bodyPr/>
          <a:lstStyle>
            <a:lvl1pPr>
              <a:defRPr>
                <a:latin typeface="Times New Roman" pitchFamily="18" charset="0"/>
                <a:cs typeface="+mn-cs"/>
              </a:defRPr>
            </a:lvl1pPr>
          </a:lstStyle>
          <a:p>
            <a:pPr>
              <a:defRPr/>
            </a:pPr>
            <a:fld id="{09743B30-9FE4-4041-81DA-C66FE75E5FE0}" type="datetimeFigureOut">
              <a:rPr lang="en-US"/>
              <a:pPr>
                <a:defRPr/>
              </a:pPr>
              <a:t>5/10/2015</a:t>
            </a:fld>
            <a:endParaRPr lang="en-US"/>
          </a:p>
        </p:txBody>
      </p:sp>
    </p:spTree>
  </p:cSld>
  <p:clrMapOvr>
    <a:masterClrMapping/>
  </p:clrMapOvr>
  <p:transition>
    <p:wipe dir="r"/>
  </p:transition>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Main-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0" y="1508847"/>
            <a:ext cx="10287000" cy="362523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7613651" y="6007102"/>
            <a:ext cx="2474913" cy="752475"/>
          </a:xfrm>
          <a:prstGeom prst="rect">
            <a:avLst/>
          </a:prstGeom>
          <a:noFill/>
          <a:ln w="9525">
            <a:noFill/>
            <a:miter lim="800000"/>
            <a:headEnd/>
            <a:tailEnd/>
          </a:ln>
        </p:spPr>
      </p:pic>
      <p:sp>
        <p:nvSpPr>
          <p:cNvPr id="5" name="Rectangle 6"/>
          <p:cNvSpPr/>
          <p:nvPr/>
        </p:nvSpPr>
        <p:spPr bwMode="auto">
          <a:xfrm>
            <a:off x="0" y="1917702"/>
            <a:ext cx="9848850" cy="276225"/>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fontAlgn="base">
              <a:spcBef>
                <a:spcPct val="50000"/>
              </a:spcBef>
              <a:spcAft>
                <a:spcPct val="0"/>
              </a:spcAft>
              <a:defRPr/>
            </a:pPr>
            <a:endParaRPr lang="en-US" sz="1200" dirty="0">
              <a:solidFill>
                <a:srgbClr val="000000"/>
              </a:solidFill>
              <a:cs typeface="Arial" pitchFamily="34" charset="0"/>
            </a:endParaRPr>
          </a:p>
        </p:txBody>
      </p:sp>
      <p:sp>
        <p:nvSpPr>
          <p:cNvPr id="6" name="Rectangle 8"/>
          <p:cNvSpPr/>
          <p:nvPr/>
        </p:nvSpPr>
        <p:spPr bwMode="auto">
          <a:xfrm>
            <a:off x="0" y="4249740"/>
            <a:ext cx="9848850" cy="276225"/>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fontAlgn="base">
              <a:spcBef>
                <a:spcPct val="50000"/>
              </a:spcBef>
              <a:spcAft>
                <a:spcPct val="0"/>
              </a:spcAft>
              <a:defRPr/>
            </a:pPr>
            <a:endParaRPr lang="en-US" sz="1200" dirty="0">
              <a:solidFill>
                <a:srgbClr val="000000"/>
              </a:solidFill>
              <a:cs typeface="Arial" pitchFamily="34" charset="0"/>
            </a:endParaRPr>
          </a:p>
        </p:txBody>
      </p:sp>
      <p:sp>
        <p:nvSpPr>
          <p:cNvPr id="281613" name="Rectangle 13"/>
          <p:cNvSpPr>
            <a:spLocks noGrp="1" noChangeArrowheads="1"/>
          </p:cNvSpPr>
          <p:nvPr>
            <p:ph type="ctrTitle"/>
          </p:nvPr>
        </p:nvSpPr>
        <p:spPr>
          <a:xfrm>
            <a:off x="578646" y="2241550"/>
            <a:ext cx="9131499" cy="1709738"/>
          </a:xfrm>
        </p:spPr>
        <p:txBody>
          <a:bodyPr anchor="ctr"/>
          <a:lstStyle>
            <a:lvl1pPr>
              <a:spcBef>
                <a:spcPct val="20000"/>
              </a:spcBef>
              <a:defRPr sz="3800" baseline="0">
                <a:solidFill>
                  <a:schemeClr val="tx1"/>
                </a:solidFill>
              </a:defRPr>
            </a:lvl1pPr>
          </a:lstStyle>
          <a:p>
            <a:r>
              <a:rPr lang="en-US" dirty="0" smtClean="0"/>
              <a:t>Click to edit Master title style</a:t>
            </a:r>
            <a:endParaRPr lang="en-US" dirty="0"/>
          </a:p>
        </p:txBody>
      </p:sp>
      <p:sp>
        <p:nvSpPr>
          <p:cNvPr id="281614" name="Rectangle 14"/>
          <p:cNvSpPr>
            <a:spLocks noGrp="1" noChangeArrowheads="1"/>
          </p:cNvSpPr>
          <p:nvPr>
            <p:ph type="subTitle" idx="1"/>
          </p:nvPr>
        </p:nvSpPr>
        <p:spPr>
          <a:xfrm>
            <a:off x="578646" y="4570413"/>
            <a:ext cx="9131499" cy="1054100"/>
          </a:xfrm>
          <a:ln/>
        </p:spPr>
        <p:txBody>
          <a:bodyPr/>
          <a:lstStyle>
            <a:lvl1pPr marL="0" indent="0">
              <a:lnSpc>
                <a:spcPct val="115000"/>
              </a:lnSpc>
              <a:spcBef>
                <a:spcPct val="35000"/>
              </a:spcBef>
              <a:buFontTx/>
              <a:buNone/>
              <a:defRPr sz="2000"/>
            </a:lvl1pPr>
          </a:lstStyle>
          <a:p>
            <a:r>
              <a:rPr lang="en-US" smtClean="0"/>
              <a:t>Click to edit Master subtitle style</a:t>
            </a:r>
            <a:endParaRPr lang="en-US"/>
          </a:p>
        </p:txBody>
      </p:sp>
    </p:spTree>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71450" indent="-171450">
              <a:defRPr/>
            </a:lvl1pPr>
            <a:lvl2pPr marL="457200" indent="-171450">
              <a:defRPr/>
            </a:lvl2pPr>
            <a:lvl3pPr marL="742950" indent="-171450">
              <a:tabLst/>
              <a:defRPr/>
            </a:lvl3pPr>
            <a:lvl4pPr marL="971550" indent="-171450">
              <a:defRPr/>
            </a:lvl4pPr>
            <a:lvl5pPr marL="1200150" indent="-17145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7F38020C-1617-46EE-92E0-5F6B5294B77D}"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B75D026F-F4C3-4278-9853-AD9956DDBB58}" type="datetimeFigureOut">
              <a:rPr lang="en-US"/>
              <a:pPr>
                <a:defRPr/>
              </a:pPr>
              <a:t>5/10/2015</a:t>
            </a:fld>
            <a:endParaRPr lang="en-US"/>
          </a:p>
        </p:txBody>
      </p:sp>
    </p:spTree>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4"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07AEBD26-C199-4DE7-AD1E-856D4F0B0BC1}" type="slidenum">
              <a:rPr lang="en-US"/>
              <a:pPr>
                <a:defRPr/>
              </a:pPr>
              <a:t>‹#›</a:t>
            </a:fld>
            <a:endParaRPr lang="en-US"/>
          </a:p>
        </p:txBody>
      </p:sp>
      <p:sp>
        <p:nvSpPr>
          <p:cNvPr id="5"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E42918DB-AF20-4516-ABB1-AFDABE5D2B67}" type="datetimeFigureOut">
              <a:rPr lang="en-US"/>
              <a:pPr>
                <a:defRPr/>
              </a:pPr>
              <a:t>5/10/2015</a:t>
            </a:fld>
            <a:endParaRPr lang="en-US"/>
          </a:p>
        </p:txBody>
      </p:sp>
    </p:spTree>
  </p:cSld>
  <p:clrMapOvr>
    <a:masterClrMapping/>
  </p:clrMapOvr>
  <p:transition>
    <p:wipe dir="r"/>
  </p:transition>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9"/>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5"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B823BC06-FC0C-4D22-BAF3-2CF36F044E03}" type="slidenum">
              <a:rPr lang="en-US"/>
              <a:pPr>
                <a:defRPr/>
              </a:pPr>
              <a:t>‹#›</a:t>
            </a:fld>
            <a:endParaRPr lang="en-US"/>
          </a:p>
        </p:txBody>
      </p:sp>
      <p:sp>
        <p:nvSpPr>
          <p:cNvPr id="6"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62DAA4B9-6F68-49F1-81D0-6D553389620F}" type="datetimeFigureOut">
              <a:rPr lang="en-US"/>
              <a:pPr>
                <a:defRPr/>
              </a:pPr>
              <a:t>5/10/2015</a:t>
            </a:fld>
            <a:endParaRPr lang="en-US"/>
          </a:p>
        </p:txBody>
      </p:sp>
    </p:spTree>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6875" y="1462088"/>
            <a:ext cx="4480917" cy="4481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462088"/>
            <a:ext cx="4480918" cy="4481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6"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E800F8FB-EF28-4A4C-A25D-76558F6CD065}" type="slidenum">
              <a:rPr lang="en-US"/>
              <a:pPr>
                <a:defRPr/>
              </a:pPr>
              <a:t>‹#›</a:t>
            </a:fld>
            <a:endParaRPr lang="en-US"/>
          </a:p>
        </p:txBody>
      </p:sp>
      <p:sp>
        <p:nvSpPr>
          <p:cNvPr id="7"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EFBCBE8D-98EF-439D-B0E0-64F3BA7E0D6D}" type="datetimeFigureOut">
              <a:rPr lang="en-US"/>
              <a:pPr>
                <a:defRPr/>
              </a:pPr>
              <a:t>5/10/2015</a:t>
            </a:fld>
            <a:endParaRPr lang="en-US"/>
          </a:p>
        </p:txBody>
      </p:sp>
    </p:spTree>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8683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ftr" sz="quarter" idx="10"/>
          </p:nvPr>
        </p:nvSpPr>
        <p:spPr/>
        <p:txBody>
          <a:bodyPr/>
          <a:lstStyle>
            <a:lvl1pPr>
              <a:defRPr>
                <a:latin typeface="Times New Roman" pitchFamily="18" charset="0"/>
                <a:cs typeface="+mn-cs"/>
              </a:defRPr>
            </a:lvl1pPr>
          </a:lstStyle>
          <a:p>
            <a:pPr>
              <a:defRPr/>
            </a:pPr>
            <a:endParaRPr lang="en-US"/>
          </a:p>
        </p:txBody>
      </p:sp>
      <p:sp>
        <p:nvSpPr>
          <p:cNvPr id="8" name="Rectangle 26"/>
          <p:cNvSpPr>
            <a:spLocks noGrp="1" noChangeArrowheads="1"/>
          </p:cNvSpPr>
          <p:nvPr>
            <p:ph type="sldNum" sz="quarter" idx="11"/>
          </p:nvPr>
        </p:nvSpPr>
        <p:spPr/>
        <p:txBody>
          <a:bodyPr/>
          <a:lstStyle>
            <a:lvl1pPr>
              <a:defRPr>
                <a:latin typeface="Times New Roman" pitchFamily="18" charset="0"/>
                <a:cs typeface="+mn-cs"/>
              </a:defRPr>
            </a:lvl1pPr>
          </a:lstStyle>
          <a:p>
            <a:pPr>
              <a:defRPr/>
            </a:pPr>
            <a:fld id="{9A32856C-46AD-4C2B-A21B-FE6F7695EC91}" type="slidenum">
              <a:rPr lang="en-US"/>
              <a:pPr>
                <a:defRPr/>
              </a:pPr>
              <a:t>‹#›</a:t>
            </a:fld>
            <a:endParaRPr lang="en-US"/>
          </a:p>
        </p:txBody>
      </p:sp>
      <p:sp>
        <p:nvSpPr>
          <p:cNvPr id="9" name="Rectangle 27"/>
          <p:cNvSpPr>
            <a:spLocks noGrp="1" noChangeArrowheads="1"/>
          </p:cNvSpPr>
          <p:nvPr>
            <p:ph type="dt" sz="half" idx="12"/>
          </p:nvPr>
        </p:nvSpPr>
        <p:spPr/>
        <p:txBody>
          <a:bodyPr/>
          <a:lstStyle>
            <a:lvl1pPr>
              <a:defRPr>
                <a:latin typeface="Times New Roman" pitchFamily="18" charset="0"/>
                <a:cs typeface="+mn-cs"/>
              </a:defRPr>
            </a:lvl1pPr>
          </a:lstStyle>
          <a:p>
            <a:pPr>
              <a:defRPr/>
            </a:pPr>
            <a:fld id="{20237B60-D954-4F3C-AC7F-7F85DE8350DB}" type="datetimeFigureOut">
              <a:rPr lang="en-US"/>
              <a:pPr>
                <a:defRPr/>
              </a:pPr>
              <a:t>5/10/2015</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image" Target="../media/image9.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8.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4.xml"/><Relationship Id="rId7"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1.xml"/><Relationship Id="rId7"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5" Type="http://schemas.openxmlformats.org/officeDocument/2006/relationships/theme" Target="../theme/theme14.xml"/><Relationship Id="rId4"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5.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96.xml"/><Relationship Id="rId7"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1.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4" Type="http://schemas.openxmlformats.org/officeDocument/2006/relationships/slideLayout" Target="../slideLayouts/slideLayout214.xml"/><Relationship Id="rId9" Type="http://schemas.openxmlformats.org/officeDocument/2006/relationships/image" Target="../media/image1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4.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theme" Target="../theme/theme23.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7.xml"/><Relationship Id="rId7"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5" Type="http://schemas.openxmlformats.org/officeDocument/2006/relationships/slideLayout" Target="../slideLayouts/slideLayout249.xml"/><Relationship Id="rId4"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7.png"/><Relationship Id="rId2" Type="http://schemas.openxmlformats.org/officeDocument/2006/relationships/slideLayout" Target="../slideLayouts/slideLayout80.xml"/><Relationship Id="rId16" Type="http://schemas.openxmlformats.org/officeDocument/2006/relationships/theme" Target="../theme/theme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7.png"/><Relationship Id="rId2" Type="http://schemas.openxmlformats.org/officeDocument/2006/relationships/slideLayout" Target="../slideLayouts/slideLayout95.xml"/><Relationship Id="rId16" Type="http://schemas.openxmlformats.org/officeDocument/2006/relationships/theme" Target="../theme/theme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514350" y="1600203"/>
            <a:ext cx="92583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514350" y="6356353"/>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10/5/2015</a:t>
            </a:fld>
            <a:endParaRPr lang="el-GR"/>
          </a:p>
        </p:txBody>
      </p:sp>
      <p:sp>
        <p:nvSpPr>
          <p:cNvPr id="5" name="4 - Θέση υποσέλιδου"/>
          <p:cNvSpPr>
            <a:spLocks noGrp="1"/>
          </p:cNvSpPr>
          <p:nvPr>
            <p:ph type="ftr" sz="quarter" idx="3"/>
          </p:nvPr>
        </p:nvSpPr>
        <p:spPr>
          <a:xfrm>
            <a:off x="3514725" y="6356353"/>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7372350" y="6356353"/>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44481"/>
            </a:gs>
            <a:gs pos="100000">
              <a:srgbClr val="0C0C54"/>
            </a:gs>
          </a:gsLst>
          <a:lin ang="16800000"/>
        </a:gradFill>
        <a:effectLst/>
      </p:bgPr>
    </p:bg>
    <p:spTree>
      <p:nvGrpSpPr>
        <p:cNvPr id="1" name=""/>
        <p:cNvGrpSpPr/>
        <p:nvPr/>
      </p:nvGrpSpPr>
      <p:grpSpPr>
        <a:xfrm>
          <a:off x="0" y="0"/>
          <a:ext cx="0" cy="0"/>
          <a:chOff x="0" y="0"/>
          <a:chExt cx="0" cy="0"/>
        </a:xfrm>
      </p:grpSpPr>
      <p:sp>
        <p:nvSpPr>
          <p:cNvPr id="10" name="Rectangle 13"/>
          <p:cNvSpPr>
            <a:spLocks noChangeArrowheads="1"/>
          </p:cNvSpPr>
          <p:nvPr userDrawn="1"/>
        </p:nvSpPr>
        <p:spPr bwMode="auto">
          <a:xfrm flipV="1">
            <a:off x="-12700" y="6519865"/>
            <a:ext cx="10287000" cy="338137"/>
          </a:xfrm>
          <a:prstGeom prst="rect">
            <a:avLst/>
          </a:prstGeom>
          <a:gradFill flip="none" rotWithShape="1">
            <a:gsLst>
              <a:gs pos="0">
                <a:srgbClr val="111D2D"/>
              </a:gs>
              <a:gs pos="100000">
                <a:srgbClr val="144481"/>
              </a:gs>
            </a:gsLst>
            <a:lin ang="16200000" scaled="0"/>
            <a:tileRect/>
          </a:gradFill>
          <a:ln w="3175">
            <a:noFill/>
            <a:miter lim="800000"/>
            <a:headEnd/>
            <a:tailEnd/>
          </a:ln>
          <a:effectLst>
            <a:outerShdw blurRad="63500" dist="38100" algn="ctr" rotWithShape="0">
              <a:srgbClr val="000000">
                <a:alpha val="50000"/>
              </a:srgbClr>
            </a:outerShdw>
          </a:effectLst>
        </p:spPr>
        <p:txBody>
          <a:bodyPr wrap="none" anchor="ctr"/>
          <a:lstStyle/>
          <a:p>
            <a:pPr fontAlgn="base">
              <a:spcBef>
                <a:spcPct val="0"/>
              </a:spcBef>
              <a:spcAft>
                <a:spcPct val="0"/>
              </a:spcAft>
              <a:defRPr/>
            </a:pPr>
            <a:endParaRPr lang="en-US" dirty="0">
              <a:solidFill>
                <a:srgbClr val="000000"/>
              </a:solidFill>
              <a:latin typeface="Constantia" pitchFamily="18" charset="0"/>
              <a:ea typeface="MS PGothic"/>
              <a:cs typeface="Arial" pitchFamily="34" charset="0"/>
            </a:endParaRPr>
          </a:p>
        </p:txBody>
      </p:sp>
      <p:sp>
        <p:nvSpPr>
          <p:cNvPr id="17411" name="Rectangle 3"/>
          <p:cNvSpPr>
            <a:spLocks noGrp="1" noChangeArrowheads="1"/>
          </p:cNvSpPr>
          <p:nvPr>
            <p:ph type="body" idx="1"/>
          </p:nvPr>
        </p:nvSpPr>
        <p:spPr bwMode="auto">
          <a:xfrm>
            <a:off x="514350" y="1447800"/>
            <a:ext cx="9258300" cy="482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17412" name="Picture 6" descr="011807_regnlogo_blueB"/>
          <p:cNvPicPr>
            <a:picLocks noChangeAspect="1" noChangeArrowheads="1"/>
          </p:cNvPicPr>
          <p:nvPr/>
        </p:nvPicPr>
        <p:blipFill>
          <a:blip r:embed="rId15" cstate="print">
            <a:lum bright="70000" contrast="-70000"/>
          </a:blip>
          <a:srcRect/>
          <a:stretch>
            <a:fillRect/>
          </a:stretch>
        </p:blipFill>
        <p:spPr bwMode="auto">
          <a:xfrm>
            <a:off x="8459788" y="6524627"/>
            <a:ext cx="1741487" cy="333375"/>
          </a:xfrm>
          <a:prstGeom prst="rect">
            <a:avLst/>
          </a:prstGeom>
          <a:noFill/>
          <a:ln w="9525">
            <a:noFill/>
            <a:miter lim="800000"/>
            <a:headEnd/>
            <a:tailEnd/>
          </a:ln>
        </p:spPr>
      </p:pic>
      <p:sp>
        <p:nvSpPr>
          <p:cNvPr id="10248" name="Rectangle 8"/>
          <p:cNvSpPr>
            <a:spLocks noGrp="1" noChangeArrowheads="1"/>
          </p:cNvSpPr>
          <p:nvPr>
            <p:ph type="sldNum" sz="quarter" idx="4"/>
          </p:nvPr>
        </p:nvSpPr>
        <p:spPr bwMode="auto">
          <a:xfrm>
            <a:off x="-12700" y="6615113"/>
            <a:ext cx="400050" cy="233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800" b="0">
                <a:solidFill>
                  <a:srgbClr val="BFBFBF"/>
                </a:solidFill>
                <a:latin typeface="Arial" pitchFamily="34" charset="0"/>
                <a:ea typeface="ＭＳ Ｐゴシック" pitchFamily="80" charset="-128"/>
                <a:cs typeface="+mn-cs"/>
              </a:defRPr>
            </a:lvl1pPr>
          </a:lstStyle>
          <a:p>
            <a:pPr fontAlgn="base">
              <a:spcBef>
                <a:spcPct val="0"/>
              </a:spcBef>
              <a:spcAft>
                <a:spcPct val="0"/>
              </a:spcAft>
              <a:defRPr/>
            </a:pPr>
            <a:fld id="{FA1BA166-60B5-4D7F-8347-0202EAED57A8}" type="slidenum">
              <a:rPr lang="en-US"/>
              <a:pPr fontAlgn="base">
                <a:spcBef>
                  <a:spcPct val="0"/>
                </a:spcBef>
                <a:spcAft>
                  <a:spcPct val="0"/>
                </a:spcAft>
                <a:defRPr/>
              </a:pPr>
              <a:t>‹#›</a:t>
            </a:fld>
            <a:endParaRPr lang="en-US"/>
          </a:p>
        </p:txBody>
      </p:sp>
      <p:pic>
        <p:nvPicPr>
          <p:cNvPr id="17414" name="Picture 3" descr="SANOFI_Logo copy.png"/>
          <p:cNvPicPr>
            <a:picLocks noChangeAspect="1"/>
          </p:cNvPicPr>
          <p:nvPr userDrawn="1"/>
        </p:nvPicPr>
        <p:blipFill>
          <a:blip r:embed="rId16" cstate="print"/>
          <a:srcRect/>
          <a:stretch>
            <a:fillRect/>
          </a:stretch>
        </p:blipFill>
        <p:spPr bwMode="auto">
          <a:xfrm>
            <a:off x="468313" y="6577013"/>
            <a:ext cx="1257300" cy="260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ransition>
    <p:pull dir="r"/>
  </p:transition>
  <p:timing>
    <p:tnLst>
      <p:par>
        <p:cTn id="1" dur="indefinite" restart="never" nodeType="tmRoot"/>
      </p:par>
    </p:tnLst>
  </p:timing>
  <p:hf sldNum="0" hdr="0" ftr="0" dt="0"/>
  <p:txStyles>
    <p:titleStyle>
      <a:lvl1pPr algn="ctr" rtl="0" eaLnBrk="0" fontAlgn="base" hangingPunct="0">
        <a:spcBef>
          <a:spcPct val="0"/>
        </a:spcBef>
        <a:spcAft>
          <a:spcPct val="0"/>
        </a:spcAft>
        <a:defRPr sz="3200" b="1">
          <a:solidFill>
            <a:srgbClr val="FFFF00"/>
          </a:solidFill>
          <a:latin typeface="Arial"/>
          <a:ea typeface="MS PGothic" pitchFamily="34" charset="-128"/>
          <a:cs typeface="MS PGothic"/>
        </a:defRPr>
      </a:lvl1pPr>
      <a:lvl2pPr algn="ctr" rtl="0" eaLnBrk="0" fontAlgn="base" hangingPunct="0">
        <a:spcBef>
          <a:spcPct val="0"/>
        </a:spcBef>
        <a:spcAft>
          <a:spcPct val="0"/>
        </a:spcAft>
        <a:defRPr sz="3200" b="1">
          <a:solidFill>
            <a:srgbClr val="FFFF00"/>
          </a:solidFill>
          <a:latin typeface="Arial" charset="0"/>
          <a:ea typeface="MS PGothic" pitchFamily="34" charset="-128"/>
          <a:cs typeface="MS PGothic"/>
        </a:defRPr>
      </a:lvl2pPr>
      <a:lvl3pPr algn="ctr" rtl="0" eaLnBrk="0" fontAlgn="base" hangingPunct="0">
        <a:spcBef>
          <a:spcPct val="0"/>
        </a:spcBef>
        <a:spcAft>
          <a:spcPct val="0"/>
        </a:spcAft>
        <a:defRPr sz="3200" b="1">
          <a:solidFill>
            <a:srgbClr val="FFFF00"/>
          </a:solidFill>
          <a:latin typeface="Arial" charset="0"/>
          <a:ea typeface="MS PGothic" pitchFamily="34" charset="-128"/>
          <a:cs typeface="MS PGothic"/>
        </a:defRPr>
      </a:lvl3pPr>
      <a:lvl4pPr algn="ctr" rtl="0" eaLnBrk="0" fontAlgn="base" hangingPunct="0">
        <a:spcBef>
          <a:spcPct val="0"/>
        </a:spcBef>
        <a:spcAft>
          <a:spcPct val="0"/>
        </a:spcAft>
        <a:defRPr sz="3200" b="1">
          <a:solidFill>
            <a:srgbClr val="FFFF00"/>
          </a:solidFill>
          <a:latin typeface="Arial" charset="0"/>
          <a:ea typeface="MS PGothic" pitchFamily="34" charset="-128"/>
          <a:cs typeface="MS PGothic"/>
        </a:defRPr>
      </a:lvl4pPr>
      <a:lvl5pPr algn="ctr" rtl="0" eaLnBrk="0" fontAlgn="base" hangingPunct="0">
        <a:spcBef>
          <a:spcPct val="0"/>
        </a:spcBef>
        <a:spcAft>
          <a:spcPct val="0"/>
        </a:spcAft>
        <a:defRPr sz="3200" b="1">
          <a:solidFill>
            <a:srgbClr val="FFFF00"/>
          </a:solidFill>
          <a:latin typeface="Arial" charset="0"/>
          <a:ea typeface="MS PGothic" pitchFamily="34" charset="-128"/>
          <a:cs typeface="MS PGothic"/>
        </a:defRPr>
      </a:lvl5pPr>
      <a:lvl6pPr marL="457200" algn="ctr" rtl="0" eaLnBrk="0" fontAlgn="base" hangingPunct="0">
        <a:spcBef>
          <a:spcPct val="0"/>
        </a:spcBef>
        <a:spcAft>
          <a:spcPct val="0"/>
        </a:spcAft>
        <a:defRPr sz="3200">
          <a:solidFill>
            <a:schemeClr val="accent2"/>
          </a:solidFill>
          <a:latin typeface="Arial" charset="0"/>
        </a:defRPr>
      </a:lvl6pPr>
      <a:lvl7pPr marL="914400" algn="ctr" rtl="0" eaLnBrk="0" fontAlgn="base" hangingPunct="0">
        <a:spcBef>
          <a:spcPct val="0"/>
        </a:spcBef>
        <a:spcAft>
          <a:spcPct val="0"/>
        </a:spcAft>
        <a:defRPr sz="3200">
          <a:solidFill>
            <a:schemeClr val="accent2"/>
          </a:solidFill>
          <a:latin typeface="Arial" charset="0"/>
        </a:defRPr>
      </a:lvl7pPr>
      <a:lvl8pPr marL="1371600" algn="ctr" rtl="0" eaLnBrk="0" fontAlgn="base" hangingPunct="0">
        <a:spcBef>
          <a:spcPct val="0"/>
        </a:spcBef>
        <a:spcAft>
          <a:spcPct val="0"/>
        </a:spcAft>
        <a:defRPr sz="3200">
          <a:solidFill>
            <a:schemeClr val="accent2"/>
          </a:solidFill>
          <a:latin typeface="Arial" charset="0"/>
        </a:defRPr>
      </a:lvl8pPr>
      <a:lvl9pPr marL="1828800" algn="ctr" rtl="0" eaLnBrk="0" fontAlgn="base" hangingPunct="0">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ts val="1000"/>
        </a:spcBef>
        <a:spcAft>
          <a:spcPct val="0"/>
        </a:spcAft>
        <a:buClr>
          <a:srgbClr val="8AC6CD"/>
        </a:buClr>
        <a:buSzPct val="72000"/>
        <a:buFont typeface="Wingdings" pitchFamily="2" charset="2"/>
        <a:buChar char="u"/>
        <a:defRPr sz="2400">
          <a:solidFill>
            <a:schemeClr val="bg1"/>
          </a:solidFill>
          <a:latin typeface="+mn-lt"/>
          <a:ea typeface="MS PGothic" pitchFamily="34" charset="-128"/>
          <a:cs typeface="MS PGothic"/>
        </a:defRPr>
      </a:lvl1pPr>
      <a:lvl2pPr marL="742950" indent="-285750" algn="l" rtl="0" eaLnBrk="0" fontAlgn="base" hangingPunct="0">
        <a:spcBef>
          <a:spcPct val="20000"/>
        </a:spcBef>
        <a:spcAft>
          <a:spcPct val="0"/>
        </a:spcAft>
        <a:buClr>
          <a:srgbClr val="8AC6CD"/>
        </a:buClr>
        <a:buChar char="–"/>
        <a:defRPr sz="2000">
          <a:solidFill>
            <a:schemeClr val="bg1"/>
          </a:solidFill>
          <a:latin typeface="+mn-lt"/>
          <a:ea typeface="MS PGothic" pitchFamily="34" charset="-128"/>
          <a:cs typeface="MS PGothic"/>
        </a:defRPr>
      </a:lvl2pPr>
      <a:lvl3pPr marL="1143000" indent="-228600" algn="l" rtl="0" eaLnBrk="0" fontAlgn="base" hangingPunct="0">
        <a:spcBef>
          <a:spcPct val="20000"/>
        </a:spcBef>
        <a:spcAft>
          <a:spcPct val="0"/>
        </a:spcAft>
        <a:buClr>
          <a:srgbClr val="8AC6CD"/>
        </a:buClr>
        <a:buChar char="•"/>
        <a:defRPr sz="2400">
          <a:solidFill>
            <a:schemeClr val="bg1"/>
          </a:solidFill>
          <a:latin typeface="+mn-lt"/>
          <a:ea typeface="MS PGothic" pitchFamily="34" charset="-128"/>
          <a:cs typeface="MS PGothic"/>
        </a:defRPr>
      </a:lvl3pPr>
      <a:lvl4pPr marL="1600200" indent="-228600" algn="l" rtl="0" eaLnBrk="0" fontAlgn="base" hangingPunct="0">
        <a:spcBef>
          <a:spcPct val="20000"/>
        </a:spcBef>
        <a:spcAft>
          <a:spcPct val="0"/>
        </a:spcAft>
        <a:buClr>
          <a:srgbClr val="2943B4"/>
        </a:buClr>
        <a:buChar char="–"/>
        <a:defRPr sz="2000">
          <a:solidFill>
            <a:schemeClr val="bg1"/>
          </a:solidFill>
          <a:latin typeface="+mn-lt"/>
          <a:ea typeface="MS PGothic" pitchFamily="34" charset="-128"/>
          <a:cs typeface="MS PGothic"/>
        </a:defRPr>
      </a:lvl4pPr>
      <a:lvl5pPr marL="2057400" indent="-228600" algn="l" rtl="0" eaLnBrk="0" fontAlgn="base" hangingPunct="0">
        <a:spcBef>
          <a:spcPct val="20000"/>
        </a:spcBef>
        <a:spcAft>
          <a:spcPct val="0"/>
        </a:spcAft>
        <a:buClr>
          <a:srgbClr val="2943B4"/>
        </a:buClr>
        <a:buChar char="»"/>
        <a:defRPr sz="1600">
          <a:solidFill>
            <a:schemeClr val="bg1"/>
          </a:solidFill>
          <a:latin typeface="+mn-lt"/>
          <a:ea typeface="MS PGothic" pitchFamily="34" charset="-128"/>
          <a:cs typeface="MS PGothic"/>
        </a:defRPr>
      </a:lvl5pPr>
      <a:lvl6pPr marL="25146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6pPr>
      <a:lvl7pPr marL="29718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7pPr>
      <a:lvl8pPr marL="34290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8pPr>
      <a:lvl9pPr marL="38862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a:off x="0" y="6627815"/>
            <a:ext cx="10287000" cy="230187"/>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
        <p:nvSpPr>
          <p:cNvPr id="22531" name="Rectangle 37"/>
          <p:cNvSpPr>
            <a:spLocks noGrp="1" noChangeArrowheads="1"/>
          </p:cNvSpPr>
          <p:nvPr>
            <p:ph type="body" idx="1"/>
          </p:nvPr>
        </p:nvSpPr>
        <p:spPr bwMode="auto">
          <a:xfrm>
            <a:off x="276226" y="1041402"/>
            <a:ext cx="9750425" cy="558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7" name="Rectangle 63"/>
          <p:cNvSpPr>
            <a:spLocks noGrp="1" noChangeArrowheads="1"/>
          </p:cNvSpPr>
          <p:nvPr>
            <p:ph type="sldNum" sz="quarter" idx="4"/>
          </p:nvPr>
        </p:nvSpPr>
        <p:spPr bwMode="auto">
          <a:xfrm>
            <a:off x="9970919" y="6611780"/>
            <a:ext cx="312906" cy="246221"/>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spAutoFit/>
          </a:bodyPr>
          <a:lstStyle>
            <a:lvl1pPr algn="r" eaLnBrk="1" fontAlgn="auto" hangingPunct="1">
              <a:spcBef>
                <a:spcPts val="0"/>
              </a:spcBef>
              <a:spcAft>
                <a:spcPts val="0"/>
              </a:spcAft>
              <a:defRPr sz="1000">
                <a:solidFill>
                  <a:prstClr val="white"/>
                </a:solidFill>
                <a:latin typeface="+mn-lt"/>
                <a:cs typeface="Arial" charset="0"/>
              </a:defRPr>
            </a:lvl1pPr>
          </a:lstStyle>
          <a:p>
            <a:pPr>
              <a:defRPr/>
            </a:pPr>
            <a:fld id="{0619BF38-78A9-46E4-8391-89731AF8B100}" type="slidenum">
              <a:rPr lang="en-US"/>
              <a:pPr>
                <a:defRPr/>
              </a:pPr>
              <a:t>‹#›</a:t>
            </a:fld>
            <a:endParaRPr lang="en-US" dirty="0"/>
          </a:p>
        </p:txBody>
      </p:sp>
      <p:sp>
        <p:nvSpPr>
          <p:cNvPr id="22533" name="Title Placeholder 17"/>
          <p:cNvSpPr>
            <a:spLocks noGrp="1"/>
          </p:cNvSpPr>
          <p:nvPr>
            <p:ph type="title"/>
          </p:nvPr>
        </p:nvSpPr>
        <p:spPr bwMode="auto">
          <a:xfrm>
            <a:off x="144464" y="144463"/>
            <a:ext cx="88741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 name="Rectangle 13"/>
          <p:cNvSpPr/>
          <p:nvPr/>
        </p:nvSpPr>
        <p:spPr bwMode="auto">
          <a:xfrm>
            <a:off x="0" y="825501"/>
            <a:ext cx="10287000" cy="1047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p:transition spd="med">
    <p:fade/>
  </p:transition>
  <p:timing>
    <p:tnLst>
      <p:par>
        <p:cTn id="1" dur="indefinite" restart="never" nodeType="tmRoot"/>
      </p:par>
    </p:tnLst>
  </p:timing>
  <p:hf hdr="0" ftr="0" dt="0"/>
  <p:txStyles>
    <p:titleStyle>
      <a:lvl1pPr algn="l" rtl="0" eaLnBrk="0" fontAlgn="base" hangingPunct="0">
        <a:lnSpc>
          <a:spcPct val="75000"/>
        </a:lnSpc>
        <a:spcBef>
          <a:spcPct val="0"/>
        </a:spcBef>
        <a:spcAft>
          <a:spcPct val="0"/>
        </a:spcAft>
        <a:defRPr lang="en-US" sz="2800" b="1">
          <a:solidFill>
            <a:schemeClr val="tx1"/>
          </a:solidFill>
          <a:latin typeface="+mj-lt"/>
          <a:ea typeface="+mj-ea"/>
          <a:cs typeface="+mj-cs"/>
        </a:defRPr>
      </a:lvl1pPr>
      <a:lvl2pPr algn="l" rtl="0" eaLnBrk="0" fontAlgn="base" hangingPunct="0">
        <a:lnSpc>
          <a:spcPct val="75000"/>
        </a:lnSpc>
        <a:spcBef>
          <a:spcPct val="0"/>
        </a:spcBef>
        <a:spcAft>
          <a:spcPct val="0"/>
        </a:spcAft>
        <a:defRPr sz="2800" b="1">
          <a:solidFill>
            <a:schemeClr val="tx1"/>
          </a:solidFill>
          <a:latin typeface="Arial Narrow" pitchFamily="34" charset="0"/>
        </a:defRPr>
      </a:lvl2pPr>
      <a:lvl3pPr algn="l" rtl="0" eaLnBrk="0" fontAlgn="base" hangingPunct="0">
        <a:lnSpc>
          <a:spcPct val="75000"/>
        </a:lnSpc>
        <a:spcBef>
          <a:spcPct val="0"/>
        </a:spcBef>
        <a:spcAft>
          <a:spcPct val="0"/>
        </a:spcAft>
        <a:defRPr sz="2800" b="1">
          <a:solidFill>
            <a:schemeClr val="tx1"/>
          </a:solidFill>
          <a:latin typeface="Arial Narrow" pitchFamily="34" charset="0"/>
        </a:defRPr>
      </a:lvl3pPr>
      <a:lvl4pPr algn="l" rtl="0" eaLnBrk="0" fontAlgn="base" hangingPunct="0">
        <a:lnSpc>
          <a:spcPct val="75000"/>
        </a:lnSpc>
        <a:spcBef>
          <a:spcPct val="0"/>
        </a:spcBef>
        <a:spcAft>
          <a:spcPct val="0"/>
        </a:spcAft>
        <a:defRPr sz="2800" b="1">
          <a:solidFill>
            <a:schemeClr val="tx1"/>
          </a:solidFill>
          <a:latin typeface="Arial Narrow" pitchFamily="34" charset="0"/>
        </a:defRPr>
      </a:lvl4pPr>
      <a:lvl5pPr algn="l" rtl="0" eaLnBrk="0" fontAlgn="base" hangingPunct="0">
        <a:lnSpc>
          <a:spcPct val="75000"/>
        </a:lnSpc>
        <a:spcBef>
          <a:spcPct val="0"/>
        </a:spcBef>
        <a:spcAft>
          <a:spcPct val="0"/>
        </a:spcAft>
        <a:defRPr sz="2800" b="1">
          <a:solidFill>
            <a:schemeClr val="tx1"/>
          </a:solidFill>
          <a:latin typeface="Arial Narrow" pitchFamily="34" charset="0"/>
        </a:defRPr>
      </a:lvl5pPr>
      <a:lvl6pPr marL="457200" algn="l" rtl="0" eaLnBrk="0" fontAlgn="base" hangingPunct="0">
        <a:lnSpc>
          <a:spcPct val="75000"/>
        </a:lnSpc>
        <a:spcBef>
          <a:spcPct val="0"/>
        </a:spcBef>
        <a:spcAft>
          <a:spcPct val="0"/>
        </a:spcAft>
        <a:defRPr sz="3100" b="1">
          <a:solidFill>
            <a:schemeClr val="bg1"/>
          </a:solidFill>
          <a:latin typeface="Arial Narrow" pitchFamily="34" charset="0"/>
        </a:defRPr>
      </a:lvl6pPr>
      <a:lvl7pPr marL="914400" algn="l" rtl="0" eaLnBrk="0" fontAlgn="base" hangingPunct="0">
        <a:lnSpc>
          <a:spcPct val="75000"/>
        </a:lnSpc>
        <a:spcBef>
          <a:spcPct val="0"/>
        </a:spcBef>
        <a:spcAft>
          <a:spcPct val="0"/>
        </a:spcAft>
        <a:defRPr sz="3100" b="1">
          <a:solidFill>
            <a:schemeClr val="bg1"/>
          </a:solidFill>
          <a:latin typeface="Arial Narrow" pitchFamily="34" charset="0"/>
        </a:defRPr>
      </a:lvl7pPr>
      <a:lvl8pPr marL="1371600" algn="l" rtl="0" eaLnBrk="0" fontAlgn="base" hangingPunct="0">
        <a:lnSpc>
          <a:spcPct val="75000"/>
        </a:lnSpc>
        <a:spcBef>
          <a:spcPct val="0"/>
        </a:spcBef>
        <a:spcAft>
          <a:spcPct val="0"/>
        </a:spcAft>
        <a:defRPr sz="3100" b="1">
          <a:solidFill>
            <a:schemeClr val="bg1"/>
          </a:solidFill>
          <a:latin typeface="Arial Narrow" pitchFamily="34" charset="0"/>
        </a:defRPr>
      </a:lvl8pPr>
      <a:lvl9pPr marL="1828800" algn="l" rtl="0" eaLnBrk="0" fontAlgn="base" hangingPunct="0">
        <a:lnSpc>
          <a:spcPct val="75000"/>
        </a:lnSpc>
        <a:spcBef>
          <a:spcPct val="0"/>
        </a:spcBef>
        <a:spcAft>
          <a:spcPct val="0"/>
        </a:spcAft>
        <a:defRPr sz="3100" b="1">
          <a:solidFill>
            <a:schemeClr val="bg1"/>
          </a:solidFill>
          <a:latin typeface="Arial Narrow" pitchFamily="34" charset="0"/>
        </a:defRPr>
      </a:lvl9pPr>
    </p:titleStyle>
    <p:bodyStyle>
      <a:lvl1pPr marL="287338" indent="-287338" algn="l" rtl="0" eaLnBrk="0" fontAlgn="base" hangingPunct="0">
        <a:lnSpc>
          <a:spcPct val="85000"/>
        </a:lnSpc>
        <a:spcBef>
          <a:spcPct val="20000"/>
        </a:spcBef>
        <a:spcAft>
          <a:spcPct val="0"/>
        </a:spcAft>
        <a:buClr>
          <a:schemeClr val="tx2"/>
        </a:buClr>
        <a:buSzPct val="85000"/>
        <a:buFont typeface="Arial Narrow" pitchFamily="34" charset="0"/>
        <a:buChar char="●"/>
        <a:defRPr sz="2400">
          <a:solidFill>
            <a:schemeClr val="tx1"/>
          </a:solidFill>
          <a:latin typeface="+mn-lt"/>
          <a:ea typeface="+mn-ea"/>
          <a:cs typeface="+mn-cs"/>
        </a:defRPr>
      </a:lvl1pPr>
      <a:lvl2pPr marL="569913" indent="-288925" algn="l" rtl="0" eaLnBrk="0" fontAlgn="base" hangingPunct="0">
        <a:lnSpc>
          <a:spcPct val="85000"/>
        </a:lnSpc>
        <a:spcBef>
          <a:spcPct val="20000"/>
        </a:spcBef>
        <a:spcAft>
          <a:spcPct val="0"/>
        </a:spcAft>
        <a:buClr>
          <a:srgbClr val="BFBFBF"/>
        </a:buClr>
        <a:buSzPct val="85000"/>
        <a:buFont typeface="Arial Narrow" pitchFamily="34" charset="0"/>
        <a:buChar char="●"/>
        <a:defRPr sz="2400">
          <a:solidFill>
            <a:schemeClr val="tx1"/>
          </a:solidFill>
          <a:latin typeface="+mn-lt"/>
        </a:defRPr>
      </a:lvl2pPr>
      <a:lvl3pPr marL="855663" indent="-280988" algn="l" rtl="0" eaLnBrk="0" fontAlgn="base" hangingPunct="0">
        <a:lnSpc>
          <a:spcPct val="85000"/>
        </a:lnSpc>
        <a:spcBef>
          <a:spcPct val="20000"/>
        </a:spcBef>
        <a:spcAft>
          <a:spcPct val="0"/>
        </a:spcAft>
        <a:buClr>
          <a:schemeClr val="tx2"/>
        </a:buClr>
        <a:buSzPct val="85000"/>
        <a:buFont typeface="Arial Narrow" pitchFamily="34" charset="0"/>
        <a:buChar char="●"/>
        <a:defRPr sz="2000">
          <a:solidFill>
            <a:schemeClr val="tx1"/>
          </a:solidFill>
          <a:latin typeface="+mn-lt"/>
        </a:defRPr>
      </a:lvl3pPr>
      <a:lvl4pPr marL="1082675" indent="-227013" algn="l" rtl="0" eaLnBrk="0" fontAlgn="base" hangingPunct="0">
        <a:lnSpc>
          <a:spcPct val="85000"/>
        </a:lnSpc>
        <a:spcBef>
          <a:spcPct val="20000"/>
        </a:spcBef>
        <a:spcAft>
          <a:spcPct val="0"/>
        </a:spcAft>
        <a:buClr>
          <a:srgbClr val="BFBFBF"/>
        </a:buClr>
        <a:buSzPct val="85000"/>
        <a:buFont typeface="Arial Narrow" pitchFamily="34" charset="0"/>
        <a:buChar char="●"/>
        <a:defRPr sz="2000">
          <a:solidFill>
            <a:schemeClr val="tx1"/>
          </a:solidFill>
          <a:latin typeface="+mn-lt"/>
        </a:defRPr>
      </a:lvl4pPr>
      <a:lvl5pPr marL="1376363" indent="-236538" algn="l" rtl="0" eaLnBrk="0" fontAlgn="base" hangingPunct="0">
        <a:lnSpc>
          <a:spcPct val="85000"/>
        </a:lnSpc>
        <a:spcBef>
          <a:spcPct val="20000"/>
        </a:spcBef>
        <a:spcAft>
          <a:spcPct val="0"/>
        </a:spcAft>
        <a:buClr>
          <a:schemeClr val="tx2"/>
        </a:buClr>
        <a:buSzPct val="85000"/>
        <a:buFont typeface="Arial Narrow" pitchFamily="34" charset="0"/>
        <a:buChar char="●"/>
        <a:defRPr>
          <a:solidFill>
            <a:schemeClr val="tx1"/>
          </a:solidFill>
          <a:latin typeface="+mn-lt"/>
        </a:defRPr>
      </a:lvl5pPr>
      <a:lvl6pPr marL="22860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6pPr>
      <a:lvl7pPr marL="27432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7pPr>
      <a:lvl8pPr marL="32004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8pPr>
      <a:lvl9pPr marL="36576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479BB28-5B64-44C9-8C61-76F5BD56BF71}" type="datetimeFigureOut">
              <a:rPr lang="en-US"/>
              <a:pPr>
                <a:defRPr/>
              </a:pPr>
              <a:t>5/10/2015</a:t>
            </a:fld>
            <a:endParaRPr lang="en-US"/>
          </a:p>
        </p:txBody>
      </p:sp>
      <p:sp>
        <p:nvSpPr>
          <p:cNvPr id="5" name="Footer Placeholder 4"/>
          <p:cNvSpPr>
            <a:spLocks noGrp="1"/>
          </p:cNvSpPr>
          <p:nvPr>
            <p:ph type="ftr" sz="quarter" idx="3"/>
          </p:nvPr>
        </p:nvSpPr>
        <p:spPr>
          <a:xfrm>
            <a:off x="3514725" y="6356352"/>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51C34CA-7CC5-4BAC-9E07-D4686E6409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a:off x="0" y="6627815"/>
            <a:ext cx="10287000" cy="230187"/>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
        <p:nvSpPr>
          <p:cNvPr id="25603" name="Rectangle 37"/>
          <p:cNvSpPr>
            <a:spLocks noGrp="1" noChangeArrowheads="1"/>
          </p:cNvSpPr>
          <p:nvPr>
            <p:ph type="body" idx="1"/>
          </p:nvPr>
        </p:nvSpPr>
        <p:spPr bwMode="auto">
          <a:xfrm>
            <a:off x="276226" y="1041402"/>
            <a:ext cx="9750425" cy="558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7" name="Rectangle 63"/>
          <p:cNvSpPr>
            <a:spLocks noGrp="1" noChangeArrowheads="1"/>
          </p:cNvSpPr>
          <p:nvPr>
            <p:ph type="sldNum" sz="quarter" idx="4"/>
          </p:nvPr>
        </p:nvSpPr>
        <p:spPr bwMode="auto">
          <a:xfrm>
            <a:off x="9970919" y="6611780"/>
            <a:ext cx="312906" cy="246221"/>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spAutoFit/>
          </a:bodyPr>
          <a:lstStyle>
            <a:lvl1pPr algn="r" eaLnBrk="1" fontAlgn="auto" hangingPunct="1">
              <a:spcBef>
                <a:spcPts val="0"/>
              </a:spcBef>
              <a:spcAft>
                <a:spcPts val="0"/>
              </a:spcAft>
              <a:defRPr sz="1000">
                <a:solidFill>
                  <a:prstClr val="white"/>
                </a:solidFill>
                <a:latin typeface="+mn-lt"/>
                <a:cs typeface="Arial" charset="0"/>
              </a:defRPr>
            </a:lvl1pPr>
          </a:lstStyle>
          <a:p>
            <a:pPr>
              <a:defRPr/>
            </a:pPr>
            <a:fld id="{84C374B6-BEFD-4EFA-A2A4-5B56866F0764}" type="slidenum">
              <a:rPr lang="en-US"/>
              <a:pPr>
                <a:defRPr/>
              </a:pPr>
              <a:t>‹#›</a:t>
            </a:fld>
            <a:endParaRPr lang="en-US" dirty="0"/>
          </a:p>
        </p:txBody>
      </p:sp>
      <p:sp>
        <p:nvSpPr>
          <p:cNvPr id="25605" name="Title Placeholder 17"/>
          <p:cNvSpPr>
            <a:spLocks noGrp="1"/>
          </p:cNvSpPr>
          <p:nvPr>
            <p:ph type="title"/>
          </p:nvPr>
        </p:nvSpPr>
        <p:spPr bwMode="auto">
          <a:xfrm>
            <a:off x="144464" y="144463"/>
            <a:ext cx="88741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 name="Rectangle 13"/>
          <p:cNvSpPr/>
          <p:nvPr/>
        </p:nvSpPr>
        <p:spPr bwMode="auto">
          <a:xfrm>
            <a:off x="0" y="825501"/>
            <a:ext cx="10287000" cy="1047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Lst>
  <p:transition spd="med">
    <p:fade/>
  </p:transition>
  <p:timing>
    <p:tnLst>
      <p:par>
        <p:cTn id="1" dur="indefinite" restart="never" nodeType="tmRoot"/>
      </p:par>
    </p:tnLst>
  </p:timing>
  <p:hf hdr="0" ftr="0" dt="0"/>
  <p:txStyles>
    <p:titleStyle>
      <a:lvl1pPr algn="l" rtl="0" eaLnBrk="0" fontAlgn="base" hangingPunct="0">
        <a:lnSpc>
          <a:spcPct val="75000"/>
        </a:lnSpc>
        <a:spcBef>
          <a:spcPct val="0"/>
        </a:spcBef>
        <a:spcAft>
          <a:spcPct val="0"/>
        </a:spcAft>
        <a:defRPr lang="en-US" sz="2800" b="1">
          <a:solidFill>
            <a:schemeClr val="tx1"/>
          </a:solidFill>
          <a:latin typeface="+mj-lt"/>
          <a:ea typeface="+mj-ea"/>
          <a:cs typeface="+mj-cs"/>
        </a:defRPr>
      </a:lvl1pPr>
      <a:lvl2pPr algn="l" rtl="0" eaLnBrk="0" fontAlgn="base" hangingPunct="0">
        <a:lnSpc>
          <a:spcPct val="75000"/>
        </a:lnSpc>
        <a:spcBef>
          <a:spcPct val="0"/>
        </a:spcBef>
        <a:spcAft>
          <a:spcPct val="0"/>
        </a:spcAft>
        <a:defRPr sz="2800" b="1">
          <a:solidFill>
            <a:schemeClr val="tx1"/>
          </a:solidFill>
          <a:latin typeface="Arial Narrow" pitchFamily="34" charset="0"/>
        </a:defRPr>
      </a:lvl2pPr>
      <a:lvl3pPr algn="l" rtl="0" eaLnBrk="0" fontAlgn="base" hangingPunct="0">
        <a:lnSpc>
          <a:spcPct val="75000"/>
        </a:lnSpc>
        <a:spcBef>
          <a:spcPct val="0"/>
        </a:spcBef>
        <a:spcAft>
          <a:spcPct val="0"/>
        </a:spcAft>
        <a:defRPr sz="2800" b="1">
          <a:solidFill>
            <a:schemeClr val="tx1"/>
          </a:solidFill>
          <a:latin typeface="Arial Narrow" pitchFamily="34" charset="0"/>
        </a:defRPr>
      </a:lvl3pPr>
      <a:lvl4pPr algn="l" rtl="0" eaLnBrk="0" fontAlgn="base" hangingPunct="0">
        <a:lnSpc>
          <a:spcPct val="75000"/>
        </a:lnSpc>
        <a:spcBef>
          <a:spcPct val="0"/>
        </a:spcBef>
        <a:spcAft>
          <a:spcPct val="0"/>
        </a:spcAft>
        <a:defRPr sz="2800" b="1">
          <a:solidFill>
            <a:schemeClr val="tx1"/>
          </a:solidFill>
          <a:latin typeface="Arial Narrow" pitchFamily="34" charset="0"/>
        </a:defRPr>
      </a:lvl4pPr>
      <a:lvl5pPr algn="l" rtl="0" eaLnBrk="0" fontAlgn="base" hangingPunct="0">
        <a:lnSpc>
          <a:spcPct val="75000"/>
        </a:lnSpc>
        <a:spcBef>
          <a:spcPct val="0"/>
        </a:spcBef>
        <a:spcAft>
          <a:spcPct val="0"/>
        </a:spcAft>
        <a:defRPr sz="2800" b="1">
          <a:solidFill>
            <a:schemeClr val="tx1"/>
          </a:solidFill>
          <a:latin typeface="Arial Narrow" pitchFamily="34" charset="0"/>
        </a:defRPr>
      </a:lvl5pPr>
      <a:lvl6pPr marL="457200" algn="l" rtl="0" eaLnBrk="0" fontAlgn="base" hangingPunct="0">
        <a:lnSpc>
          <a:spcPct val="75000"/>
        </a:lnSpc>
        <a:spcBef>
          <a:spcPct val="0"/>
        </a:spcBef>
        <a:spcAft>
          <a:spcPct val="0"/>
        </a:spcAft>
        <a:defRPr sz="3100" b="1">
          <a:solidFill>
            <a:schemeClr val="bg1"/>
          </a:solidFill>
          <a:latin typeface="Arial Narrow" pitchFamily="34" charset="0"/>
        </a:defRPr>
      </a:lvl6pPr>
      <a:lvl7pPr marL="914400" algn="l" rtl="0" eaLnBrk="0" fontAlgn="base" hangingPunct="0">
        <a:lnSpc>
          <a:spcPct val="75000"/>
        </a:lnSpc>
        <a:spcBef>
          <a:spcPct val="0"/>
        </a:spcBef>
        <a:spcAft>
          <a:spcPct val="0"/>
        </a:spcAft>
        <a:defRPr sz="3100" b="1">
          <a:solidFill>
            <a:schemeClr val="bg1"/>
          </a:solidFill>
          <a:latin typeface="Arial Narrow" pitchFamily="34" charset="0"/>
        </a:defRPr>
      </a:lvl7pPr>
      <a:lvl8pPr marL="1371600" algn="l" rtl="0" eaLnBrk="0" fontAlgn="base" hangingPunct="0">
        <a:lnSpc>
          <a:spcPct val="75000"/>
        </a:lnSpc>
        <a:spcBef>
          <a:spcPct val="0"/>
        </a:spcBef>
        <a:spcAft>
          <a:spcPct val="0"/>
        </a:spcAft>
        <a:defRPr sz="3100" b="1">
          <a:solidFill>
            <a:schemeClr val="bg1"/>
          </a:solidFill>
          <a:latin typeface="Arial Narrow" pitchFamily="34" charset="0"/>
        </a:defRPr>
      </a:lvl8pPr>
      <a:lvl9pPr marL="1828800" algn="l" rtl="0" eaLnBrk="0" fontAlgn="base" hangingPunct="0">
        <a:lnSpc>
          <a:spcPct val="75000"/>
        </a:lnSpc>
        <a:spcBef>
          <a:spcPct val="0"/>
        </a:spcBef>
        <a:spcAft>
          <a:spcPct val="0"/>
        </a:spcAft>
        <a:defRPr sz="3100" b="1">
          <a:solidFill>
            <a:schemeClr val="bg1"/>
          </a:solidFill>
          <a:latin typeface="Arial Narrow" pitchFamily="34" charset="0"/>
        </a:defRPr>
      </a:lvl9pPr>
    </p:titleStyle>
    <p:bodyStyle>
      <a:lvl1pPr marL="287338" indent="-287338" algn="l" rtl="0" eaLnBrk="0" fontAlgn="base" hangingPunct="0">
        <a:lnSpc>
          <a:spcPct val="85000"/>
        </a:lnSpc>
        <a:spcBef>
          <a:spcPct val="20000"/>
        </a:spcBef>
        <a:spcAft>
          <a:spcPct val="0"/>
        </a:spcAft>
        <a:buClr>
          <a:schemeClr val="tx2"/>
        </a:buClr>
        <a:buSzPct val="85000"/>
        <a:buFont typeface="Arial Narrow" pitchFamily="34" charset="0"/>
        <a:buChar char="●"/>
        <a:defRPr sz="2400">
          <a:solidFill>
            <a:schemeClr val="tx1"/>
          </a:solidFill>
          <a:latin typeface="+mn-lt"/>
          <a:ea typeface="+mn-ea"/>
          <a:cs typeface="+mn-cs"/>
        </a:defRPr>
      </a:lvl1pPr>
      <a:lvl2pPr marL="569913" indent="-288925" algn="l" rtl="0" eaLnBrk="0" fontAlgn="base" hangingPunct="0">
        <a:lnSpc>
          <a:spcPct val="85000"/>
        </a:lnSpc>
        <a:spcBef>
          <a:spcPct val="20000"/>
        </a:spcBef>
        <a:spcAft>
          <a:spcPct val="0"/>
        </a:spcAft>
        <a:buClr>
          <a:srgbClr val="BFBFBF"/>
        </a:buClr>
        <a:buSzPct val="85000"/>
        <a:buFont typeface="Arial Narrow" pitchFamily="34" charset="0"/>
        <a:buChar char="●"/>
        <a:defRPr sz="2400">
          <a:solidFill>
            <a:schemeClr val="tx1"/>
          </a:solidFill>
          <a:latin typeface="+mn-lt"/>
        </a:defRPr>
      </a:lvl2pPr>
      <a:lvl3pPr marL="855663" indent="-280988" algn="l" rtl="0" eaLnBrk="0" fontAlgn="base" hangingPunct="0">
        <a:lnSpc>
          <a:spcPct val="85000"/>
        </a:lnSpc>
        <a:spcBef>
          <a:spcPct val="20000"/>
        </a:spcBef>
        <a:spcAft>
          <a:spcPct val="0"/>
        </a:spcAft>
        <a:buClr>
          <a:schemeClr val="tx2"/>
        </a:buClr>
        <a:buSzPct val="85000"/>
        <a:buFont typeface="Arial Narrow" pitchFamily="34" charset="0"/>
        <a:buChar char="●"/>
        <a:defRPr sz="2000">
          <a:solidFill>
            <a:schemeClr val="tx1"/>
          </a:solidFill>
          <a:latin typeface="+mn-lt"/>
        </a:defRPr>
      </a:lvl3pPr>
      <a:lvl4pPr marL="1082675" indent="-227013" algn="l" rtl="0" eaLnBrk="0" fontAlgn="base" hangingPunct="0">
        <a:lnSpc>
          <a:spcPct val="85000"/>
        </a:lnSpc>
        <a:spcBef>
          <a:spcPct val="20000"/>
        </a:spcBef>
        <a:spcAft>
          <a:spcPct val="0"/>
        </a:spcAft>
        <a:buClr>
          <a:srgbClr val="BFBFBF"/>
        </a:buClr>
        <a:buSzPct val="85000"/>
        <a:buFont typeface="Arial Narrow" pitchFamily="34" charset="0"/>
        <a:buChar char="●"/>
        <a:defRPr sz="2000">
          <a:solidFill>
            <a:schemeClr val="tx1"/>
          </a:solidFill>
          <a:latin typeface="+mn-lt"/>
        </a:defRPr>
      </a:lvl4pPr>
      <a:lvl5pPr marL="1376363" indent="-236538" algn="l" rtl="0" eaLnBrk="0" fontAlgn="base" hangingPunct="0">
        <a:lnSpc>
          <a:spcPct val="85000"/>
        </a:lnSpc>
        <a:spcBef>
          <a:spcPct val="20000"/>
        </a:spcBef>
        <a:spcAft>
          <a:spcPct val="0"/>
        </a:spcAft>
        <a:buClr>
          <a:schemeClr val="tx2"/>
        </a:buClr>
        <a:buSzPct val="85000"/>
        <a:buFont typeface="Arial Narrow" pitchFamily="34" charset="0"/>
        <a:buChar char="●"/>
        <a:defRPr sz="2000">
          <a:solidFill>
            <a:schemeClr val="tx1"/>
          </a:solidFill>
          <a:latin typeface="+mn-lt"/>
        </a:defRPr>
      </a:lvl5pPr>
      <a:lvl6pPr marL="22860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6pPr>
      <a:lvl7pPr marL="27432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7pPr>
      <a:lvl8pPr marL="32004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8pPr>
      <a:lvl9pPr marL="36576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B11AD"/>
            </a:gs>
            <a:gs pos="100000">
              <a:srgbClr val="010214"/>
            </a:gs>
          </a:gsLst>
          <a:lin ang="5400000" scaled="1"/>
        </a:gra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cs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cs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cs typeface="Arial" pitchFamily="34" charset="0"/>
              </a:defRPr>
            </a:lvl1pPr>
          </a:lstStyle>
          <a:p>
            <a:pPr fontAlgn="base">
              <a:spcBef>
                <a:spcPct val="0"/>
              </a:spcBef>
              <a:spcAft>
                <a:spcPct val="0"/>
              </a:spcAft>
              <a:defRPr/>
            </a:pPr>
            <a:fld id="{8CF0726A-7CED-4FF3-8531-FEE31F6A2D17}"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p:transition/>
  <p:hf sldNum="0" hdr="0" ftr="0" dt="0"/>
  <p:txStyles>
    <p:titleStyle>
      <a:lvl1pPr algn="ctr" rtl="0" eaLnBrk="0" fontAlgn="base" hangingPunct="0">
        <a:spcBef>
          <a:spcPct val="0"/>
        </a:spcBef>
        <a:spcAft>
          <a:spcPct val="0"/>
        </a:spcAft>
        <a:defRPr sz="3600" b="1">
          <a:solidFill>
            <a:srgbClr val="FFFC02"/>
          </a:solidFill>
          <a:latin typeface="+mj-lt"/>
          <a:ea typeface="MS PGothic" pitchFamily="34" charset="-128"/>
          <a:cs typeface="+mj-cs"/>
        </a:defRPr>
      </a:lvl1pPr>
      <a:lvl2pPr algn="ctr" rtl="0" eaLnBrk="0" fontAlgn="base" hangingPunct="0">
        <a:spcBef>
          <a:spcPct val="0"/>
        </a:spcBef>
        <a:spcAft>
          <a:spcPct val="0"/>
        </a:spcAft>
        <a:defRPr sz="3600" b="1">
          <a:solidFill>
            <a:srgbClr val="FFFC02"/>
          </a:solidFill>
          <a:latin typeface="Arial" pitchFamily="-112" charset="0"/>
          <a:ea typeface="MS PGothic" pitchFamily="34" charset="-128"/>
          <a:cs typeface="ＭＳ Ｐゴシック" pitchFamily="-112" charset="-128"/>
        </a:defRPr>
      </a:lvl2pPr>
      <a:lvl3pPr algn="ctr" rtl="0" eaLnBrk="0" fontAlgn="base" hangingPunct="0">
        <a:spcBef>
          <a:spcPct val="0"/>
        </a:spcBef>
        <a:spcAft>
          <a:spcPct val="0"/>
        </a:spcAft>
        <a:defRPr sz="3600" b="1">
          <a:solidFill>
            <a:srgbClr val="FFFC02"/>
          </a:solidFill>
          <a:latin typeface="Arial" pitchFamily="-112" charset="0"/>
          <a:ea typeface="MS PGothic" pitchFamily="34" charset="-128"/>
          <a:cs typeface="ＭＳ Ｐゴシック" pitchFamily="-112" charset="-128"/>
        </a:defRPr>
      </a:lvl3pPr>
      <a:lvl4pPr algn="ctr" rtl="0" eaLnBrk="0" fontAlgn="base" hangingPunct="0">
        <a:spcBef>
          <a:spcPct val="0"/>
        </a:spcBef>
        <a:spcAft>
          <a:spcPct val="0"/>
        </a:spcAft>
        <a:defRPr sz="3600" b="1">
          <a:solidFill>
            <a:srgbClr val="FFFC02"/>
          </a:solidFill>
          <a:latin typeface="Arial" pitchFamily="-112" charset="0"/>
          <a:ea typeface="MS PGothic" pitchFamily="34" charset="-128"/>
          <a:cs typeface="ＭＳ Ｐゴシック" pitchFamily="-112" charset="-128"/>
        </a:defRPr>
      </a:lvl4pPr>
      <a:lvl5pPr algn="ctr" rtl="0" eaLnBrk="0" fontAlgn="base" hangingPunct="0">
        <a:spcBef>
          <a:spcPct val="0"/>
        </a:spcBef>
        <a:spcAft>
          <a:spcPct val="0"/>
        </a:spcAft>
        <a:defRPr sz="3600" b="1">
          <a:solidFill>
            <a:srgbClr val="FFFC02"/>
          </a:solidFill>
          <a:latin typeface="Arial" pitchFamily="-112" charset="0"/>
          <a:ea typeface="MS PGothic" pitchFamily="34" charset="-128"/>
          <a:cs typeface="ＭＳ Ｐゴシック" pitchFamily="-112" charset="-128"/>
        </a:defRPr>
      </a:lvl5pPr>
      <a:lvl6pPr marL="457200" algn="ctr" rtl="0" fontAlgn="base">
        <a:spcBef>
          <a:spcPct val="0"/>
        </a:spcBef>
        <a:spcAft>
          <a:spcPct val="0"/>
        </a:spcAft>
        <a:defRPr sz="3600" b="1">
          <a:solidFill>
            <a:srgbClr val="FFFC0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b="1">
          <a:solidFill>
            <a:srgbClr val="FFFC0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b="1">
          <a:solidFill>
            <a:srgbClr val="FFFC0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b="1">
          <a:solidFill>
            <a:srgbClr val="FFFC0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bg1"/>
          </a:solidFill>
          <a:latin typeface="+mn-lt"/>
          <a:ea typeface="MS PGothic" pitchFamily="34" charset="-128"/>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6349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10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fontAlgn="base">
              <a:spcBef>
                <a:spcPct val="0"/>
              </a:spcBef>
              <a:spcAft>
                <a:spcPct val="0"/>
              </a:spcAft>
              <a:defRPr/>
            </a:pPr>
            <a:endParaRPr lang="el-GR"/>
          </a:p>
        </p:txBody>
      </p:sp>
      <p:sp>
        <p:nvSpPr>
          <p:cNvPr id="410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fontAlgn="base">
              <a:spcBef>
                <a:spcPct val="0"/>
              </a:spcBef>
              <a:spcAft>
                <a:spcPct val="0"/>
              </a:spcAft>
              <a:defRPr/>
            </a:pPr>
            <a:endParaRPr lang="el-GR"/>
          </a:p>
        </p:txBody>
      </p:sp>
      <p:sp>
        <p:nvSpPr>
          <p:cNvPr id="410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mn-ea"/>
                <a:cs typeface="+mn-cs"/>
              </a:defRPr>
            </a:lvl1pPr>
          </a:lstStyle>
          <a:p>
            <a:pPr fontAlgn="base">
              <a:spcBef>
                <a:spcPct val="0"/>
              </a:spcBef>
              <a:spcAft>
                <a:spcPct val="0"/>
              </a:spcAft>
              <a:defRPr/>
            </a:pPr>
            <a:fld id="{379F7689-2EF2-4AC9-A2A2-D663E4E0E337}" type="slidenum">
              <a:rPr lang="el-GR"/>
              <a:pPr fontAlgn="base">
                <a:spcBef>
                  <a:spcPct val="0"/>
                </a:spcBef>
                <a:spcAft>
                  <a:spcPct val="0"/>
                </a:spcAft>
                <a:defRPr/>
              </a:pPr>
              <a:t>‹#›</a:t>
            </a:fld>
            <a:endParaRPr lang="el-G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857250" y="228600"/>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Text Placeholder 2"/>
          <p:cNvSpPr>
            <a:spLocks noGrp="1"/>
          </p:cNvSpPr>
          <p:nvPr>
            <p:ph type="body" idx="1"/>
          </p:nvPr>
        </p:nvSpPr>
        <p:spPr bwMode="auto">
          <a:xfrm>
            <a:off x="857250" y="1600200"/>
            <a:ext cx="92583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spd="med"/>
  <p:hf sldNum="0" hdr="0" ftr="0" dt="0"/>
  <p:txStyles>
    <p:titleStyle>
      <a:lvl1pPr algn="l" rtl="0" eaLnBrk="0" fontAlgn="base" hangingPunct="0">
        <a:spcBef>
          <a:spcPct val="0"/>
        </a:spcBef>
        <a:spcAft>
          <a:spcPct val="0"/>
        </a:spcAft>
        <a:defRPr sz="2800" b="1" kern="1200">
          <a:solidFill>
            <a:srgbClr val="FFFF00"/>
          </a:solidFill>
          <a:latin typeface="Arial" pitchFamily="34" charset="0"/>
          <a:ea typeface="+mj-ea"/>
          <a:cs typeface="+mj-cs"/>
        </a:defRPr>
      </a:lvl1pPr>
      <a:lvl2pPr algn="l" rtl="0" eaLnBrk="0" fontAlgn="base" hangingPunct="0">
        <a:spcBef>
          <a:spcPct val="0"/>
        </a:spcBef>
        <a:spcAft>
          <a:spcPct val="0"/>
        </a:spcAft>
        <a:defRPr sz="2800" b="1">
          <a:solidFill>
            <a:srgbClr val="FFFF00"/>
          </a:solidFill>
          <a:latin typeface="Arial" charset="0"/>
        </a:defRPr>
      </a:lvl2pPr>
      <a:lvl3pPr algn="l" rtl="0" eaLnBrk="0" fontAlgn="base" hangingPunct="0">
        <a:spcBef>
          <a:spcPct val="0"/>
        </a:spcBef>
        <a:spcAft>
          <a:spcPct val="0"/>
        </a:spcAft>
        <a:defRPr sz="2800" b="1">
          <a:solidFill>
            <a:srgbClr val="FFFF00"/>
          </a:solidFill>
          <a:latin typeface="Arial" charset="0"/>
        </a:defRPr>
      </a:lvl3pPr>
      <a:lvl4pPr algn="l" rtl="0" eaLnBrk="0" fontAlgn="base" hangingPunct="0">
        <a:spcBef>
          <a:spcPct val="0"/>
        </a:spcBef>
        <a:spcAft>
          <a:spcPct val="0"/>
        </a:spcAft>
        <a:defRPr sz="2800" b="1">
          <a:solidFill>
            <a:srgbClr val="FFFF00"/>
          </a:solidFill>
          <a:latin typeface="Arial" charset="0"/>
        </a:defRPr>
      </a:lvl4pPr>
      <a:lvl5pPr algn="l" rtl="0" eaLnBrk="0" fontAlgn="base" hangingPunct="0">
        <a:spcBef>
          <a:spcPct val="0"/>
        </a:spcBef>
        <a:spcAft>
          <a:spcPct val="0"/>
        </a:spcAft>
        <a:defRPr sz="2800" b="1">
          <a:solidFill>
            <a:srgbClr val="FFFF00"/>
          </a:solidFill>
          <a:latin typeface="Arial" charset="0"/>
        </a:defRPr>
      </a:lvl5pPr>
      <a:lvl6pPr marL="457200" algn="l" rtl="0" eaLnBrk="1" fontAlgn="base" hangingPunct="1">
        <a:spcBef>
          <a:spcPct val="0"/>
        </a:spcBef>
        <a:spcAft>
          <a:spcPct val="0"/>
        </a:spcAft>
        <a:defRPr sz="2800" b="1">
          <a:solidFill>
            <a:srgbClr val="FFFF00"/>
          </a:solidFill>
          <a:latin typeface="Arial" charset="0"/>
        </a:defRPr>
      </a:lvl6pPr>
      <a:lvl7pPr marL="914400" algn="l" rtl="0" eaLnBrk="1" fontAlgn="base" hangingPunct="1">
        <a:spcBef>
          <a:spcPct val="0"/>
        </a:spcBef>
        <a:spcAft>
          <a:spcPct val="0"/>
        </a:spcAft>
        <a:defRPr sz="2800" b="1">
          <a:solidFill>
            <a:srgbClr val="FFFF00"/>
          </a:solidFill>
          <a:latin typeface="Arial" charset="0"/>
        </a:defRPr>
      </a:lvl7pPr>
      <a:lvl8pPr marL="1371600" algn="l" rtl="0" eaLnBrk="1" fontAlgn="base" hangingPunct="1">
        <a:spcBef>
          <a:spcPct val="0"/>
        </a:spcBef>
        <a:spcAft>
          <a:spcPct val="0"/>
        </a:spcAft>
        <a:defRPr sz="2800" b="1">
          <a:solidFill>
            <a:srgbClr val="FFFF00"/>
          </a:solidFill>
          <a:latin typeface="Arial" charset="0"/>
        </a:defRPr>
      </a:lvl8pPr>
      <a:lvl9pPr marL="1828800" algn="l" rtl="0" eaLnBrk="1" fontAlgn="base" hangingPunct="1">
        <a:spcBef>
          <a:spcPct val="0"/>
        </a:spcBef>
        <a:spcAft>
          <a:spcPct val="0"/>
        </a:spcAft>
        <a:defRPr sz="2800" b="1">
          <a:solidFill>
            <a:srgbClr val="FFFF00"/>
          </a:solidFill>
          <a:latin typeface="Arial" charset="0"/>
        </a:defRPr>
      </a:lvl9pPr>
    </p:titleStyle>
    <p:bodyStyle>
      <a:lvl1pPr marL="287338" indent="-287338" algn="l" rtl="0" eaLnBrk="0" fontAlgn="base" hangingPunct="0">
        <a:spcBef>
          <a:spcPts val="600"/>
        </a:spcBef>
        <a:spcAft>
          <a:spcPts val="600"/>
        </a:spcAft>
        <a:buClr>
          <a:srgbClr val="FFFF00"/>
        </a:buClr>
        <a:buSzPct val="70000"/>
        <a:buFont typeface="Wingdings" pitchFamily="2" charset="2"/>
        <a:buChar char="n"/>
        <a:defRPr sz="2400" kern="1200">
          <a:solidFill>
            <a:schemeClr val="bg1"/>
          </a:solidFill>
          <a:latin typeface="Arial" pitchFamily="34" charset="0"/>
          <a:ea typeface="+mn-ea"/>
          <a:cs typeface="+mn-cs"/>
        </a:defRPr>
      </a:lvl1pPr>
      <a:lvl2pPr marL="627063" indent="-285750" algn="l" rtl="0" eaLnBrk="0" fontAlgn="base" hangingPunct="0">
        <a:spcBef>
          <a:spcPct val="0"/>
        </a:spcBef>
        <a:spcAft>
          <a:spcPts val="600"/>
        </a:spcAft>
        <a:buFont typeface="Arial" pitchFamily="34" charset="0"/>
        <a:buChar char="–"/>
        <a:defRPr sz="2000" kern="1200">
          <a:solidFill>
            <a:schemeClr val="bg1"/>
          </a:solidFill>
          <a:latin typeface="Arial" pitchFamily="34" charset="0"/>
          <a:ea typeface="+mn-ea"/>
          <a:cs typeface="+mn-cs"/>
        </a:defRPr>
      </a:lvl2pPr>
      <a:lvl3pPr marL="860425" indent="-177800" algn="l" rtl="0" eaLnBrk="0" fontAlgn="base" hangingPunct="0">
        <a:spcBef>
          <a:spcPct val="0"/>
        </a:spcBef>
        <a:spcAft>
          <a:spcPts val="800"/>
        </a:spcAft>
        <a:buFont typeface="Arial" pitchFamily="34" charset="0"/>
        <a:buChar char="•"/>
        <a:defRPr sz="2400" kern="1200">
          <a:solidFill>
            <a:schemeClr val="bg1"/>
          </a:solidFill>
          <a:latin typeface="Arial" pitchFamily="34" charset="0"/>
          <a:ea typeface="+mn-ea"/>
          <a:cs typeface="+mn-cs"/>
        </a:defRPr>
      </a:lvl3pPr>
      <a:lvl4pPr marL="1146175" indent="-285750" algn="l" rtl="0" eaLnBrk="0" fontAlgn="base" hangingPunct="0">
        <a:spcBef>
          <a:spcPct val="0"/>
        </a:spcBef>
        <a:spcAft>
          <a:spcPts val="600"/>
        </a:spcAft>
        <a:buFont typeface="Arial" pitchFamily="34" charset="0"/>
        <a:buChar char="–"/>
        <a:defRPr sz="1600" kern="1200">
          <a:solidFill>
            <a:schemeClr val="bg1"/>
          </a:solidFill>
          <a:latin typeface="Arial" pitchFamily="34" charset="0"/>
          <a:ea typeface="+mn-ea"/>
          <a:cs typeface="+mn-cs"/>
        </a:defRPr>
      </a:lvl4pPr>
      <a:lvl5pPr marL="1377950" indent="-231775" algn="l" rtl="0" eaLnBrk="0" fontAlgn="base" hangingPunct="0">
        <a:spcBef>
          <a:spcPct val="0"/>
        </a:spcBef>
        <a:spcAft>
          <a:spcPts val="600"/>
        </a:spcAft>
        <a:buFont typeface="Arial" pitchFamily="34" charset="0"/>
        <a:buChar char="»"/>
        <a:defRPr sz="1400" kern="1200">
          <a:solidFill>
            <a:schemeClr val="bg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562"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Text Placeholder 2"/>
          <p:cNvSpPr>
            <a:spLocks noGrp="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cs typeface="+mn-cs"/>
              </a:defRPr>
            </a:lvl1pPr>
          </a:lstStyle>
          <a:p>
            <a:pPr>
              <a:defRPr/>
            </a:pPr>
            <a:fld id="{DB3E91B9-3575-43F6-BF51-1953E5E6FC82}" type="datetimeFigureOut">
              <a:rPr lang="en-US"/>
              <a:pPr>
                <a:defRPr/>
              </a:pPr>
              <a:t>5/10/2015</a:t>
            </a:fld>
            <a:endParaRPr lang="en-US"/>
          </a:p>
        </p:txBody>
      </p:sp>
      <p:sp>
        <p:nvSpPr>
          <p:cNvPr id="5" name="Footer Placeholder 4"/>
          <p:cNvSpPr>
            <a:spLocks noGrp="1"/>
          </p:cNvSpPr>
          <p:nvPr>
            <p:ph type="ftr" sz="quarter" idx="3"/>
          </p:nvPr>
        </p:nvSpPr>
        <p:spPr>
          <a:xfrm>
            <a:off x="3514725" y="6356352"/>
            <a:ext cx="325755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cs typeface="+mn-cs"/>
              </a:defRPr>
            </a:lvl1pPr>
          </a:lstStyle>
          <a:p>
            <a:pPr>
              <a:defRPr/>
            </a:pPr>
            <a:fld id="{95523756-7EBA-432D-BCD6-B050A936D9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Text Placeholder 2"/>
          <p:cNvSpPr>
            <a:spLocks noGrp="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748BEC9-1244-450E-850F-EEAFBBCC2578}" type="datetimeFigureOut">
              <a:rPr lang="en-US"/>
              <a:pPr>
                <a:defRPr/>
              </a:pPr>
              <a:t>5/10/2015</a:t>
            </a:fld>
            <a:endParaRPr lang="en-US"/>
          </a:p>
        </p:txBody>
      </p:sp>
      <p:sp>
        <p:nvSpPr>
          <p:cNvPr id="5" name="Footer Placeholder 4"/>
          <p:cNvSpPr>
            <a:spLocks noGrp="1"/>
          </p:cNvSpPr>
          <p:nvPr>
            <p:ph type="ftr" sz="quarter" idx="3"/>
          </p:nvPr>
        </p:nvSpPr>
        <p:spPr>
          <a:xfrm>
            <a:off x="3514725" y="6356352"/>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043D3D4-D56B-4778-BAC0-11A1E99B85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a:off x="0" y="6627815"/>
            <a:ext cx="10287000" cy="230187"/>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
        <p:nvSpPr>
          <p:cNvPr id="65539" name="Rectangle 37"/>
          <p:cNvSpPr>
            <a:spLocks noGrp="1" noChangeArrowheads="1"/>
          </p:cNvSpPr>
          <p:nvPr>
            <p:ph type="body" idx="1"/>
          </p:nvPr>
        </p:nvSpPr>
        <p:spPr bwMode="auto">
          <a:xfrm>
            <a:off x="276226" y="1041402"/>
            <a:ext cx="9750425" cy="558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7" name="Rectangle 63"/>
          <p:cNvSpPr>
            <a:spLocks noGrp="1" noChangeArrowheads="1"/>
          </p:cNvSpPr>
          <p:nvPr>
            <p:ph type="sldNum" sz="quarter" idx="4"/>
          </p:nvPr>
        </p:nvSpPr>
        <p:spPr bwMode="auto">
          <a:xfrm>
            <a:off x="9970919" y="6611780"/>
            <a:ext cx="312906" cy="246221"/>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spAutoFit/>
          </a:bodyPr>
          <a:lstStyle>
            <a:lvl1pPr algn="r" eaLnBrk="1" fontAlgn="auto" hangingPunct="1">
              <a:spcBef>
                <a:spcPts val="0"/>
              </a:spcBef>
              <a:spcAft>
                <a:spcPts val="0"/>
              </a:spcAft>
              <a:defRPr sz="1000">
                <a:solidFill>
                  <a:prstClr val="white"/>
                </a:solidFill>
                <a:latin typeface="+mn-lt"/>
                <a:cs typeface="Arial" charset="0"/>
              </a:defRPr>
            </a:lvl1pPr>
          </a:lstStyle>
          <a:p>
            <a:pPr>
              <a:defRPr/>
            </a:pPr>
            <a:fld id="{5471C1F7-260D-47BF-BCF4-756E340A1C79}" type="slidenum">
              <a:rPr lang="en-US"/>
              <a:pPr>
                <a:defRPr/>
              </a:pPr>
              <a:t>‹#›</a:t>
            </a:fld>
            <a:endParaRPr lang="en-US" dirty="0"/>
          </a:p>
        </p:txBody>
      </p:sp>
      <p:sp>
        <p:nvSpPr>
          <p:cNvPr id="65541" name="Title Placeholder 17"/>
          <p:cNvSpPr>
            <a:spLocks noGrp="1"/>
          </p:cNvSpPr>
          <p:nvPr>
            <p:ph type="title"/>
          </p:nvPr>
        </p:nvSpPr>
        <p:spPr bwMode="auto">
          <a:xfrm>
            <a:off x="144464" y="144463"/>
            <a:ext cx="88741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 name="Rectangle 13"/>
          <p:cNvSpPr/>
          <p:nvPr/>
        </p:nvSpPr>
        <p:spPr bwMode="auto">
          <a:xfrm>
            <a:off x="0" y="825501"/>
            <a:ext cx="10287000" cy="1047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Lst>
  <p:transition spd="med">
    <p:fade/>
  </p:transition>
  <p:timing>
    <p:tnLst>
      <p:par>
        <p:cTn id="1" dur="indefinite" restart="never" nodeType="tmRoot"/>
      </p:par>
    </p:tnLst>
  </p:timing>
  <p:hf hdr="0" ftr="0" dt="0"/>
  <p:txStyles>
    <p:titleStyle>
      <a:lvl1pPr algn="l" rtl="0" eaLnBrk="0" fontAlgn="base" hangingPunct="0">
        <a:lnSpc>
          <a:spcPct val="75000"/>
        </a:lnSpc>
        <a:spcBef>
          <a:spcPct val="0"/>
        </a:spcBef>
        <a:spcAft>
          <a:spcPct val="0"/>
        </a:spcAft>
        <a:defRPr lang="en-US" sz="2800" b="1">
          <a:solidFill>
            <a:schemeClr val="tx1"/>
          </a:solidFill>
          <a:latin typeface="+mj-lt"/>
          <a:ea typeface="+mj-ea"/>
          <a:cs typeface="+mj-cs"/>
        </a:defRPr>
      </a:lvl1pPr>
      <a:lvl2pPr algn="l" rtl="0" eaLnBrk="0" fontAlgn="base" hangingPunct="0">
        <a:lnSpc>
          <a:spcPct val="75000"/>
        </a:lnSpc>
        <a:spcBef>
          <a:spcPct val="0"/>
        </a:spcBef>
        <a:spcAft>
          <a:spcPct val="0"/>
        </a:spcAft>
        <a:defRPr sz="2800" b="1">
          <a:solidFill>
            <a:schemeClr val="tx1"/>
          </a:solidFill>
          <a:latin typeface="Arial Narrow" pitchFamily="34" charset="0"/>
        </a:defRPr>
      </a:lvl2pPr>
      <a:lvl3pPr algn="l" rtl="0" eaLnBrk="0" fontAlgn="base" hangingPunct="0">
        <a:lnSpc>
          <a:spcPct val="75000"/>
        </a:lnSpc>
        <a:spcBef>
          <a:spcPct val="0"/>
        </a:spcBef>
        <a:spcAft>
          <a:spcPct val="0"/>
        </a:spcAft>
        <a:defRPr sz="2800" b="1">
          <a:solidFill>
            <a:schemeClr val="tx1"/>
          </a:solidFill>
          <a:latin typeface="Arial Narrow" pitchFamily="34" charset="0"/>
        </a:defRPr>
      </a:lvl3pPr>
      <a:lvl4pPr algn="l" rtl="0" eaLnBrk="0" fontAlgn="base" hangingPunct="0">
        <a:lnSpc>
          <a:spcPct val="75000"/>
        </a:lnSpc>
        <a:spcBef>
          <a:spcPct val="0"/>
        </a:spcBef>
        <a:spcAft>
          <a:spcPct val="0"/>
        </a:spcAft>
        <a:defRPr sz="2800" b="1">
          <a:solidFill>
            <a:schemeClr val="tx1"/>
          </a:solidFill>
          <a:latin typeface="Arial Narrow" pitchFamily="34" charset="0"/>
        </a:defRPr>
      </a:lvl4pPr>
      <a:lvl5pPr algn="l" rtl="0" eaLnBrk="0" fontAlgn="base" hangingPunct="0">
        <a:lnSpc>
          <a:spcPct val="75000"/>
        </a:lnSpc>
        <a:spcBef>
          <a:spcPct val="0"/>
        </a:spcBef>
        <a:spcAft>
          <a:spcPct val="0"/>
        </a:spcAft>
        <a:defRPr sz="2800" b="1">
          <a:solidFill>
            <a:schemeClr val="tx1"/>
          </a:solidFill>
          <a:latin typeface="Arial Narrow" pitchFamily="34" charset="0"/>
        </a:defRPr>
      </a:lvl5pPr>
      <a:lvl6pPr marL="457200" algn="l" rtl="0" eaLnBrk="0" fontAlgn="base" hangingPunct="0">
        <a:lnSpc>
          <a:spcPct val="75000"/>
        </a:lnSpc>
        <a:spcBef>
          <a:spcPct val="0"/>
        </a:spcBef>
        <a:spcAft>
          <a:spcPct val="0"/>
        </a:spcAft>
        <a:defRPr sz="3100" b="1">
          <a:solidFill>
            <a:schemeClr val="bg1"/>
          </a:solidFill>
          <a:latin typeface="Arial Narrow" pitchFamily="34" charset="0"/>
        </a:defRPr>
      </a:lvl6pPr>
      <a:lvl7pPr marL="914400" algn="l" rtl="0" eaLnBrk="0" fontAlgn="base" hangingPunct="0">
        <a:lnSpc>
          <a:spcPct val="75000"/>
        </a:lnSpc>
        <a:spcBef>
          <a:spcPct val="0"/>
        </a:spcBef>
        <a:spcAft>
          <a:spcPct val="0"/>
        </a:spcAft>
        <a:defRPr sz="3100" b="1">
          <a:solidFill>
            <a:schemeClr val="bg1"/>
          </a:solidFill>
          <a:latin typeface="Arial Narrow" pitchFamily="34" charset="0"/>
        </a:defRPr>
      </a:lvl7pPr>
      <a:lvl8pPr marL="1371600" algn="l" rtl="0" eaLnBrk="0" fontAlgn="base" hangingPunct="0">
        <a:lnSpc>
          <a:spcPct val="75000"/>
        </a:lnSpc>
        <a:spcBef>
          <a:spcPct val="0"/>
        </a:spcBef>
        <a:spcAft>
          <a:spcPct val="0"/>
        </a:spcAft>
        <a:defRPr sz="3100" b="1">
          <a:solidFill>
            <a:schemeClr val="bg1"/>
          </a:solidFill>
          <a:latin typeface="Arial Narrow" pitchFamily="34" charset="0"/>
        </a:defRPr>
      </a:lvl8pPr>
      <a:lvl9pPr marL="1828800" algn="l" rtl="0" eaLnBrk="0" fontAlgn="base" hangingPunct="0">
        <a:lnSpc>
          <a:spcPct val="75000"/>
        </a:lnSpc>
        <a:spcBef>
          <a:spcPct val="0"/>
        </a:spcBef>
        <a:spcAft>
          <a:spcPct val="0"/>
        </a:spcAft>
        <a:defRPr sz="3100" b="1">
          <a:solidFill>
            <a:schemeClr val="bg1"/>
          </a:solidFill>
          <a:latin typeface="Arial Narrow" pitchFamily="34" charset="0"/>
        </a:defRPr>
      </a:lvl9pPr>
    </p:titleStyle>
    <p:bodyStyle>
      <a:lvl1pPr marL="287338" indent="-287338" algn="l" rtl="0" eaLnBrk="0" fontAlgn="base" hangingPunct="0">
        <a:lnSpc>
          <a:spcPct val="85000"/>
        </a:lnSpc>
        <a:spcBef>
          <a:spcPct val="20000"/>
        </a:spcBef>
        <a:spcAft>
          <a:spcPct val="0"/>
        </a:spcAft>
        <a:buClr>
          <a:schemeClr val="tx2"/>
        </a:buClr>
        <a:buSzPct val="85000"/>
        <a:buFont typeface="Arial Narrow" pitchFamily="34" charset="0"/>
        <a:buChar char="●"/>
        <a:defRPr sz="2400">
          <a:solidFill>
            <a:schemeClr val="tx1"/>
          </a:solidFill>
          <a:latin typeface="+mn-lt"/>
          <a:ea typeface="+mn-ea"/>
          <a:cs typeface="+mn-cs"/>
        </a:defRPr>
      </a:lvl1pPr>
      <a:lvl2pPr marL="569913" indent="-288925" algn="l" rtl="0" eaLnBrk="0" fontAlgn="base" hangingPunct="0">
        <a:lnSpc>
          <a:spcPct val="85000"/>
        </a:lnSpc>
        <a:spcBef>
          <a:spcPct val="20000"/>
        </a:spcBef>
        <a:spcAft>
          <a:spcPct val="0"/>
        </a:spcAft>
        <a:buClr>
          <a:srgbClr val="BFBFBF"/>
        </a:buClr>
        <a:buSzPct val="85000"/>
        <a:buFont typeface="Arial Narrow" pitchFamily="34" charset="0"/>
        <a:buChar char="●"/>
        <a:defRPr sz="2400">
          <a:solidFill>
            <a:schemeClr val="tx1"/>
          </a:solidFill>
          <a:latin typeface="+mn-lt"/>
        </a:defRPr>
      </a:lvl2pPr>
      <a:lvl3pPr marL="855663" indent="-280988" algn="l" rtl="0" eaLnBrk="0" fontAlgn="base" hangingPunct="0">
        <a:lnSpc>
          <a:spcPct val="85000"/>
        </a:lnSpc>
        <a:spcBef>
          <a:spcPct val="20000"/>
        </a:spcBef>
        <a:spcAft>
          <a:spcPct val="0"/>
        </a:spcAft>
        <a:buClr>
          <a:schemeClr val="tx2"/>
        </a:buClr>
        <a:buSzPct val="85000"/>
        <a:buFont typeface="Arial Narrow" pitchFamily="34" charset="0"/>
        <a:buChar char="●"/>
        <a:defRPr sz="2000">
          <a:solidFill>
            <a:schemeClr val="tx1"/>
          </a:solidFill>
          <a:latin typeface="+mn-lt"/>
        </a:defRPr>
      </a:lvl3pPr>
      <a:lvl4pPr marL="1082675" indent="-227013" algn="l" rtl="0" eaLnBrk="0" fontAlgn="base" hangingPunct="0">
        <a:lnSpc>
          <a:spcPct val="85000"/>
        </a:lnSpc>
        <a:spcBef>
          <a:spcPct val="20000"/>
        </a:spcBef>
        <a:spcAft>
          <a:spcPct val="0"/>
        </a:spcAft>
        <a:buClr>
          <a:srgbClr val="BFBFBF"/>
        </a:buClr>
        <a:buSzPct val="85000"/>
        <a:buFont typeface="Arial Narrow" pitchFamily="34" charset="0"/>
        <a:buChar char="●"/>
        <a:defRPr sz="2000">
          <a:solidFill>
            <a:schemeClr val="tx1"/>
          </a:solidFill>
          <a:latin typeface="+mn-lt"/>
        </a:defRPr>
      </a:lvl4pPr>
      <a:lvl5pPr marL="1376363" indent="-236538" algn="l" rtl="0" eaLnBrk="0" fontAlgn="base" hangingPunct="0">
        <a:lnSpc>
          <a:spcPct val="85000"/>
        </a:lnSpc>
        <a:spcBef>
          <a:spcPct val="20000"/>
        </a:spcBef>
        <a:spcAft>
          <a:spcPct val="0"/>
        </a:spcAft>
        <a:buClr>
          <a:schemeClr val="tx2"/>
        </a:buClr>
        <a:buSzPct val="85000"/>
        <a:buFont typeface="Arial Narrow" pitchFamily="34" charset="0"/>
        <a:buChar char="●"/>
        <a:defRPr sz="2000">
          <a:solidFill>
            <a:schemeClr val="tx1"/>
          </a:solidFill>
          <a:latin typeface="+mn-lt"/>
        </a:defRPr>
      </a:lvl5pPr>
      <a:lvl6pPr marL="22860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6pPr>
      <a:lvl7pPr marL="27432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7pPr>
      <a:lvl8pPr marL="32004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8pPr>
      <a:lvl9pPr marL="36576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CEPHEUS_King"/>
          <p:cNvPicPr>
            <a:picLocks noChangeAspect="1" noChangeArrowheads="1"/>
          </p:cNvPicPr>
          <p:nvPr userDrawn="1"/>
        </p:nvPicPr>
        <p:blipFill>
          <a:blip r:embed="rId13" cstate="print"/>
          <a:srcRect l="25935" b="10161"/>
          <a:stretch>
            <a:fillRect/>
          </a:stretch>
        </p:blipFill>
        <p:spPr bwMode="auto">
          <a:xfrm>
            <a:off x="0" y="2400300"/>
            <a:ext cx="3957638" cy="4267200"/>
          </a:xfrm>
          <a:prstGeom prst="rect">
            <a:avLst/>
          </a:prstGeom>
          <a:noFill/>
          <a:ln w="9525">
            <a:noFill/>
            <a:miter lim="800000"/>
            <a:headEnd/>
            <a:tailEnd/>
          </a:ln>
        </p:spPr>
      </p:pic>
      <p:pic>
        <p:nvPicPr>
          <p:cNvPr id="12291" name="Picture 3" descr="CEPHEUS_Border_2"/>
          <p:cNvPicPr>
            <a:picLocks noChangeAspect="1" noChangeArrowheads="1"/>
          </p:cNvPicPr>
          <p:nvPr userDrawn="1"/>
        </p:nvPicPr>
        <p:blipFill>
          <a:blip r:embed="rId14" cstate="print"/>
          <a:srcRect b="87938"/>
          <a:stretch>
            <a:fillRect/>
          </a:stretch>
        </p:blipFill>
        <p:spPr bwMode="auto">
          <a:xfrm>
            <a:off x="0" y="0"/>
            <a:ext cx="10287000" cy="900113"/>
          </a:xfrm>
          <a:prstGeom prst="rect">
            <a:avLst/>
          </a:prstGeom>
          <a:solidFill>
            <a:srgbClr val="FF9119"/>
          </a:solidFill>
          <a:ln w="9525">
            <a:noFill/>
            <a:miter lim="800000"/>
            <a:headEnd/>
            <a:tailEnd/>
          </a:ln>
        </p:spPr>
      </p:pic>
      <p:sp>
        <p:nvSpPr>
          <p:cNvPr id="16388" name="Picture 4" descr="CEPHEUS_Border"/>
          <p:cNvSpPr>
            <a:spLocks noChangeAspect="1" noChangeArrowheads="1"/>
          </p:cNvSpPr>
          <p:nvPr userDrawn="1"/>
        </p:nvSpPr>
        <p:spPr bwMode="auto">
          <a:xfrm>
            <a:off x="0" y="5056188"/>
            <a:ext cx="10287000" cy="1801812"/>
          </a:xfrm>
          <a:prstGeom prst="rect">
            <a:avLst/>
          </a:prstGeom>
          <a:noFill/>
          <a:ln w="9525">
            <a:noFill/>
            <a:miter lim="800000"/>
            <a:headEnd/>
            <a:tailEnd/>
          </a:ln>
        </p:spPr>
        <p:txBody>
          <a:bodyPr/>
          <a:lstStyle/>
          <a:p>
            <a:pPr fontAlgn="base">
              <a:spcBef>
                <a:spcPct val="0"/>
              </a:spcBef>
              <a:spcAft>
                <a:spcPct val="0"/>
              </a:spcAft>
              <a:defRPr/>
            </a:pPr>
            <a:endParaRPr lang="el-GR">
              <a:solidFill>
                <a:srgbClr val="000000"/>
              </a:solidFill>
            </a:endParaRPr>
          </a:p>
        </p:txBody>
      </p:sp>
      <p:sp>
        <p:nvSpPr>
          <p:cNvPr id="12293" name="Rectangle 5"/>
          <p:cNvSpPr>
            <a:spLocks noGrp="1" noChangeArrowheads="1"/>
          </p:cNvSpPr>
          <p:nvPr>
            <p:ph type="body" idx="1"/>
          </p:nvPr>
        </p:nvSpPr>
        <p:spPr bwMode="auto">
          <a:xfrm>
            <a:off x="1128713" y="1346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8854" name="Rectangle 6"/>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400" b="0">
                <a:solidFill>
                  <a:srgbClr val="000000"/>
                </a:solidFill>
                <a:latin typeface="Arial" pitchFamily="34" charset="0"/>
                <a:ea typeface="+mn-ea"/>
                <a:cs typeface="+mn-cs"/>
              </a:defRPr>
            </a:lvl1pPr>
          </a:lstStyle>
          <a:p>
            <a:pPr>
              <a:defRPr/>
            </a:pPr>
            <a:endParaRPr lang="en-US"/>
          </a:p>
        </p:txBody>
      </p:sp>
      <p:sp>
        <p:nvSpPr>
          <p:cNvPr id="78855" name="Rectangle 7"/>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b="0">
                <a:solidFill>
                  <a:srgbClr val="000000"/>
                </a:solidFill>
                <a:latin typeface="Arial" pitchFamily="34" charset="0"/>
                <a:ea typeface="+mn-ea"/>
                <a:cs typeface="+mn-cs"/>
              </a:defRPr>
            </a:lvl1pPr>
          </a:lstStyle>
          <a:p>
            <a:pPr>
              <a:defRPr/>
            </a:pPr>
            <a:endParaRPr lang="en-US"/>
          </a:p>
        </p:txBody>
      </p:sp>
      <p:sp>
        <p:nvSpPr>
          <p:cNvPr id="78856" name="Rectangle 8"/>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b="0">
                <a:solidFill>
                  <a:srgbClr val="000000"/>
                </a:solidFill>
                <a:latin typeface="Arial" pitchFamily="34" charset="0"/>
                <a:ea typeface="+mn-ea"/>
                <a:cs typeface="+mn-cs"/>
              </a:defRPr>
            </a:lvl1pPr>
          </a:lstStyle>
          <a:p>
            <a:pPr>
              <a:defRPr/>
            </a:pPr>
            <a:fld id="{A3819483-438F-4707-B9ED-65F039FE5537}" type="slidenum">
              <a:rPr lang="en-US"/>
              <a:pPr>
                <a:defRPr/>
              </a:pPr>
              <a:t>‹#›</a:t>
            </a:fld>
            <a:endParaRPr lang="en-US"/>
          </a:p>
        </p:txBody>
      </p:sp>
      <p:pic>
        <p:nvPicPr>
          <p:cNvPr id="12297" name="Picture 9" descr="AZ Cardiologo-4C"/>
          <p:cNvPicPr>
            <a:picLocks noChangeAspect="1" noChangeArrowheads="1"/>
          </p:cNvPicPr>
          <p:nvPr userDrawn="1"/>
        </p:nvPicPr>
        <p:blipFill>
          <a:blip r:embed="rId15" cstate="print"/>
          <a:srcRect/>
          <a:stretch>
            <a:fillRect/>
          </a:stretch>
        </p:blipFill>
        <p:spPr bwMode="auto">
          <a:xfrm>
            <a:off x="8266113" y="6146800"/>
            <a:ext cx="1620837" cy="495300"/>
          </a:xfrm>
          <a:prstGeom prst="rect">
            <a:avLst/>
          </a:prstGeom>
          <a:noFill/>
          <a:ln w="9525">
            <a:noFill/>
            <a:miter lim="800000"/>
            <a:headEnd/>
            <a:tailEnd/>
          </a:ln>
        </p:spPr>
      </p:pic>
      <p:sp>
        <p:nvSpPr>
          <p:cNvPr id="12298" name="Rectangle 10"/>
          <p:cNvSpPr>
            <a:spLocks noGrp="1" noChangeArrowheads="1"/>
          </p:cNvSpPr>
          <p:nvPr>
            <p:ph type="title"/>
          </p:nvPr>
        </p:nvSpPr>
        <p:spPr bwMode="auto">
          <a:xfrm>
            <a:off x="684213" y="-104775"/>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2400" b="1">
          <a:solidFill>
            <a:srgbClr val="123E8C"/>
          </a:solidFill>
          <a:latin typeface="+mj-lt"/>
          <a:ea typeface="MS PGothic" pitchFamily="34" charset="-128"/>
          <a:cs typeface="+mj-cs"/>
        </a:defRPr>
      </a:lvl1pPr>
      <a:lvl2pPr algn="l" rtl="0" eaLnBrk="0" fontAlgn="base" hangingPunct="0">
        <a:lnSpc>
          <a:spcPct val="90000"/>
        </a:lnSpc>
        <a:spcBef>
          <a:spcPct val="0"/>
        </a:spcBef>
        <a:spcAft>
          <a:spcPct val="0"/>
        </a:spcAft>
        <a:defRPr sz="2400" b="1">
          <a:solidFill>
            <a:srgbClr val="123E8C"/>
          </a:solidFill>
          <a:latin typeface="Arial" pitchFamily="34" charset="0"/>
          <a:ea typeface="MS PGothic" pitchFamily="34" charset="-128"/>
        </a:defRPr>
      </a:lvl2pPr>
      <a:lvl3pPr algn="l" rtl="0" eaLnBrk="0" fontAlgn="base" hangingPunct="0">
        <a:lnSpc>
          <a:spcPct val="90000"/>
        </a:lnSpc>
        <a:spcBef>
          <a:spcPct val="0"/>
        </a:spcBef>
        <a:spcAft>
          <a:spcPct val="0"/>
        </a:spcAft>
        <a:defRPr sz="2400" b="1">
          <a:solidFill>
            <a:srgbClr val="123E8C"/>
          </a:solidFill>
          <a:latin typeface="Arial" pitchFamily="34" charset="0"/>
          <a:ea typeface="MS PGothic" pitchFamily="34" charset="-128"/>
        </a:defRPr>
      </a:lvl3pPr>
      <a:lvl4pPr algn="l" rtl="0" eaLnBrk="0" fontAlgn="base" hangingPunct="0">
        <a:lnSpc>
          <a:spcPct val="90000"/>
        </a:lnSpc>
        <a:spcBef>
          <a:spcPct val="0"/>
        </a:spcBef>
        <a:spcAft>
          <a:spcPct val="0"/>
        </a:spcAft>
        <a:defRPr sz="2400" b="1">
          <a:solidFill>
            <a:srgbClr val="123E8C"/>
          </a:solidFill>
          <a:latin typeface="Arial" pitchFamily="34" charset="0"/>
          <a:ea typeface="MS PGothic" pitchFamily="34" charset="-128"/>
        </a:defRPr>
      </a:lvl4pPr>
      <a:lvl5pPr algn="l" rtl="0" eaLnBrk="0" fontAlgn="base" hangingPunct="0">
        <a:lnSpc>
          <a:spcPct val="90000"/>
        </a:lnSpc>
        <a:spcBef>
          <a:spcPct val="0"/>
        </a:spcBef>
        <a:spcAft>
          <a:spcPct val="0"/>
        </a:spcAft>
        <a:defRPr sz="2400" b="1">
          <a:solidFill>
            <a:srgbClr val="123E8C"/>
          </a:solidFill>
          <a:latin typeface="Arial" pitchFamily="34" charset="0"/>
          <a:ea typeface="MS PGothic" pitchFamily="34" charset="-128"/>
        </a:defRPr>
      </a:lvl5pPr>
      <a:lvl6pPr marL="457200" algn="l" rtl="0" fontAlgn="base">
        <a:lnSpc>
          <a:spcPct val="90000"/>
        </a:lnSpc>
        <a:spcBef>
          <a:spcPct val="0"/>
        </a:spcBef>
        <a:spcAft>
          <a:spcPct val="0"/>
        </a:spcAft>
        <a:defRPr sz="2400" b="1">
          <a:solidFill>
            <a:srgbClr val="123E8C"/>
          </a:solidFill>
          <a:latin typeface="Arial" pitchFamily="34" charset="0"/>
          <a:ea typeface="ＭＳ Ｐゴシック" pitchFamily="34" charset="-128"/>
        </a:defRPr>
      </a:lvl6pPr>
      <a:lvl7pPr marL="914400" algn="l" rtl="0" fontAlgn="base">
        <a:lnSpc>
          <a:spcPct val="90000"/>
        </a:lnSpc>
        <a:spcBef>
          <a:spcPct val="0"/>
        </a:spcBef>
        <a:spcAft>
          <a:spcPct val="0"/>
        </a:spcAft>
        <a:defRPr sz="2400" b="1">
          <a:solidFill>
            <a:srgbClr val="123E8C"/>
          </a:solidFill>
          <a:latin typeface="Arial" pitchFamily="34" charset="0"/>
          <a:ea typeface="ＭＳ Ｐゴシック" pitchFamily="34" charset="-128"/>
        </a:defRPr>
      </a:lvl7pPr>
      <a:lvl8pPr marL="1371600" algn="l" rtl="0" fontAlgn="base">
        <a:lnSpc>
          <a:spcPct val="90000"/>
        </a:lnSpc>
        <a:spcBef>
          <a:spcPct val="0"/>
        </a:spcBef>
        <a:spcAft>
          <a:spcPct val="0"/>
        </a:spcAft>
        <a:defRPr sz="2400" b="1">
          <a:solidFill>
            <a:srgbClr val="123E8C"/>
          </a:solidFill>
          <a:latin typeface="Arial" pitchFamily="34" charset="0"/>
          <a:ea typeface="ＭＳ Ｐゴシック" pitchFamily="34" charset="-128"/>
        </a:defRPr>
      </a:lvl8pPr>
      <a:lvl9pPr marL="1828800" algn="l" rtl="0" fontAlgn="base">
        <a:lnSpc>
          <a:spcPct val="90000"/>
        </a:lnSpc>
        <a:spcBef>
          <a:spcPct val="0"/>
        </a:spcBef>
        <a:spcAft>
          <a:spcPct val="0"/>
        </a:spcAft>
        <a:defRPr sz="2400" b="1">
          <a:solidFill>
            <a:srgbClr val="123E8C"/>
          </a:solidFill>
          <a:latin typeface="Arial" pitchFamily="34" charset="0"/>
          <a:ea typeface="ＭＳ Ｐゴシック" pitchFamily="34" charset="-128"/>
        </a:defRPr>
      </a:lvl9pPr>
    </p:titleStyle>
    <p:bodyStyle>
      <a:lvl1pPr marL="342900" indent="-342900" algn="l" rtl="0" eaLnBrk="0" fontAlgn="base" hangingPunct="0">
        <a:spcBef>
          <a:spcPct val="40000"/>
        </a:spcBef>
        <a:spcAft>
          <a:spcPct val="0"/>
        </a:spcAft>
        <a:buSzPct val="125000"/>
        <a:buBlip>
          <a:blip r:embed="rId16"/>
        </a:buBlip>
        <a:defRPr sz="2000">
          <a:solidFill>
            <a:schemeClr val="tx1"/>
          </a:solidFill>
          <a:latin typeface="+mn-lt"/>
          <a:ea typeface="MS PGothic" pitchFamily="34" charset="-128"/>
          <a:cs typeface="+mn-cs"/>
        </a:defRPr>
      </a:lvl1pPr>
      <a:lvl2pPr marL="742950" indent="-285750" algn="l" rtl="0" eaLnBrk="0" fontAlgn="base" hangingPunct="0">
        <a:spcBef>
          <a:spcPct val="40000"/>
        </a:spcBef>
        <a:spcAft>
          <a:spcPct val="0"/>
        </a:spcAft>
        <a:buClr>
          <a:srgbClr val="123E8C"/>
        </a:buClr>
        <a:buChar char="–"/>
        <a:defRPr sz="2800">
          <a:solidFill>
            <a:schemeClr val="tx1"/>
          </a:solidFill>
          <a:latin typeface="+mn-lt"/>
          <a:ea typeface="MS PGothic" pitchFamily="34" charset="-128"/>
        </a:defRPr>
      </a:lvl2pPr>
      <a:lvl3pPr marL="1143000" indent="-228600" algn="l" rtl="0" eaLnBrk="0" fontAlgn="base" hangingPunct="0">
        <a:spcBef>
          <a:spcPct val="40000"/>
        </a:spcBef>
        <a:spcAft>
          <a:spcPct val="0"/>
        </a:spcAft>
        <a:buClr>
          <a:srgbClr val="123E8C"/>
        </a:buClr>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37890" name="1 - Θέση τίτλου"/>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37891" name="2 - Θέση κειμένου"/>
          <p:cNvSpPr>
            <a:spLocks noGrp="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F7FE09D-195D-4AFF-823A-A77347AA6AF8}" type="datetimeFigureOut">
              <a:rPr lang="el-GR">
                <a:ea typeface="ＭＳ Ｐゴシック" pitchFamily="34" charset="-128"/>
              </a:rPr>
              <a:pPr>
                <a:defRPr/>
              </a:pPr>
              <a:t>10/5/2015</a:t>
            </a:fld>
            <a:endParaRPr lang="el-GR">
              <a:ea typeface="ＭＳ Ｐゴシック" pitchFamily="34" charset="-128"/>
            </a:endParaRPr>
          </a:p>
        </p:txBody>
      </p:sp>
      <p:sp>
        <p:nvSpPr>
          <p:cNvPr id="5" name="4 - Θέση υποσέλιδου"/>
          <p:cNvSpPr>
            <a:spLocks noGrp="1"/>
          </p:cNvSpPr>
          <p:nvPr>
            <p:ph type="ftr" sz="quarter" idx="3"/>
          </p:nvPr>
        </p:nvSpPr>
        <p:spPr>
          <a:xfrm>
            <a:off x="3514725" y="6356352"/>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l-GR">
              <a:ea typeface="ＭＳ Ｐゴシック" pitchFamily="34" charset="-128"/>
            </a:endParaRPr>
          </a:p>
        </p:txBody>
      </p:sp>
      <p:sp>
        <p:nvSpPr>
          <p:cNvPr id="6" name="5 - Θέση αριθμού διαφάνειας"/>
          <p:cNvSpPr>
            <a:spLocks noGrp="1"/>
          </p:cNvSpPr>
          <p:nvPr>
            <p:ph type="sldNum" sz="quarter" idx="4"/>
          </p:nvPr>
        </p:nvSpPr>
        <p:spPr>
          <a:xfrm>
            <a:off x="7372350" y="6356352"/>
            <a:ext cx="24003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EC0A50E-184C-4EA6-8D82-14F06F2C2E5B}" type="slidenum">
              <a:rPr lang="el-GR">
                <a:ea typeface="ＭＳ Ｐゴシック" pitchFamily="34" charset="-128"/>
              </a:rPr>
              <a:pPr>
                <a:defRPr/>
              </a:pPr>
              <a:t>‹#›</a:t>
            </a:fld>
            <a:endParaRPr lang="el-GR">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9938" name="Picture 13" descr="DSE_topBanner.png"/>
          <p:cNvPicPr>
            <a:picLocks noChangeAspect="1"/>
          </p:cNvPicPr>
          <p:nvPr/>
        </p:nvPicPr>
        <p:blipFill>
          <a:blip r:embed="rId9" cstate="print"/>
          <a:srcRect/>
          <a:stretch>
            <a:fillRect/>
          </a:stretch>
        </p:blipFill>
        <p:spPr bwMode="auto">
          <a:xfrm>
            <a:off x="0" y="0"/>
            <a:ext cx="10287000" cy="884238"/>
          </a:xfrm>
          <a:prstGeom prst="rect">
            <a:avLst/>
          </a:prstGeom>
          <a:noFill/>
          <a:ln w="9525">
            <a:noFill/>
            <a:miter lim="800000"/>
            <a:headEnd/>
            <a:tailEnd/>
          </a:ln>
        </p:spPr>
      </p:pic>
      <p:sp>
        <p:nvSpPr>
          <p:cNvPr id="39939" name="Title Placeholder 1"/>
          <p:cNvSpPr>
            <a:spLocks noGrp="1"/>
          </p:cNvSpPr>
          <p:nvPr>
            <p:ph type="title"/>
          </p:nvPr>
        </p:nvSpPr>
        <p:spPr bwMode="auto">
          <a:xfrm>
            <a:off x="438151" y="485775"/>
            <a:ext cx="8005763" cy="1055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9940" name="Text Placeholder 2"/>
          <p:cNvSpPr>
            <a:spLocks noGrp="1"/>
          </p:cNvSpPr>
          <p:nvPr>
            <p:ph type="body" idx="1"/>
          </p:nvPr>
        </p:nvSpPr>
        <p:spPr bwMode="auto">
          <a:xfrm>
            <a:off x="438150" y="1781176"/>
            <a:ext cx="9258300" cy="4233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A9A"/>
                </a:solidFill>
              </a:defRPr>
            </a:lvl1pPr>
          </a:lstStyle>
          <a:p>
            <a:pPr fontAlgn="base">
              <a:spcBef>
                <a:spcPct val="0"/>
              </a:spcBef>
              <a:spcAft>
                <a:spcPct val="0"/>
              </a:spcAft>
              <a:defRPr/>
            </a:pPr>
            <a:fld id="{5142C6F9-C5DA-4918-8CA8-E8F7F05BE993}" type="datetimeFigureOut">
              <a:rPr lang="en-US">
                <a:cs typeface="Arial" pitchFamily="34" charset="0"/>
              </a:rPr>
              <a:pPr fontAlgn="base">
                <a:spcBef>
                  <a:spcPct val="0"/>
                </a:spcBef>
                <a:spcAft>
                  <a:spcPct val="0"/>
                </a:spcAft>
                <a:defRPr/>
              </a:pPr>
              <a:t>5/10/2015</a:t>
            </a:fld>
            <a:endParaRPr lang="en-US">
              <a:cs typeface="Arial" pitchFamily="34" charset="0"/>
            </a:endParaRPr>
          </a:p>
        </p:txBody>
      </p:sp>
      <p:sp>
        <p:nvSpPr>
          <p:cNvPr id="5" name="Footer Placeholder 4"/>
          <p:cNvSpPr>
            <a:spLocks noGrp="1"/>
          </p:cNvSpPr>
          <p:nvPr>
            <p:ph type="ftr" sz="quarter" idx="3"/>
          </p:nvPr>
        </p:nvSpPr>
        <p:spPr>
          <a:xfrm>
            <a:off x="3514725" y="6356352"/>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A9A"/>
                </a:solidFill>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A9A"/>
                </a:solidFill>
              </a:defRPr>
            </a:lvl1pPr>
          </a:lstStyle>
          <a:p>
            <a:pPr fontAlgn="base">
              <a:spcBef>
                <a:spcPct val="0"/>
              </a:spcBef>
              <a:spcAft>
                <a:spcPct val="0"/>
              </a:spcAft>
              <a:defRPr/>
            </a:pPr>
            <a:fld id="{9FE021AC-31F1-48E1-AB5C-C898E5B53A03}" type="slidenum">
              <a:rPr lang="en-US">
                <a:cs typeface="Arial" pitchFamily="34" charset="0"/>
              </a:rPr>
              <a:pPr fontAlgn="base">
                <a:spcBef>
                  <a:spcPct val="0"/>
                </a:spcBef>
                <a:spcAft>
                  <a:spcPct val="0"/>
                </a:spcAft>
                <a:defRPr/>
              </a:pPr>
              <a:t>‹#›</a:t>
            </a:fld>
            <a:endParaRPr lang="en-US">
              <a:cs typeface="Arial" pitchFamily="34" charset="0"/>
            </a:endParaRP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Lst>
  <p:txStyles>
    <p:titleStyle>
      <a:lvl1pPr algn="l" defTabSz="457200"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l" defTabSz="457200" rtl="0" eaLnBrk="0" fontAlgn="base" hangingPunct="0">
        <a:spcBef>
          <a:spcPct val="0"/>
        </a:spcBef>
        <a:spcAft>
          <a:spcPct val="0"/>
        </a:spcAft>
        <a:defRPr sz="3600" b="1">
          <a:solidFill>
            <a:schemeClr val="tx1"/>
          </a:solidFill>
          <a:latin typeface="Arial" pitchFamily="34" charset="0"/>
          <a:cs typeface="Arial" pitchFamily="34" charset="0"/>
        </a:defRPr>
      </a:lvl2pPr>
      <a:lvl3pPr algn="l" defTabSz="457200" rtl="0" eaLnBrk="0" fontAlgn="base" hangingPunct="0">
        <a:spcBef>
          <a:spcPct val="0"/>
        </a:spcBef>
        <a:spcAft>
          <a:spcPct val="0"/>
        </a:spcAft>
        <a:defRPr sz="3600" b="1">
          <a:solidFill>
            <a:schemeClr val="tx1"/>
          </a:solidFill>
          <a:latin typeface="Arial" pitchFamily="34" charset="0"/>
          <a:cs typeface="Arial" pitchFamily="34" charset="0"/>
        </a:defRPr>
      </a:lvl3pPr>
      <a:lvl4pPr algn="l" defTabSz="457200" rtl="0" eaLnBrk="0" fontAlgn="base" hangingPunct="0">
        <a:spcBef>
          <a:spcPct val="0"/>
        </a:spcBef>
        <a:spcAft>
          <a:spcPct val="0"/>
        </a:spcAft>
        <a:defRPr sz="3600" b="1">
          <a:solidFill>
            <a:schemeClr val="tx1"/>
          </a:solidFill>
          <a:latin typeface="Arial" pitchFamily="34" charset="0"/>
          <a:cs typeface="Arial" pitchFamily="34" charset="0"/>
        </a:defRPr>
      </a:lvl4pPr>
      <a:lvl5pPr algn="l" defTabSz="457200"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l" defTabSz="457200" rtl="0" fontAlgn="base">
        <a:spcBef>
          <a:spcPct val="0"/>
        </a:spcBef>
        <a:spcAft>
          <a:spcPct val="0"/>
        </a:spcAft>
        <a:defRPr sz="3600" b="1">
          <a:solidFill>
            <a:schemeClr val="tx1"/>
          </a:solidFill>
          <a:latin typeface="Arial" pitchFamily="34" charset="0"/>
          <a:cs typeface="Arial" pitchFamily="34" charset="0"/>
        </a:defRPr>
      </a:lvl6pPr>
      <a:lvl7pPr marL="914400" algn="l" defTabSz="457200" rtl="0" fontAlgn="base">
        <a:spcBef>
          <a:spcPct val="0"/>
        </a:spcBef>
        <a:spcAft>
          <a:spcPct val="0"/>
        </a:spcAft>
        <a:defRPr sz="3600" b="1">
          <a:solidFill>
            <a:schemeClr val="tx1"/>
          </a:solidFill>
          <a:latin typeface="Arial" pitchFamily="34" charset="0"/>
          <a:cs typeface="Arial" pitchFamily="34" charset="0"/>
        </a:defRPr>
      </a:lvl7pPr>
      <a:lvl8pPr marL="1371600" algn="l" defTabSz="457200" rtl="0" fontAlgn="base">
        <a:spcBef>
          <a:spcPct val="0"/>
        </a:spcBef>
        <a:spcAft>
          <a:spcPct val="0"/>
        </a:spcAft>
        <a:defRPr sz="3600" b="1">
          <a:solidFill>
            <a:schemeClr val="tx1"/>
          </a:solidFill>
          <a:latin typeface="Arial" pitchFamily="34" charset="0"/>
          <a:cs typeface="Arial" pitchFamily="34" charset="0"/>
        </a:defRPr>
      </a:lvl8pPr>
      <a:lvl9pPr marL="1828800" algn="l" defTabSz="457200" rtl="0" fontAlgn="base">
        <a:spcBef>
          <a:spcPct val="0"/>
        </a:spcBef>
        <a:spcAft>
          <a:spcPct val="0"/>
        </a:spcAft>
        <a:defRPr sz="3600" b="1">
          <a:solidFill>
            <a:schemeClr val="tx1"/>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2400" kern="1200">
          <a:solidFill>
            <a:srgbClr val="595959"/>
          </a:solidFill>
          <a:latin typeface="Arial" pitchFamily="34" charset="0"/>
          <a:ea typeface="+mn-ea"/>
          <a:cs typeface="Arial" pitchFamily="34" charset="0"/>
        </a:defRPr>
      </a:lvl1pPr>
      <a:lvl2pPr marL="742950" indent="-285750" algn="l" defTabSz="457200" rtl="0" eaLnBrk="0" fontAlgn="base" hangingPunct="0">
        <a:spcBef>
          <a:spcPct val="20000"/>
        </a:spcBef>
        <a:spcAft>
          <a:spcPct val="0"/>
        </a:spcAft>
        <a:buFont typeface="Arial" pitchFamily="34" charset="0"/>
        <a:buChar char="–"/>
        <a:defRPr sz="2000" kern="1200">
          <a:solidFill>
            <a:srgbClr val="595959"/>
          </a:solidFill>
          <a:latin typeface="Arial" pitchFamily="34" charset="0"/>
          <a:ea typeface="+mn-ea"/>
          <a:cs typeface="Arial" pitchFamily="34"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595959"/>
          </a:solidFill>
          <a:latin typeface="Arial" pitchFamily="34" charset="0"/>
          <a:ea typeface="+mn-ea"/>
          <a:cs typeface="Arial" pitchFamily="34" charset="0"/>
        </a:defRPr>
      </a:lvl3pPr>
      <a:lvl4pPr marL="1600200" indent="-228600" algn="l" defTabSz="457200" rtl="0" eaLnBrk="0" fontAlgn="base" hangingPunct="0">
        <a:spcBef>
          <a:spcPct val="20000"/>
        </a:spcBef>
        <a:spcAft>
          <a:spcPct val="0"/>
        </a:spcAft>
        <a:buFont typeface="Arial" pitchFamily="34" charset="0"/>
        <a:buChar char="–"/>
        <a:defRPr sz="1600" kern="1200">
          <a:solidFill>
            <a:srgbClr val="595959"/>
          </a:solidFill>
          <a:latin typeface="Arial" pitchFamily="34" charset="0"/>
          <a:ea typeface="+mn-ea"/>
          <a:cs typeface="Arial" pitchFamily="34"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95959"/>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print">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171450" y="152403"/>
            <a:ext cx="8401050" cy="838199"/>
          </a:xfrm>
          <a:prstGeom prst="rect">
            <a:avLst/>
          </a:prstGeom>
          <a:noFill/>
          <a:ln>
            <a:noFill/>
          </a:ln>
        </p:spPr>
        <p:txBody>
          <a:bodyPr lIns="91425" tIns="91425" rIns="91425" bIns="91425" anchor="ctr"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0" name="Shape 10"/>
          <p:cNvSpPr txBox="1">
            <a:spLocks noGrp="1"/>
          </p:cNvSpPr>
          <p:nvPr>
            <p:ph type="body" idx="1"/>
          </p:nvPr>
        </p:nvSpPr>
        <p:spPr>
          <a:xfrm>
            <a:off x="171452" y="1447800"/>
            <a:ext cx="8658224" cy="47244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spcAft>
                <a:spcPts val="0"/>
              </a:spcAft>
              <a:buClr>
                <a:schemeClr val="dk1"/>
              </a:buClr>
              <a:buFont typeface="Arial"/>
              <a:buChar char="»"/>
              <a:defRPr/>
            </a:lvl6pPr>
            <a:lvl7pPr marL="2971800" marR="0" indent="-101600" algn="l" rtl="0">
              <a:spcBef>
                <a:spcPts val="400"/>
              </a:spcBef>
              <a:spcAft>
                <a:spcPts val="0"/>
              </a:spcAft>
              <a:buClr>
                <a:schemeClr val="dk1"/>
              </a:buClr>
              <a:buFont typeface="Arial"/>
              <a:buChar char="»"/>
              <a:defRPr/>
            </a:lvl7pPr>
            <a:lvl8pPr marL="3429000" marR="0" indent="-101600" algn="l" rtl="0">
              <a:spcBef>
                <a:spcPts val="400"/>
              </a:spcBef>
              <a:spcAft>
                <a:spcPts val="0"/>
              </a:spcAft>
              <a:buClr>
                <a:schemeClr val="dk1"/>
              </a:buClr>
              <a:buFont typeface="Arial"/>
              <a:buChar char="»"/>
              <a:defRPr/>
            </a:lvl8pPr>
            <a:lvl9pPr marL="3886200" marR="0" indent="-101600" algn="l" rtl="0">
              <a:spcBef>
                <a:spcPts val="4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171450" y="6477000"/>
            <a:ext cx="2703908"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endParaRPr>
          </a:p>
        </p:txBody>
      </p:sp>
      <p:sp>
        <p:nvSpPr>
          <p:cNvPr id="12" name="Shape 12"/>
          <p:cNvSpPr txBox="1">
            <a:spLocks noGrp="1"/>
          </p:cNvSpPr>
          <p:nvPr>
            <p:ph type="ftr" idx="11"/>
          </p:nvPr>
        </p:nvSpPr>
        <p:spPr>
          <a:xfrm>
            <a:off x="3023593" y="6477000"/>
            <a:ext cx="3257550" cy="228600"/>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endParaRPr>
          </a:p>
        </p:txBody>
      </p:sp>
      <p:sp>
        <p:nvSpPr>
          <p:cNvPr id="13" name="Shape 13"/>
          <p:cNvSpPr txBox="1">
            <a:spLocks noGrp="1"/>
          </p:cNvSpPr>
          <p:nvPr>
            <p:ph type="sldNum" idx="12"/>
          </p:nvPr>
        </p:nvSpPr>
        <p:spPr>
          <a:xfrm>
            <a:off x="6429376" y="6477000"/>
            <a:ext cx="2443163" cy="228600"/>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71AAB2"/>
        </a:solidFill>
        <a:effectLst/>
      </p:bgPr>
    </p:bg>
    <p:spTree>
      <p:nvGrpSpPr>
        <p:cNvPr id="1" name=""/>
        <p:cNvGrpSpPr/>
        <p:nvPr/>
      </p:nvGrpSpPr>
      <p:grpSpPr>
        <a:xfrm>
          <a:off x="0" y="0"/>
          <a:ext cx="0" cy="0"/>
          <a:chOff x="0" y="0"/>
          <a:chExt cx="0" cy="0"/>
        </a:xfrm>
      </p:grpSpPr>
      <p:sp>
        <p:nvSpPr>
          <p:cNvPr id="7" name="Pie 6"/>
          <p:cNvSpPr/>
          <p:nvPr/>
        </p:nvSpPr>
        <p:spPr>
          <a:xfrm>
            <a:off x="-917972" y="-815975"/>
            <a:ext cx="1843088"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8" name="Oval 7"/>
          <p:cNvSpPr/>
          <p:nvPr/>
        </p:nvSpPr>
        <p:spPr>
          <a:xfrm>
            <a:off x="189309" y="20640"/>
            <a:ext cx="1916312"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11" name="Donut 10"/>
          <p:cNvSpPr/>
          <p:nvPr/>
        </p:nvSpPr>
        <p:spPr>
          <a:xfrm rot="2315675">
            <a:off x="205742" y="1055077"/>
            <a:ext cx="1266432"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12" name="Rectangle 11"/>
          <p:cNvSpPr/>
          <p:nvPr/>
        </p:nvSpPr>
        <p:spPr>
          <a:xfrm>
            <a:off x="1139430" y="0"/>
            <a:ext cx="9147572"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
        <p:nvSpPr>
          <p:cNvPr id="5" name="Title Placeholder 4"/>
          <p:cNvSpPr>
            <a:spLocks noGrp="1"/>
          </p:cNvSpPr>
          <p:nvPr>
            <p:ph type="title"/>
          </p:nvPr>
        </p:nvSpPr>
        <p:spPr>
          <a:xfrm>
            <a:off x="1614487" y="274638"/>
            <a:ext cx="8436769" cy="1143000"/>
          </a:xfrm>
          <a:prstGeom prst="rect">
            <a:avLst/>
          </a:prstGeom>
        </p:spPr>
        <p:txBody>
          <a:bodyPr anchor="ctr">
            <a:normAutofit/>
          </a:bodyPr>
          <a:lstStyle>
            <a:extLst/>
          </a:lstStyle>
          <a:p>
            <a:r>
              <a:rPr lang="en-US" smtClean="0"/>
              <a:t>Click to edit Master title style</a:t>
            </a:r>
            <a:endParaRPr lang="en-US"/>
          </a:p>
        </p:txBody>
      </p:sp>
      <p:sp>
        <p:nvSpPr>
          <p:cNvPr id="85001" name="Text Placeholder 8"/>
          <p:cNvSpPr>
            <a:spLocks noGrp="1"/>
          </p:cNvSpPr>
          <p:nvPr>
            <p:ph type="body" idx="1"/>
          </p:nvPr>
        </p:nvSpPr>
        <p:spPr bwMode="auto">
          <a:xfrm>
            <a:off x="1614487" y="1447800"/>
            <a:ext cx="8436769"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4029075" y="6305550"/>
            <a:ext cx="2400300" cy="476250"/>
          </a:xfrm>
          <a:prstGeom prst="rect">
            <a:avLst/>
          </a:prstGeom>
        </p:spPr>
        <p:txBody>
          <a:bodyPr anchor="b"/>
          <a:lstStyle>
            <a:lvl1pPr algn="r" eaLnBrk="1" latinLnBrk="0" hangingPunct="1">
              <a:defRPr kumimoji="0" sz="1200" smtClean="0">
                <a:solidFill>
                  <a:schemeClr val="bg2">
                    <a:shade val="50000"/>
                    <a:satMod val="200000"/>
                  </a:schemeClr>
                </a:solidFill>
              </a:defRPr>
            </a:lvl1pPr>
            <a:extLst/>
          </a:lstStyle>
          <a:p>
            <a:pPr fontAlgn="base">
              <a:spcBef>
                <a:spcPct val="0"/>
              </a:spcBef>
              <a:spcAft>
                <a:spcPct val="0"/>
              </a:spcAft>
              <a:defRPr/>
            </a:pPr>
            <a:fld id="{40F2354A-D702-3341-9D41-C70A2C31679E}" type="datetimeFigureOut">
              <a:rPr lang="en-US">
                <a:solidFill>
                  <a:srgbClr val="E7DEC9">
                    <a:shade val="50000"/>
                    <a:satMod val="200000"/>
                  </a:srgbClr>
                </a:solidFill>
                <a:latin typeface="Symbol" charset="0"/>
                <a:ea typeface="ＭＳ Ｐゴシック" charset="0"/>
              </a:rPr>
              <a:pPr fontAlgn="base">
                <a:spcBef>
                  <a:spcPct val="0"/>
                </a:spcBef>
                <a:spcAft>
                  <a:spcPct val="0"/>
                </a:spcAft>
                <a:defRPr/>
              </a:pPr>
              <a:t>5/10/2015</a:t>
            </a:fld>
            <a:endParaRPr lang="en-US">
              <a:solidFill>
                <a:srgbClr val="E7DEC9">
                  <a:shade val="50000"/>
                </a:srgbClr>
              </a:solidFill>
              <a:latin typeface="Symbol" charset="0"/>
              <a:ea typeface="ＭＳ Ｐゴシック" charset="0"/>
            </a:endParaRPr>
          </a:p>
        </p:txBody>
      </p:sp>
      <p:sp>
        <p:nvSpPr>
          <p:cNvPr id="10" name="Footer Placeholder 9"/>
          <p:cNvSpPr>
            <a:spLocks noGrp="1"/>
          </p:cNvSpPr>
          <p:nvPr>
            <p:ph type="ftr" sz="quarter" idx="3"/>
          </p:nvPr>
        </p:nvSpPr>
        <p:spPr>
          <a:xfrm>
            <a:off x="6429375" y="6305550"/>
            <a:ext cx="3257550" cy="476250"/>
          </a:xfrm>
          <a:prstGeom prst="rect">
            <a:avLst/>
          </a:prstGeom>
        </p:spPr>
        <p:txBody>
          <a:bodyPr anchor="b"/>
          <a:lstStyle>
            <a:lvl1pPr eaLnBrk="1" latinLnBrk="0" hangingPunct="1">
              <a:defRPr kumimoji="0" sz="1200">
                <a:solidFill>
                  <a:schemeClr val="bg2">
                    <a:shade val="50000"/>
                  </a:schemeClr>
                </a:solidFill>
                <a:effectLst/>
              </a:defRPr>
            </a:lvl1pPr>
            <a:extLst/>
          </a:lstStyle>
          <a:p>
            <a:pPr fontAlgn="base">
              <a:spcBef>
                <a:spcPct val="0"/>
              </a:spcBef>
              <a:spcAft>
                <a:spcPct val="0"/>
              </a:spcAft>
              <a:defRPr/>
            </a:pPr>
            <a:endParaRPr lang="en-US">
              <a:solidFill>
                <a:srgbClr val="E7DEC9">
                  <a:shade val="50000"/>
                </a:srgbClr>
              </a:solidFill>
              <a:latin typeface="Symbol" charset="0"/>
              <a:ea typeface="ＭＳ Ｐゴシック" charset="0"/>
            </a:endParaRPr>
          </a:p>
        </p:txBody>
      </p:sp>
      <p:sp>
        <p:nvSpPr>
          <p:cNvPr id="22" name="Slide Number Placeholder 21"/>
          <p:cNvSpPr>
            <a:spLocks noGrp="1"/>
          </p:cNvSpPr>
          <p:nvPr>
            <p:ph type="sldNum" sz="quarter" idx="4"/>
          </p:nvPr>
        </p:nvSpPr>
        <p:spPr>
          <a:xfrm>
            <a:off x="9690497" y="6305550"/>
            <a:ext cx="514350" cy="476250"/>
          </a:xfrm>
          <a:prstGeom prst="rect">
            <a:avLst/>
          </a:prstGeom>
        </p:spPr>
        <p:txBody>
          <a:bodyPr anchor="b"/>
          <a:lstStyle>
            <a:lvl1pPr algn="ctr" eaLnBrk="1" latinLnBrk="0" hangingPunct="1">
              <a:defRPr kumimoji="0" sz="1200" smtClean="0">
                <a:solidFill>
                  <a:schemeClr val="bg2">
                    <a:shade val="50000"/>
                    <a:satMod val="200000"/>
                  </a:schemeClr>
                </a:solidFill>
                <a:effectLst/>
              </a:defRPr>
            </a:lvl1pPr>
            <a:extLst/>
          </a:lstStyle>
          <a:p>
            <a:pPr fontAlgn="base">
              <a:spcBef>
                <a:spcPct val="0"/>
              </a:spcBef>
              <a:spcAft>
                <a:spcPct val="0"/>
              </a:spcAft>
              <a:defRPr/>
            </a:pPr>
            <a:fld id="{7E42C9F8-1D58-484D-B2EC-631BACBF6FF5}" type="slidenum">
              <a:rPr lang="en-US">
                <a:solidFill>
                  <a:srgbClr val="E7DEC9">
                    <a:shade val="50000"/>
                    <a:satMod val="200000"/>
                  </a:srgbClr>
                </a:solidFill>
                <a:latin typeface="Symbol" charset="0"/>
                <a:ea typeface="ＭＳ Ｐゴシック" charset="0"/>
              </a:rPr>
              <a:pPr fontAlgn="base">
                <a:spcBef>
                  <a:spcPct val="0"/>
                </a:spcBef>
                <a:spcAft>
                  <a:spcPct val="0"/>
                </a:spcAft>
                <a:defRPr/>
              </a:pPr>
              <a:t>‹#›</a:t>
            </a:fld>
            <a:endParaRPr lang="en-US">
              <a:solidFill>
                <a:srgbClr val="E7DEC9">
                  <a:shade val="50000"/>
                </a:srgbClr>
              </a:solidFill>
              <a:latin typeface="Symbol" charset="0"/>
              <a:ea typeface="ＭＳ Ｐゴシック" charset="0"/>
            </a:endParaRPr>
          </a:p>
        </p:txBody>
      </p:sp>
      <p:sp>
        <p:nvSpPr>
          <p:cNvPr id="15" name="Rectangle 14"/>
          <p:cNvSpPr/>
          <p:nvPr/>
        </p:nvSpPr>
        <p:spPr bwMode="invGray">
          <a:xfrm>
            <a:off x="1141216" y="0"/>
            <a:ext cx="82153"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000">
              <a:solidFill>
                <a:prstClr val="white"/>
              </a:solidFill>
            </a:endParaRP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Lst>
  <p:transition/>
  <p:txStyles>
    <p:titleStyle>
      <a:lvl1pPr algn="l" rtl="0" fontAlgn="base">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ＭＳ Ｐゴシック" charset="0"/>
          <a:cs typeface="ＭＳ Ｐゴシック" charset="0"/>
        </a:defRPr>
      </a:lvl1pPr>
      <a:lvl2pPr algn="l" rtl="0" fontAlgn="base">
        <a:spcBef>
          <a:spcPct val="0"/>
        </a:spcBef>
        <a:spcAft>
          <a:spcPct val="0"/>
        </a:spcAft>
        <a:defRPr sz="4300">
          <a:solidFill>
            <a:srgbClr val="572314"/>
          </a:solidFill>
          <a:latin typeface="Gill Sans MT" charset="0"/>
          <a:ea typeface="ＭＳ Ｐゴシック" charset="0"/>
          <a:cs typeface="ＭＳ Ｐゴシック" charset="0"/>
        </a:defRPr>
      </a:lvl2pPr>
      <a:lvl3pPr algn="l" rtl="0" fontAlgn="base">
        <a:spcBef>
          <a:spcPct val="0"/>
        </a:spcBef>
        <a:spcAft>
          <a:spcPct val="0"/>
        </a:spcAft>
        <a:defRPr sz="4300">
          <a:solidFill>
            <a:srgbClr val="572314"/>
          </a:solidFill>
          <a:latin typeface="Gill Sans MT" charset="0"/>
          <a:ea typeface="ＭＳ Ｐゴシック" charset="0"/>
          <a:cs typeface="ＭＳ Ｐゴシック" charset="0"/>
        </a:defRPr>
      </a:lvl3pPr>
      <a:lvl4pPr algn="l" rtl="0" fontAlgn="base">
        <a:spcBef>
          <a:spcPct val="0"/>
        </a:spcBef>
        <a:spcAft>
          <a:spcPct val="0"/>
        </a:spcAft>
        <a:defRPr sz="4300">
          <a:solidFill>
            <a:srgbClr val="572314"/>
          </a:solidFill>
          <a:latin typeface="Gill Sans MT" charset="0"/>
          <a:ea typeface="ＭＳ Ｐゴシック" charset="0"/>
          <a:cs typeface="ＭＳ Ｐゴシック" charset="0"/>
        </a:defRPr>
      </a:lvl4pPr>
      <a:lvl5pPr algn="l" rtl="0" fontAlgn="base">
        <a:spcBef>
          <a:spcPct val="0"/>
        </a:spcBef>
        <a:spcAft>
          <a:spcPct val="0"/>
        </a:spcAft>
        <a:defRPr sz="4300">
          <a:solidFill>
            <a:srgbClr val="572314"/>
          </a:solidFill>
          <a:latin typeface="Gill Sans MT" charset="0"/>
          <a:ea typeface="ＭＳ Ｐゴシック" charset="0"/>
          <a:cs typeface="ＭＳ Ｐゴシック" charset="0"/>
        </a:defRPr>
      </a:lvl5pPr>
      <a:lvl6pPr marL="457200" algn="l" rtl="0" fontAlgn="base">
        <a:spcBef>
          <a:spcPct val="0"/>
        </a:spcBef>
        <a:spcAft>
          <a:spcPct val="0"/>
        </a:spcAft>
        <a:defRPr sz="4300">
          <a:solidFill>
            <a:srgbClr val="572314"/>
          </a:solidFill>
          <a:latin typeface="Gill Sans MT" charset="0"/>
          <a:ea typeface="ＭＳ Ｐゴシック" charset="0"/>
          <a:cs typeface="ＭＳ Ｐゴシック" charset="0"/>
        </a:defRPr>
      </a:lvl6pPr>
      <a:lvl7pPr marL="914400" algn="l" rtl="0" fontAlgn="base">
        <a:spcBef>
          <a:spcPct val="0"/>
        </a:spcBef>
        <a:spcAft>
          <a:spcPct val="0"/>
        </a:spcAft>
        <a:defRPr sz="4300">
          <a:solidFill>
            <a:srgbClr val="572314"/>
          </a:solidFill>
          <a:latin typeface="Gill Sans MT" charset="0"/>
          <a:ea typeface="ＭＳ Ｐゴシック" charset="0"/>
          <a:cs typeface="ＭＳ Ｐゴシック" charset="0"/>
        </a:defRPr>
      </a:lvl7pPr>
      <a:lvl8pPr marL="1371600" algn="l" rtl="0" fontAlgn="base">
        <a:spcBef>
          <a:spcPct val="0"/>
        </a:spcBef>
        <a:spcAft>
          <a:spcPct val="0"/>
        </a:spcAft>
        <a:defRPr sz="4300">
          <a:solidFill>
            <a:srgbClr val="572314"/>
          </a:solidFill>
          <a:latin typeface="Gill Sans MT" charset="0"/>
          <a:ea typeface="ＭＳ Ｐゴシック" charset="0"/>
          <a:cs typeface="ＭＳ Ｐゴシック" charset="0"/>
        </a:defRPr>
      </a:lvl8pPr>
      <a:lvl9pPr marL="1828800" algn="l" rtl="0" fontAlgn="base">
        <a:spcBef>
          <a:spcPct val="0"/>
        </a:spcBef>
        <a:spcAft>
          <a:spcPct val="0"/>
        </a:spcAft>
        <a:defRPr sz="4300">
          <a:solidFill>
            <a:srgbClr val="572314"/>
          </a:solidFill>
          <a:latin typeface="Gill Sans MT" charset="0"/>
          <a:ea typeface="ＭＳ Ｐゴシック" charset="0"/>
          <a:cs typeface="ＭＳ Ｐゴシック" charset="0"/>
        </a:defRPr>
      </a:lvl9pPr>
      <a:extLst/>
    </p:titleStyle>
    <p:bodyStyle>
      <a:lvl1pPr marL="365125" indent="-282575" algn="l" rtl="0" fontAlgn="base">
        <a:spcBef>
          <a:spcPts val="600"/>
        </a:spcBef>
        <a:spcAft>
          <a:spcPct val="0"/>
        </a:spcAft>
        <a:buClr>
          <a:schemeClr val="accent1"/>
        </a:buClr>
        <a:buSzPct val="80000"/>
        <a:buFont typeface="Wingdings 2" charset="0"/>
        <a:buChar char=""/>
        <a:defRPr sz="3200" kern="1200">
          <a:solidFill>
            <a:schemeClr val="tx1"/>
          </a:solidFill>
          <a:latin typeface="+mn-lt"/>
          <a:ea typeface="ＭＳ Ｐゴシック" charset="0"/>
          <a:cs typeface="ＭＳ Ｐゴシック" charset="0"/>
        </a:defRPr>
      </a:lvl1pPr>
      <a:lvl2pPr marL="639763" indent="-236538" algn="l" rtl="0" fontAlgn="base">
        <a:spcBef>
          <a:spcPts val="550"/>
        </a:spcBef>
        <a:spcAft>
          <a:spcPct val="0"/>
        </a:spcAft>
        <a:buClr>
          <a:schemeClr val="accent1"/>
        </a:buClr>
        <a:buFont typeface="Verdana" charset="0"/>
        <a:buChar char="◦"/>
        <a:defRPr sz="2800" kern="1200">
          <a:solidFill>
            <a:schemeClr val="tx1"/>
          </a:solidFill>
          <a:latin typeface="+mn-lt"/>
          <a:ea typeface="ＭＳ Ｐゴシック" charset="0"/>
          <a:cs typeface="+mn-cs"/>
        </a:defRPr>
      </a:lvl2pPr>
      <a:lvl3pPr marL="885825" indent="-228600" algn="l" rtl="0" fontAlgn="base">
        <a:spcBef>
          <a:spcPct val="20000"/>
        </a:spcBef>
        <a:spcAft>
          <a:spcPct val="0"/>
        </a:spcAft>
        <a:buClr>
          <a:schemeClr val="accent2"/>
        </a:buClr>
        <a:buFont typeface="Wingdings 2" charset="0"/>
        <a:buChar char=""/>
        <a:defRPr sz="2400" kern="1200">
          <a:solidFill>
            <a:schemeClr val="tx1"/>
          </a:solidFill>
          <a:latin typeface="+mn-lt"/>
          <a:ea typeface="ＭＳ Ｐゴシック" charset="0"/>
          <a:cs typeface="+mn-cs"/>
        </a:defRPr>
      </a:lvl3pPr>
      <a:lvl4pPr marL="1096963" indent="-173038" algn="l" rtl="0" fontAlgn="base">
        <a:spcBef>
          <a:spcPct val="20000"/>
        </a:spcBef>
        <a:spcAft>
          <a:spcPct val="0"/>
        </a:spcAft>
        <a:buClr>
          <a:srgbClr val="C32D2E"/>
        </a:buClr>
        <a:buFont typeface="Wingdings 2" charset="0"/>
        <a:buChar char=""/>
        <a:defRPr sz="2000" kern="1200">
          <a:solidFill>
            <a:schemeClr val="tx1"/>
          </a:solidFill>
          <a:latin typeface="+mn-lt"/>
          <a:ea typeface="ＭＳ Ｐゴシック" charset="0"/>
          <a:cs typeface="+mn-cs"/>
        </a:defRPr>
      </a:lvl4pPr>
      <a:lvl5pPr marL="1296988" indent="-182563" algn="l" rtl="0" fontAlgn="base">
        <a:spcBef>
          <a:spcPct val="20000"/>
        </a:spcBef>
        <a:spcAft>
          <a:spcPct val="0"/>
        </a:spcAft>
        <a:buClr>
          <a:srgbClr val="84AA33"/>
        </a:buClr>
        <a:buFont typeface="Wingdings 2" charset="0"/>
        <a:buChar char=""/>
        <a:defRPr sz="2000" kern="1200">
          <a:solidFill>
            <a:schemeClr val="tx1"/>
          </a:solidFill>
          <a:latin typeface="+mn-lt"/>
          <a:ea typeface="ＭＳ Ｐゴシック" charset="0"/>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a:off x="0" y="6627813"/>
            <a:ext cx="10287000" cy="230187"/>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9525" cap="flat" cmpd="sng" algn="ctr">
            <a:noFill/>
            <a:prstDash val="solid"/>
            <a:round/>
            <a:headEnd type="none" w="med" len="med"/>
            <a:tailEnd type="none" w="med" len="med"/>
          </a:ln>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
        <p:nvSpPr>
          <p:cNvPr id="5123" name="Rectangle 37"/>
          <p:cNvSpPr>
            <a:spLocks noGrp="1" noChangeArrowheads="1"/>
          </p:cNvSpPr>
          <p:nvPr>
            <p:ph type="body" idx="1"/>
          </p:nvPr>
        </p:nvSpPr>
        <p:spPr bwMode="auto">
          <a:xfrm>
            <a:off x="276225" y="1041400"/>
            <a:ext cx="9750425" cy="558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7" name="Rectangle 63"/>
          <p:cNvSpPr>
            <a:spLocks noGrp="1" noChangeArrowheads="1"/>
          </p:cNvSpPr>
          <p:nvPr>
            <p:ph type="sldNum" sz="quarter" idx="4"/>
          </p:nvPr>
        </p:nvSpPr>
        <p:spPr bwMode="auto">
          <a:xfrm>
            <a:off x="9971088" y="6611938"/>
            <a:ext cx="312737" cy="246062"/>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spAutoFit/>
          </a:bodyPr>
          <a:lstStyle>
            <a:lvl1pPr algn="r" eaLnBrk="1" fontAlgn="auto" hangingPunct="1">
              <a:spcBef>
                <a:spcPts val="0"/>
              </a:spcBef>
              <a:spcAft>
                <a:spcPts val="0"/>
              </a:spcAft>
              <a:defRPr sz="1000">
                <a:solidFill>
                  <a:prstClr val="white"/>
                </a:solidFill>
                <a:latin typeface="+mn-lt"/>
                <a:cs typeface="Arial" charset="0"/>
              </a:defRPr>
            </a:lvl1pPr>
          </a:lstStyle>
          <a:p>
            <a:pPr>
              <a:defRPr/>
            </a:pPr>
            <a:fld id="{06A67D7C-5B29-4028-A0AF-836DB8EEFA9A}" type="slidenum">
              <a:rPr lang="en-US"/>
              <a:pPr>
                <a:defRPr/>
              </a:pPr>
              <a:t>‹#›</a:t>
            </a:fld>
            <a:endParaRPr lang="en-US" dirty="0"/>
          </a:p>
        </p:txBody>
      </p:sp>
      <p:sp>
        <p:nvSpPr>
          <p:cNvPr id="5125" name="Title Placeholder 17"/>
          <p:cNvSpPr>
            <a:spLocks noGrp="1"/>
          </p:cNvSpPr>
          <p:nvPr>
            <p:ph type="title"/>
          </p:nvPr>
        </p:nvSpPr>
        <p:spPr bwMode="auto">
          <a:xfrm>
            <a:off x="144463" y="144463"/>
            <a:ext cx="88741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 name="Rectangle 13"/>
          <p:cNvSpPr/>
          <p:nvPr/>
        </p:nvSpPr>
        <p:spPr bwMode="auto">
          <a:xfrm>
            <a:off x="0" y="825500"/>
            <a:ext cx="10287000" cy="1047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rot="10800000" wrap="none" anchor="ctr"/>
          <a:lstStyle/>
          <a:p>
            <a:pPr algn="ctr" eaLnBrk="0" hangingPunct="0">
              <a:defRPr/>
            </a:pPr>
            <a:endParaRPr lang="en-US" sz="1400">
              <a:solidFill>
                <a:prstClr val="white"/>
              </a:solidFill>
              <a:latin typeface="Arial"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Lst>
  <p:transition spd="med">
    <p:fade/>
  </p:transition>
  <p:timing>
    <p:tnLst>
      <p:par>
        <p:cTn id="1" dur="indefinite" restart="never" nodeType="tmRoot"/>
      </p:par>
    </p:tnLst>
  </p:timing>
  <p:hf hdr="0" ftr="0" dt="0"/>
  <p:txStyles>
    <p:titleStyle>
      <a:lvl1pPr algn="l" rtl="0" eaLnBrk="0" fontAlgn="base" hangingPunct="0">
        <a:lnSpc>
          <a:spcPct val="75000"/>
        </a:lnSpc>
        <a:spcBef>
          <a:spcPct val="0"/>
        </a:spcBef>
        <a:spcAft>
          <a:spcPct val="0"/>
        </a:spcAft>
        <a:defRPr lang="en-US" sz="2800" b="1">
          <a:solidFill>
            <a:schemeClr val="tx1"/>
          </a:solidFill>
          <a:latin typeface="+mj-lt"/>
          <a:ea typeface="+mj-ea"/>
          <a:cs typeface="+mj-cs"/>
        </a:defRPr>
      </a:lvl1pPr>
      <a:lvl2pPr algn="l" rtl="0" eaLnBrk="0" fontAlgn="base" hangingPunct="0">
        <a:lnSpc>
          <a:spcPct val="75000"/>
        </a:lnSpc>
        <a:spcBef>
          <a:spcPct val="0"/>
        </a:spcBef>
        <a:spcAft>
          <a:spcPct val="0"/>
        </a:spcAft>
        <a:defRPr sz="2800" b="1">
          <a:solidFill>
            <a:schemeClr val="tx1"/>
          </a:solidFill>
          <a:latin typeface="Arial Narrow" pitchFamily="34" charset="0"/>
        </a:defRPr>
      </a:lvl2pPr>
      <a:lvl3pPr algn="l" rtl="0" eaLnBrk="0" fontAlgn="base" hangingPunct="0">
        <a:lnSpc>
          <a:spcPct val="75000"/>
        </a:lnSpc>
        <a:spcBef>
          <a:spcPct val="0"/>
        </a:spcBef>
        <a:spcAft>
          <a:spcPct val="0"/>
        </a:spcAft>
        <a:defRPr sz="2800" b="1">
          <a:solidFill>
            <a:schemeClr val="tx1"/>
          </a:solidFill>
          <a:latin typeface="Arial Narrow" pitchFamily="34" charset="0"/>
        </a:defRPr>
      </a:lvl3pPr>
      <a:lvl4pPr algn="l" rtl="0" eaLnBrk="0" fontAlgn="base" hangingPunct="0">
        <a:lnSpc>
          <a:spcPct val="75000"/>
        </a:lnSpc>
        <a:spcBef>
          <a:spcPct val="0"/>
        </a:spcBef>
        <a:spcAft>
          <a:spcPct val="0"/>
        </a:spcAft>
        <a:defRPr sz="2800" b="1">
          <a:solidFill>
            <a:schemeClr val="tx1"/>
          </a:solidFill>
          <a:latin typeface="Arial Narrow" pitchFamily="34" charset="0"/>
        </a:defRPr>
      </a:lvl4pPr>
      <a:lvl5pPr algn="l" rtl="0" eaLnBrk="0" fontAlgn="base" hangingPunct="0">
        <a:lnSpc>
          <a:spcPct val="75000"/>
        </a:lnSpc>
        <a:spcBef>
          <a:spcPct val="0"/>
        </a:spcBef>
        <a:spcAft>
          <a:spcPct val="0"/>
        </a:spcAft>
        <a:defRPr sz="2800" b="1">
          <a:solidFill>
            <a:schemeClr val="tx1"/>
          </a:solidFill>
          <a:latin typeface="Arial Narrow" pitchFamily="34" charset="0"/>
        </a:defRPr>
      </a:lvl5pPr>
      <a:lvl6pPr marL="457200" algn="l" rtl="0" eaLnBrk="0" fontAlgn="base" hangingPunct="0">
        <a:lnSpc>
          <a:spcPct val="75000"/>
        </a:lnSpc>
        <a:spcBef>
          <a:spcPct val="0"/>
        </a:spcBef>
        <a:spcAft>
          <a:spcPct val="0"/>
        </a:spcAft>
        <a:defRPr sz="3100" b="1">
          <a:solidFill>
            <a:schemeClr val="bg1"/>
          </a:solidFill>
          <a:latin typeface="Arial Narrow" pitchFamily="34" charset="0"/>
        </a:defRPr>
      </a:lvl6pPr>
      <a:lvl7pPr marL="914400" algn="l" rtl="0" eaLnBrk="0" fontAlgn="base" hangingPunct="0">
        <a:lnSpc>
          <a:spcPct val="75000"/>
        </a:lnSpc>
        <a:spcBef>
          <a:spcPct val="0"/>
        </a:spcBef>
        <a:spcAft>
          <a:spcPct val="0"/>
        </a:spcAft>
        <a:defRPr sz="3100" b="1">
          <a:solidFill>
            <a:schemeClr val="bg1"/>
          </a:solidFill>
          <a:latin typeface="Arial Narrow" pitchFamily="34" charset="0"/>
        </a:defRPr>
      </a:lvl7pPr>
      <a:lvl8pPr marL="1371600" algn="l" rtl="0" eaLnBrk="0" fontAlgn="base" hangingPunct="0">
        <a:lnSpc>
          <a:spcPct val="75000"/>
        </a:lnSpc>
        <a:spcBef>
          <a:spcPct val="0"/>
        </a:spcBef>
        <a:spcAft>
          <a:spcPct val="0"/>
        </a:spcAft>
        <a:defRPr sz="3100" b="1">
          <a:solidFill>
            <a:schemeClr val="bg1"/>
          </a:solidFill>
          <a:latin typeface="Arial Narrow" pitchFamily="34" charset="0"/>
        </a:defRPr>
      </a:lvl8pPr>
      <a:lvl9pPr marL="1828800" algn="l" rtl="0" eaLnBrk="0" fontAlgn="base" hangingPunct="0">
        <a:lnSpc>
          <a:spcPct val="75000"/>
        </a:lnSpc>
        <a:spcBef>
          <a:spcPct val="0"/>
        </a:spcBef>
        <a:spcAft>
          <a:spcPct val="0"/>
        </a:spcAft>
        <a:defRPr sz="3100" b="1">
          <a:solidFill>
            <a:schemeClr val="bg1"/>
          </a:solidFill>
          <a:latin typeface="Arial Narrow" pitchFamily="34" charset="0"/>
        </a:defRPr>
      </a:lvl9pPr>
    </p:titleStyle>
    <p:bodyStyle>
      <a:lvl1pPr marL="287338" indent="-287338" algn="l" rtl="0" eaLnBrk="0" fontAlgn="base" hangingPunct="0">
        <a:lnSpc>
          <a:spcPct val="85000"/>
        </a:lnSpc>
        <a:spcBef>
          <a:spcPct val="20000"/>
        </a:spcBef>
        <a:spcAft>
          <a:spcPct val="0"/>
        </a:spcAft>
        <a:buClr>
          <a:schemeClr val="tx2"/>
        </a:buClr>
        <a:buSzPct val="85000"/>
        <a:buFont typeface="Arial Narrow" pitchFamily="34" charset="0"/>
        <a:buChar char="●"/>
        <a:defRPr sz="2400">
          <a:solidFill>
            <a:schemeClr val="tx1"/>
          </a:solidFill>
          <a:latin typeface="+mn-lt"/>
          <a:ea typeface="+mn-ea"/>
          <a:cs typeface="+mn-cs"/>
        </a:defRPr>
      </a:lvl1pPr>
      <a:lvl2pPr marL="569913" indent="-288925" algn="l" rtl="0" eaLnBrk="0" fontAlgn="base" hangingPunct="0">
        <a:lnSpc>
          <a:spcPct val="85000"/>
        </a:lnSpc>
        <a:spcBef>
          <a:spcPct val="20000"/>
        </a:spcBef>
        <a:spcAft>
          <a:spcPct val="0"/>
        </a:spcAft>
        <a:buClr>
          <a:srgbClr val="BFBFBF"/>
        </a:buClr>
        <a:buSzPct val="85000"/>
        <a:buFont typeface="Arial Narrow" pitchFamily="34" charset="0"/>
        <a:buChar char="●"/>
        <a:defRPr sz="2400">
          <a:solidFill>
            <a:schemeClr val="tx1"/>
          </a:solidFill>
          <a:latin typeface="+mn-lt"/>
        </a:defRPr>
      </a:lvl2pPr>
      <a:lvl3pPr marL="855663" indent="-280988" algn="l" rtl="0" eaLnBrk="0" fontAlgn="base" hangingPunct="0">
        <a:lnSpc>
          <a:spcPct val="85000"/>
        </a:lnSpc>
        <a:spcBef>
          <a:spcPct val="20000"/>
        </a:spcBef>
        <a:spcAft>
          <a:spcPct val="0"/>
        </a:spcAft>
        <a:buClr>
          <a:schemeClr val="tx2"/>
        </a:buClr>
        <a:buSzPct val="85000"/>
        <a:buFont typeface="Arial Narrow" pitchFamily="34" charset="0"/>
        <a:buChar char="●"/>
        <a:defRPr sz="2000">
          <a:solidFill>
            <a:schemeClr val="tx1"/>
          </a:solidFill>
          <a:latin typeface="+mn-lt"/>
        </a:defRPr>
      </a:lvl3pPr>
      <a:lvl4pPr marL="1082675" indent="-227013" algn="l" rtl="0" eaLnBrk="0" fontAlgn="base" hangingPunct="0">
        <a:lnSpc>
          <a:spcPct val="85000"/>
        </a:lnSpc>
        <a:spcBef>
          <a:spcPct val="20000"/>
        </a:spcBef>
        <a:spcAft>
          <a:spcPct val="0"/>
        </a:spcAft>
        <a:buClr>
          <a:srgbClr val="BFBFBF"/>
        </a:buClr>
        <a:buSzPct val="85000"/>
        <a:buFont typeface="Arial Narrow" pitchFamily="34" charset="0"/>
        <a:buChar char="●"/>
        <a:defRPr sz="2000">
          <a:solidFill>
            <a:schemeClr val="tx1"/>
          </a:solidFill>
          <a:latin typeface="+mn-lt"/>
        </a:defRPr>
      </a:lvl4pPr>
      <a:lvl5pPr marL="1376363" indent="-236538" algn="l" rtl="0" eaLnBrk="0" fontAlgn="base" hangingPunct="0">
        <a:lnSpc>
          <a:spcPct val="85000"/>
        </a:lnSpc>
        <a:spcBef>
          <a:spcPct val="20000"/>
        </a:spcBef>
        <a:spcAft>
          <a:spcPct val="0"/>
        </a:spcAft>
        <a:buClr>
          <a:schemeClr val="tx2"/>
        </a:buClr>
        <a:buSzPct val="85000"/>
        <a:buFont typeface="Arial Narrow" pitchFamily="34" charset="0"/>
        <a:buChar char="●"/>
        <a:defRPr>
          <a:solidFill>
            <a:schemeClr val="tx1"/>
          </a:solidFill>
          <a:latin typeface="+mn-lt"/>
        </a:defRPr>
      </a:lvl5pPr>
      <a:lvl6pPr marL="22860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6pPr>
      <a:lvl7pPr marL="27432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7pPr>
      <a:lvl8pPr marL="32004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8pPr>
      <a:lvl9pPr marL="3657600" algn="l" rtl="0" eaLnBrk="0" fontAlgn="base" hangingPunct="0">
        <a:lnSpc>
          <a:spcPct val="85000"/>
        </a:lnSpc>
        <a:spcBef>
          <a:spcPct val="20000"/>
        </a:spcBef>
        <a:spcAft>
          <a:spcPct val="0"/>
        </a:spcAft>
        <a:buClr>
          <a:srgbClr val="283C69"/>
        </a:buClr>
        <a:buSzPct val="12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205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1B73711-A5AB-4DE1-837C-3F2C47FB8F66}" type="slidenum">
              <a:rPr lang="el-GR">
                <a:solidFill>
                  <a:srgbClr val="000000"/>
                </a:solidFill>
              </a:rPr>
              <a:pPr fontAlgn="base">
                <a:spcBef>
                  <a:spcPct val="0"/>
                </a:spcBef>
                <a:spcAft>
                  <a:spcPct val="0"/>
                </a:spcAft>
                <a:defRPr/>
              </a:pPr>
              <a:t>‹#›</a:t>
            </a:fld>
            <a:endParaRPr lang="el-GR">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433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l-G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l-G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4AA48B22-BAF4-4F6A-AE4F-E67B9F13674F}" type="slidenum">
              <a:rPr lang="el-GR"/>
              <a:pPr fontAlgn="base">
                <a:spcBef>
                  <a:spcPct val="0"/>
                </a:spcBef>
                <a:spcAft>
                  <a:spcPct val="0"/>
                </a:spcAft>
                <a:defRPr/>
              </a:pPr>
              <a:t>‹#›</a:t>
            </a:fld>
            <a:endParaRPr 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205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1B73711-A5AB-4DE1-837C-3F2C47FB8F66}" type="slidenum">
              <a:rPr lang="el-GR">
                <a:solidFill>
                  <a:srgbClr val="000000"/>
                </a:solidFill>
              </a:rPr>
              <a:pPr fontAlgn="base">
                <a:spcBef>
                  <a:spcPct val="0"/>
                </a:spcBef>
                <a:spcAft>
                  <a:spcPct val="0"/>
                </a:spcAft>
                <a:defRPr/>
              </a:pPr>
              <a:t>‹#›</a:t>
            </a:fld>
            <a:endParaRPr lang="el-GR">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44481"/>
            </a:gs>
            <a:gs pos="100000">
              <a:srgbClr val="0C0C54"/>
            </a:gs>
          </a:gsLst>
          <a:lin ang="16800000"/>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cs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cs typeface="Arial" charset="0"/>
              </a:defRPr>
            </a:lvl1pPr>
          </a:lstStyle>
          <a:p>
            <a:pPr fontAlgn="base">
              <a:spcBef>
                <a:spcPct val="0"/>
              </a:spcBef>
              <a:spcAft>
                <a:spcPct val="0"/>
              </a:spcAft>
              <a:defRPr/>
            </a:pPr>
            <a:fld id="{D15855E1-07D7-4402-BD28-EA0D9B4099F5}"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pull dir="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857250" y="228600"/>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857250" y="1600200"/>
            <a:ext cx="92583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Freeform 3"/>
          <p:cNvSpPr>
            <a:spLocks/>
          </p:cNvSpPr>
          <p:nvPr/>
        </p:nvSpPr>
        <p:spPr bwMode="ltGray">
          <a:xfrm>
            <a:off x="647701" y="-1588"/>
            <a:ext cx="22226" cy="676276"/>
          </a:xfrm>
          <a:custGeom>
            <a:avLst/>
            <a:gdLst>
              <a:gd name="T0" fmla="*/ 2147483647 w 12"/>
              <a:gd name="T1" fmla="*/ 0 h 695"/>
              <a:gd name="T2" fmla="*/ 0 w 12"/>
              <a:gd name="T3" fmla="*/ 0 h 695"/>
              <a:gd name="T4" fmla="*/ 0 w 12"/>
              <a:gd name="T5" fmla="*/ 2147483647 h 695"/>
              <a:gd name="T6" fmla="*/ 2147483647 w 12"/>
              <a:gd name="T7" fmla="*/ 2147483647 h 695"/>
              <a:gd name="T8" fmla="*/ 2147483647 w 12"/>
              <a:gd name="T9" fmla="*/ 0 h 695"/>
              <a:gd name="T10" fmla="*/ 2147483647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rgbClr val="000066"/>
              </a:gs>
              <a:gs pos="100000">
                <a:schemeClr val="accent2"/>
              </a:gs>
            </a:gsLst>
            <a:lin ang="540000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8197" name="Freeform 4"/>
          <p:cNvSpPr>
            <a:spLocks/>
          </p:cNvSpPr>
          <p:nvPr/>
        </p:nvSpPr>
        <p:spPr bwMode="ltGray">
          <a:xfrm>
            <a:off x="647701" y="2138363"/>
            <a:ext cx="22226" cy="4735512"/>
          </a:xfrm>
          <a:custGeom>
            <a:avLst/>
            <a:gdLst>
              <a:gd name="T0" fmla="*/ 0 w 12"/>
              <a:gd name="T1" fmla="*/ 2147483647 h 2697"/>
              <a:gd name="T2" fmla="*/ 2147483647 w 12"/>
              <a:gd name="T3" fmla="*/ 2147483647 h 2697"/>
              <a:gd name="T4" fmla="*/ 2147483647 w 12"/>
              <a:gd name="T5" fmla="*/ 0 h 2697"/>
              <a:gd name="T6" fmla="*/ 0 w 12"/>
              <a:gd name="T7" fmla="*/ 0 h 2697"/>
              <a:gd name="T8" fmla="*/ 0 w 12"/>
              <a:gd name="T9" fmla="*/ 2147483647 h 2697"/>
              <a:gd name="T10" fmla="*/ 0 w 12"/>
              <a:gd name="T11" fmla="*/ 214748364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rgbClr val="0066FF"/>
              </a:gs>
              <a:gs pos="100000">
                <a:srgbClr val="000066"/>
              </a:gs>
            </a:gsLst>
            <a:lin ang="540000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8198" name="Freeform 5"/>
          <p:cNvSpPr>
            <a:spLocks/>
          </p:cNvSpPr>
          <p:nvPr/>
        </p:nvSpPr>
        <p:spPr bwMode="ltGray">
          <a:xfrm>
            <a:off x="1482725" y="1395413"/>
            <a:ext cx="8802689" cy="19050"/>
          </a:xfrm>
          <a:custGeom>
            <a:avLst/>
            <a:gdLst>
              <a:gd name="T0" fmla="*/ 2147483647 w 4724"/>
              <a:gd name="T1" fmla="*/ 0 h 12"/>
              <a:gd name="T2" fmla="*/ 0 w 4724"/>
              <a:gd name="T3" fmla="*/ 0 h 12"/>
              <a:gd name="T4" fmla="*/ 0 w 4724"/>
              <a:gd name="T5" fmla="*/ 2147483647 h 12"/>
              <a:gd name="T6" fmla="*/ 2147483647 w 4724"/>
              <a:gd name="T7" fmla="*/ 2147483647 h 12"/>
              <a:gd name="T8" fmla="*/ 2147483647 w 4724"/>
              <a:gd name="T9" fmla="*/ 0 h 12"/>
              <a:gd name="T10" fmla="*/ 2147483647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accent2"/>
              </a:gs>
              <a:gs pos="100000">
                <a:srgbClr val="000066"/>
              </a:gs>
            </a:gsLst>
            <a:lin ang="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8199" name="Freeform 6"/>
          <p:cNvSpPr>
            <a:spLocks/>
          </p:cNvSpPr>
          <p:nvPr/>
        </p:nvSpPr>
        <p:spPr bwMode="ltGray">
          <a:xfrm>
            <a:off x="647701" y="1738313"/>
            <a:ext cx="22226" cy="400050"/>
          </a:xfrm>
          <a:custGeom>
            <a:avLst/>
            <a:gdLst>
              <a:gd name="T0" fmla="*/ 0 w 12"/>
              <a:gd name="T1" fmla="*/ 2147483647 h 252"/>
              <a:gd name="T2" fmla="*/ 2147483647 w 12"/>
              <a:gd name="T3" fmla="*/ 2147483647 h 252"/>
              <a:gd name="T4" fmla="*/ 2147483647 w 12"/>
              <a:gd name="T5" fmla="*/ 0 h 252"/>
              <a:gd name="T6" fmla="*/ 0 w 12"/>
              <a:gd name="T7" fmla="*/ 0 h 252"/>
              <a:gd name="T8" fmla="*/ 0 w 12"/>
              <a:gd name="T9" fmla="*/ 2147483647 h 252"/>
              <a:gd name="T10" fmla="*/ 0 w 12"/>
              <a:gd name="T11" fmla="*/ 2147483647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rgbClr val="6699FF"/>
              </a:gs>
              <a:gs pos="100000">
                <a:schemeClr val="accent2"/>
              </a:gs>
            </a:gsLst>
            <a:lin ang="540000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8200" name="Freeform 7"/>
          <p:cNvSpPr>
            <a:spLocks/>
          </p:cNvSpPr>
          <p:nvPr/>
        </p:nvSpPr>
        <p:spPr bwMode="ltGray">
          <a:xfrm>
            <a:off x="647701" y="671513"/>
            <a:ext cx="22226" cy="400050"/>
          </a:xfrm>
          <a:custGeom>
            <a:avLst/>
            <a:gdLst>
              <a:gd name="T0" fmla="*/ 2147483647 w 12"/>
              <a:gd name="T1" fmla="*/ 0 h 252"/>
              <a:gd name="T2" fmla="*/ 0 w 12"/>
              <a:gd name="T3" fmla="*/ 0 h 252"/>
              <a:gd name="T4" fmla="*/ 0 w 12"/>
              <a:gd name="T5" fmla="*/ 2147483647 h 252"/>
              <a:gd name="T6" fmla="*/ 2147483647 w 12"/>
              <a:gd name="T7" fmla="*/ 2147483647 h 252"/>
              <a:gd name="T8" fmla="*/ 2147483647 w 12"/>
              <a:gd name="T9" fmla="*/ 0 h 252"/>
              <a:gd name="T10" fmla="*/ 2147483647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accent2"/>
              </a:gs>
              <a:gs pos="100000">
                <a:srgbClr val="6699FF"/>
              </a:gs>
            </a:gsLst>
            <a:lin ang="540000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2" name="Freeform 8"/>
          <p:cNvSpPr>
            <a:spLocks/>
          </p:cNvSpPr>
          <p:nvPr/>
        </p:nvSpPr>
        <p:spPr bwMode="ltGray">
          <a:xfrm>
            <a:off x="647701" y="1071563"/>
            <a:ext cx="22226" cy="66675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rgbClr val="6699FF"/>
              </a:gs>
              <a:gs pos="50000">
                <a:schemeClr val="bg1"/>
              </a:gs>
              <a:gs pos="50000">
                <a:srgbClr val="6699FF"/>
              </a:gs>
            </a:gsLst>
            <a:lin ang="5400000" scaled="1"/>
          </a:gradFill>
          <a:ln w="9525">
            <a:noFill/>
            <a:round/>
            <a:headEnd/>
            <a:tailEnd/>
          </a:ln>
        </p:spPr>
        <p:txBody>
          <a:bodyPr/>
          <a:lstStyle/>
          <a:p>
            <a:pPr>
              <a:defRPr/>
            </a:pPr>
            <a:endParaRPr lang="en-US" dirty="0">
              <a:solidFill>
                <a:srgbClr val="000066"/>
              </a:solidFill>
              <a:cs typeface="Arial" charset="0"/>
              <a:sym typeface="Gill Sans" charset="0"/>
            </a:endParaRPr>
          </a:p>
        </p:txBody>
      </p:sp>
      <p:sp>
        <p:nvSpPr>
          <p:cNvPr id="8202" name="Freeform 9"/>
          <p:cNvSpPr>
            <a:spLocks/>
          </p:cNvSpPr>
          <p:nvPr/>
        </p:nvSpPr>
        <p:spPr bwMode="ltGray">
          <a:xfrm>
            <a:off x="-33338" y="1395413"/>
            <a:ext cx="319088" cy="19050"/>
          </a:xfrm>
          <a:custGeom>
            <a:avLst/>
            <a:gdLst>
              <a:gd name="T0" fmla="*/ 0 w 251"/>
              <a:gd name="T1" fmla="*/ 0 h 12"/>
              <a:gd name="T2" fmla="*/ 0 w 251"/>
              <a:gd name="T3" fmla="*/ 2147483647 h 12"/>
              <a:gd name="T4" fmla="*/ 2147483647 w 251"/>
              <a:gd name="T5" fmla="*/ 2147483647 h 12"/>
              <a:gd name="T6" fmla="*/ 2147483647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accent2"/>
              </a:gs>
              <a:gs pos="100000">
                <a:srgbClr val="6699FF"/>
              </a:gs>
            </a:gsLst>
            <a:lin ang="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8203" name="Freeform 10"/>
          <p:cNvSpPr>
            <a:spLocks/>
          </p:cNvSpPr>
          <p:nvPr/>
        </p:nvSpPr>
        <p:spPr bwMode="ltGray">
          <a:xfrm>
            <a:off x="1031875" y="1395413"/>
            <a:ext cx="450851" cy="19050"/>
          </a:xfrm>
          <a:custGeom>
            <a:avLst/>
            <a:gdLst>
              <a:gd name="T0" fmla="*/ 2147483647 w 251"/>
              <a:gd name="T1" fmla="*/ 0 h 12"/>
              <a:gd name="T2" fmla="*/ 0 w 251"/>
              <a:gd name="T3" fmla="*/ 0 h 12"/>
              <a:gd name="T4" fmla="*/ 0 w 251"/>
              <a:gd name="T5" fmla="*/ 2147483647 h 12"/>
              <a:gd name="T6" fmla="*/ 2147483647 w 251"/>
              <a:gd name="T7" fmla="*/ 2147483647 h 12"/>
              <a:gd name="T8" fmla="*/ 2147483647 w 251"/>
              <a:gd name="T9" fmla="*/ 0 h 12"/>
              <a:gd name="T10" fmla="*/ 2147483647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rgbClr val="6699FF"/>
              </a:gs>
              <a:gs pos="100000">
                <a:schemeClr val="accent2"/>
              </a:gs>
            </a:gsLst>
            <a:lin ang="0" scaled="1"/>
          </a:gradFill>
          <a:ln w="9525">
            <a:noFill/>
            <a:round/>
            <a:headEnd/>
            <a:tailEnd/>
          </a:ln>
        </p:spPr>
        <p:txBody>
          <a:bodyPr/>
          <a:lstStyle/>
          <a:p>
            <a:pPr fontAlgn="base">
              <a:spcBef>
                <a:spcPct val="0"/>
              </a:spcBef>
              <a:spcAft>
                <a:spcPct val="0"/>
              </a:spcAft>
              <a:defRPr/>
            </a:pPr>
            <a:endParaRPr lang="el-GR" sz="2400">
              <a:solidFill>
                <a:srgbClr val="000066"/>
              </a:solidFill>
              <a:latin typeface="Times New Roman" pitchFamily="18" charset="0"/>
            </a:endParaRPr>
          </a:p>
        </p:txBody>
      </p:sp>
      <p:sp>
        <p:nvSpPr>
          <p:cNvPr id="3" name="Freeform 11"/>
          <p:cNvSpPr>
            <a:spLocks/>
          </p:cNvSpPr>
          <p:nvPr/>
        </p:nvSpPr>
        <p:spPr bwMode="ltGray">
          <a:xfrm>
            <a:off x="284163" y="1395413"/>
            <a:ext cx="747712" cy="19050"/>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rgbClr val="6699FF"/>
              </a:gs>
              <a:gs pos="50000">
                <a:schemeClr val="bg1"/>
              </a:gs>
              <a:gs pos="100000">
                <a:srgbClr val="6699FF"/>
              </a:gs>
            </a:gsLst>
            <a:lin ang="0" scaled="1"/>
          </a:gradFill>
          <a:ln w="9525">
            <a:noFill/>
            <a:round/>
            <a:headEnd/>
            <a:tailEnd/>
          </a:ln>
        </p:spPr>
        <p:txBody>
          <a:bodyPr/>
          <a:lstStyle/>
          <a:p>
            <a:pPr>
              <a:defRPr/>
            </a:pPr>
            <a:endParaRPr lang="en-US" dirty="0">
              <a:solidFill>
                <a:srgbClr val="000066"/>
              </a:solidFill>
              <a:cs typeface="Arial" charset="0"/>
              <a:sym typeface="Gill Sans" charset="0"/>
            </a:endParaRPr>
          </a:p>
        </p:txBody>
      </p:sp>
      <p:sp>
        <p:nvSpPr>
          <p:cNvPr id="1037" name="TextBox 17"/>
          <p:cNvSpPr txBox="1">
            <a:spLocks noChangeArrowheads="1"/>
          </p:cNvSpPr>
          <p:nvPr/>
        </p:nvSpPr>
        <p:spPr bwMode="auto">
          <a:xfrm>
            <a:off x="0" y="6553202"/>
            <a:ext cx="514350" cy="246063"/>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7BA0DCB-399D-4418-BE41-97ED23F7958F}" type="slidenum">
              <a:rPr lang="en-US" sz="1000" smtClean="0">
                <a:solidFill>
                  <a:prstClr val="white"/>
                </a:solidFill>
                <a:sym typeface="Gill Sans" charset="0"/>
              </a:rPr>
              <a:pPr algn="r" eaLnBrk="1" fontAlgn="base" hangingPunct="1">
                <a:spcBef>
                  <a:spcPct val="0"/>
                </a:spcBef>
                <a:spcAft>
                  <a:spcPct val="0"/>
                </a:spcAft>
                <a:defRPr/>
              </a:pPr>
              <a:t>‹#›</a:t>
            </a:fld>
            <a:endParaRPr lang="en-US" sz="1000" dirty="0" smtClean="0">
              <a:solidFill>
                <a:prstClr val="white"/>
              </a:solidFill>
              <a:sym typeface="Gill Sans"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lvl1pPr algn="l" rtl="0" eaLnBrk="0" fontAlgn="base" hangingPunct="0">
        <a:spcBef>
          <a:spcPct val="0"/>
        </a:spcBef>
        <a:spcAft>
          <a:spcPct val="0"/>
        </a:spcAft>
        <a:defRPr sz="2600" b="1" kern="1200">
          <a:solidFill>
            <a:srgbClr val="FFFF00"/>
          </a:solidFill>
          <a:latin typeface="+mj-lt"/>
          <a:ea typeface="+mj-ea"/>
          <a:cs typeface="+mj-cs"/>
        </a:defRPr>
      </a:lvl1pPr>
      <a:lvl2pPr algn="l" rtl="0" eaLnBrk="0" fontAlgn="base" hangingPunct="0">
        <a:spcBef>
          <a:spcPct val="0"/>
        </a:spcBef>
        <a:spcAft>
          <a:spcPct val="0"/>
        </a:spcAft>
        <a:defRPr sz="2600" b="1">
          <a:solidFill>
            <a:srgbClr val="FFFF00"/>
          </a:solidFill>
          <a:latin typeface="Arial" charset="0"/>
        </a:defRPr>
      </a:lvl2pPr>
      <a:lvl3pPr algn="l" rtl="0" eaLnBrk="0" fontAlgn="base" hangingPunct="0">
        <a:spcBef>
          <a:spcPct val="0"/>
        </a:spcBef>
        <a:spcAft>
          <a:spcPct val="0"/>
        </a:spcAft>
        <a:defRPr sz="2600" b="1">
          <a:solidFill>
            <a:srgbClr val="FFFF00"/>
          </a:solidFill>
          <a:latin typeface="Arial" charset="0"/>
        </a:defRPr>
      </a:lvl3pPr>
      <a:lvl4pPr algn="l" rtl="0" eaLnBrk="0" fontAlgn="base" hangingPunct="0">
        <a:spcBef>
          <a:spcPct val="0"/>
        </a:spcBef>
        <a:spcAft>
          <a:spcPct val="0"/>
        </a:spcAft>
        <a:defRPr sz="2600" b="1">
          <a:solidFill>
            <a:srgbClr val="FFFF00"/>
          </a:solidFill>
          <a:latin typeface="Arial" charset="0"/>
        </a:defRPr>
      </a:lvl4pPr>
      <a:lvl5pPr algn="l" rtl="0" eaLnBrk="0" fontAlgn="base" hangingPunct="0">
        <a:spcBef>
          <a:spcPct val="0"/>
        </a:spcBef>
        <a:spcAft>
          <a:spcPct val="0"/>
        </a:spcAft>
        <a:defRPr sz="2600" b="1">
          <a:solidFill>
            <a:srgbClr val="FFFF00"/>
          </a:solidFill>
          <a:latin typeface="Arial" charset="0"/>
        </a:defRPr>
      </a:lvl5pPr>
      <a:lvl6pPr marL="457200" algn="l" rtl="0" fontAlgn="base">
        <a:spcBef>
          <a:spcPct val="0"/>
        </a:spcBef>
        <a:spcAft>
          <a:spcPct val="0"/>
        </a:spcAft>
        <a:defRPr sz="2800" b="1">
          <a:solidFill>
            <a:srgbClr val="FFFF00"/>
          </a:solidFill>
          <a:latin typeface="Arial" charset="0"/>
        </a:defRPr>
      </a:lvl6pPr>
      <a:lvl7pPr marL="914400" algn="l" rtl="0" fontAlgn="base">
        <a:spcBef>
          <a:spcPct val="0"/>
        </a:spcBef>
        <a:spcAft>
          <a:spcPct val="0"/>
        </a:spcAft>
        <a:defRPr sz="2800" b="1">
          <a:solidFill>
            <a:srgbClr val="FFFF00"/>
          </a:solidFill>
          <a:latin typeface="Arial" charset="0"/>
        </a:defRPr>
      </a:lvl7pPr>
      <a:lvl8pPr marL="1371600" algn="l" rtl="0" fontAlgn="base">
        <a:spcBef>
          <a:spcPct val="0"/>
        </a:spcBef>
        <a:spcAft>
          <a:spcPct val="0"/>
        </a:spcAft>
        <a:defRPr sz="2800" b="1">
          <a:solidFill>
            <a:srgbClr val="FFFF00"/>
          </a:solidFill>
          <a:latin typeface="Arial" charset="0"/>
        </a:defRPr>
      </a:lvl8pPr>
      <a:lvl9pPr marL="1828800" algn="l" rtl="0" fontAlgn="base">
        <a:spcBef>
          <a:spcPct val="0"/>
        </a:spcBef>
        <a:spcAft>
          <a:spcPct val="0"/>
        </a:spcAft>
        <a:defRPr sz="2800" b="1">
          <a:solidFill>
            <a:srgbClr val="FFFF00"/>
          </a:solidFill>
          <a:latin typeface="Arial" charset="0"/>
        </a:defRPr>
      </a:lvl9pPr>
    </p:titleStyle>
    <p:bodyStyle>
      <a:lvl1pPr marL="287338" indent="-287338" algn="l" rtl="0" eaLnBrk="0" fontAlgn="base" hangingPunct="0">
        <a:spcBef>
          <a:spcPts val="1500"/>
        </a:spcBef>
        <a:spcAft>
          <a:spcPts val="1000"/>
        </a:spcAft>
        <a:buClr>
          <a:srgbClr val="FFFF00"/>
        </a:buClr>
        <a:buSzPct val="70000"/>
        <a:buFont typeface="Wingdings" pitchFamily="2" charset="2"/>
        <a:buChar char="n"/>
        <a:defRPr sz="2200" b="1" kern="1200">
          <a:solidFill>
            <a:schemeClr val="bg1"/>
          </a:solidFill>
          <a:latin typeface="+mn-lt"/>
          <a:ea typeface="+mn-ea"/>
          <a:cs typeface="+mn-cs"/>
        </a:defRPr>
      </a:lvl1pPr>
      <a:lvl2pPr marL="627063" indent="-285750" algn="l" rtl="0" eaLnBrk="0" fontAlgn="base" hangingPunct="0">
        <a:spcBef>
          <a:spcPct val="0"/>
        </a:spcBef>
        <a:spcAft>
          <a:spcPts val="800"/>
        </a:spcAft>
        <a:buFont typeface="Arial" pitchFamily="34" charset="0"/>
        <a:buChar char="–"/>
        <a:defRPr sz="2000" b="1" kern="1200">
          <a:solidFill>
            <a:schemeClr val="bg1"/>
          </a:solidFill>
          <a:latin typeface="+mn-lt"/>
          <a:ea typeface="+mn-ea"/>
          <a:cs typeface="+mn-cs"/>
        </a:defRPr>
      </a:lvl2pPr>
      <a:lvl3pPr marL="860425" indent="-177800" algn="l" rtl="0" eaLnBrk="0" fontAlgn="base" hangingPunct="0">
        <a:spcBef>
          <a:spcPct val="0"/>
        </a:spcBef>
        <a:spcAft>
          <a:spcPts val="800"/>
        </a:spcAft>
        <a:buFont typeface="Arial" pitchFamily="34" charset="0"/>
        <a:buChar char="•"/>
        <a:defRPr sz="2400" b="1" kern="1200">
          <a:solidFill>
            <a:schemeClr val="bg1"/>
          </a:solidFill>
          <a:latin typeface="+mn-lt"/>
          <a:ea typeface="+mn-ea"/>
          <a:cs typeface="+mn-cs"/>
        </a:defRPr>
      </a:lvl3pPr>
      <a:lvl4pPr marL="1146175" indent="-285750" algn="l" rtl="0" eaLnBrk="0" fontAlgn="base" hangingPunct="0">
        <a:spcBef>
          <a:spcPct val="0"/>
        </a:spcBef>
        <a:spcAft>
          <a:spcPts val="800"/>
        </a:spcAft>
        <a:buFont typeface="Arial" pitchFamily="34" charset="0"/>
        <a:buChar char="–"/>
        <a:defRPr sz="1600" b="1" kern="1200">
          <a:solidFill>
            <a:schemeClr val="bg1"/>
          </a:solidFill>
          <a:latin typeface="+mn-lt"/>
          <a:ea typeface="+mn-ea"/>
          <a:cs typeface="+mn-cs"/>
        </a:defRPr>
      </a:lvl4pPr>
      <a:lvl5pPr marL="1377950" indent="-231775" algn="l" rtl="0" eaLnBrk="0" fontAlgn="base" hangingPunct="0">
        <a:spcBef>
          <a:spcPct val="0"/>
        </a:spcBef>
        <a:spcAft>
          <a:spcPts val="800"/>
        </a:spcAft>
        <a:buFont typeface="Arial" pitchFamily="34" charset="0"/>
        <a:buChar char="»"/>
        <a:defRPr sz="14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6386" name="Rectangle 23"/>
          <p:cNvSpPr>
            <a:spLocks noGrp="1" noChangeArrowheads="1"/>
          </p:cNvSpPr>
          <p:nvPr>
            <p:ph type="title"/>
          </p:nvPr>
        </p:nvSpPr>
        <p:spPr bwMode="gray">
          <a:xfrm>
            <a:off x="576263" y="2"/>
            <a:ext cx="9132887" cy="1109663"/>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87" name="Rectangle 24"/>
          <p:cNvSpPr>
            <a:spLocks noGrp="1" noChangeArrowheads="1"/>
          </p:cNvSpPr>
          <p:nvPr>
            <p:ph type="body" idx="1"/>
          </p:nvPr>
        </p:nvSpPr>
        <p:spPr bwMode="gray">
          <a:xfrm>
            <a:off x="576264" y="1462088"/>
            <a:ext cx="9134475" cy="448151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0601" name="Rectangle 25"/>
          <p:cNvSpPr>
            <a:spLocks noGrp="1" noChangeArrowheads="1"/>
          </p:cNvSpPr>
          <p:nvPr>
            <p:ph type="ftr" sz="quarter" idx="3"/>
          </p:nvPr>
        </p:nvSpPr>
        <p:spPr bwMode="gray">
          <a:xfrm>
            <a:off x="576263" y="6397627"/>
            <a:ext cx="3143250" cy="365125"/>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a:defRPr sz="1000">
                <a:solidFill>
                  <a:srgbClr val="777777"/>
                </a:solidFill>
                <a:latin typeface="Arial" pitchFamily="34" charset="0"/>
                <a:cs typeface="Arial" pitchFamily="34" charset="0"/>
              </a:defRPr>
            </a:lvl1pPr>
          </a:lstStyle>
          <a:p>
            <a:pPr fontAlgn="base">
              <a:spcBef>
                <a:spcPct val="0"/>
              </a:spcBef>
              <a:spcAft>
                <a:spcPct val="0"/>
              </a:spcAft>
              <a:defRPr/>
            </a:pPr>
            <a:endParaRPr lang="en-US"/>
          </a:p>
        </p:txBody>
      </p:sp>
      <p:sp>
        <p:nvSpPr>
          <p:cNvPr id="280602" name="Rectangle 26"/>
          <p:cNvSpPr>
            <a:spLocks noGrp="1" noChangeArrowheads="1"/>
          </p:cNvSpPr>
          <p:nvPr>
            <p:ph type="sldNum" sz="quarter" idx="4"/>
          </p:nvPr>
        </p:nvSpPr>
        <p:spPr bwMode="gray">
          <a:xfrm>
            <a:off x="6688138" y="6397627"/>
            <a:ext cx="601662" cy="365125"/>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777777"/>
                </a:solidFill>
                <a:latin typeface="Arial" pitchFamily="34" charset="0"/>
                <a:cs typeface="Arial" pitchFamily="34" charset="0"/>
              </a:defRPr>
            </a:lvl1pPr>
          </a:lstStyle>
          <a:p>
            <a:pPr fontAlgn="base">
              <a:spcBef>
                <a:spcPct val="0"/>
              </a:spcBef>
              <a:spcAft>
                <a:spcPct val="0"/>
              </a:spcAft>
              <a:defRPr/>
            </a:pPr>
            <a:fld id="{C378A5B2-4D31-4B7A-8FEA-FCA644A2E430}" type="slidenum">
              <a:rPr lang="en-US"/>
              <a:pPr fontAlgn="base">
                <a:spcBef>
                  <a:spcPct val="0"/>
                </a:spcBef>
                <a:spcAft>
                  <a:spcPct val="0"/>
                </a:spcAft>
                <a:defRPr/>
              </a:pPr>
              <a:t>‹#›</a:t>
            </a:fld>
            <a:endParaRPr lang="en-US"/>
          </a:p>
        </p:txBody>
      </p:sp>
      <p:sp>
        <p:nvSpPr>
          <p:cNvPr id="280603" name="Rectangle 27"/>
          <p:cNvSpPr>
            <a:spLocks noGrp="1" noChangeArrowheads="1"/>
          </p:cNvSpPr>
          <p:nvPr>
            <p:ph type="dt" sz="half" idx="2"/>
          </p:nvPr>
        </p:nvSpPr>
        <p:spPr bwMode="gray">
          <a:xfrm>
            <a:off x="6562725" y="6397627"/>
            <a:ext cx="1238250" cy="384175"/>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777777"/>
                </a:solidFill>
                <a:latin typeface="Arial" pitchFamily="34" charset="0"/>
                <a:cs typeface="Arial" pitchFamily="34" charset="0"/>
              </a:defRPr>
            </a:lvl1pPr>
          </a:lstStyle>
          <a:p>
            <a:pPr fontAlgn="base">
              <a:spcBef>
                <a:spcPct val="0"/>
              </a:spcBef>
              <a:spcAft>
                <a:spcPct val="0"/>
              </a:spcAft>
              <a:defRPr/>
            </a:pPr>
            <a:fld id="{905CE4DB-8ABA-4488-8F9C-43C855A2641F}" type="datetimeFigureOut">
              <a:rPr lang="en-US"/>
              <a:pPr fontAlgn="base">
                <a:spcBef>
                  <a:spcPct val="0"/>
                </a:spcBef>
                <a:spcAft>
                  <a:spcPct val="0"/>
                </a:spcAft>
                <a:defRPr/>
              </a:pPr>
              <a:t>5/10/2015</a:t>
            </a:fld>
            <a:endParaRPr lang="en-US"/>
          </a:p>
        </p:txBody>
      </p:sp>
      <p:pic>
        <p:nvPicPr>
          <p:cNvPr id="16391" name="Picture 3"/>
          <p:cNvPicPr>
            <a:picLocks noChangeAspect="1" noChangeArrowheads="1"/>
          </p:cNvPicPr>
          <p:nvPr/>
        </p:nvPicPr>
        <p:blipFill>
          <a:blip r:embed="rId17" cstate="print"/>
          <a:srcRect/>
          <a:stretch>
            <a:fillRect/>
          </a:stretch>
        </p:blipFill>
        <p:spPr bwMode="auto">
          <a:xfrm>
            <a:off x="7613651" y="6007102"/>
            <a:ext cx="2474913" cy="752475"/>
          </a:xfrm>
          <a:prstGeom prst="rect">
            <a:avLst/>
          </a:prstGeom>
          <a:noFill/>
          <a:ln w="9525">
            <a:noFill/>
            <a:miter lim="800000"/>
            <a:headEnd/>
            <a:tailEnd/>
          </a:ln>
        </p:spPr>
      </p:pic>
      <p:sp>
        <p:nvSpPr>
          <p:cNvPr id="10" name="Rectangle 9"/>
          <p:cNvSpPr/>
          <p:nvPr/>
        </p:nvSpPr>
        <p:spPr bwMode="auto">
          <a:xfrm>
            <a:off x="0" y="1141413"/>
            <a:ext cx="9848850" cy="277812"/>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fontAlgn="base">
              <a:spcBef>
                <a:spcPct val="50000"/>
              </a:spcBef>
              <a:spcAft>
                <a:spcPct val="0"/>
              </a:spcAft>
              <a:defRPr/>
            </a:pPr>
            <a:endParaRPr lang="en-US" sz="1200"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ransition>
    <p:wipe dir="r"/>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Arial" charset="0"/>
        </a:defRPr>
      </a:lvl2pPr>
      <a:lvl3pPr algn="l" rtl="0" eaLnBrk="0" fontAlgn="base" hangingPunct="0">
        <a:lnSpc>
          <a:spcPct val="90000"/>
        </a:lnSpc>
        <a:spcBef>
          <a:spcPct val="0"/>
        </a:spcBef>
        <a:spcAft>
          <a:spcPct val="0"/>
        </a:spcAft>
        <a:defRPr sz="2800" b="1">
          <a:solidFill>
            <a:schemeClr val="tx1"/>
          </a:solidFill>
          <a:latin typeface="Arial" charset="0"/>
        </a:defRPr>
      </a:lvl3pPr>
      <a:lvl4pPr algn="l" rtl="0" eaLnBrk="0" fontAlgn="base" hangingPunct="0">
        <a:lnSpc>
          <a:spcPct val="90000"/>
        </a:lnSpc>
        <a:spcBef>
          <a:spcPct val="0"/>
        </a:spcBef>
        <a:spcAft>
          <a:spcPct val="0"/>
        </a:spcAft>
        <a:defRPr sz="2800" b="1">
          <a:solidFill>
            <a:schemeClr val="tx1"/>
          </a:solidFill>
          <a:latin typeface="Arial" charset="0"/>
        </a:defRPr>
      </a:lvl4pPr>
      <a:lvl5pPr algn="l" rtl="0" eaLnBrk="0" fontAlgn="base" hangingPunct="0">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3200" b="1">
          <a:solidFill>
            <a:schemeClr val="tx1"/>
          </a:solidFill>
          <a:latin typeface="Arial" charset="0"/>
        </a:defRPr>
      </a:lvl6pPr>
      <a:lvl7pPr marL="914400" algn="l" rtl="0" eaLnBrk="1" fontAlgn="base" hangingPunct="1">
        <a:lnSpc>
          <a:spcPct val="90000"/>
        </a:lnSpc>
        <a:spcBef>
          <a:spcPct val="0"/>
        </a:spcBef>
        <a:spcAft>
          <a:spcPct val="0"/>
        </a:spcAft>
        <a:defRPr sz="3200" b="1">
          <a:solidFill>
            <a:schemeClr val="tx1"/>
          </a:solidFill>
          <a:latin typeface="Arial" charset="0"/>
        </a:defRPr>
      </a:lvl7pPr>
      <a:lvl8pPr marL="1371600" algn="l" rtl="0" eaLnBrk="1" fontAlgn="base" hangingPunct="1">
        <a:lnSpc>
          <a:spcPct val="90000"/>
        </a:lnSpc>
        <a:spcBef>
          <a:spcPct val="0"/>
        </a:spcBef>
        <a:spcAft>
          <a:spcPct val="0"/>
        </a:spcAft>
        <a:defRPr sz="3200" b="1">
          <a:solidFill>
            <a:schemeClr val="tx1"/>
          </a:solidFill>
          <a:latin typeface="Arial" charset="0"/>
        </a:defRPr>
      </a:lvl8pPr>
      <a:lvl9pPr marL="1828800" algn="l" rtl="0" eaLnBrk="1" fontAlgn="base" hangingPunct="1">
        <a:lnSpc>
          <a:spcPct val="90000"/>
        </a:lnSpc>
        <a:spcBef>
          <a:spcPct val="0"/>
        </a:spcBef>
        <a:spcAft>
          <a:spcPct val="0"/>
        </a:spcAft>
        <a:defRPr sz="3200" b="1">
          <a:solidFill>
            <a:schemeClr val="tx1"/>
          </a:solidFill>
          <a:latin typeface="Arial" charset="0"/>
        </a:defRPr>
      </a:lvl9pPr>
    </p:titleStyle>
    <p:bodyStyle>
      <a:lvl1pPr marL="342900" indent="-342900" algn="l" rtl="0" eaLnBrk="0" fontAlgn="base" hangingPunct="0">
        <a:lnSpc>
          <a:spcPct val="95000"/>
        </a:lnSpc>
        <a:spcBef>
          <a:spcPct val="50000"/>
        </a:spcBef>
        <a:spcAft>
          <a:spcPct val="0"/>
        </a:spcAft>
        <a:buClr>
          <a:srgbClr val="007CC3"/>
        </a:buClr>
        <a:buChar char="•"/>
        <a:defRPr sz="2400">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lr>
          <a:srgbClr val="007CC3"/>
        </a:buClr>
        <a:buFont typeface="Arial" pitchFamily="34" charset="0"/>
        <a:buChar char="–"/>
        <a:defRPr sz="2000">
          <a:solidFill>
            <a:schemeClr val="tx1"/>
          </a:solidFill>
          <a:latin typeface="+mn-lt"/>
        </a:defRPr>
      </a:lvl2pPr>
      <a:lvl3pPr marL="1143000" indent="-228600" algn="l" rtl="0" eaLnBrk="0" fontAlgn="base" hangingPunct="0">
        <a:lnSpc>
          <a:spcPct val="95000"/>
        </a:lnSpc>
        <a:spcBef>
          <a:spcPct val="20000"/>
        </a:spcBef>
        <a:spcAft>
          <a:spcPct val="0"/>
        </a:spcAft>
        <a:buClr>
          <a:srgbClr val="007CC3"/>
        </a:buClr>
        <a:buChar char="•"/>
        <a:defRPr sz="2400">
          <a:solidFill>
            <a:schemeClr val="tx1"/>
          </a:solidFill>
          <a:latin typeface="+mn-lt"/>
        </a:defRPr>
      </a:lvl3pPr>
      <a:lvl4pPr marL="1600200" indent="-228600" algn="l" rtl="0" eaLnBrk="0" fontAlgn="base" hangingPunct="0">
        <a:lnSpc>
          <a:spcPct val="95000"/>
        </a:lnSpc>
        <a:spcBef>
          <a:spcPct val="20000"/>
        </a:spcBef>
        <a:spcAft>
          <a:spcPct val="0"/>
        </a:spcAft>
        <a:buClr>
          <a:srgbClr val="007CC3"/>
        </a:buClr>
        <a:buFont typeface="Arial" pitchFamily="34" charset="0"/>
        <a:buChar char="–"/>
        <a:defRPr sz="1600">
          <a:solidFill>
            <a:schemeClr val="tx1"/>
          </a:solidFill>
          <a:latin typeface="+mn-lt"/>
        </a:defRPr>
      </a:lvl4pPr>
      <a:lvl5pPr marL="2057400" indent="-228600" algn="l" rtl="0" eaLnBrk="0" fontAlgn="base" hangingPunct="0">
        <a:lnSpc>
          <a:spcPct val="95000"/>
        </a:lnSpc>
        <a:spcBef>
          <a:spcPct val="20000"/>
        </a:spcBef>
        <a:spcAft>
          <a:spcPct val="0"/>
        </a:spcAft>
        <a:buClr>
          <a:srgbClr val="007CC3"/>
        </a:buClr>
        <a:buChar char="•"/>
        <a:defRPr sz="1600">
          <a:solidFill>
            <a:schemeClr val="tx1"/>
          </a:solidFill>
          <a:latin typeface="+mn-lt"/>
        </a:defRPr>
      </a:lvl5pPr>
      <a:lvl6pPr marL="25146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6pPr>
      <a:lvl7pPr marL="29718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7pPr>
      <a:lvl8pPr marL="34290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8pPr>
      <a:lvl9pPr marL="38862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0482" name="Rectangle 23"/>
          <p:cNvSpPr>
            <a:spLocks noGrp="1" noChangeArrowheads="1"/>
          </p:cNvSpPr>
          <p:nvPr>
            <p:ph type="title"/>
          </p:nvPr>
        </p:nvSpPr>
        <p:spPr bwMode="gray">
          <a:xfrm>
            <a:off x="576263" y="2"/>
            <a:ext cx="9132887" cy="1109663"/>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83" name="Rectangle 24"/>
          <p:cNvSpPr>
            <a:spLocks noGrp="1" noChangeArrowheads="1"/>
          </p:cNvSpPr>
          <p:nvPr>
            <p:ph type="body" idx="1"/>
          </p:nvPr>
        </p:nvSpPr>
        <p:spPr bwMode="gray">
          <a:xfrm>
            <a:off x="576264" y="1462088"/>
            <a:ext cx="9134475" cy="448151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0601" name="Rectangle 25"/>
          <p:cNvSpPr>
            <a:spLocks noGrp="1" noChangeArrowheads="1"/>
          </p:cNvSpPr>
          <p:nvPr>
            <p:ph type="ftr" sz="quarter" idx="3"/>
          </p:nvPr>
        </p:nvSpPr>
        <p:spPr bwMode="gray">
          <a:xfrm>
            <a:off x="576263" y="6397627"/>
            <a:ext cx="3143250" cy="365125"/>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a:defRPr sz="1000">
                <a:solidFill>
                  <a:srgbClr val="777777"/>
                </a:solidFill>
                <a:latin typeface="Arial" pitchFamily="34" charset="0"/>
                <a:cs typeface="Arial" pitchFamily="34" charset="0"/>
              </a:defRPr>
            </a:lvl1pPr>
          </a:lstStyle>
          <a:p>
            <a:pPr fontAlgn="base">
              <a:spcBef>
                <a:spcPct val="0"/>
              </a:spcBef>
              <a:spcAft>
                <a:spcPct val="0"/>
              </a:spcAft>
              <a:defRPr/>
            </a:pPr>
            <a:endParaRPr lang="en-US"/>
          </a:p>
        </p:txBody>
      </p:sp>
      <p:sp>
        <p:nvSpPr>
          <p:cNvPr id="280602" name="Rectangle 26"/>
          <p:cNvSpPr>
            <a:spLocks noGrp="1" noChangeArrowheads="1"/>
          </p:cNvSpPr>
          <p:nvPr>
            <p:ph type="sldNum" sz="quarter" idx="4"/>
          </p:nvPr>
        </p:nvSpPr>
        <p:spPr bwMode="gray">
          <a:xfrm>
            <a:off x="6688138" y="6397627"/>
            <a:ext cx="601662" cy="365125"/>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777777"/>
                </a:solidFill>
                <a:latin typeface="Arial" pitchFamily="34" charset="0"/>
                <a:cs typeface="Arial" pitchFamily="34" charset="0"/>
              </a:defRPr>
            </a:lvl1pPr>
          </a:lstStyle>
          <a:p>
            <a:pPr fontAlgn="base">
              <a:spcBef>
                <a:spcPct val="0"/>
              </a:spcBef>
              <a:spcAft>
                <a:spcPct val="0"/>
              </a:spcAft>
              <a:defRPr/>
            </a:pPr>
            <a:fld id="{DA372A52-69D8-4B74-8C3B-45D4FDDF98DD}" type="slidenum">
              <a:rPr lang="en-US"/>
              <a:pPr fontAlgn="base">
                <a:spcBef>
                  <a:spcPct val="0"/>
                </a:spcBef>
                <a:spcAft>
                  <a:spcPct val="0"/>
                </a:spcAft>
                <a:defRPr/>
              </a:pPr>
              <a:t>‹#›</a:t>
            </a:fld>
            <a:endParaRPr lang="en-US"/>
          </a:p>
        </p:txBody>
      </p:sp>
      <p:sp>
        <p:nvSpPr>
          <p:cNvPr id="280603" name="Rectangle 27"/>
          <p:cNvSpPr>
            <a:spLocks noGrp="1" noChangeArrowheads="1"/>
          </p:cNvSpPr>
          <p:nvPr>
            <p:ph type="dt" sz="half" idx="2"/>
          </p:nvPr>
        </p:nvSpPr>
        <p:spPr bwMode="gray">
          <a:xfrm>
            <a:off x="6562725" y="6397627"/>
            <a:ext cx="1238250" cy="384175"/>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777777"/>
                </a:solidFill>
                <a:latin typeface="Arial" pitchFamily="34" charset="0"/>
                <a:cs typeface="Arial" pitchFamily="34" charset="0"/>
              </a:defRPr>
            </a:lvl1pPr>
          </a:lstStyle>
          <a:p>
            <a:pPr fontAlgn="base">
              <a:spcBef>
                <a:spcPct val="0"/>
              </a:spcBef>
              <a:spcAft>
                <a:spcPct val="0"/>
              </a:spcAft>
              <a:defRPr/>
            </a:pPr>
            <a:fld id="{00FCAD85-5D8F-4517-B473-4B9C9986E8D0}" type="datetimeFigureOut">
              <a:rPr lang="en-US"/>
              <a:pPr fontAlgn="base">
                <a:spcBef>
                  <a:spcPct val="0"/>
                </a:spcBef>
                <a:spcAft>
                  <a:spcPct val="0"/>
                </a:spcAft>
                <a:defRPr/>
              </a:pPr>
              <a:t>5/10/2015</a:t>
            </a:fld>
            <a:endParaRPr lang="en-US"/>
          </a:p>
        </p:txBody>
      </p:sp>
      <p:pic>
        <p:nvPicPr>
          <p:cNvPr id="20487" name="Picture 3"/>
          <p:cNvPicPr>
            <a:picLocks noChangeAspect="1" noChangeArrowheads="1"/>
          </p:cNvPicPr>
          <p:nvPr/>
        </p:nvPicPr>
        <p:blipFill>
          <a:blip r:embed="rId17" cstate="print"/>
          <a:srcRect/>
          <a:stretch>
            <a:fillRect/>
          </a:stretch>
        </p:blipFill>
        <p:spPr bwMode="auto">
          <a:xfrm>
            <a:off x="7613651" y="6007102"/>
            <a:ext cx="2474913" cy="752475"/>
          </a:xfrm>
          <a:prstGeom prst="rect">
            <a:avLst/>
          </a:prstGeom>
          <a:noFill/>
          <a:ln w="9525">
            <a:noFill/>
            <a:miter lim="800000"/>
            <a:headEnd/>
            <a:tailEnd/>
          </a:ln>
        </p:spPr>
      </p:pic>
      <p:sp>
        <p:nvSpPr>
          <p:cNvPr id="10" name="Rectangle 9"/>
          <p:cNvSpPr/>
          <p:nvPr/>
        </p:nvSpPr>
        <p:spPr bwMode="auto">
          <a:xfrm>
            <a:off x="0" y="1141415"/>
            <a:ext cx="9848850" cy="276225"/>
          </a:xfrm>
          <a:prstGeom prst="rect">
            <a:avLst/>
          </a:prstGeom>
          <a:gradFill>
            <a:gsLst>
              <a:gs pos="0">
                <a:schemeClr val="bg1"/>
              </a:gs>
              <a:gs pos="50000">
                <a:srgbClr val="007CC3"/>
              </a:gs>
            </a:gsLst>
            <a:lin ang="10800000" scaled="0"/>
          </a:gradFill>
          <a:ln w="19050" cap="flat" cmpd="sng" algn="ctr">
            <a:noFill/>
            <a:prstDash val="solid"/>
            <a:round/>
            <a:headEnd type="none" w="med" len="med"/>
            <a:tailEnd type="none" w="med" len="med"/>
          </a:ln>
          <a:effectLst/>
        </p:spPr>
        <p:txBody>
          <a:bodyPr anchor="b">
            <a:spAutoFit/>
          </a:bodyPr>
          <a:lstStyle/>
          <a:p>
            <a:pPr fontAlgn="base">
              <a:spcBef>
                <a:spcPct val="50000"/>
              </a:spcBef>
              <a:spcAft>
                <a:spcPct val="0"/>
              </a:spcAft>
              <a:defRPr/>
            </a:pPr>
            <a:endParaRPr lang="en-US" sz="1200"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transition>
    <p:wipe dir="r"/>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Arial" charset="0"/>
        </a:defRPr>
      </a:lvl2pPr>
      <a:lvl3pPr algn="l" rtl="0" eaLnBrk="0" fontAlgn="base" hangingPunct="0">
        <a:lnSpc>
          <a:spcPct val="90000"/>
        </a:lnSpc>
        <a:spcBef>
          <a:spcPct val="0"/>
        </a:spcBef>
        <a:spcAft>
          <a:spcPct val="0"/>
        </a:spcAft>
        <a:defRPr sz="2800" b="1">
          <a:solidFill>
            <a:schemeClr val="tx1"/>
          </a:solidFill>
          <a:latin typeface="Arial" charset="0"/>
        </a:defRPr>
      </a:lvl3pPr>
      <a:lvl4pPr algn="l" rtl="0" eaLnBrk="0" fontAlgn="base" hangingPunct="0">
        <a:lnSpc>
          <a:spcPct val="90000"/>
        </a:lnSpc>
        <a:spcBef>
          <a:spcPct val="0"/>
        </a:spcBef>
        <a:spcAft>
          <a:spcPct val="0"/>
        </a:spcAft>
        <a:defRPr sz="2800" b="1">
          <a:solidFill>
            <a:schemeClr val="tx1"/>
          </a:solidFill>
          <a:latin typeface="Arial" charset="0"/>
        </a:defRPr>
      </a:lvl4pPr>
      <a:lvl5pPr algn="l" rtl="0" eaLnBrk="0" fontAlgn="base" hangingPunct="0">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3200" b="1">
          <a:solidFill>
            <a:schemeClr val="tx1"/>
          </a:solidFill>
          <a:latin typeface="Arial" charset="0"/>
        </a:defRPr>
      </a:lvl6pPr>
      <a:lvl7pPr marL="914400" algn="l" rtl="0" eaLnBrk="1" fontAlgn="base" hangingPunct="1">
        <a:lnSpc>
          <a:spcPct val="90000"/>
        </a:lnSpc>
        <a:spcBef>
          <a:spcPct val="0"/>
        </a:spcBef>
        <a:spcAft>
          <a:spcPct val="0"/>
        </a:spcAft>
        <a:defRPr sz="3200" b="1">
          <a:solidFill>
            <a:schemeClr val="tx1"/>
          </a:solidFill>
          <a:latin typeface="Arial" charset="0"/>
        </a:defRPr>
      </a:lvl7pPr>
      <a:lvl8pPr marL="1371600" algn="l" rtl="0" eaLnBrk="1" fontAlgn="base" hangingPunct="1">
        <a:lnSpc>
          <a:spcPct val="90000"/>
        </a:lnSpc>
        <a:spcBef>
          <a:spcPct val="0"/>
        </a:spcBef>
        <a:spcAft>
          <a:spcPct val="0"/>
        </a:spcAft>
        <a:defRPr sz="3200" b="1">
          <a:solidFill>
            <a:schemeClr val="tx1"/>
          </a:solidFill>
          <a:latin typeface="Arial" charset="0"/>
        </a:defRPr>
      </a:lvl8pPr>
      <a:lvl9pPr marL="1828800" algn="l" rtl="0" eaLnBrk="1" fontAlgn="base" hangingPunct="1">
        <a:lnSpc>
          <a:spcPct val="90000"/>
        </a:lnSpc>
        <a:spcBef>
          <a:spcPct val="0"/>
        </a:spcBef>
        <a:spcAft>
          <a:spcPct val="0"/>
        </a:spcAft>
        <a:defRPr sz="3200" b="1">
          <a:solidFill>
            <a:schemeClr val="tx1"/>
          </a:solidFill>
          <a:latin typeface="Arial" charset="0"/>
        </a:defRPr>
      </a:lvl9pPr>
    </p:titleStyle>
    <p:bodyStyle>
      <a:lvl1pPr marL="342900" indent="-342900" algn="l" rtl="0" eaLnBrk="0" fontAlgn="base" hangingPunct="0">
        <a:lnSpc>
          <a:spcPct val="95000"/>
        </a:lnSpc>
        <a:spcBef>
          <a:spcPct val="50000"/>
        </a:spcBef>
        <a:spcAft>
          <a:spcPct val="0"/>
        </a:spcAft>
        <a:buClr>
          <a:srgbClr val="007CC3"/>
        </a:buClr>
        <a:buChar char="•"/>
        <a:defRPr sz="2400">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lr>
          <a:srgbClr val="007CC3"/>
        </a:buClr>
        <a:buFont typeface="Arial" pitchFamily="34" charset="0"/>
        <a:buChar char="–"/>
        <a:defRPr sz="2000">
          <a:solidFill>
            <a:schemeClr val="tx1"/>
          </a:solidFill>
          <a:latin typeface="+mn-lt"/>
        </a:defRPr>
      </a:lvl2pPr>
      <a:lvl3pPr marL="1143000" indent="-228600" algn="l" rtl="0" eaLnBrk="0" fontAlgn="base" hangingPunct="0">
        <a:lnSpc>
          <a:spcPct val="95000"/>
        </a:lnSpc>
        <a:spcBef>
          <a:spcPct val="20000"/>
        </a:spcBef>
        <a:spcAft>
          <a:spcPct val="0"/>
        </a:spcAft>
        <a:buClr>
          <a:srgbClr val="007CC3"/>
        </a:buClr>
        <a:buChar char="•"/>
        <a:defRPr sz="2400">
          <a:solidFill>
            <a:schemeClr val="tx1"/>
          </a:solidFill>
          <a:latin typeface="+mn-lt"/>
        </a:defRPr>
      </a:lvl3pPr>
      <a:lvl4pPr marL="1600200" indent="-228600" algn="l" rtl="0" eaLnBrk="0" fontAlgn="base" hangingPunct="0">
        <a:lnSpc>
          <a:spcPct val="95000"/>
        </a:lnSpc>
        <a:spcBef>
          <a:spcPct val="20000"/>
        </a:spcBef>
        <a:spcAft>
          <a:spcPct val="0"/>
        </a:spcAft>
        <a:buClr>
          <a:srgbClr val="007CC3"/>
        </a:buClr>
        <a:buFont typeface="Arial" pitchFamily="34" charset="0"/>
        <a:buChar char="–"/>
        <a:defRPr sz="1600">
          <a:solidFill>
            <a:schemeClr val="tx1"/>
          </a:solidFill>
          <a:latin typeface="+mn-lt"/>
        </a:defRPr>
      </a:lvl4pPr>
      <a:lvl5pPr marL="2057400" indent="-228600" algn="l" rtl="0" eaLnBrk="0" fontAlgn="base" hangingPunct="0">
        <a:lnSpc>
          <a:spcPct val="95000"/>
        </a:lnSpc>
        <a:spcBef>
          <a:spcPct val="20000"/>
        </a:spcBef>
        <a:spcAft>
          <a:spcPct val="0"/>
        </a:spcAft>
        <a:buClr>
          <a:srgbClr val="007CC3"/>
        </a:buClr>
        <a:buChar char="•"/>
        <a:defRPr sz="1600">
          <a:solidFill>
            <a:schemeClr val="tx1"/>
          </a:solidFill>
          <a:latin typeface="+mn-lt"/>
        </a:defRPr>
      </a:lvl5pPr>
      <a:lvl6pPr marL="25146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6pPr>
      <a:lvl7pPr marL="29718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7pPr>
      <a:lvl8pPr marL="34290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8pPr>
      <a:lvl9pPr marL="3886200" indent="-228600" algn="l" rtl="0" eaLnBrk="1" fontAlgn="base" hangingPunct="1">
        <a:lnSpc>
          <a:spcPct val="95000"/>
        </a:lnSpc>
        <a:spcBef>
          <a:spcPct val="20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8.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3.xml"/><Relationship Id="rId1" Type="http://schemas.openxmlformats.org/officeDocument/2006/relationships/tags" Target="../tags/tag1.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0.xml"/><Relationship Id="rId1" Type="http://schemas.openxmlformats.org/officeDocument/2006/relationships/tags" Target="../tags/tag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3.xml"/><Relationship Id="rId1" Type="http://schemas.openxmlformats.org/officeDocument/2006/relationships/tags" Target="../tags/tag3.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5.xml"/><Relationship Id="rId1" Type="http://schemas.openxmlformats.org/officeDocument/2006/relationships/tags" Target="../tags/tag4.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35.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0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8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9.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57.xml"/><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10.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46.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9.xml"/><Relationship Id="rId1" Type="http://schemas.openxmlformats.org/officeDocument/2006/relationships/slideLayout" Target="../slideLayouts/slideLayout12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14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7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4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jpeg"/></Relationships>
</file>

<file path=ppt/slides/_rels/slide73.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54.xml"/><Relationship Id="rId1" Type="http://schemas.openxmlformats.org/officeDocument/2006/relationships/slideLayout" Target="../slideLayouts/slideLayout14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19.xml"/><Relationship Id="rId1" Type="http://schemas.openxmlformats.org/officeDocument/2006/relationships/themeOverride" Target="../theme/themeOverride2.xml"/><Relationship Id="rId5" Type="http://schemas.openxmlformats.org/officeDocument/2006/relationships/comments" Target="../comments/commen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19.xml"/><Relationship Id="rId7" Type="http://schemas.openxmlformats.org/officeDocument/2006/relationships/comments" Target="../comments/comment2.xml"/><Relationship Id="rId2" Type="http://schemas.openxmlformats.org/officeDocument/2006/relationships/tags" Target="../tags/tag5.xml"/><Relationship Id="rId1" Type="http://schemas.openxmlformats.org/officeDocument/2006/relationships/themeOverride" Target="../theme/themeOverride3.xml"/><Relationship Id="rId6" Type="http://schemas.openxmlformats.org/officeDocument/2006/relationships/image" Target="../media/image105.jpeg"/><Relationship Id="rId5" Type="http://schemas.openxmlformats.org/officeDocument/2006/relationships/image" Target="../media/image14.jpeg"/><Relationship Id="rId4" Type="http://schemas.openxmlformats.org/officeDocument/2006/relationships/notesSlide" Target="../notesSlides/notesSlide6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19.xml"/><Relationship Id="rId1" Type="http://schemas.openxmlformats.org/officeDocument/2006/relationships/themeOverride" Target="../theme/themeOverride4.xml"/><Relationship Id="rId4" Type="http://schemas.openxmlformats.org/officeDocument/2006/relationships/image" Target="../media/image14.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08.jpeg"/><Relationship Id="rId2" Type="http://schemas.openxmlformats.org/officeDocument/2006/relationships/slideLayout" Target="../slideLayouts/slideLayout219.xml"/><Relationship Id="rId1" Type="http://schemas.openxmlformats.org/officeDocument/2006/relationships/themeOverride" Target="../theme/themeOverride5.xml"/><Relationship Id="rId6" Type="http://schemas.openxmlformats.org/officeDocument/2006/relationships/image" Target="../media/image107.gif"/><Relationship Id="rId5" Type="http://schemas.openxmlformats.org/officeDocument/2006/relationships/image" Target="../media/image106.jpeg"/><Relationship Id="rId4" Type="http://schemas.openxmlformats.org/officeDocument/2006/relationships/image" Target="../media/image14.jpeg"/></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21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19.xml"/><Relationship Id="rId1" Type="http://schemas.openxmlformats.org/officeDocument/2006/relationships/themeOverride" Target="../theme/themeOverride6.xml"/><Relationship Id="rId4" Type="http://schemas.openxmlformats.org/officeDocument/2006/relationships/image" Target="../media/image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21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19.xml"/><Relationship Id="rId1" Type="http://schemas.openxmlformats.org/officeDocument/2006/relationships/themeOverride" Target="../theme/themeOverride7.xml"/><Relationship Id="rId5" Type="http://schemas.openxmlformats.org/officeDocument/2006/relationships/image" Target="../media/image111.png"/><Relationship Id="rId4" Type="http://schemas.openxmlformats.org/officeDocument/2006/relationships/image" Target="../media/image14.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19.xml"/><Relationship Id="rId1" Type="http://schemas.openxmlformats.org/officeDocument/2006/relationships/themeOverride" Target="../theme/themeOverride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0" y="4500571"/>
            <a:ext cx="10287000" cy="1646605"/>
          </a:xfrm>
          <a:prstGeom prst="rect">
            <a:avLst/>
          </a:prstGeom>
          <a:noFill/>
          <a:ln w="9525">
            <a:noFill/>
            <a:miter lim="800000"/>
            <a:headEnd/>
            <a:tailEnd/>
          </a:ln>
        </p:spPr>
        <p:txBody>
          <a:bodyPr>
            <a:spAutoFit/>
          </a:bodyPr>
          <a:lstStyle/>
          <a:p>
            <a:pPr algn="ctr"/>
            <a:r>
              <a:rPr lang="el-GR" sz="3600" b="1" dirty="0" smtClean="0">
                <a:solidFill>
                  <a:srgbClr val="16165D"/>
                </a:solidFill>
                <a:latin typeface="Comic Sans MS" pitchFamily="66" charset="0"/>
                <a:cs typeface="Arial" pitchFamily="34" charset="0"/>
              </a:rPr>
              <a:t>ΟΙΚΟΓΕΝΗΣ ΥΠΕΡΧΟΛΗΣΤΕΡΟΛΑΙΜΙΑ</a:t>
            </a:r>
            <a:endParaRPr lang="el-GR" sz="3200" b="1" dirty="0">
              <a:solidFill>
                <a:srgbClr val="16165D"/>
              </a:solidFill>
              <a:latin typeface="Comic Sans MS" pitchFamily="66" charset="0"/>
              <a:cs typeface="Arial" pitchFamily="34" charset="0"/>
            </a:endParaRPr>
          </a:p>
          <a:p>
            <a:pPr algn="ctr"/>
            <a:r>
              <a:rPr lang="el-GR" b="1" dirty="0">
                <a:solidFill>
                  <a:srgbClr val="FF3300"/>
                </a:solidFill>
                <a:latin typeface="Comic Sans MS" pitchFamily="66" charset="0"/>
                <a:cs typeface="Arial" pitchFamily="34" charset="0"/>
              </a:rPr>
              <a:t>Ευάγγελος </a:t>
            </a:r>
            <a:r>
              <a:rPr lang="el-GR" b="1" dirty="0" err="1">
                <a:solidFill>
                  <a:srgbClr val="FF3300"/>
                </a:solidFill>
                <a:latin typeface="Comic Sans MS" pitchFamily="66" charset="0"/>
                <a:cs typeface="Arial" pitchFamily="34" charset="0"/>
              </a:rPr>
              <a:t>Λυμπερόπουλος</a:t>
            </a:r>
            <a:endParaRPr lang="el-GR" b="1" dirty="0">
              <a:solidFill>
                <a:srgbClr val="FF3300"/>
              </a:solidFill>
              <a:latin typeface="Comic Sans MS" pitchFamily="66" charset="0"/>
              <a:cs typeface="Arial" pitchFamily="34" charset="0"/>
            </a:endParaRPr>
          </a:p>
          <a:p>
            <a:pPr algn="ctr"/>
            <a:endParaRPr lang="el-GR" sz="700" b="1" dirty="0">
              <a:solidFill>
                <a:srgbClr val="66FF33"/>
              </a:solidFill>
              <a:latin typeface="Comic Sans MS" pitchFamily="66" charset="0"/>
              <a:cs typeface="Arial" pitchFamily="34" charset="0"/>
            </a:endParaRPr>
          </a:p>
          <a:p>
            <a:pPr algn="ctr"/>
            <a:r>
              <a:rPr lang="el-GR" sz="2000" b="1" dirty="0">
                <a:solidFill>
                  <a:srgbClr val="7030A0"/>
                </a:solidFill>
                <a:latin typeface="Comic Sans MS" pitchFamily="66" charset="0"/>
                <a:cs typeface="Arial" pitchFamily="34" charset="0"/>
              </a:rPr>
              <a:t>Επίκουρος Καθηγητής Παθολογίας Ιατρικής Σχολής Παν/</a:t>
            </a:r>
            <a:r>
              <a:rPr lang="el-GR" sz="2000" b="1" dirty="0" err="1">
                <a:solidFill>
                  <a:srgbClr val="7030A0"/>
                </a:solidFill>
                <a:latin typeface="Comic Sans MS" pitchFamily="66" charset="0"/>
                <a:cs typeface="Arial" pitchFamily="34" charset="0"/>
              </a:rPr>
              <a:t>μίου</a:t>
            </a:r>
            <a:r>
              <a:rPr lang="el-GR" sz="2000" b="1" dirty="0">
                <a:solidFill>
                  <a:srgbClr val="7030A0"/>
                </a:solidFill>
                <a:latin typeface="Comic Sans MS" pitchFamily="66" charset="0"/>
                <a:cs typeface="Arial" pitchFamily="34" charset="0"/>
              </a:rPr>
              <a:t> Ιωαννίνων</a:t>
            </a:r>
          </a:p>
          <a:p>
            <a:pPr algn="ctr"/>
            <a:r>
              <a:rPr lang="en-US" sz="2000" b="1" dirty="0">
                <a:solidFill>
                  <a:srgbClr val="003300"/>
                </a:solidFill>
                <a:latin typeface="Comic Sans MS" pitchFamily="66" charset="0"/>
                <a:cs typeface="Arial" pitchFamily="34" charset="0"/>
              </a:rPr>
              <a:t>www.bpath.gr &amp; www.atherosclerosis.gr</a:t>
            </a:r>
            <a:endParaRPr lang="el-GR" sz="2000" b="1" dirty="0">
              <a:solidFill>
                <a:srgbClr val="003300"/>
              </a:solidFill>
              <a:latin typeface="Comic Sans MS" pitchFamily="66" charset="0"/>
              <a:cs typeface="Arial" pitchFamily="34" charset="0"/>
            </a:endParaRPr>
          </a:p>
        </p:txBody>
      </p:sp>
      <p:pic>
        <p:nvPicPr>
          <p:cNvPr id="489476" name="Picture 4"/>
          <p:cNvPicPr>
            <a:picLocks noChangeAspect="1" noChangeArrowheads="1"/>
          </p:cNvPicPr>
          <p:nvPr/>
        </p:nvPicPr>
        <p:blipFill>
          <a:blip r:embed="rId3" cstate="print"/>
          <a:srcRect/>
          <a:stretch>
            <a:fillRect/>
          </a:stretch>
        </p:blipFill>
        <p:spPr bwMode="auto">
          <a:xfrm>
            <a:off x="0" y="0"/>
            <a:ext cx="10287000" cy="1524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8308" name="Picture 2"/>
          <p:cNvPicPr>
            <a:picLocks noChangeAspect="1" noChangeArrowheads="1"/>
          </p:cNvPicPr>
          <p:nvPr/>
        </p:nvPicPr>
        <p:blipFill>
          <a:blip r:embed="rId4" cstate="print"/>
          <a:srcRect/>
          <a:stretch>
            <a:fillRect/>
          </a:stretch>
        </p:blipFill>
        <p:spPr bwMode="auto">
          <a:xfrm>
            <a:off x="3543300" y="1524000"/>
            <a:ext cx="3886200" cy="2590800"/>
          </a:xfrm>
          <a:prstGeom prst="rect">
            <a:avLst/>
          </a:prstGeom>
          <a:noFill/>
          <a:ln w="9525">
            <a:noFill/>
            <a:miter lim="800000"/>
            <a:headEnd/>
            <a:tailEnd/>
          </a:ln>
        </p:spPr>
      </p:pic>
      <p:pic>
        <p:nvPicPr>
          <p:cNvPr id="98309" name="Picture 4" descr="C:\Users\Έυη\Desktop\castle.jpg"/>
          <p:cNvPicPr>
            <a:picLocks noChangeAspect="1" noChangeArrowheads="1"/>
          </p:cNvPicPr>
          <p:nvPr/>
        </p:nvPicPr>
        <p:blipFill>
          <a:blip r:embed="rId5" cstate="print"/>
          <a:srcRect/>
          <a:stretch>
            <a:fillRect/>
          </a:stretch>
        </p:blipFill>
        <p:spPr bwMode="auto">
          <a:xfrm>
            <a:off x="1" y="1524000"/>
            <a:ext cx="3563938" cy="2590800"/>
          </a:xfrm>
          <a:prstGeom prst="rect">
            <a:avLst/>
          </a:prstGeom>
          <a:noFill/>
          <a:ln w="9525">
            <a:noFill/>
            <a:miter lim="800000"/>
            <a:headEnd/>
            <a:tailEnd/>
          </a:ln>
        </p:spPr>
      </p:pic>
      <p:pic>
        <p:nvPicPr>
          <p:cNvPr id="98310" name="Picture 2" descr="C:\Users\Έυη\AppData\Local\Microsoft\Windows\INetCache\Content.Outlook\Z3BBA0ZW\πανεπιστημιακο νοσοκομειο ιωαννινων2.jpg"/>
          <p:cNvPicPr>
            <a:picLocks noChangeAspect="1" noChangeArrowheads="1"/>
          </p:cNvPicPr>
          <p:nvPr/>
        </p:nvPicPr>
        <p:blipFill>
          <a:blip r:embed="rId6" cstate="print"/>
          <a:srcRect/>
          <a:stretch>
            <a:fillRect/>
          </a:stretch>
        </p:blipFill>
        <p:spPr bwMode="auto">
          <a:xfrm>
            <a:off x="7429500" y="1524000"/>
            <a:ext cx="28575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5154" name="Picture 2" descr="C:\Users\eorangers.BIOCENTRICINC\AppData\Local\Microsoft\Windows\Temporary Internet Files\Content.Outlook\PMRVVY7P\regeneron (9).jpg"/>
          <p:cNvPicPr>
            <a:picLocks noChangeAspect="1" noChangeArrowheads="1"/>
          </p:cNvPicPr>
          <p:nvPr/>
        </p:nvPicPr>
        <p:blipFill>
          <a:blip r:embed="rId3" cstate="print"/>
          <a:srcRect/>
          <a:stretch>
            <a:fillRect/>
          </a:stretch>
        </p:blipFill>
        <p:spPr bwMode="auto">
          <a:xfrm>
            <a:off x="617539" y="1112838"/>
            <a:ext cx="9097962" cy="5391150"/>
          </a:xfrm>
          <a:prstGeom prst="rect">
            <a:avLst/>
          </a:prstGeom>
          <a:noFill/>
          <a:ln w="9525">
            <a:noFill/>
            <a:miter lim="800000"/>
            <a:headEnd/>
            <a:tailEnd/>
          </a:ln>
        </p:spPr>
      </p:pic>
      <p:sp>
        <p:nvSpPr>
          <p:cNvPr id="305155" name="Rectangle 2"/>
          <p:cNvSpPr>
            <a:spLocks noGrp="1" noChangeArrowheads="1"/>
          </p:cNvSpPr>
          <p:nvPr>
            <p:ph type="title"/>
          </p:nvPr>
        </p:nvSpPr>
        <p:spPr>
          <a:xfrm>
            <a:off x="617538" y="344490"/>
            <a:ext cx="9258300" cy="803275"/>
          </a:xfrm>
        </p:spPr>
        <p:txBody>
          <a:bodyPr anchor="t"/>
          <a:lstStyle/>
          <a:p>
            <a:pPr eaLnBrk="1" hangingPunct="1">
              <a:lnSpc>
                <a:spcPts val="3463"/>
              </a:lnSpc>
            </a:pPr>
            <a:r>
              <a:rPr lang="en-US" sz="2800" b="1" smtClean="0">
                <a:solidFill>
                  <a:srgbClr val="FF0000"/>
                </a:solidFill>
                <a:latin typeface="Comic Sans MS" pitchFamily="66" charset="0"/>
                <a:ea typeface="MS PGothic" pitchFamily="34" charset="-128"/>
              </a:rPr>
              <a:t>LDL Receptor Function and Life Cycle</a:t>
            </a:r>
            <a:endParaRPr lang="en-US" sz="2400" smtClean="0">
              <a:solidFill>
                <a:srgbClr val="FF0000"/>
              </a:solidFill>
              <a:ea typeface="MS PGothic" pitchFamily="34" charset="-128"/>
            </a:endParaRPr>
          </a:p>
        </p:txBody>
      </p:sp>
      <p:sp>
        <p:nvSpPr>
          <p:cNvPr id="305156" name="Slide Number Placeholder 2"/>
          <p:cNvSpPr txBox="1">
            <a:spLocks noGrp="1"/>
          </p:cNvSpPr>
          <p:nvPr/>
        </p:nvSpPr>
        <p:spPr bwMode="auto">
          <a:xfrm>
            <a:off x="0" y="6634165"/>
            <a:ext cx="396875" cy="223837"/>
          </a:xfrm>
          <a:prstGeom prst="rect">
            <a:avLst/>
          </a:prstGeom>
          <a:noFill/>
          <a:ln w="9525">
            <a:noFill/>
            <a:miter lim="800000"/>
            <a:headEnd/>
            <a:tailEnd/>
          </a:ln>
        </p:spPr>
        <p:txBody>
          <a:bodyPr/>
          <a:lstStyle/>
          <a:p>
            <a:pPr fontAlgn="base">
              <a:spcBef>
                <a:spcPct val="0"/>
              </a:spcBef>
              <a:spcAft>
                <a:spcPct val="0"/>
              </a:spcAft>
            </a:pPr>
            <a:fld id="{194AE385-9610-4DEB-B773-806C38536A96}" type="slidenum">
              <a:rPr lang="en-US" sz="800" smtClean="0">
                <a:solidFill>
                  <a:srgbClr val="BFBFBF"/>
                </a:solidFill>
                <a:ea typeface="MS PGothic" pitchFamily="34" charset="-128"/>
              </a:rPr>
              <a:pPr fontAlgn="base">
                <a:spcBef>
                  <a:spcPct val="0"/>
                </a:spcBef>
                <a:spcAft>
                  <a:spcPct val="0"/>
                </a:spcAft>
              </a:pPr>
              <a:t>10</a:t>
            </a:fld>
            <a:endParaRPr lang="en-US" sz="800" smtClean="0">
              <a:solidFill>
                <a:srgbClr val="BFBFBF"/>
              </a:solidFill>
              <a:ea typeface="MS PGothic" pitchFamily="34" charset="-128"/>
            </a:endParaRPr>
          </a:p>
        </p:txBody>
      </p:sp>
      <p:sp>
        <p:nvSpPr>
          <p:cNvPr id="305157" name="Slide Number Placeholder 3"/>
          <p:cNvSpPr>
            <a:spLocks noGrp="1"/>
          </p:cNvSpPr>
          <p:nvPr>
            <p:ph type="sldNum" sz="quarter" idx="12"/>
          </p:nvPr>
        </p:nvSpPr>
        <p:spPr>
          <a:xfrm>
            <a:off x="514350" y="6245225"/>
            <a:ext cx="2400300" cy="476250"/>
          </a:xfrm>
          <a:noFill/>
        </p:spPr>
        <p:txBody>
          <a:bodyPr/>
          <a:lstStyle/>
          <a:p>
            <a:fld id="{3CA47E6F-DD2F-4F51-A059-9A2A9A38549D}" type="slidenum">
              <a:rPr lang="en-US" smtClean="0">
                <a:solidFill>
                  <a:srgbClr val="BFBFBF"/>
                </a:solidFill>
                <a:latin typeface="Arial" pitchFamily="34" charset="0"/>
                <a:ea typeface="MS PGothic" pitchFamily="34" charset="-128"/>
                <a:cs typeface="Arial" pitchFamily="34" charset="0"/>
              </a:rPr>
              <a:pPr/>
              <a:t>10</a:t>
            </a:fld>
            <a:endParaRPr lang="en-US" smtClean="0">
              <a:solidFill>
                <a:srgbClr val="BFBFBF"/>
              </a:solidFill>
              <a:latin typeface="Arial" pitchFamily="34" charset="0"/>
              <a:ea typeface="MS PGothic" pitchFamily="34" charset="-128"/>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1"/>
            <a:ext cx="10287000" cy="6857941"/>
          </a:xfrm>
          <a:prstGeom prst="rect">
            <a:avLst/>
          </a:prstGeom>
          <a:noFill/>
          <a:ln w="9525">
            <a:noFill/>
            <a:miter lim="800000"/>
            <a:headEnd/>
            <a:tailEnd/>
          </a:ln>
          <a:effectLst/>
        </p:spPr>
      </p:pic>
    </p:spTree>
  </p:cSld>
  <p:clrMapOvr>
    <a:masterClrMapping/>
  </p:clrMapOvr>
  <p:transition>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6178" name="Picture 2" descr="C:\Users\eorangers.BIOCENTRICINC\AppData\Local\Microsoft\Windows\Temporary Internet Files\Content.Outlook\PMRVVY7P\regeneron2 (8).jpg"/>
          <p:cNvPicPr>
            <a:picLocks noChangeAspect="1" noChangeArrowheads="1"/>
          </p:cNvPicPr>
          <p:nvPr/>
        </p:nvPicPr>
        <p:blipFill>
          <a:blip r:embed="rId3" cstate="print"/>
          <a:srcRect/>
          <a:stretch>
            <a:fillRect/>
          </a:stretch>
        </p:blipFill>
        <p:spPr bwMode="auto">
          <a:xfrm>
            <a:off x="603250" y="1112840"/>
            <a:ext cx="9112250" cy="5399087"/>
          </a:xfrm>
          <a:prstGeom prst="rect">
            <a:avLst/>
          </a:prstGeom>
          <a:noFill/>
          <a:ln w="9525">
            <a:noFill/>
            <a:miter lim="800000"/>
            <a:headEnd/>
            <a:tailEnd/>
          </a:ln>
        </p:spPr>
      </p:pic>
      <p:sp>
        <p:nvSpPr>
          <p:cNvPr id="306179" name="Rectangle 2"/>
          <p:cNvSpPr>
            <a:spLocks noGrp="1" noChangeArrowheads="1"/>
          </p:cNvSpPr>
          <p:nvPr>
            <p:ph type="title"/>
          </p:nvPr>
        </p:nvSpPr>
        <p:spPr>
          <a:xfrm>
            <a:off x="514350" y="61915"/>
            <a:ext cx="9258300" cy="803275"/>
          </a:xfrm>
        </p:spPr>
        <p:txBody>
          <a:bodyPr anchor="t"/>
          <a:lstStyle/>
          <a:p>
            <a:pPr eaLnBrk="1" hangingPunct="1">
              <a:lnSpc>
                <a:spcPts val="3463"/>
              </a:lnSpc>
            </a:pPr>
            <a:r>
              <a:rPr lang="en-US" sz="2800" b="1" smtClean="0">
                <a:solidFill>
                  <a:srgbClr val="FF0000"/>
                </a:solidFill>
                <a:latin typeface="Comic Sans MS" pitchFamily="66" charset="0"/>
                <a:ea typeface="MS PGothic" pitchFamily="34" charset="-128"/>
              </a:rPr>
              <a:t>The Role of PCSK9 in the Regulation </a:t>
            </a:r>
            <a:br>
              <a:rPr lang="en-US" sz="2800" b="1" smtClean="0">
                <a:solidFill>
                  <a:srgbClr val="FF0000"/>
                </a:solidFill>
                <a:latin typeface="Comic Sans MS" pitchFamily="66" charset="0"/>
                <a:ea typeface="MS PGothic" pitchFamily="34" charset="-128"/>
              </a:rPr>
            </a:br>
            <a:r>
              <a:rPr lang="en-US" sz="2800" b="1" smtClean="0">
                <a:solidFill>
                  <a:srgbClr val="FF0000"/>
                </a:solidFill>
                <a:latin typeface="Comic Sans MS" pitchFamily="66" charset="0"/>
                <a:ea typeface="MS PGothic" pitchFamily="34" charset="-128"/>
              </a:rPr>
              <a:t>of LDL Receptor Expression</a:t>
            </a:r>
            <a:endParaRPr lang="en-GB" sz="2800" b="1" i="1" smtClean="0">
              <a:solidFill>
                <a:srgbClr val="FF0000"/>
              </a:solidFill>
              <a:latin typeface="Comic Sans MS" pitchFamily="66" charset="0"/>
              <a:ea typeface="MS PGothic" pitchFamily="34" charset="-128"/>
              <a:cs typeface="Times New Roman" pitchFamily="18" charset="0"/>
            </a:endParaRPr>
          </a:p>
        </p:txBody>
      </p:sp>
      <p:sp>
        <p:nvSpPr>
          <p:cNvPr id="306180" name="Slide Number Placeholder 2"/>
          <p:cNvSpPr txBox="1">
            <a:spLocks noGrp="1"/>
          </p:cNvSpPr>
          <p:nvPr/>
        </p:nvSpPr>
        <p:spPr bwMode="auto">
          <a:xfrm>
            <a:off x="0" y="6634165"/>
            <a:ext cx="396875" cy="223837"/>
          </a:xfrm>
          <a:prstGeom prst="rect">
            <a:avLst/>
          </a:prstGeom>
          <a:noFill/>
          <a:ln w="9525">
            <a:noFill/>
            <a:miter lim="800000"/>
            <a:headEnd/>
            <a:tailEnd/>
          </a:ln>
        </p:spPr>
        <p:txBody>
          <a:bodyPr/>
          <a:lstStyle/>
          <a:p>
            <a:pPr fontAlgn="base">
              <a:spcBef>
                <a:spcPct val="0"/>
              </a:spcBef>
              <a:spcAft>
                <a:spcPct val="0"/>
              </a:spcAft>
            </a:pPr>
            <a:fld id="{902AE6D8-0F18-4CCE-9CAE-9DCD8BC34756}" type="slidenum">
              <a:rPr lang="en-US" sz="800" smtClean="0">
                <a:solidFill>
                  <a:srgbClr val="BFBFBF"/>
                </a:solidFill>
                <a:ea typeface="MS PGothic" pitchFamily="34" charset="-128"/>
              </a:rPr>
              <a:pPr fontAlgn="base">
                <a:spcBef>
                  <a:spcPct val="0"/>
                </a:spcBef>
                <a:spcAft>
                  <a:spcPct val="0"/>
                </a:spcAft>
              </a:pPr>
              <a:t>12</a:t>
            </a:fld>
            <a:endParaRPr lang="en-US" sz="800" smtClean="0">
              <a:solidFill>
                <a:srgbClr val="BFBFBF"/>
              </a:solidFill>
              <a:ea typeface="MS PGothic" pitchFamily="34" charset="-128"/>
            </a:endParaRPr>
          </a:p>
        </p:txBody>
      </p:sp>
      <p:sp>
        <p:nvSpPr>
          <p:cNvPr id="306181" name="Slide Number Placeholder 2"/>
          <p:cNvSpPr>
            <a:spLocks noGrp="1"/>
          </p:cNvSpPr>
          <p:nvPr>
            <p:ph type="sldNum" sz="quarter" idx="12"/>
          </p:nvPr>
        </p:nvSpPr>
        <p:spPr>
          <a:xfrm>
            <a:off x="514350" y="6245225"/>
            <a:ext cx="2400300" cy="476250"/>
          </a:xfrm>
          <a:noFill/>
        </p:spPr>
        <p:txBody>
          <a:bodyPr/>
          <a:lstStyle/>
          <a:p>
            <a:fld id="{6E453FD0-9251-43D0-9F0C-9ACDECD238D6}" type="slidenum">
              <a:rPr lang="en-US" smtClean="0">
                <a:solidFill>
                  <a:srgbClr val="BFBFBF"/>
                </a:solidFill>
                <a:latin typeface="Arial" pitchFamily="34" charset="0"/>
                <a:ea typeface="MS PGothic" pitchFamily="34" charset="-128"/>
                <a:cs typeface="Arial" pitchFamily="34" charset="0"/>
              </a:rPr>
              <a:pPr/>
              <a:t>12</a:t>
            </a:fld>
            <a:endParaRPr lang="en-US" smtClean="0">
              <a:solidFill>
                <a:srgbClr val="BFBFBF"/>
              </a:solidFill>
              <a:latin typeface="Arial" pitchFamily="34" charset="0"/>
              <a:ea typeface="MS PGothic" pitchFamily="34" charset="-128"/>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54"/>
            <a:ext cx="10287000" cy="6857946"/>
          </a:xfrm>
          <a:prstGeom prst="rect">
            <a:avLst/>
          </a:prstGeom>
          <a:noFill/>
          <a:ln w="9525">
            <a:noFill/>
            <a:miter lim="800000"/>
            <a:headEnd/>
            <a:tailEnd/>
          </a:ln>
          <a:effectLst/>
        </p:spPr>
      </p:pic>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8286750" y="6572250"/>
            <a:ext cx="2000250" cy="2857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598467" name="Picture 3"/>
          <p:cNvPicPr>
            <a:picLocks noChangeAspect="1" noChangeArrowheads="1"/>
          </p:cNvPicPr>
          <p:nvPr/>
        </p:nvPicPr>
        <p:blipFill>
          <a:blip r:embed="rId3" cstate="print"/>
          <a:srcRect/>
          <a:stretch>
            <a:fillRect/>
          </a:stretch>
        </p:blipFill>
        <p:spPr bwMode="auto">
          <a:xfrm>
            <a:off x="642939" y="1000127"/>
            <a:ext cx="9107487" cy="5305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598468" name="Picture 4"/>
          <p:cNvPicPr>
            <a:picLocks noChangeAspect="1" noChangeArrowheads="1"/>
          </p:cNvPicPr>
          <p:nvPr/>
        </p:nvPicPr>
        <p:blipFill>
          <a:blip r:embed="rId4" cstate="print"/>
          <a:srcRect/>
          <a:stretch>
            <a:fillRect/>
          </a:stretch>
        </p:blipFill>
        <p:spPr bwMode="auto">
          <a:xfrm>
            <a:off x="1071564" y="285750"/>
            <a:ext cx="8143875" cy="47625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Picture 2" descr="Untitled-17"/>
          <p:cNvPicPr>
            <a:picLocks noChangeAspect="1" noChangeArrowheads="1"/>
          </p:cNvPicPr>
          <p:nvPr/>
        </p:nvPicPr>
        <p:blipFill>
          <a:blip r:embed="rId3" cstate="print"/>
          <a:srcRect/>
          <a:stretch>
            <a:fillRect/>
          </a:stretch>
        </p:blipFill>
        <p:spPr bwMode="auto">
          <a:xfrm>
            <a:off x="1111250" y="0"/>
            <a:ext cx="8280401"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9250" name="Picture 2" descr="Untitled-3"/>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457200" y="1447800"/>
            <a:ext cx="8458200" cy="646331"/>
          </a:xfrm>
          <a:prstGeom prst="rect">
            <a:avLst/>
          </a:prstGeom>
          <a:noFill/>
          <a:ln w="9525">
            <a:noFill/>
            <a:miter lim="800000"/>
            <a:headEnd/>
            <a:tailEnd/>
          </a:ln>
        </p:spPr>
        <p:txBody>
          <a:bodyPr>
            <a:spAutoFit/>
          </a:bodyPr>
          <a:lstStyle/>
          <a:p>
            <a:pPr algn="just" fontAlgn="base">
              <a:spcBef>
                <a:spcPct val="50000"/>
              </a:spcBef>
              <a:spcAft>
                <a:spcPct val="0"/>
              </a:spcAft>
            </a:pPr>
            <a:r>
              <a:rPr lang="el-GR" sz="3600" b="1" dirty="0" smtClean="0">
                <a:solidFill>
                  <a:srgbClr val="7030A0"/>
                </a:solidFill>
                <a:latin typeface="Comic Sans MS" pitchFamily="66" charset="0"/>
                <a:sym typeface="Wingdings" pitchFamily="2" charset="2"/>
              </a:rPr>
              <a:t> </a:t>
            </a:r>
            <a:r>
              <a:rPr lang="el-GR" sz="3600" b="1" dirty="0" smtClean="0">
                <a:solidFill>
                  <a:srgbClr val="7030A0"/>
                </a:solidFill>
                <a:latin typeface="Comic Sans MS" pitchFamily="66" charset="0"/>
              </a:rPr>
              <a:t>χοληστερόλης των </a:t>
            </a:r>
            <a:r>
              <a:rPr lang="el-GR" sz="3600" b="1" dirty="0" err="1" smtClean="0">
                <a:solidFill>
                  <a:srgbClr val="7030A0"/>
                </a:solidFill>
                <a:latin typeface="Comic Sans MS" pitchFamily="66" charset="0"/>
              </a:rPr>
              <a:t>ηπατοκυττάρων</a:t>
            </a:r>
            <a:endParaRPr lang="el-GR" sz="3600" b="1" dirty="0" smtClean="0">
              <a:solidFill>
                <a:srgbClr val="7030A0"/>
              </a:solidFill>
              <a:latin typeface="Comic Sans MS" pitchFamily="66" charset="0"/>
            </a:endParaRPr>
          </a:p>
        </p:txBody>
      </p:sp>
      <p:sp>
        <p:nvSpPr>
          <p:cNvPr id="310275" name="Text Box 3"/>
          <p:cNvSpPr txBox="1">
            <a:spLocks noChangeArrowheads="1"/>
          </p:cNvSpPr>
          <p:nvPr/>
        </p:nvSpPr>
        <p:spPr bwMode="auto">
          <a:xfrm>
            <a:off x="4800600" y="3048002"/>
            <a:ext cx="4572000" cy="2554545"/>
          </a:xfrm>
          <a:prstGeom prst="rect">
            <a:avLst/>
          </a:prstGeom>
          <a:noFill/>
          <a:ln w="9525">
            <a:noFill/>
            <a:miter lim="800000"/>
            <a:headEnd/>
            <a:tailEnd/>
          </a:ln>
        </p:spPr>
        <p:txBody>
          <a:bodyPr>
            <a:spAutoFit/>
          </a:bodyPr>
          <a:lstStyle/>
          <a:p>
            <a:pPr fontAlgn="base">
              <a:spcBef>
                <a:spcPct val="50000"/>
              </a:spcBef>
              <a:spcAft>
                <a:spcPct val="0"/>
              </a:spcAft>
            </a:pPr>
            <a:r>
              <a:rPr lang="el-GR" sz="4000" b="1" dirty="0" smtClean="0">
                <a:solidFill>
                  <a:schemeClr val="accent6">
                    <a:lumMod val="50000"/>
                  </a:schemeClr>
                </a:solidFill>
                <a:latin typeface="Comic Sans MS" pitchFamily="66" charset="0"/>
                <a:sym typeface="Wingdings" pitchFamily="2" charset="2"/>
              </a:rPr>
              <a:t></a:t>
            </a:r>
            <a:r>
              <a:rPr lang="el-GR" sz="4000" b="1" dirty="0" smtClean="0">
                <a:solidFill>
                  <a:schemeClr val="accent6">
                    <a:lumMod val="50000"/>
                  </a:schemeClr>
                </a:solidFill>
                <a:latin typeface="Comic Sans MS" pitchFamily="66" charset="0"/>
              </a:rPr>
              <a:t> </a:t>
            </a:r>
            <a:r>
              <a:rPr lang="en-US" sz="4000" b="1" dirty="0" smtClean="0">
                <a:solidFill>
                  <a:schemeClr val="accent6">
                    <a:lumMod val="50000"/>
                  </a:schemeClr>
                </a:solidFill>
                <a:latin typeface="Comic Sans MS" pitchFamily="66" charset="0"/>
              </a:rPr>
              <a:t>LDL </a:t>
            </a:r>
            <a:r>
              <a:rPr lang="el-GR" sz="4000" b="1" dirty="0" smtClean="0">
                <a:solidFill>
                  <a:schemeClr val="accent6">
                    <a:lumMod val="50000"/>
                  </a:schemeClr>
                </a:solidFill>
                <a:latin typeface="Comic Sans MS" pitchFamily="66" charset="0"/>
              </a:rPr>
              <a:t>υποδοχέων</a:t>
            </a:r>
          </a:p>
          <a:p>
            <a:pPr fontAlgn="base">
              <a:spcBef>
                <a:spcPct val="50000"/>
              </a:spcBef>
              <a:spcAft>
                <a:spcPct val="0"/>
              </a:spcAft>
            </a:pPr>
            <a:endParaRPr lang="el-GR" sz="4000" b="1" dirty="0" smtClean="0">
              <a:solidFill>
                <a:srgbClr val="99FF33"/>
              </a:solidFill>
              <a:latin typeface="Comic Sans MS" pitchFamily="66" charset="0"/>
            </a:endParaRPr>
          </a:p>
          <a:p>
            <a:pPr fontAlgn="base">
              <a:spcBef>
                <a:spcPct val="50000"/>
              </a:spcBef>
              <a:spcAft>
                <a:spcPct val="0"/>
              </a:spcAft>
            </a:pPr>
            <a:r>
              <a:rPr lang="el-GR" sz="4000" b="1" dirty="0" smtClean="0">
                <a:solidFill>
                  <a:schemeClr val="tx2"/>
                </a:solidFill>
                <a:latin typeface="Comic Sans MS" pitchFamily="66" charset="0"/>
                <a:sym typeface="Wingdings" pitchFamily="2" charset="2"/>
              </a:rPr>
              <a:t></a:t>
            </a:r>
            <a:r>
              <a:rPr lang="el-GR" sz="4000" b="1" dirty="0" smtClean="0">
                <a:solidFill>
                  <a:schemeClr val="tx2"/>
                </a:solidFill>
                <a:latin typeface="Comic Sans MS" pitchFamily="66" charset="0"/>
              </a:rPr>
              <a:t> </a:t>
            </a:r>
            <a:r>
              <a:rPr lang="en-US" sz="4000" b="1" dirty="0" smtClean="0">
                <a:solidFill>
                  <a:schemeClr val="tx2"/>
                </a:solidFill>
                <a:latin typeface="Comic Sans MS" pitchFamily="66" charset="0"/>
              </a:rPr>
              <a:t>LDL</a:t>
            </a:r>
            <a:r>
              <a:rPr lang="el-GR" sz="4000" b="1" dirty="0" smtClean="0">
                <a:solidFill>
                  <a:schemeClr val="tx2"/>
                </a:solidFill>
                <a:latin typeface="Comic Sans MS" pitchFamily="66" charset="0"/>
              </a:rPr>
              <a:t>-</a:t>
            </a:r>
            <a:r>
              <a:rPr lang="en-US" sz="4000" b="1" dirty="0" smtClean="0">
                <a:solidFill>
                  <a:schemeClr val="tx2"/>
                </a:solidFill>
                <a:latin typeface="Comic Sans MS" pitchFamily="66" charset="0"/>
              </a:rPr>
              <a:t>C</a:t>
            </a:r>
            <a:endParaRPr lang="el-GR" sz="4000" b="1" dirty="0" smtClean="0">
              <a:solidFill>
                <a:schemeClr val="tx2"/>
              </a:solidFill>
              <a:latin typeface="Comic Sans MS" pitchFamily="66" charset="0"/>
            </a:endParaRPr>
          </a:p>
        </p:txBody>
      </p:sp>
      <p:sp>
        <p:nvSpPr>
          <p:cNvPr id="310276" name="Freeform 4"/>
          <p:cNvSpPr>
            <a:spLocks/>
          </p:cNvSpPr>
          <p:nvPr/>
        </p:nvSpPr>
        <p:spPr bwMode="auto">
          <a:xfrm>
            <a:off x="6781801" y="1828800"/>
            <a:ext cx="2819400" cy="1295400"/>
          </a:xfrm>
          <a:custGeom>
            <a:avLst/>
            <a:gdLst>
              <a:gd name="T0" fmla="*/ 2147483647 w 1776"/>
              <a:gd name="T1" fmla="*/ 0 h 1056"/>
              <a:gd name="T2" fmla="*/ 2147483647 w 1776"/>
              <a:gd name="T3" fmla="*/ 0 h 1056"/>
              <a:gd name="T4" fmla="*/ 2147483647 w 1776"/>
              <a:gd name="T5" fmla="*/ 2147483647 h 1056"/>
              <a:gd name="T6" fmla="*/ 0 w 1776"/>
              <a:gd name="T7" fmla="*/ 2147483647 h 1056"/>
              <a:gd name="T8" fmla="*/ 0 w 1776"/>
              <a:gd name="T9" fmla="*/ 2147483647 h 1056"/>
              <a:gd name="T10" fmla="*/ 0 60000 65536"/>
              <a:gd name="T11" fmla="*/ 0 60000 65536"/>
              <a:gd name="T12" fmla="*/ 0 60000 65536"/>
              <a:gd name="T13" fmla="*/ 0 60000 65536"/>
              <a:gd name="T14" fmla="*/ 0 60000 65536"/>
              <a:gd name="T15" fmla="*/ 0 w 1776"/>
              <a:gd name="T16" fmla="*/ 0 h 1056"/>
              <a:gd name="T17" fmla="*/ 1776 w 1776"/>
              <a:gd name="T18" fmla="*/ 1056 h 1056"/>
            </a:gdLst>
            <a:ahLst/>
            <a:cxnLst>
              <a:cxn ang="T10">
                <a:pos x="T0" y="T1"/>
              </a:cxn>
              <a:cxn ang="T11">
                <a:pos x="T2" y="T3"/>
              </a:cxn>
              <a:cxn ang="T12">
                <a:pos x="T4" y="T5"/>
              </a:cxn>
              <a:cxn ang="T13">
                <a:pos x="T6" y="T7"/>
              </a:cxn>
              <a:cxn ang="T14">
                <a:pos x="T8" y="T9"/>
              </a:cxn>
            </a:cxnLst>
            <a:rect l="T15" t="T16" r="T17" b="T18"/>
            <a:pathLst>
              <a:path w="1776" h="1056">
                <a:moveTo>
                  <a:pt x="1152" y="0"/>
                </a:moveTo>
                <a:lnTo>
                  <a:pt x="1776" y="0"/>
                </a:lnTo>
                <a:lnTo>
                  <a:pt x="1776" y="768"/>
                </a:lnTo>
                <a:lnTo>
                  <a:pt x="0" y="768"/>
                </a:lnTo>
                <a:lnTo>
                  <a:pt x="0" y="1056"/>
                </a:lnTo>
              </a:path>
            </a:pathLst>
          </a:custGeom>
          <a:noFill/>
          <a:ln w="76200">
            <a:solidFill>
              <a:srgbClr val="FF0000"/>
            </a:solidFill>
            <a:round/>
            <a:headEnd/>
            <a:tailEnd type="arrow" w="med" len="med"/>
          </a:ln>
        </p:spPr>
        <p:txBody>
          <a:bodyPr/>
          <a:lstStyle/>
          <a:p>
            <a:pPr fontAlgn="base">
              <a:spcBef>
                <a:spcPct val="0"/>
              </a:spcBef>
              <a:spcAft>
                <a:spcPct val="0"/>
              </a:spcAft>
            </a:pPr>
            <a:endParaRPr lang="el-GR" sz="2400" smtClean="0">
              <a:solidFill>
                <a:srgbClr val="000000"/>
              </a:solidFill>
            </a:endParaRPr>
          </a:p>
        </p:txBody>
      </p:sp>
      <p:sp>
        <p:nvSpPr>
          <p:cNvPr id="310277" name="Line 5"/>
          <p:cNvSpPr>
            <a:spLocks noChangeShapeType="1"/>
          </p:cNvSpPr>
          <p:nvPr/>
        </p:nvSpPr>
        <p:spPr bwMode="auto">
          <a:xfrm>
            <a:off x="5943600" y="3886200"/>
            <a:ext cx="0" cy="990600"/>
          </a:xfrm>
          <a:prstGeom prst="line">
            <a:avLst/>
          </a:prstGeom>
          <a:noFill/>
          <a:ln w="76200">
            <a:solidFill>
              <a:srgbClr val="FF0000"/>
            </a:solidFill>
            <a:round/>
            <a:headEnd/>
            <a:tailEnd type="arrow" w="med" len="med"/>
          </a:ln>
        </p:spPr>
        <p:txBody>
          <a:bodyPr/>
          <a:lstStyle/>
          <a:p>
            <a:pPr fontAlgn="base">
              <a:spcBef>
                <a:spcPct val="0"/>
              </a:spcBef>
              <a:spcAft>
                <a:spcPct val="0"/>
              </a:spcAft>
            </a:pPr>
            <a:endParaRPr lang="el-GR" sz="2400" smtClean="0">
              <a:solidFill>
                <a:srgbClr val="000000"/>
              </a:solidFill>
            </a:endParaRPr>
          </a:p>
        </p:txBody>
      </p:sp>
      <p:sp>
        <p:nvSpPr>
          <p:cNvPr id="310278" name="AutoShape 6"/>
          <p:cNvSpPr>
            <a:spLocks noChangeArrowheads="1"/>
          </p:cNvSpPr>
          <p:nvPr/>
        </p:nvSpPr>
        <p:spPr bwMode="auto">
          <a:xfrm>
            <a:off x="381001" y="990600"/>
            <a:ext cx="9525000" cy="3810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10279" name="AutoShape 7"/>
          <p:cNvSpPr>
            <a:spLocks noChangeArrowheads="1"/>
          </p:cNvSpPr>
          <p:nvPr/>
        </p:nvSpPr>
        <p:spPr bwMode="auto">
          <a:xfrm>
            <a:off x="304800" y="6019800"/>
            <a:ext cx="9525000" cy="3810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10280" name="Text Box 8"/>
          <p:cNvSpPr txBox="1">
            <a:spLocks noChangeArrowheads="1"/>
          </p:cNvSpPr>
          <p:nvPr/>
        </p:nvSpPr>
        <p:spPr bwMode="auto">
          <a:xfrm>
            <a:off x="685800" y="304800"/>
            <a:ext cx="8763000" cy="707886"/>
          </a:xfrm>
          <a:prstGeom prst="rect">
            <a:avLst/>
          </a:prstGeom>
          <a:noFill/>
          <a:ln w="9525">
            <a:noFill/>
            <a:miter lim="800000"/>
            <a:headEnd/>
            <a:tailEnd/>
          </a:ln>
        </p:spPr>
        <p:txBody>
          <a:bodyPr>
            <a:spAutoFit/>
          </a:bodyPr>
          <a:lstStyle/>
          <a:p>
            <a:pPr algn="ctr" fontAlgn="base">
              <a:spcBef>
                <a:spcPct val="50000"/>
              </a:spcBef>
              <a:spcAft>
                <a:spcPct val="0"/>
              </a:spcAft>
            </a:pPr>
            <a:r>
              <a:rPr lang="el-GR" sz="4000" b="1" dirty="0" smtClean="0">
                <a:solidFill>
                  <a:srgbClr val="FF0000"/>
                </a:solidFill>
                <a:latin typeface="Comic Sans MS" pitchFamily="66" charset="0"/>
              </a:rPr>
              <a:t>ΣΤΑΤΙΝΕΣ</a:t>
            </a:r>
            <a:endParaRPr lang="el-GR" sz="3600" b="1" dirty="0" smtClean="0">
              <a:solidFill>
                <a:srgbClr val="FF00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4"/>
            <a:ext cx="10287000" cy="68579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Untitled-12"/>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2626" name="AutoShape 2"/>
          <p:cNvSpPr>
            <a:spLocks noChangeArrowheads="1"/>
          </p:cNvSpPr>
          <p:nvPr/>
        </p:nvSpPr>
        <p:spPr bwMode="auto">
          <a:xfrm>
            <a:off x="1255713" y="2205038"/>
            <a:ext cx="7632700" cy="1871662"/>
          </a:xfrm>
          <a:prstGeom prst="roundRect">
            <a:avLst>
              <a:gd name="adj" fmla="val 16667"/>
            </a:avLst>
          </a:prstGeom>
          <a:solidFill>
            <a:schemeClr val="tx2"/>
          </a:solidFill>
          <a:ln w="76200">
            <a:solidFill>
              <a:srgbClr val="FF0000"/>
            </a:solidFill>
            <a:round/>
            <a:headEnd/>
            <a:tailEnd/>
          </a:ln>
        </p:spPr>
        <p:txBody>
          <a:bodyPr wrap="none" anchor="ctr"/>
          <a:lstStyle/>
          <a:p>
            <a:pPr fontAlgn="base">
              <a:spcBef>
                <a:spcPct val="0"/>
              </a:spcBef>
              <a:spcAft>
                <a:spcPct val="0"/>
              </a:spcAft>
            </a:pPr>
            <a:endParaRPr lang="el-GR" smtClean="0">
              <a:solidFill>
                <a:srgbClr val="000000"/>
              </a:solidFill>
            </a:endParaRPr>
          </a:p>
        </p:txBody>
      </p:sp>
      <p:sp>
        <p:nvSpPr>
          <p:cNvPr id="282627" name="Text Box 3"/>
          <p:cNvSpPr txBox="1">
            <a:spLocks noChangeArrowheads="1"/>
          </p:cNvSpPr>
          <p:nvPr/>
        </p:nvSpPr>
        <p:spPr bwMode="auto">
          <a:xfrm>
            <a:off x="0" y="1071563"/>
            <a:ext cx="10144125" cy="2432050"/>
          </a:xfrm>
          <a:prstGeom prst="rect">
            <a:avLst/>
          </a:prstGeom>
          <a:noFill/>
          <a:ln w="9525">
            <a:noFill/>
            <a:miter lim="800000"/>
            <a:headEnd/>
            <a:tailEnd/>
          </a:ln>
        </p:spPr>
        <p:txBody>
          <a:bodyPr>
            <a:spAutoFit/>
          </a:bodyPr>
          <a:lstStyle/>
          <a:p>
            <a:pPr algn="ctr" fontAlgn="base">
              <a:spcBef>
                <a:spcPct val="50000"/>
              </a:spcBef>
              <a:spcAft>
                <a:spcPct val="0"/>
              </a:spcAft>
            </a:pPr>
            <a:endParaRPr lang="en-US" sz="3800" b="1" smtClean="0">
              <a:solidFill>
                <a:srgbClr val="FF0066"/>
              </a:solidFill>
              <a:latin typeface="Comic Sans MS" pitchFamily="66" charset="0"/>
            </a:endParaRPr>
          </a:p>
          <a:p>
            <a:pPr algn="ctr" fontAlgn="base">
              <a:spcBef>
                <a:spcPct val="50000"/>
              </a:spcBef>
              <a:spcAft>
                <a:spcPct val="0"/>
              </a:spcAft>
            </a:pPr>
            <a:endParaRPr lang="en-US" sz="3800" b="1" smtClean="0">
              <a:solidFill>
                <a:srgbClr val="FF0066"/>
              </a:solidFill>
              <a:latin typeface="Comic Sans MS" pitchFamily="66" charset="0"/>
            </a:endParaRPr>
          </a:p>
          <a:p>
            <a:pPr algn="ctr" fontAlgn="base">
              <a:spcBef>
                <a:spcPct val="50000"/>
              </a:spcBef>
              <a:spcAft>
                <a:spcPct val="0"/>
              </a:spcAft>
            </a:pPr>
            <a:r>
              <a:rPr lang="el-GR" sz="3800" b="1" smtClean="0">
                <a:solidFill>
                  <a:srgbClr val="FFFF00"/>
                </a:solidFill>
                <a:latin typeface="Comic Sans MS" pitchFamily="66" charset="0"/>
              </a:rPr>
              <a:t>ΜΕΤΑΒΟΛΙΣΜΟΣ ΤΩΝ </a:t>
            </a:r>
            <a:r>
              <a:rPr lang="en-US" sz="3800" b="1" smtClean="0">
                <a:solidFill>
                  <a:srgbClr val="FFFF00"/>
                </a:solidFill>
                <a:latin typeface="Comic Sans MS" pitchFamily="66" charset="0"/>
              </a:rPr>
              <a:t>LDL</a:t>
            </a:r>
            <a:endParaRPr lang="el-GR" sz="3800" b="1" smtClean="0">
              <a:solidFill>
                <a:srgbClr val="FFFF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609600" y="304801"/>
            <a:ext cx="9372600" cy="1190625"/>
          </a:xfrm>
          <a:prstGeom prst="rect">
            <a:avLst/>
          </a:prstGeom>
          <a:noFill/>
          <a:ln w="9525">
            <a:noFill/>
            <a:miter lim="800000"/>
            <a:headEnd/>
            <a:tailEnd/>
          </a:ln>
        </p:spPr>
        <p:txBody>
          <a:bodyPr>
            <a:spAutoFit/>
          </a:bodyPr>
          <a:lstStyle/>
          <a:p>
            <a:pPr algn="ctr" fontAlgn="base">
              <a:spcBef>
                <a:spcPct val="50000"/>
              </a:spcBef>
              <a:spcAft>
                <a:spcPct val="0"/>
              </a:spcAft>
            </a:pPr>
            <a:r>
              <a:rPr lang="el-GR" sz="3600" b="1" dirty="0" smtClean="0">
                <a:solidFill>
                  <a:srgbClr val="FF0000"/>
                </a:solidFill>
                <a:latin typeface="Comic Sans MS" pitchFamily="66" charset="0"/>
              </a:rPr>
              <a:t>ΜΕΙΩΣΗ ΤΗΣ ΔΡΑΣΤΗΡΙΟΤΗΤΑΣ ΤΩΝ </a:t>
            </a:r>
            <a:r>
              <a:rPr lang="en-US" sz="3600" b="1" dirty="0" smtClean="0">
                <a:solidFill>
                  <a:srgbClr val="FF0000"/>
                </a:solidFill>
                <a:latin typeface="Comic Sans MS" pitchFamily="66" charset="0"/>
              </a:rPr>
              <a:t>LDL </a:t>
            </a:r>
            <a:r>
              <a:rPr lang="el-GR" sz="3600" b="1" dirty="0" smtClean="0">
                <a:solidFill>
                  <a:srgbClr val="FF0000"/>
                </a:solidFill>
                <a:latin typeface="Comic Sans MS" pitchFamily="66" charset="0"/>
              </a:rPr>
              <a:t>ΥΠΟΔΟΧΕΩΝ</a:t>
            </a:r>
          </a:p>
        </p:txBody>
      </p:sp>
      <p:sp>
        <p:nvSpPr>
          <p:cNvPr id="312323" name="Text Box 3"/>
          <p:cNvSpPr txBox="1">
            <a:spLocks noChangeArrowheads="1"/>
          </p:cNvSpPr>
          <p:nvPr/>
        </p:nvSpPr>
        <p:spPr bwMode="auto">
          <a:xfrm>
            <a:off x="1" y="2590800"/>
            <a:ext cx="10210800" cy="3046988"/>
          </a:xfrm>
          <a:prstGeom prst="rect">
            <a:avLst/>
          </a:prstGeom>
          <a:noFill/>
          <a:ln w="9525">
            <a:noFill/>
            <a:miter lim="800000"/>
            <a:headEnd/>
            <a:tailEnd/>
          </a:ln>
        </p:spPr>
        <p:txBody>
          <a:bodyPr>
            <a:spAutoFit/>
          </a:bodyPr>
          <a:lstStyle/>
          <a:p>
            <a:pPr fontAlgn="base">
              <a:spcBef>
                <a:spcPct val="50000"/>
              </a:spcBef>
              <a:spcAft>
                <a:spcPct val="0"/>
              </a:spcAft>
              <a:buClr>
                <a:srgbClr val="FF0000"/>
              </a:buClr>
              <a:buFont typeface="Wingdings" pitchFamily="2" charset="2"/>
              <a:buChar char="q"/>
            </a:pPr>
            <a:r>
              <a:rPr lang="el-GR" sz="3200" b="1" dirty="0" smtClean="0">
                <a:solidFill>
                  <a:srgbClr val="FF0000"/>
                </a:solidFill>
                <a:latin typeface="Comic Sans MS" pitchFamily="66" charset="0"/>
              </a:rPr>
              <a:t> Γενετικοί παράγοντες </a:t>
            </a:r>
            <a:r>
              <a:rPr lang="el-GR" sz="3200" b="1" dirty="0" smtClean="0">
                <a:solidFill>
                  <a:schemeClr val="tx2">
                    <a:lumMod val="95000"/>
                    <a:lumOff val="5000"/>
                  </a:schemeClr>
                </a:solidFill>
                <a:latin typeface="Comic Sans MS" pitchFamily="66" charset="0"/>
              </a:rPr>
              <a:t>(</a:t>
            </a:r>
            <a:r>
              <a:rPr lang="el-GR" sz="3200" b="1" dirty="0" err="1" smtClean="0">
                <a:solidFill>
                  <a:schemeClr val="tx2">
                    <a:lumMod val="95000"/>
                    <a:lumOff val="5000"/>
                  </a:schemeClr>
                </a:solidFill>
                <a:latin typeface="Comic Sans MS" pitchFamily="66" charset="0"/>
              </a:rPr>
              <a:t>οικογενής</a:t>
            </a:r>
            <a:r>
              <a:rPr lang="el-GR" sz="3200" b="1" dirty="0" smtClean="0">
                <a:solidFill>
                  <a:schemeClr val="tx2">
                    <a:lumMod val="95000"/>
                    <a:lumOff val="5000"/>
                  </a:schemeClr>
                </a:solidFill>
                <a:latin typeface="Comic Sans MS" pitchFamily="66" charset="0"/>
              </a:rPr>
              <a:t> 							</a:t>
            </a:r>
            <a:r>
              <a:rPr lang="el-GR" sz="3200" b="1" dirty="0" err="1" smtClean="0">
                <a:solidFill>
                  <a:schemeClr val="tx2">
                    <a:lumMod val="95000"/>
                    <a:lumOff val="5000"/>
                  </a:schemeClr>
                </a:solidFill>
                <a:latin typeface="Comic Sans MS" pitchFamily="66" charset="0"/>
              </a:rPr>
              <a:t>υπερχοληστερολαιμία</a:t>
            </a:r>
            <a:r>
              <a:rPr lang="el-GR" sz="3200" b="1" dirty="0" smtClean="0">
                <a:solidFill>
                  <a:schemeClr val="tx2">
                    <a:lumMod val="95000"/>
                    <a:lumOff val="5000"/>
                  </a:schemeClr>
                </a:solidFill>
                <a:latin typeface="Comic Sans MS" pitchFamily="66" charset="0"/>
              </a:rPr>
              <a:t>)</a:t>
            </a:r>
          </a:p>
          <a:p>
            <a:pPr fontAlgn="base">
              <a:spcBef>
                <a:spcPct val="50000"/>
              </a:spcBef>
              <a:spcAft>
                <a:spcPct val="0"/>
              </a:spcAft>
              <a:buClr>
                <a:srgbClr val="FF0000"/>
              </a:buClr>
              <a:buFont typeface="Wingdings" pitchFamily="2" charset="2"/>
              <a:buChar char="q"/>
            </a:pPr>
            <a:endParaRPr lang="el-GR" sz="3200" b="1" dirty="0" smtClean="0">
              <a:solidFill>
                <a:srgbClr val="99FF33"/>
              </a:solidFill>
              <a:latin typeface="Comic Sans MS" pitchFamily="66" charset="0"/>
            </a:endParaRPr>
          </a:p>
          <a:p>
            <a:pPr fontAlgn="base">
              <a:spcBef>
                <a:spcPct val="50000"/>
              </a:spcBef>
              <a:spcAft>
                <a:spcPct val="0"/>
              </a:spcAft>
              <a:buClr>
                <a:srgbClr val="FF0000"/>
              </a:buClr>
              <a:buFont typeface="Wingdings" pitchFamily="2" charset="2"/>
              <a:buChar char="q"/>
            </a:pPr>
            <a:r>
              <a:rPr lang="el-GR" sz="3200" b="1" dirty="0" smtClean="0">
                <a:solidFill>
                  <a:srgbClr val="FF0000"/>
                </a:solidFill>
                <a:latin typeface="Comic Sans MS" pitchFamily="66" charset="0"/>
              </a:rPr>
              <a:t> Περιβαλλοντικοί παράγοντες </a:t>
            </a:r>
            <a:r>
              <a:rPr lang="el-GR" sz="3200" b="1" dirty="0" smtClean="0">
                <a:solidFill>
                  <a:schemeClr val="tx2">
                    <a:lumMod val="95000"/>
                    <a:lumOff val="5000"/>
                  </a:schemeClr>
                </a:solidFill>
                <a:latin typeface="Comic Sans MS" pitchFamily="66" charset="0"/>
              </a:rPr>
              <a:t>(παχυσαρκία / δίαιτα πλούσια σε ζωικά λίπη / υποθυρεοειδισμός)</a:t>
            </a:r>
          </a:p>
        </p:txBody>
      </p:sp>
      <p:sp>
        <p:nvSpPr>
          <p:cNvPr id="312324" name="AutoShape 4"/>
          <p:cNvSpPr>
            <a:spLocks noChangeArrowheads="1"/>
          </p:cNvSpPr>
          <p:nvPr/>
        </p:nvSpPr>
        <p:spPr bwMode="auto">
          <a:xfrm>
            <a:off x="457201" y="1676400"/>
            <a:ext cx="9525000" cy="3810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12325" name="AutoShape 5"/>
          <p:cNvSpPr>
            <a:spLocks noChangeArrowheads="1"/>
          </p:cNvSpPr>
          <p:nvPr/>
        </p:nvSpPr>
        <p:spPr bwMode="auto">
          <a:xfrm>
            <a:off x="457201" y="6172200"/>
            <a:ext cx="9525000" cy="3810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Untitled-22"/>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AutoShape 10"/>
          <p:cNvSpPr>
            <a:spLocks noChangeArrowheads="1"/>
          </p:cNvSpPr>
          <p:nvPr/>
        </p:nvSpPr>
        <p:spPr bwMode="auto">
          <a:xfrm>
            <a:off x="214313" y="5643563"/>
            <a:ext cx="4953000" cy="685800"/>
          </a:xfrm>
          <a:prstGeom prst="roundRect">
            <a:avLst>
              <a:gd name="adj" fmla="val 16667"/>
            </a:avLst>
          </a:prstGeom>
          <a:solidFill>
            <a:schemeClr val="tx2"/>
          </a:solidFill>
          <a:ln w="76200">
            <a:solidFill>
              <a:schemeClr val="hlink"/>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14371" name="AutoShape 9"/>
          <p:cNvSpPr>
            <a:spLocks noChangeArrowheads="1"/>
          </p:cNvSpPr>
          <p:nvPr/>
        </p:nvSpPr>
        <p:spPr bwMode="auto">
          <a:xfrm>
            <a:off x="228600" y="4286252"/>
            <a:ext cx="5105400" cy="785813"/>
          </a:xfrm>
          <a:prstGeom prst="roundRect">
            <a:avLst>
              <a:gd name="adj" fmla="val 16667"/>
            </a:avLst>
          </a:prstGeom>
          <a:solidFill>
            <a:srgbClr val="003300"/>
          </a:solidFill>
          <a:ln w="76200">
            <a:solidFill>
              <a:schemeClr val="bg1"/>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14372" name="AutoShape 8"/>
          <p:cNvSpPr>
            <a:spLocks noChangeArrowheads="1"/>
          </p:cNvSpPr>
          <p:nvPr/>
        </p:nvSpPr>
        <p:spPr bwMode="auto">
          <a:xfrm>
            <a:off x="285750" y="2500313"/>
            <a:ext cx="10001250" cy="1357312"/>
          </a:xfrm>
          <a:prstGeom prst="roundRect">
            <a:avLst>
              <a:gd name="adj" fmla="val 16667"/>
            </a:avLst>
          </a:prstGeom>
          <a:solidFill>
            <a:schemeClr val="accent2"/>
          </a:solidFill>
          <a:ln w="76200">
            <a:solidFill>
              <a:srgbClr val="FF0066"/>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14373" name="AutoShape 7"/>
          <p:cNvSpPr>
            <a:spLocks noChangeArrowheads="1"/>
          </p:cNvSpPr>
          <p:nvPr/>
        </p:nvSpPr>
        <p:spPr bwMode="auto">
          <a:xfrm>
            <a:off x="357187" y="1285877"/>
            <a:ext cx="7643813" cy="695325"/>
          </a:xfrm>
          <a:prstGeom prst="roundRect">
            <a:avLst>
              <a:gd name="adj" fmla="val 16667"/>
            </a:avLst>
          </a:prstGeom>
          <a:solidFill>
            <a:schemeClr val="accent2"/>
          </a:solidFill>
          <a:ln w="57150">
            <a:solidFill>
              <a:srgbClr val="FF0066"/>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14374" name="Text Box 2"/>
          <p:cNvSpPr txBox="1">
            <a:spLocks noChangeArrowheads="1"/>
          </p:cNvSpPr>
          <p:nvPr/>
        </p:nvSpPr>
        <p:spPr bwMode="auto">
          <a:xfrm>
            <a:off x="0" y="188913"/>
            <a:ext cx="10287000" cy="584200"/>
          </a:xfrm>
          <a:prstGeom prst="rect">
            <a:avLst/>
          </a:prstGeom>
          <a:noFill/>
          <a:ln w="9525">
            <a:noFill/>
            <a:miter lim="800000"/>
            <a:headEnd/>
            <a:tailEnd/>
          </a:ln>
        </p:spPr>
        <p:txBody>
          <a:bodyPr>
            <a:spAutoFit/>
          </a:bodyPr>
          <a:lstStyle/>
          <a:p>
            <a:pPr algn="ctr" fontAlgn="base">
              <a:spcBef>
                <a:spcPct val="50000"/>
              </a:spcBef>
              <a:spcAft>
                <a:spcPct val="0"/>
              </a:spcAft>
            </a:pPr>
            <a:r>
              <a:rPr lang="el-GR" sz="3200" b="1" smtClean="0">
                <a:solidFill>
                  <a:srgbClr val="FF0000"/>
                </a:solidFill>
                <a:latin typeface="Comic Sans MS" pitchFamily="66" charset="0"/>
              </a:rPr>
              <a:t>ΟΙΚΟΓΕΝΗΣ ΥΠΕΡΧΟΛΗΣΤΕΡΟΛΑΙΜΙΑ</a:t>
            </a:r>
          </a:p>
        </p:txBody>
      </p:sp>
      <p:sp>
        <p:nvSpPr>
          <p:cNvPr id="314375" name="Text Box 3"/>
          <p:cNvSpPr txBox="1">
            <a:spLocks noChangeArrowheads="1"/>
          </p:cNvSpPr>
          <p:nvPr/>
        </p:nvSpPr>
        <p:spPr bwMode="auto">
          <a:xfrm>
            <a:off x="304800" y="1428750"/>
            <a:ext cx="9982200" cy="4832350"/>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v"/>
            </a:pPr>
            <a:r>
              <a:rPr lang="el-GR" sz="2800" b="1" smtClean="0">
                <a:solidFill>
                  <a:srgbClr val="FFFF00"/>
                </a:solidFill>
                <a:latin typeface="Comic Sans MS" pitchFamily="66" charset="0"/>
              </a:rPr>
              <a:t> </a:t>
            </a:r>
            <a:r>
              <a:rPr lang="el-GR" sz="2800" b="1" smtClean="0">
                <a:solidFill>
                  <a:srgbClr val="FFFF00"/>
                </a:solidFill>
                <a:latin typeface="Comic Sans MS" pitchFamily="66" charset="0"/>
                <a:sym typeface="Wingdings" pitchFamily="2" charset="2"/>
              </a:rPr>
              <a:t></a:t>
            </a:r>
            <a:r>
              <a:rPr lang="el-GR" sz="2800" b="1" smtClean="0">
                <a:solidFill>
                  <a:srgbClr val="FFFF00"/>
                </a:solidFill>
                <a:latin typeface="Comic Sans MS" pitchFamily="66" charset="0"/>
              </a:rPr>
              <a:t> δραστηριότητας των </a:t>
            </a:r>
            <a:r>
              <a:rPr lang="en-US" sz="2800" b="1" smtClean="0">
                <a:solidFill>
                  <a:srgbClr val="FFFF00"/>
                </a:solidFill>
                <a:latin typeface="Comic Sans MS" pitchFamily="66" charset="0"/>
              </a:rPr>
              <a:t>LDL </a:t>
            </a:r>
            <a:r>
              <a:rPr lang="el-GR" sz="2800" b="1" smtClean="0">
                <a:solidFill>
                  <a:srgbClr val="FFFF00"/>
                </a:solidFill>
                <a:latin typeface="Comic Sans MS" pitchFamily="66" charset="0"/>
              </a:rPr>
              <a:t>υποδοχέων</a:t>
            </a:r>
          </a:p>
          <a:p>
            <a:pPr algn="just" fontAlgn="base">
              <a:spcBef>
                <a:spcPct val="50000"/>
              </a:spcBef>
              <a:spcAft>
                <a:spcPct val="0"/>
              </a:spcAft>
              <a:buClr>
                <a:srgbClr val="FF0000"/>
              </a:buClr>
              <a:buFont typeface="Wingdings" pitchFamily="2" charset="2"/>
              <a:buChar char="v"/>
            </a:pPr>
            <a:endParaRPr lang="el-GR" sz="2800" b="1" smtClean="0">
              <a:solidFill>
                <a:srgbClr val="FFFF00"/>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2800" b="1" smtClean="0">
                <a:solidFill>
                  <a:srgbClr val="FFFF00"/>
                </a:solidFill>
                <a:latin typeface="Comic Sans MS" pitchFamily="66" charset="0"/>
              </a:rPr>
              <a:t>Η πιο συχνή γενετική διαταραχή </a:t>
            </a:r>
            <a:r>
              <a:rPr lang="el-GR" sz="2800" b="1" smtClean="0">
                <a:solidFill>
                  <a:srgbClr val="00FFFF"/>
                </a:solidFill>
                <a:latin typeface="Comic Sans MS" pitchFamily="66" charset="0"/>
              </a:rPr>
              <a:t>(ετεροζυγώτες: 1/</a:t>
            </a:r>
            <a:r>
              <a:rPr lang="en-US" sz="2800" b="1" smtClean="0">
                <a:solidFill>
                  <a:srgbClr val="00FFFF"/>
                </a:solidFill>
                <a:latin typeface="Comic Sans MS" pitchFamily="66" charset="0"/>
              </a:rPr>
              <a:t>250</a:t>
            </a:r>
            <a:r>
              <a:rPr lang="el-GR" sz="2800" b="1" smtClean="0">
                <a:solidFill>
                  <a:srgbClr val="00FFFF"/>
                </a:solidFill>
                <a:latin typeface="Comic Sans MS" pitchFamily="66" charset="0"/>
              </a:rPr>
              <a:t> άτομα)</a:t>
            </a:r>
          </a:p>
          <a:p>
            <a:pPr algn="just" fontAlgn="base">
              <a:spcBef>
                <a:spcPct val="50000"/>
              </a:spcBef>
              <a:spcAft>
                <a:spcPct val="0"/>
              </a:spcAft>
              <a:buClr>
                <a:srgbClr val="FF0000"/>
              </a:buClr>
              <a:buFont typeface="Wingdings" pitchFamily="2" charset="2"/>
              <a:buChar char="v"/>
            </a:pPr>
            <a:endParaRPr lang="el-GR" sz="2800" b="1" smtClean="0">
              <a:solidFill>
                <a:srgbClr val="00FFFF"/>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2800" b="1" smtClean="0">
                <a:solidFill>
                  <a:srgbClr val="FFFF00"/>
                </a:solidFill>
                <a:latin typeface="Comic Sans MS" pitchFamily="66" charset="0"/>
                <a:sym typeface="Wingdings" pitchFamily="2" charset="2"/>
              </a:rPr>
              <a:t></a:t>
            </a:r>
            <a:r>
              <a:rPr lang="el-GR" sz="2800" b="1" smtClean="0">
                <a:solidFill>
                  <a:srgbClr val="FFFF00"/>
                </a:solidFill>
                <a:latin typeface="Comic Sans MS" pitchFamily="66" charset="0"/>
              </a:rPr>
              <a:t>  </a:t>
            </a:r>
            <a:r>
              <a:rPr lang="en-US" sz="2800" b="1" smtClean="0">
                <a:solidFill>
                  <a:srgbClr val="FFFF00"/>
                </a:solidFill>
                <a:latin typeface="Comic Sans MS" pitchFamily="66" charset="0"/>
              </a:rPr>
              <a:t>LDL CHOL</a:t>
            </a:r>
          </a:p>
          <a:p>
            <a:pPr algn="just" fontAlgn="base">
              <a:spcBef>
                <a:spcPct val="50000"/>
              </a:spcBef>
              <a:spcAft>
                <a:spcPct val="0"/>
              </a:spcAft>
              <a:buClr>
                <a:srgbClr val="FF0000"/>
              </a:buClr>
              <a:buFont typeface="Wingdings" pitchFamily="2" charset="2"/>
              <a:buChar char="v"/>
            </a:pPr>
            <a:endParaRPr lang="en-US" sz="2800" b="1" smtClean="0">
              <a:solidFill>
                <a:srgbClr val="FFFF00"/>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2800" b="1" smtClean="0">
                <a:solidFill>
                  <a:srgbClr val="FFFF00"/>
                </a:solidFill>
                <a:latin typeface="Comic Sans MS" pitchFamily="66" charset="0"/>
              </a:rPr>
              <a:t>Πρώιμη αθηρωμάτωση</a:t>
            </a:r>
          </a:p>
        </p:txBody>
      </p:sp>
      <p:sp>
        <p:nvSpPr>
          <p:cNvPr id="314376" name="AutoShape 4"/>
          <p:cNvSpPr>
            <a:spLocks noChangeArrowheads="1"/>
          </p:cNvSpPr>
          <p:nvPr/>
        </p:nvSpPr>
        <p:spPr bwMode="auto">
          <a:xfrm>
            <a:off x="609601" y="762000"/>
            <a:ext cx="92964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14377" name="AutoShape 5"/>
          <p:cNvSpPr>
            <a:spLocks noChangeArrowheads="1"/>
          </p:cNvSpPr>
          <p:nvPr/>
        </p:nvSpPr>
        <p:spPr bwMode="auto">
          <a:xfrm>
            <a:off x="533400" y="6781800"/>
            <a:ext cx="9296400" cy="76200"/>
          </a:xfrm>
          <a:prstGeom prst="roundRect">
            <a:avLst>
              <a:gd name="adj" fmla="val 16667"/>
            </a:avLst>
          </a:prstGeom>
          <a:no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1" descr="Slide2"/>
          <p:cNvPicPr>
            <a:picLocks noGrp="1" noChangeAspect="1"/>
          </p:cNvPicPr>
          <p:nvPr isPhoto="1"/>
        </p:nvPicPr>
        <p:blipFill>
          <a:blip r:embed="rId3" cstate="print"/>
          <a:srcRect/>
          <a:stretch>
            <a:fillRect/>
          </a:stretch>
        </p:blipFill>
        <p:spPr bwMode="auto">
          <a:xfrm>
            <a:off x="0" y="0"/>
            <a:ext cx="10287000" cy="6858000"/>
          </a:xfrm>
          <a:prstGeom prst="rect">
            <a:avLst/>
          </a:prstGeom>
          <a:noFill/>
          <a:ln w="9525">
            <a:noFill/>
            <a:miter lim="800000"/>
            <a:headEnd/>
            <a:tailEnd/>
          </a:ln>
        </p:spPr>
      </p:pic>
      <p:sp>
        <p:nvSpPr>
          <p:cNvPr id="3" name="2 - Στρογγυλεμένο ορθογώνιο"/>
          <p:cNvSpPr/>
          <p:nvPr/>
        </p:nvSpPr>
        <p:spPr>
          <a:xfrm>
            <a:off x="7591427" y="5943600"/>
            <a:ext cx="2695575"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3 - Στρογγυλεμένο ορθογώνιο"/>
          <p:cNvSpPr/>
          <p:nvPr/>
        </p:nvSpPr>
        <p:spPr>
          <a:xfrm>
            <a:off x="0" y="6165850"/>
            <a:ext cx="2119313" cy="69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Έλλειψη"/>
          <p:cNvSpPr/>
          <p:nvPr/>
        </p:nvSpPr>
        <p:spPr>
          <a:xfrm>
            <a:off x="6872287" y="1557339"/>
            <a:ext cx="3414713" cy="41036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1857375" y="4330700"/>
            <a:ext cx="111125" cy="249238"/>
          </a:xfrm>
          <a:prstGeom prst="rect">
            <a:avLst/>
          </a:prstGeom>
          <a:solidFill>
            <a:schemeClr val="tx2"/>
          </a:solidFill>
          <a:ln w="9525">
            <a:noFill/>
            <a:miter lim="800000"/>
            <a:headEnd/>
            <a:tailEnd/>
          </a:ln>
        </p:spPr>
        <p:txBody>
          <a:bodyPr wrap="none" anchor="ct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305155" name="Rectangle 3"/>
          <p:cNvSpPr>
            <a:spLocks noChangeArrowheads="1"/>
          </p:cNvSpPr>
          <p:nvPr/>
        </p:nvSpPr>
        <p:spPr bwMode="auto">
          <a:xfrm>
            <a:off x="2009776" y="3860800"/>
            <a:ext cx="109538" cy="719138"/>
          </a:xfrm>
          <a:prstGeom prst="rect">
            <a:avLst/>
          </a:prstGeom>
          <a:solidFill>
            <a:schemeClr val="tx2"/>
          </a:solidFill>
          <a:ln w="9525">
            <a:noFill/>
            <a:miter lim="800000"/>
            <a:headEnd/>
            <a:tailEnd/>
          </a:ln>
        </p:spPr>
        <p:txBody>
          <a:bodyPr wrap="none" anchor="ct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305156" name="Rectangle 4"/>
          <p:cNvSpPr>
            <a:spLocks noChangeArrowheads="1"/>
          </p:cNvSpPr>
          <p:nvPr/>
        </p:nvSpPr>
        <p:spPr bwMode="auto">
          <a:xfrm>
            <a:off x="2159000" y="3683000"/>
            <a:ext cx="111125" cy="89693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57" name="Rectangle 5"/>
          <p:cNvSpPr>
            <a:spLocks noChangeArrowheads="1"/>
          </p:cNvSpPr>
          <p:nvPr/>
        </p:nvSpPr>
        <p:spPr bwMode="auto">
          <a:xfrm>
            <a:off x="2305051" y="3182938"/>
            <a:ext cx="112713" cy="1397000"/>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58" name="Rectangle 6"/>
          <p:cNvSpPr>
            <a:spLocks noChangeArrowheads="1"/>
          </p:cNvSpPr>
          <p:nvPr/>
        </p:nvSpPr>
        <p:spPr bwMode="auto">
          <a:xfrm>
            <a:off x="2457450" y="3117850"/>
            <a:ext cx="111125" cy="146208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59" name="Rectangle 7"/>
          <p:cNvSpPr>
            <a:spLocks noChangeArrowheads="1"/>
          </p:cNvSpPr>
          <p:nvPr/>
        </p:nvSpPr>
        <p:spPr bwMode="auto">
          <a:xfrm>
            <a:off x="2609851" y="2838450"/>
            <a:ext cx="109538" cy="174148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0" name="Rectangle 8"/>
          <p:cNvSpPr>
            <a:spLocks noChangeArrowheads="1"/>
          </p:cNvSpPr>
          <p:nvPr/>
        </p:nvSpPr>
        <p:spPr bwMode="auto">
          <a:xfrm>
            <a:off x="2755900" y="3163888"/>
            <a:ext cx="111125" cy="1416050"/>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1" name="Rectangle 9"/>
          <p:cNvSpPr>
            <a:spLocks noChangeArrowheads="1"/>
          </p:cNvSpPr>
          <p:nvPr/>
        </p:nvSpPr>
        <p:spPr bwMode="auto">
          <a:xfrm>
            <a:off x="2901951" y="3435350"/>
            <a:ext cx="112713" cy="114458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2" name="Rectangle 10"/>
          <p:cNvSpPr>
            <a:spLocks noChangeArrowheads="1"/>
          </p:cNvSpPr>
          <p:nvPr/>
        </p:nvSpPr>
        <p:spPr bwMode="auto">
          <a:xfrm>
            <a:off x="3054350" y="3211514"/>
            <a:ext cx="111125" cy="1368425"/>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3" name="Rectangle 11"/>
          <p:cNvSpPr>
            <a:spLocks noChangeArrowheads="1"/>
          </p:cNvSpPr>
          <p:nvPr/>
        </p:nvSpPr>
        <p:spPr bwMode="auto">
          <a:xfrm>
            <a:off x="3205163" y="3695700"/>
            <a:ext cx="111125" cy="88423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4" name="Rectangle 12"/>
          <p:cNvSpPr>
            <a:spLocks noChangeArrowheads="1"/>
          </p:cNvSpPr>
          <p:nvPr/>
        </p:nvSpPr>
        <p:spPr bwMode="auto">
          <a:xfrm>
            <a:off x="3354389" y="3862388"/>
            <a:ext cx="111125" cy="717550"/>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5" name="Rectangle 13"/>
          <p:cNvSpPr>
            <a:spLocks noChangeArrowheads="1"/>
          </p:cNvSpPr>
          <p:nvPr/>
        </p:nvSpPr>
        <p:spPr bwMode="auto">
          <a:xfrm>
            <a:off x="3500439" y="3871915"/>
            <a:ext cx="111125" cy="708025"/>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6" name="Rectangle 14"/>
          <p:cNvSpPr>
            <a:spLocks noChangeArrowheads="1"/>
          </p:cNvSpPr>
          <p:nvPr/>
        </p:nvSpPr>
        <p:spPr bwMode="auto">
          <a:xfrm>
            <a:off x="3652839" y="4146550"/>
            <a:ext cx="109537" cy="43338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7" name="Rectangle 15"/>
          <p:cNvSpPr>
            <a:spLocks noChangeArrowheads="1"/>
          </p:cNvSpPr>
          <p:nvPr/>
        </p:nvSpPr>
        <p:spPr bwMode="auto">
          <a:xfrm>
            <a:off x="3803651" y="4260850"/>
            <a:ext cx="111125" cy="319088"/>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8" name="Rectangle 16"/>
          <p:cNvSpPr>
            <a:spLocks noChangeArrowheads="1"/>
          </p:cNvSpPr>
          <p:nvPr/>
        </p:nvSpPr>
        <p:spPr bwMode="auto">
          <a:xfrm>
            <a:off x="3951288" y="4302127"/>
            <a:ext cx="111125" cy="277813"/>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69" name="Rectangle 17"/>
          <p:cNvSpPr>
            <a:spLocks noChangeArrowheads="1"/>
          </p:cNvSpPr>
          <p:nvPr/>
        </p:nvSpPr>
        <p:spPr bwMode="auto">
          <a:xfrm>
            <a:off x="4102100" y="4481515"/>
            <a:ext cx="111125" cy="98425"/>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70" name="Rectangle 18"/>
          <p:cNvSpPr>
            <a:spLocks noChangeArrowheads="1"/>
          </p:cNvSpPr>
          <p:nvPr/>
        </p:nvSpPr>
        <p:spPr bwMode="auto">
          <a:xfrm>
            <a:off x="4251326" y="4497388"/>
            <a:ext cx="109538" cy="82550"/>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71" name="Rectangle 19"/>
          <p:cNvSpPr>
            <a:spLocks noChangeArrowheads="1"/>
          </p:cNvSpPr>
          <p:nvPr/>
        </p:nvSpPr>
        <p:spPr bwMode="auto">
          <a:xfrm>
            <a:off x="4403726" y="4538665"/>
            <a:ext cx="112713" cy="41275"/>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72" name="Rectangle 20"/>
          <p:cNvSpPr>
            <a:spLocks noChangeArrowheads="1"/>
          </p:cNvSpPr>
          <p:nvPr/>
        </p:nvSpPr>
        <p:spPr bwMode="auto">
          <a:xfrm>
            <a:off x="4552951" y="4538665"/>
            <a:ext cx="109538" cy="41275"/>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73" name="Rectangle 21"/>
          <p:cNvSpPr>
            <a:spLocks noChangeArrowheads="1"/>
          </p:cNvSpPr>
          <p:nvPr/>
        </p:nvSpPr>
        <p:spPr bwMode="auto">
          <a:xfrm>
            <a:off x="4856164" y="4538665"/>
            <a:ext cx="111125" cy="41275"/>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sp>
        <p:nvSpPr>
          <p:cNvPr id="305174" name="Rectangle 22"/>
          <p:cNvSpPr>
            <a:spLocks noChangeArrowheads="1"/>
          </p:cNvSpPr>
          <p:nvPr/>
        </p:nvSpPr>
        <p:spPr bwMode="auto">
          <a:xfrm>
            <a:off x="5151439" y="4548188"/>
            <a:ext cx="109537" cy="25400"/>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cxnSp>
        <p:nvCxnSpPr>
          <p:cNvPr id="305175" name="Straight Connector 17"/>
          <p:cNvCxnSpPr>
            <a:cxnSpLocks noChangeShapeType="1"/>
          </p:cNvCxnSpPr>
          <p:nvPr/>
        </p:nvCxnSpPr>
        <p:spPr bwMode="auto">
          <a:xfrm>
            <a:off x="1538288" y="2806701"/>
            <a:ext cx="0" cy="1763713"/>
          </a:xfrm>
          <a:prstGeom prst="line">
            <a:avLst/>
          </a:prstGeom>
          <a:noFill/>
          <a:ln w="25400">
            <a:solidFill>
              <a:schemeClr val="tx1"/>
            </a:solidFill>
            <a:round/>
            <a:headEnd/>
            <a:tailEnd/>
          </a:ln>
        </p:spPr>
      </p:cxnSp>
      <p:sp>
        <p:nvSpPr>
          <p:cNvPr id="305176" name="TextBox 32"/>
          <p:cNvSpPr txBox="1">
            <a:spLocks noChangeArrowheads="1"/>
          </p:cNvSpPr>
          <p:nvPr/>
        </p:nvSpPr>
        <p:spPr bwMode="auto">
          <a:xfrm>
            <a:off x="1541463" y="4843465"/>
            <a:ext cx="3917950" cy="274637"/>
          </a:xfrm>
          <a:prstGeom prst="rect">
            <a:avLst/>
          </a:prstGeom>
          <a:noFill/>
          <a:ln w="9525">
            <a:noFill/>
            <a:miter lim="800000"/>
            <a:headEnd/>
            <a:tailEnd/>
          </a:ln>
        </p:spPr>
        <p:txBody>
          <a:bodyPr>
            <a:spAutoFit/>
          </a:bodyPr>
          <a:lstStyle/>
          <a:p>
            <a:pPr algn="ctr" fontAlgn="base">
              <a:spcBef>
                <a:spcPct val="0"/>
              </a:spcBef>
              <a:spcAft>
                <a:spcPct val="0"/>
              </a:spcAft>
            </a:pPr>
            <a:r>
              <a:rPr lang="en-US" sz="1200" smtClean="0">
                <a:solidFill>
                  <a:prstClr val="black"/>
                </a:solidFill>
                <a:latin typeface="Arial" pitchFamily="34" charset="0"/>
                <a:ea typeface="MS PGothic" pitchFamily="34" charset="-128"/>
                <a:cs typeface="Arial" pitchFamily="34" charset="0"/>
              </a:rPr>
              <a:t>LDL-C (mmol/L) in untreated patients</a:t>
            </a:r>
          </a:p>
        </p:txBody>
      </p:sp>
      <p:sp>
        <p:nvSpPr>
          <p:cNvPr id="305177" name="TextBox 38"/>
          <p:cNvSpPr txBox="1">
            <a:spLocks noChangeArrowheads="1"/>
          </p:cNvSpPr>
          <p:nvPr/>
        </p:nvSpPr>
        <p:spPr bwMode="auto">
          <a:xfrm rot="-5400000">
            <a:off x="438945" y="3588157"/>
            <a:ext cx="1674813"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smtClean="0">
                <a:solidFill>
                  <a:prstClr val="black"/>
                </a:solidFill>
                <a:latin typeface="Arial" pitchFamily="34" charset="0"/>
                <a:ea typeface="MS PGothic" pitchFamily="34" charset="-128"/>
                <a:cs typeface="Arial" pitchFamily="34" charset="0"/>
              </a:rPr>
              <a:t>Relative frequency</a:t>
            </a:r>
          </a:p>
        </p:txBody>
      </p:sp>
      <p:cxnSp>
        <p:nvCxnSpPr>
          <p:cNvPr id="305178" name="Straight Connector 39"/>
          <p:cNvCxnSpPr>
            <a:cxnSpLocks noChangeShapeType="1"/>
          </p:cNvCxnSpPr>
          <p:nvPr/>
        </p:nvCxnSpPr>
        <p:spPr bwMode="auto">
          <a:xfrm flipV="1">
            <a:off x="2432050" y="4562475"/>
            <a:ext cx="1589" cy="90488"/>
          </a:xfrm>
          <a:prstGeom prst="line">
            <a:avLst/>
          </a:prstGeom>
          <a:noFill/>
          <a:ln w="25400">
            <a:solidFill>
              <a:schemeClr val="tx1"/>
            </a:solidFill>
            <a:round/>
            <a:headEnd/>
            <a:tailEnd/>
          </a:ln>
        </p:spPr>
      </p:cxnSp>
      <p:cxnSp>
        <p:nvCxnSpPr>
          <p:cNvPr id="305179" name="Straight Connector 40"/>
          <p:cNvCxnSpPr>
            <a:cxnSpLocks noChangeShapeType="1"/>
          </p:cNvCxnSpPr>
          <p:nvPr/>
        </p:nvCxnSpPr>
        <p:spPr bwMode="auto">
          <a:xfrm flipV="1">
            <a:off x="3184525" y="4562475"/>
            <a:ext cx="0" cy="90488"/>
          </a:xfrm>
          <a:prstGeom prst="line">
            <a:avLst/>
          </a:prstGeom>
          <a:noFill/>
          <a:ln w="25400">
            <a:solidFill>
              <a:schemeClr val="tx1"/>
            </a:solidFill>
            <a:round/>
            <a:headEnd/>
            <a:tailEnd/>
          </a:ln>
        </p:spPr>
      </p:cxnSp>
      <p:cxnSp>
        <p:nvCxnSpPr>
          <p:cNvPr id="305180" name="Straight Connector 42"/>
          <p:cNvCxnSpPr>
            <a:cxnSpLocks noChangeShapeType="1"/>
          </p:cNvCxnSpPr>
          <p:nvPr/>
        </p:nvCxnSpPr>
        <p:spPr bwMode="auto">
          <a:xfrm flipV="1">
            <a:off x="4833938" y="4562475"/>
            <a:ext cx="3175" cy="90488"/>
          </a:xfrm>
          <a:prstGeom prst="line">
            <a:avLst/>
          </a:prstGeom>
          <a:noFill/>
          <a:ln w="25400">
            <a:solidFill>
              <a:schemeClr val="tx1"/>
            </a:solidFill>
            <a:round/>
            <a:headEnd/>
            <a:tailEnd/>
          </a:ln>
        </p:spPr>
      </p:cxnSp>
      <p:cxnSp>
        <p:nvCxnSpPr>
          <p:cNvPr id="305181" name="Straight Connector 39"/>
          <p:cNvCxnSpPr>
            <a:cxnSpLocks noChangeShapeType="1"/>
          </p:cNvCxnSpPr>
          <p:nvPr/>
        </p:nvCxnSpPr>
        <p:spPr bwMode="auto">
          <a:xfrm>
            <a:off x="1465265" y="2819400"/>
            <a:ext cx="73025" cy="0"/>
          </a:xfrm>
          <a:prstGeom prst="line">
            <a:avLst/>
          </a:prstGeom>
          <a:noFill/>
          <a:ln w="25400">
            <a:solidFill>
              <a:schemeClr val="tx1"/>
            </a:solidFill>
            <a:round/>
            <a:headEnd/>
            <a:tailEnd/>
          </a:ln>
        </p:spPr>
      </p:cxnSp>
      <p:sp>
        <p:nvSpPr>
          <p:cNvPr id="305182" name="TextBox 28"/>
          <p:cNvSpPr txBox="1">
            <a:spLocks noChangeArrowheads="1"/>
          </p:cNvSpPr>
          <p:nvPr/>
        </p:nvSpPr>
        <p:spPr bwMode="auto">
          <a:xfrm rot="-2700000">
            <a:off x="1387475"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3.0</a:t>
            </a:r>
          </a:p>
        </p:txBody>
      </p:sp>
      <p:cxnSp>
        <p:nvCxnSpPr>
          <p:cNvPr id="305183" name="Straight Connector 39"/>
          <p:cNvCxnSpPr>
            <a:cxnSpLocks noChangeShapeType="1"/>
          </p:cNvCxnSpPr>
          <p:nvPr/>
        </p:nvCxnSpPr>
        <p:spPr bwMode="auto">
          <a:xfrm flipV="1">
            <a:off x="1685925" y="4562475"/>
            <a:ext cx="1589" cy="90488"/>
          </a:xfrm>
          <a:prstGeom prst="line">
            <a:avLst/>
          </a:prstGeom>
          <a:noFill/>
          <a:ln w="25400">
            <a:solidFill>
              <a:schemeClr val="tx1"/>
            </a:solidFill>
            <a:round/>
            <a:headEnd/>
            <a:tailEnd/>
          </a:ln>
        </p:spPr>
      </p:cxnSp>
      <p:cxnSp>
        <p:nvCxnSpPr>
          <p:cNvPr id="305184" name="Straight Connector 39"/>
          <p:cNvCxnSpPr>
            <a:cxnSpLocks noChangeShapeType="1"/>
          </p:cNvCxnSpPr>
          <p:nvPr/>
        </p:nvCxnSpPr>
        <p:spPr bwMode="auto">
          <a:xfrm flipV="1">
            <a:off x="1833563" y="4565650"/>
            <a:ext cx="3175" cy="88900"/>
          </a:xfrm>
          <a:prstGeom prst="line">
            <a:avLst/>
          </a:prstGeom>
          <a:noFill/>
          <a:ln w="25400">
            <a:solidFill>
              <a:schemeClr val="tx1"/>
            </a:solidFill>
            <a:round/>
            <a:headEnd/>
            <a:tailEnd/>
          </a:ln>
        </p:spPr>
      </p:cxnSp>
      <p:cxnSp>
        <p:nvCxnSpPr>
          <p:cNvPr id="305185" name="Straight Connector 39"/>
          <p:cNvCxnSpPr>
            <a:cxnSpLocks noChangeShapeType="1"/>
          </p:cNvCxnSpPr>
          <p:nvPr/>
        </p:nvCxnSpPr>
        <p:spPr bwMode="auto">
          <a:xfrm flipV="1">
            <a:off x="1989139" y="4565650"/>
            <a:ext cx="1587" cy="88900"/>
          </a:xfrm>
          <a:prstGeom prst="line">
            <a:avLst/>
          </a:prstGeom>
          <a:noFill/>
          <a:ln w="25400">
            <a:solidFill>
              <a:schemeClr val="tx1"/>
            </a:solidFill>
            <a:round/>
            <a:headEnd/>
            <a:tailEnd/>
          </a:ln>
        </p:spPr>
      </p:cxnSp>
      <p:cxnSp>
        <p:nvCxnSpPr>
          <p:cNvPr id="305186" name="Straight Connector 39"/>
          <p:cNvCxnSpPr>
            <a:cxnSpLocks noChangeShapeType="1"/>
          </p:cNvCxnSpPr>
          <p:nvPr/>
        </p:nvCxnSpPr>
        <p:spPr bwMode="auto">
          <a:xfrm flipV="1">
            <a:off x="2135188" y="4565650"/>
            <a:ext cx="3175" cy="88900"/>
          </a:xfrm>
          <a:prstGeom prst="line">
            <a:avLst/>
          </a:prstGeom>
          <a:noFill/>
          <a:ln w="25400">
            <a:solidFill>
              <a:schemeClr val="tx1"/>
            </a:solidFill>
            <a:round/>
            <a:headEnd/>
            <a:tailEnd/>
          </a:ln>
        </p:spPr>
      </p:cxnSp>
      <p:cxnSp>
        <p:nvCxnSpPr>
          <p:cNvPr id="305187" name="Straight Connector 39"/>
          <p:cNvCxnSpPr>
            <a:cxnSpLocks noChangeShapeType="1"/>
          </p:cNvCxnSpPr>
          <p:nvPr/>
        </p:nvCxnSpPr>
        <p:spPr bwMode="auto">
          <a:xfrm flipV="1">
            <a:off x="2284415" y="4565650"/>
            <a:ext cx="1587" cy="88900"/>
          </a:xfrm>
          <a:prstGeom prst="line">
            <a:avLst/>
          </a:prstGeom>
          <a:noFill/>
          <a:ln w="25400">
            <a:solidFill>
              <a:schemeClr val="tx1"/>
            </a:solidFill>
            <a:round/>
            <a:headEnd/>
            <a:tailEnd/>
          </a:ln>
        </p:spPr>
      </p:cxnSp>
      <p:cxnSp>
        <p:nvCxnSpPr>
          <p:cNvPr id="305188" name="Straight Connector 39"/>
          <p:cNvCxnSpPr>
            <a:cxnSpLocks noChangeShapeType="1"/>
          </p:cNvCxnSpPr>
          <p:nvPr/>
        </p:nvCxnSpPr>
        <p:spPr bwMode="auto">
          <a:xfrm flipV="1">
            <a:off x="2587625" y="4562475"/>
            <a:ext cx="1589" cy="90488"/>
          </a:xfrm>
          <a:prstGeom prst="line">
            <a:avLst/>
          </a:prstGeom>
          <a:noFill/>
          <a:ln w="25400">
            <a:solidFill>
              <a:schemeClr val="tx1"/>
            </a:solidFill>
            <a:round/>
            <a:headEnd/>
            <a:tailEnd/>
          </a:ln>
        </p:spPr>
      </p:cxnSp>
      <p:cxnSp>
        <p:nvCxnSpPr>
          <p:cNvPr id="305189" name="Straight Connector 39"/>
          <p:cNvCxnSpPr>
            <a:cxnSpLocks noChangeShapeType="1"/>
          </p:cNvCxnSpPr>
          <p:nvPr/>
        </p:nvCxnSpPr>
        <p:spPr bwMode="auto">
          <a:xfrm flipV="1">
            <a:off x="2733676" y="4562475"/>
            <a:ext cx="3175" cy="90488"/>
          </a:xfrm>
          <a:prstGeom prst="line">
            <a:avLst/>
          </a:prstGeom>
          <a:noFill/>
          <a:ln w="25400">
            <a:solidFill>
              <a:schemeClr val="tx1"/>
            </a:solidFill>
            <a:round/>
            <a:headEnd/>
            <a:tailEnd/>
          </a:ln>
        </p:spPr>
      </p:cxnSp>
      <p:cxnSp>
        <p:nvCxnSpPr>
          <p:cNvPr id="305190" name="Straight Connector 39"/>
          <p:cNvCxnSpPr>
            <a:cxnSpLocks noChangeShapeType="1"/>
          </p:cNvCxnSpPr>
          <p:nvPr/>
        </p:nvCxnSpPr>
        <p:spPr bwMode="auto">
          <a:xfrm flipV="1">
            <a:off x="2882900" y="4562475"/>
            <a:ext cx="1589" cy="90488"/>
          </a:xfrm>
          <a:prstGeom prst="line">
            <a:avLst/>
          </a:prstGeom>
          <a:noFill/>
          <a:ln w="25400">
            <a:solidFill>
              <a:schemeClr val="tx1"/>
            </a:solidFill>
            <a:round/>
            <a:headEnd/>
            <a:tailEnd/>
          </a:ln>
        </p:spPr>
      </p:cxnSp>
      <p:cxnSp>
        <p:nvCxnSpPr>
          <p:cNvPr id="305191" name="Straight Connector 39"/>
          <p:cNvCxnSpPr>
            <a:cxnSpLocks noChangeShapeType="1"/>
          </p:cNvCxnSpPr>
          <p:nvPr/>
        </p:nvCxnSpPr>
        <p:spPr bwMode="auto">
          <a:xfrm flipV="1">
            <a:off x="3030539" y="4562475"/>
            <a:ext cx="1587" cy="90488"/>
          </a:xfrm>
          <a:prstGeom prst="line">
            <a:avLst/>
          </a:prstGeom>
          <a:noFill/>
          <a:ln w="25400">
            <a:solidFill>
              <a:schemeClr val="tx1"/>
            </a:solidFill>
            <a:round/>
            <a:headEnd/>
            <a:tailEnd/>
          </a:ln>
        </p:spPr>
      </p:cxnSp>
      <p:cxnSp>
        <p:nvCxnSpPr>
          <p:cNvPr id="305192" name="Straight Connector 39"/>
          <p:cNvCxnSpPr>
            <a:cxnSpLocks noChangeShapeType="1"/>
          </p:cNvCxnSpPr>
          <p:nvPr/>
        </p:nvCxnSpPr>
        <p:spPr bwMode="auto">
          <a:xfrm flipV="1">
            <a:off x="3332164" y="4562475"/>
            <a:ext cx="1587" cy="90488"/>
          </a:xfrm>
          <a:prstGeom prst="line">
            <a:avLst/>
          </a:prstGeom>
          <a:noFill/>
          <a:ln w="25400">
            <a:solidFill>
              <a:schemeClr val="tx1"/>
            </a:solidFill>
            <a:round/>
            <a:headEnd/>
            <a:tailEnd/>
          </a:ln>
        </p:spPr>
      </p:cxnSp>
      <p:cxnSp>
        <p:nvCxnSpPr>
          <p:cNvPr id="305193" name="Straight Connector 39"/>
          <p:cNvCxnSpPr>
            <a:cxnSpLocks noChangeShapeType="1"/>
          </p:cNvCxnSpPr>
          <p:nvPr/>
        </p:nvCxnSpPr>
        <p:spPr bwMode="auto">
          <a:xfrm flipV="1">
            <a:off x="3481389" y="4562475"/>
            <a:ext cx="1587" cy="90488"/>
          </a:xfrm>
          <a:prstGeom prst="line">
            <a:avLst/>
          </a:prstGeom>
          <a:noFill/>
          <a:ln w="25400">
            <a:solidFill>
              <a:schemeClr val="tx1"/>
            </a:solidFill>
            <a:round/>
            <a:headEnd/>
            <a:tailEnd/>
          </a:ln>
        </p:spPr>
      </p:cxnSp>
      <p:cxnSp>
        <p:nvCxnSpPr>
          <p:cNvPr id="305194" name="Straight Connector 39"/>
          <p:cNvCxnSpPr>
            <a:cxnSpLocks noChangeShapeType="1"/>
          </p:cNvCxnSpPr>
          <p:nvPr/>
        </p:nvCxnSpPr>
        <p:spPr bwMode="auto">
          <a:xfrm flipV="1">
            <a:off x="3629025" y="4562475"/>
            <a:ext cx="1589" cy="90488"/>
          </a:xfrm>
          <a:prstGeom prst="line">
            <a:avLst/>
          </a:prstGeom>
          <a:noFill/>
          <a:ln w="25400">
            <a:solidFill>
              <a:schemeClr val="tx1"/>
            </a:solidFill>
            <a:round/>
            <a:headEnd/>
            <a:tailEnd/>
          </a:ln>
        </p:spPr>
      </p:cxnSp>
      <p:cxnSp>
        <p:nvCxnSpPr>
          <p:cNvPr id="305195" name="Straight Connector 39"/>
          <p:cNvCxnSpPr>
            <a:cxnSpLocks noChangeShapeType="1"/>
          </p:cNvCxnSpPr>
          <p:nvPr/>
        </p:nvCxnSpPr>
        <p:spPr bwMode="auto">
          <a:xfrm flipV="1">
            <a:off x="3783015" y="4562475"/>
            <a:ext cx="1587" cy="90488"/>
          </a:xfrm>
          <a:prstGeom prst="line">
            <a:avLst/>
          </a:prstGeom>
          <a:noFill/>
          <a:ln w="25400">
            <a:solidFill>
              <a:schemeClr val="tx1"/>
            </a:solidFill>
            <a:round/>
            <a:headEnd/>
            <a:tailEnd/>
          </a:ln>
        </p:spPr>
      </p:cxnSp>
      <p:cxnSp>
        <p:nvCxnSpPr>
          <p:cNvPr id="305196" name="Straight Connector 39"/>
          <p:cNvCxnSpPr>
            <a:cxnSpLocks noChangeShapeType="1"/>
          </p:cNvCxnSpPr>
          <p:nvPr/>
        </p:nvCxnSpPr>
        <p:spPr bwMode="auto">
          <a:xfrm flipV="1">
            <a:off x="3930650" y="4562475"/>
            <a:ext cx="1589" cy="90488"/>
          </a:xfrm>
          <a:prstGeom prst="line">
            <a:avLst/>
          </a:prstGeom>
          <a:noFill/>
          <a:ln w="25400">
            <a:solidFill>
              <a:schemeClr val="tx1"/>
            </a:solidFill>
            <a:round/>
            <a:headEnd/>
            <a:tailEnd/>
          </a:ln>
        </p:spPr>
      </p:cxnSp>
      <p:cxnSp>
        <p:nvCxnSpPr>
          <p:cNvPr id="305197" name="Straight Connector 39"/>
          <p:cNvCxnSpPr>
            <a:cxnSpLocks noChangeShapeType="1"/>
          </p:cNvCxnSpPr>
          <p:nvPr/>
        </p:nvCxnSpPr>
        <p:spPr bwMode="auto">
          <a:xfrm flipV="1">
            <a:off x="4384675" y="4562475"/>
            <a:ext cx="1589" cy="90488"/>
          </a:xfrm>
          <a:prstGeom prst="line">
            <a:avLst/>
          </a:prstGeom>
          <a:noFill/>
          <a:ln w="25400">
            <a:solidFill>
              <a:schemeClr val="tx1"/>
            </a:solidFill>
            <a:round/>
            <a:headEnd/>
            <a:tailEnd/>
          </a:ln>
        </p:spPr>
      </p:cxnSp>
      <p:cxnSp>
        <p:nvCxnSpPr>
          <p:cNvPr id="305198" name="Straight Connector 39"/>
          <p:cNvCxnSpPr>
            <a:cxnSpLocks noChangeShapeType="1"/>
          </p:cNvCxnSpPr>
          <p:nvPr/>
        </p:nvCxnSpPr>
        <p:spPr bwMode="auto">
          <a:xfrm flipV="1">
            <a:off x="4529139" y="4562475"/>
            <a:ext cx="1587" cy="90488"/>
          </a:xfrm>
          <a:prstGeom prst="line">
            <a:avLst/>
          </a:prstGeom>
          <a:noFill/>
          <a:ln w="25400">
            <a:solidFill>
              <a:schemeClr val="tx1"/>
            </a:solidFill>
            <a:round/>
            <a:headEnd/>
            <a:tailEnd/>
          </a:ln>
        </p:spPr>
      </p:cxnSp>
      <p:cxnSp>
        <p:nvCxnSpPr>
          <p:cNvPr id="305199" name="Straight Connector 39"/>
          <p:cNvCxnSpPr>
            <a:cxnSpLocks noChangeShapeType="1"/>
          </p:cNvCxnSpPr>
          <p:nvPr/>
        </p:nvCxnSpPr>
        <p:spPr bwMode="auto">
          <a:xfrm flipV="1">
            <a:off x="4681539" y="4562475"/>
            <a:ext cx="1587" cy="90488"/>
          </a:xfrm>
          <a:prstGeom prst="line">
            <a:avLst/>
          </a:prstGeom>
          <a:noFill/>
          <a:ln w="25400">
            <a:solidFill>
              <a:schemeClr val="tx1"/>
            </a:solidFill>
            <a:round/>
            <a:headEnd/>
            <a:tailEnd/>
          </a:ln>
        </p:spPr>
      </p:cxnSp>
      <p:cxnSp>
        <p:nvCxnSpPr>
          <p:cNvPr id="305200" name="Straight Connector 39"/>
          <p:cNvCxnSpPr>
            <a:cxnSpLocks noChangeShapeType="1"/>
          </p:cNvCxnSpPr>
          <p:nvPr/>
        </p:nvCxnSpPr>
        <p:spPr bwMode="auto">
          <a:xfrm flipV="1">
            <a:off x="4983165" y="4562475"/>
            <a:ext cx="1587" cy="90488"/>
          </a:xfrm>
          <a:prstGeom prst="line">
            <a:avLst/>
          </a:prstGeom>
          <a:noFill/>
          <a:ln w="25400">
            <a:solidFill>
              <a:schemeClr val="tx1"/>
            </a:solidFill>
            <a:round/>
            <a:headEnd/>
            <a:tailEnd/>
          </a:ln>
        </p:spPr>
      </p:cxnSp>
      <p:cxnSp>
        <p:nvCxnSpPr>
          <p:cNvPr id="305201" name="Straight Connector 39"/>
          <p:cNvCxnSpPr>
            <a:cxnSpLocks noChangeShapeType="1"/>
          </p:cNvCxnSpPr>
          <p:nvPr/>
        </p:nvCxnSpPr>
        <p:spPr bwMode="auto">
          <a:xfrm flipV="1">
            <a:off x="4078288" y="4562475"/>
            <a:ext cx="3175" cy="90488"/>
          </a:xfrm>
          <a:prstGeom prst="line">
            <a:avLst/>
          </a:prstGeom>
          <a:noFill/>
          <a:ln w="25400">
            <a:solidFill>
              <a:schemeClr val="tx1"/>
            </a:solidFill>
            <a:round/>
            <a:headEnd/>
            <a:tailEnd/>
          </a:ln>
        </p:spPr>
      </p:cxnSp>
      <p:cxnSp>
        <p:nvCxnSpPr>
          <p:cNvPr id="305202" name="Straight Connector 39"/>
          <p:cNvCxnSpPr>
            <a:cxnSpLocks noChangeShapeType="1"/>
          </p:cNvCxnSpPr>
          <p:nvPr/>
        </p:nvCxnSpPr>
        <p:spPr bwMode="auto">
          <a:xfrm flipV="1">
            <a:off x="4237039" y="4562475"/>
            <a:ext cx="1587" cy="90488"/>
          </a:xfrm>
          <a:prstGeom prst="line">
            <a:avLst/>
          </a:prstGeom>
          <a:noFill/>
          <a:ln w="25400">
            <a:solidFill>
              <a:schemeClr val="tx1"/>
            </a:solidFill>
            <a:round/>
            <a:headEnd/>
            <a:tailEnd/>
          </a:ln>
        </p:spPr>
      </p:cxnSp>
      <p:cxnSp>
        <p:nvCxnSpPr>
          <p:cNvPr id="305203" name="Straight Connector 39"/>
          <p:cNvCxnSpPr>
            <a:cxnSpLocks noChangeShapeType="1"/>
          </p:cNvCxnSpPr>
          <p:nvPr/>
        </p:nvCxnSpPr>
        <p:spPr bwMode="auto">
          <a:xfrm flipV="1">
            <a:off x="5130800" y="4562475"/>
            <a:ext cx="1589" cy="90488"/>
          </a:xfrm>
          <a:prstGeom prst="line">
            <a:avLst/>
          </a:prstGeom>
          <a:noFill/>
          <a:ln w="25400">
            <a:solidFill>
              <a:schemeClr val="tx1"/>
            </a:solidFill>
            <a:round/>
            <a:headEnd/>
            <a:tailEnd/>
          </a:ln>
        </p:spPr>
      </p:cxnSp>
      <p:cxnSp>
        <p:nvCxnSpPr>
          <p:cNvPr id="305204" name="Straight Connector 39"/>
          <p:cNvCxnSpPr>
            <a:cxnSpLocks noChangeShapeType="1"/>
          </p:cNvCxnSpPr>
          <p:nvPr/>
        </p:nvCxnSpPr>
        <p:spPr bwMode="auto">
          <a:xfrm flipV="1">
            <a:off x="5278438" y="4562475"/>
            <a:ext cx="3175" cy="90488"/>
          </a:xfrm>
          <a:prstGeom prst="line">
            <a:avLst/>
          </a:prstGeom>
          <a:noFill/>
          <a:ln w="25400">
            <a:solidFill>
              <a:schemeClr val="tx1"/>
            </a:solidFill>
            <a:round/>
            <a:headEnd/>
            <a:tailEnd/>
          </a:ln>
        </p:spPr>
      </p:cxnSp>
      <p:cxnSp>
        <p:nvCxnSpPr>
          <p:cNvPr id="305205" name="Straight Connector 39"/>
          <p:cNvCxnSpPr>
            <a:cxnSpLocks noChangeShapeType="1"/>
          </p:cNvCxnSpPr>
          <p:nvPr/>
        </p:nvCxnSpPr>
        <p:spPr bwMode="auto">
          <a:xfrm flipV="1">
            <a:off x="5432425" y="4562475"/>
            <a:ext cx="1589" cy="90488"/>
          </a:xfrm>
          <a:prstGeom prst="line">
            <a:avLst/>
          </a:prstGeom>
          <a:noFill/>
          <a:ln w="25400">
            <a:solidFill>
              <a:schemeClr val="tx1"/>
            </a:solidFill>
            <a:round/>
            <a:headEnd/>
            <a:tailEnd/>
          </a:ln>
        </p:spPr>
      </p:cxnSp>
      <p:cxnSp>
        <p:nvCxnSpPr>
          <p:cNvPr id="305206" name="Straight Connector 39"/>
          <p:cNvCxnSpPr>
            <a:cxnSpLocks noChangeShapeType="1"/>
          </p:cNvCxnSpPr>
          <p:nvPr/>
        </p:nvCxnSpPr>
        <p:spPr bwMode="auto">
          <a:xfrm flipV="1">
            <a:off x="1535113" y="4562475"/>
            <a:ext cx="3175" cy="90488"/>
          </a:xfrm>
          <a:prstGeom prst="line">
            <a:avLst/>
          </a:prstGeom>
          <a:noFill/>
          <a:ln w="25400">
            <a:solidFill>
              <a:schemeClr val="tx1"/>
            </a:solidFill>
            <a:round/>
            <a:headEnd/>
            <a:tailEnd/>
          </a:ln>
        </p:spPr>
      </p:cxnSp>
      <p:cxnSp>
        <p:nvCxnSpPr>
          <p:cNvPr id="305207" name="Straight Connector 39"/>
          <p:cNvCxnSpPr>
            <a:cxnSpLocks noChangeShapeType="1"/>
          </p:cNvCxnSpPr>
          <p:nvPr/>
        </p:nvCxnSpPr>
        <p:spPr bwMode="auto">
          <a:xfrm>
            <a:off x="1465265" y="4573588"/>
            <a:ext cx="73025" cy="0"/>
          </a:xfrm>
          <a:prstGeom prst="line">
            <a:avLst/>
          </a:prstGeom>
          <a:noFill/>
          <a:ln w="25400">
            <a:solidFill>
              <a:schemeClr val="tx1"/>
            </a:solidFill>
            <a:round/>
            <a:headEnd/>
            <a:tailEnd/>
          </a:ln>
        </p:spPr>
      </p:cxnSp>
      <p:sp>
        <p:nvSpPr>
          <p:cNvPr id="305208" name="TextBox 28"/>
          <p:cNvSpPr txBox="1">
            <a:spLocks noChangeArrowheads="1"/>
          </p:cNvSpPr>
          <p:nvPr/>
        </p:nvSpPr>
        <p:spPr bwMode="auto">
          <a:xfrm rot="-2700000">
            <a:off x="1539876" y="4654552"/>
            <a:ext cx="392113"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3.5</a:t>
            </a:r>
          </a:p>
        </p:txBody>
      </p:sp>
      <p:sp>
        <p:nvSpPr>
          <p:cNvPr id="305209" name="TextBox 28"/>
          <p:cNvSpPr txBox="1">
            <a:spLocks noChangeArrowheads="1"/>
          </p:cNvSpPr>
          <p:nvPr/>
        </p:nvSpPr>
        <p:spPr bwMode="auto">
          <a:xfrm rot="-2700000">
            <a:off x="1685926" y="4654552"/>
            <a:ext cx="395288"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4.0</a:t>
            </a:r>
          </a:p>
        </p:txBody>
      </p:sp>
      <p:sp>
        <p:nvSpPr>
          <p:cNvPr id="305210" name="TextBox 28"/>
          <p:cNvSpPr txBox="1">
            <a:spLocks noChangeArrowheads="1"/>
          </p:cNvSpPr>
          <p:nvPr/>
        </p:nvSpPr>
        <p:spPr bwMode="auto">
          <a:xfrm rot="-2700000">
            <a:off x="1844675"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4.5</a:t>
            </a:r>
          </a:p>
        </p:txBody>
      </p:sp>
      <p:sp>
        <p:nvSpPr>
          <p:cNvPr id="305211" name="TextBox 28"/>
          <p:cNvSpPr txBox="1">
            <a:spLocks noChangeArrowheads="1"/>
          </p:cNvSpPr>
          <p:nvPr/>
        </p:nvSpPr>
        <p:spPr bwMode="auto">
          <a:xfrm rot="-2700000">
            <a:off x="1989137"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5.0</a:t>
            </a:r>
          </a:p>
        </p:txBody>
      </p:sp>
      <p:sp>
        <p:nvSpPr>
          <p:cNvPr id="305212" name="TextBox 28"/>
          <p:cNvSpPr txBox="1">
            <a:spLocks noChangeArrowheads="1"/>
          </p:cNvSpPr>
          <p:nvPr/>
        </p:nvSpPr>
        <p:spPr bwMode="auto">
          <a:xfrm rot="-2700000">
            <a:off x="2143126" y="4654552"/>
            <a:ext cx="392113"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5.5</a:t>
            </a:r>
          </a:p>
        </p:txBody>
      </p:sp>
      <p:sp>
        <p:nvSpPr>
          <p:cNvPr id="305213" name="TextBox 28"/>
          <p:cNvSpPr txBox="1">
            <a:spLocks noChangeArrowheads="1"/>
          </p:cNvSpPr>
          <p:nvPr/>
        </p:nvSpPr>
        <p:spPr bwMode="auto">
          <a:xfrm rot="-2700000">
            <a:off x="2290763"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6.0</a:t>
            </a:r>
          </a:p>
        </p:txBody>
      </p:sp>
      <p:sp>
        <p:nvSpPr>
          <p:cNvPr id="305214" name="TextBox 28"/>
          <p:cNvSpPr txBox="1">
            <a:spLocks noChangeArrowheads="1"/>
          </p:cNvSpPr>
          <p:nvPr/>
        </p:nvSpPr>
        <p:spPr bwMode="auto">
          <a:xfrm rot="-2700000">
            <a:off x="2439988" y="4654552"/>
            <a:ext cx="392112"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6.5</a:t>
            </a:r>
          </a:p>
        </p:txBody>
      </p:sp>
      <p:sp>
        <p:nvSpPr>
          <p:cNvPr id="305215" name="TextBox 28"/>
          <p:cNvSpPr txBox="1">
            <a:spLocks noChangeArrowheads="1"/>
          </p:cNvSpPr>
          <p:nvPr/>
        </p:nvSpPr>
        <p:spPr bwMode="auto">
          <a:xfrm rot="-2700000">
            <a:off x="2584451" y="4654552"/>
            <a:ext cx="392113"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7.0</a:t>
            </a:r>
          </a:p>
        </p:txBody>
      </p:sp>
      <p:sp>
        <p:nvSpPr>
          <p:cNvPr id="305216" name="TextBox 28"/>
          <p:cNvSpPr txBox="1">
            <a:spLocks noChangeArrowheads="1"/>
          </p:cNvSpPr>
          <p:nvPr/>
        </p:nvSpPr>
        <p:spPr bwMode="auto">
          <a:xfrm rot="-2700000">
            <a:off x="2735263"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7.5</a:t>
            </a:r>
          </a:p>
        </p:txBody>
      </p:sp>
      <p:sp>
        <p:nvSpPr>
          <p:cNvPr id="305217" name="TextBox 28"/>
          <p:cNvSpPr txBox="1">
            <a:spLocks noChangeArrowheads="1"/>
          </p:cNvSpPr>
          <p:nvPr/>
        </p:nvSpPr>
        <p:spPr bwMode="auto">
          <a:xfrm rot="-2700000">
            <a:off x="2886076" y="4654552"/>
            <a:ext cx="392113"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8.0</a:t>
            </a:r>
          </a:p>
        </p:txBody>
      </p:sp>
      <p:sp>
        <p:nvSpPr>
          <p:cNvPr id="305218" name="TextBox 28"/>
          <p:cNvSpPr txBox="1">
            <a:spLocks noChangeArrowheads="1"/>
          </p:cNvSpPr>
          <p:nvPr/>
        </p:nvSpPr>
        <p:spPr bwMode="auto">
          <a:xfrm rot="-2700000">
            <a:off x="3030537"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8.5</a:t>
            </a:r>
          </a:p>
        </p:txBody>
      </p:sp>
      <p:sp>
        <p:nvSpPr>
          <p:cNvPr id="305219" name="TextBox 28"/>
          <p:cNvSpPr txBox="1">
            <a:spLocks noChangeArrowheads="1"/>
          </p:cNvSpPr>
          <p:nvPr/>
        </p:nvSpPr>
        <p:spPr bwMode="auto">
          <a:xfrm rot="-2700000">
            <a:off x="3186112" y="4654552"/>
            <a:ext cx="393701"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9.0</a:t>
            </a:r>
          </a:p>
        </p:txBody>
      </p:sp>
      <p:sp>
        <p:nvSpPr>
          <p:cNvPr id="305220" name="TextBox 28"/>
          <p:cNvSpPr txBox="1">
            <a:spLocks noChangeArrowheads="1"/>
          </p:cNvSpPr>
          <p:nvPr/>
        </p:nvSpPr>
        <p:spPr bwMode="auto">
          <a:xfrm rot="-2700000">
            <a:off x="3324226" y="4654552"/>
            <a:ext cx="392113" cy="214313"/>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9.5</a:t>
            </a:r>
          </a:p>
        </p:txBody>
      </p:sp>
      <p:sp>
        <p:nvSpPr>
          <p:cNvPr id="305221" name="TextBox 28"/>
          <p:cNvSpPr txBox="1">
            <a:spLocks noChangeArrowheads="1"/>
          </p:cNvSpPr>
          <p:nvPr/>
        </p:nvSpPr>
        <p:spPr bwMode="auto">
          <a:xfrm rot="-2700000">
            <a:off x="3436939" y="4668838"/>
            <a:ext cx="436562"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10.0</a:t>
            </a:r>
          </a:p>
        </p:txBody>
      </p:sp>
      <p:sp>
        <p:nvSpPr>
          <p:cNvPr id="305222" name="TextBox 28"/>
          <p:cNvSpPr txBox="1">
            <a:spLocks noChangeArrowheads="1"/>
          </p:cNvSpPr>
          <p:nvPr/>
        </p:nvSpPr>
        <p:spPr bwMode="auto">
          <a:xfrm rot="-2700000">
            <a:off x="3584576" y="4668838"/>
            <a:ext cx="438150"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10.5</a:t>
            </a:r>
          </a:p>
        </p:txBody>
      </p:sp>
      <p:sp>
        <p:nvSpPr>
          <p:cNvPr id="305223" name="TextBox 28"/>
          <p:cNvSpPr txBox="1">
            <a:spLocks noChangeArrowheads="1"/>
          </p:cNvSpPr>
          <p:nvPr/>
        </p:nvSpPr>
        <p:spPr bwMode="auto">
          <a:xfrm rot="-2700000">
            <a:off x="3738564" y="4668838"/>
            <a:ext cx="438150"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11.0</a:t>
            </a:r>
          </a:p>
        </p:txBody>
      </p:sp>
      <p:sp>
        <p:nvSpPr>
          <p:cNvPr id="305224" name="TextBox 28"/>
          <p:cNvSpPr txBox="1">
            <a:spLocks noChangeArrowheads="1"/>
          </p:cNvSpPr>
          <p:nvPr/>
        </p:nvSpPr>
        <p:spPr bwMode="auto">
          <a:xfrm rot="-2700000">
            <a:off x="3889376" y="4668838"/>
            <a:ext cx="438150"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11.5</a:t>
            </a:r>
          </a:p>
        </p:txBody>
      </p:sp>
      <p:sp>
        <p:nvSpPr>
          <p:cNvPr id="305225" name="TextBox 28"/>
          <p:cNvSpPr txBox="1">
            <a:spLocks noChangeArrowheads="1"/>
          </p:cNvSpPr>
          <p:nvPr/>
        </p:nvSpPr>
        <p:spPr bwMode="auto">
          <a:xfrm rot="-2700000">
            <a:off x="4043364" y="4668838"/>
            <a:ext cx="439737"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12.0</a:t>
            </a:r>
          </a:p>
        </p:txBody>
      </p:sp>
      <p:sp>
        <p:nvSpPr>
          <p:cNvPr id="305226" name="TextBox 28"/>
          <p:cNvSpPr txBox="1">
            <a:spLocks noChangeArrowheads="1"/>
          </p:cNvSpPr>
          <p:nvPr/>
        </p:nvSpPr>
        <p:spPr bwMode="auto">
          <a:xfrm rot="-2700000">
            <a:off x="4187825" y="4668838"/>
            <a:ext cx="439738"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12.5</a:t>
            </a:r>
          </a:p>
        </p:txBody>
      </p:sp>
      <p:sp>
        <p:nvSpPr>
          <p:cNvPr id="305227" name="TextBox 28"/>
          <p:cNvSpPr txBox="1">
            <a:spLocks noChangeArrowheads="1"/>
          </p:cNvSpPr>
          <p:nvPr/>
        </p:nvSpPr>
        <p:spPr bwMode="auto">
          <a:xfrm rot="-2700000">
            <a:off x="4329114" y="4668838"/>
            <a:ext cx="439737"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13.0</a:t>
            </a:r>
          </a:p>
        </p:txBody>
      </p:sp>
      <p:sp>
        <p:nvSpPr>
          <p:cNvPr id="305228" name="TextBox 28"/>
          <p:cNvSpPr txBox="1">
            <a:spLocks noChangeArrowheads="1"/>
          </p:cNvSpPr>
          <p:nvPr/>
        </p:nvSpPr>
        <p:spPr bwMode="auto">
          <a:xfrm rot="-2700000">
            <a:off x="4487863" y="4668838"/>
            <a:ext cx="438150"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13.5</a:t>
            </a:r>
          </a:p>
        </p:txBody>
      </p:sp>
      <p:sp>
        <p:nvSpPr>
          <p:cNvPr id="305229" name="TextBox 28"/>
          <p:cNvSpPr txBox="1">
            <a:spLocks noChangeArrowheads="1"/>
          </p:cNvSpPr>
          <p:nvPr/>
        </p:nvSpPr>
        <p:spPr bwMode="auto">
          <a:xfrm rot="-2700000">
            <a:off x="4641850" y="4668838"/>
            <a:ext cx="439738"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14.0</a:t>
            </a:r>
          </a:p>
        </p:txBody>
      </p:sp>
      <p:sp>
        <p:nvSpPr>
          <p:cNvPr id="305230" name="TextBox 28"/>
          <p:cNvSpPr txBox="1">
            <a:spLocks noChangeArrowheads="1"/>
          </p:cNvSpPr>
          <p:nvPr/>
        </p:nvSpPr>
        <p:spPr bwMode="auto">
          <a:xfrm rot="-2700000">
            <a:off x="4786314" y="4668838"/>
            <a:ext cx="439737"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14.5</a:t>
            </a:r>
          </a:p>
        </p:txBody>
      </p:sp>
      <p:sp>
        <p:nvSpPr>
          <p:cNvPr id="305231" name="TextBox 28"/>
          <p:cNvSpPr txBox="1">
            <a:spLocks noChangeArrowheads="1"/>
          </p:cNvSpPr>
          <p:nvPr/>
        </p:nvSpPr>
        <p:spPr bwMode="auto">
          <a:xfrm rot="-2700000">
            <a:off x="4930775" y="4668838"/>
            <a:ext cx="439738"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15.0</a:t>
            </a:r>
          </a:p>
        </p:txBody>
      </p:sp>
      <p:sp>
        <p:nvSpPr>
          <p:cNvPr id="305232" name="TextBox 28"/>
          <p:cNvSpPr txBox="1">
            <a:spLocks noChangeArrowheads="1"/>
          </p:cNvSpPr>
          <p:nvPr/>
        </p:nvSpPr>
        <p:spPr bwMode="auto">
          <a:xfrm rot="-2700000">
            <a:off x="5087939" y="4668838"/>
            <a:ext cx="439737"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15.5</a:t>
            </a:r>
          </a:p>
        </p:txBody>
      </p:sp>
      <p:sp>
        <p:nvSpPr>
          <p:cNvPr id="305233" name="TextBox 32"/>
          <p:cNvSpPr txBox="1">
            <a:spLocks noChangeArrowheads="1"/>
          </p:cNvSpPr>
          <p:nvPr/>
        </p:nvSpPr>
        <p:spPr bwMode="auto">
          <a:xfrm>
            <a:off x="500063" y="2286002"/>
            <a:ext cx="1903412" cy="396875"/>
          </a:xfrm>
          <a:prstGeom prst="rect">
            <a:avLst/>
          </a:prstGeom>
          <a:noFill/>
          <a:ln w="9525">
            <a:noFill/>
            <a:miter lim="800000"/>
            <a:headEnd/>
            <a:tailEnd/>
          </a:ln>
        </p:spPr>
        <p:txBody>
          <a:bodyPr>
            <a:spAutoFit/>
          </a:bodyPr>
          <a:lstStyle/>
          <a:p>
            <a:pPr algn="ctr" fontAlgn="base">
              <a:spcBef>
                <a:spcPct val="0"/>
              </a:spcBef>
              <a:spcAft>
                <a:spcPct val="0"/>
              </a:spcAft>
            </a:pPr>
            <a:r>
              <a:rPr lang="en-US" sz="1000" b="1" smtClean="0">
                <a:solidFill>
                  <a:srgbClr val="0070C0"/>
                </a:solidFill>
                <a:latin typeface="Arial" pitchFamily="34" charset="0"/>
                <a:ea typeface="MS PGothic" pitchFamily="34" charset="-128"/>
                <a:cs typeface="Arial" pitchFamily="34" charset="0"/>
              </a:rPr>
              <a:t>Median = 6.95 mmol/L</a:t>
            </a:r>
          </a:p>
          <a:p>
            <a:pPr algn="ctr" fontAlgn="base">
              <a:spcBef>
                <a:spcPct val="0"/>
              </a:spcBef>
              <a:spcAft>
                <a:spcPct val="0"/>
              </a:spcAft>
            </a:pPr>
            <a:r>
              <a:rPr lang="en-US" sz="1000" b="1" smtClean="0">
                <a:solidFill>
                  <a:srgbClr val="0070C0"/>
                </a:solidFill>
                <a:latin typeface="Arial" pitchFamily="34" charset="0"/>
                <a:ea typeface="MS PGothic" pitchFamily="34" charset="-128"/>
                <a:cs typeface="Arial" pitchFamily="34" charset="0"/>
              </a:rPr>
              <a:t>(268.76 mg/dL)</a:t>
            </a:r>
          </a:p>
        </p:txBody>
      </p:sp>
      <p:sp>
        <p:nvSpPr>
          <p:cNvPr id="305234" name="TextBox 32"/>
          <p:cNvSpPr txBox="1">
            <a:spLocks noChangeArrowheads="1"/>
          </p:cNvSpPr>
          <p:nvPr/>
        </p:nvSpPr>
        <p:spPr bwMode="auto">
          <a:xfrm>
            <a:off x="2928939" y="2428876"/>
            <a:ext cx="2287587" cy="646331"/>
          </a:xfrm>
          <a:prstGeom prst="rect">
            <a:avLst/>
          </a:prstGeom>
          <a:noFill/>
          <a:ln w="9525">
            <a:noFill/>
            <a:miter lim="800000"/>
            <a:headEnd/>
            <a:tailEnd/>
          </a:ln>
        </p:spPr>
        <p:txBody>
          <a:bodyPr>
            <a:spAutoFit/>
          </a:bodyPr>
          <a:lstStyle/>
          <a:p>
            <a:pPr algn="ctr" fontAlgn="base">
              <a:spcBef>
                <a:spcPct val="0"/>
              </a:spcBef>
              <a:spcAft>
                <a:spcPct val="0"/>
              </a:spcAft>
            </a:pPr>
            <a:r>
              <a:rPr lang="en-US" b="1" smtClean="0">
                <a:solidFill>
                  <a:srgbClr val="0070C0"/>
                </a:solidFill>
                <a:latin typeface="Arial" pitchFamily="34" charset="0"/>
                <a:ea typeface="MS PGothic" pitchFamily="34" charset="-128"/>
                <a:cs typeface="Arial" pitchFamily="34" charset="0"/>
              </a:rPr>
              <a:t>Mean = 7.22 mmol</a:t>
            </a:r>
            <a:br>
              <a:rPr lang="en-US" b="1" smtClean="0">
                <a:solidFill>
                  <a:srgbClr val="0070C0"/>
                </a:solidFill>
                <a:latin typeface="Arial" pitchFamily="34" charset="0"/>
                <a:ea typeface="MS PGothic" pitchFamily="34" charset="-128"/>
                <a:cs typeface="Arial" pitchFamily="34" charset="0"/>
              </a:rPr>
            </a:br>
            <a:r>
              <a:rPr lang="en-US" b="1" smtClean="0">
                <a:solidFill>
                  <a:srgbClr val="0070C0"/>
                </a:solidFill>
                <a:latin typeface="Arial" pitchFamily="34" charset="0"/>
                <a:ea typeface="MS PGothic" pitchFamily="34" charset="-128"/>
                <a:cs typeface="Arial" pitchFamily="34" charset="0"/>
              </a:rPr>
              <a:t>(279.2 mg/dL)</a:t>
            </a:r>
          </a:p>
        </p:txBody>
      </p:sp>
      <p:sp>
        <p:nvSpPr>
          <p:cNvPr id="305235" name="Line 89"/>
          <p:cNvSpPr>
            <a:spLocks noChangeShapeType="1"/>
          </p:cNvSpPr>
          <p:nvPr/>
        </p:nvSpPr>
        <p:spPr bwMode="auto">
          <a:xfrm>
            <a:off x="2779714" y="2606677"/>
            <a:ext cx="3175" cy="447675"/>
          </a:xfrm>
          <a:prstGeom prst="line">
            <a:avLst/>
          </a:prstGeom>
          <a:noFill/>
          <a:ln w="25400">
            <a:solidFill>
              <a:schemeClr val="tx1"/>
            </a:solidFill>
            <a:round/>
            <a:headEnd/>
            <a:tailEnd type="stealth" w="med" len="me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36" name="Line 90"/>
          <p:cNvSpPr>
            <a:spLocks noChangeShapeType="1"/>
          </p:cNvSpPr>
          <p:nvPr/>
        </p:nvSpPr>
        <p:spPr bwMode="auto">
          <a:xfrm>
            <a:off x="2909889" y="2606675"/>
            <a:ext cx="4762" cy="623888"/>
          </a:xfrm>
          <a:prstGeom prst="line">
            <a:avLst/>
          </a:prstGeom>
          <a:noFill/>
          <a:ln w="25400">
            <a:solidFill>
              <a:schemeClr val="tx1"/>
            </a:solidFill>
            <a:round/>
            <a:headEnd/>
            <a:tailEnd type="stealth" w="med" len="me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37" name="Rectangle 121"/>
          <p:cNvSpPr>
            <a:spLocks noChangeArrowheads="1"/>
          </p:cNvSpPr>
          <p:nvPr/>
        </p:nvSpPr>
        <p:spPr bwMode="auto">
          <a:xfrm>
            <a:off x="5303839" y="4548188"/>
            <a:ext cx="111125" cy="25400"/>
          </a:xfrm>
          <a:prstGeom prst="rect">
            <a:avLst/>
          </a:prstGeom>
          <a:solidFill>
            <a:schemeClr val="tx2"/>
          </a:solidFill>
          <a:ln w="9525">
            <a:noFill/>
            <a:miter lim="800000"/>
            <a:headEnd/>
            <a:tailEnd/>
          </a:ln>
        </p:spPr>
        <p:txBody>
          <a:bodyPr wrap="none" anchor="ctr"/>
          <a:lstStyle/>
          <a:p>
            <a:pPr algn="ctr" rtl="1" fontAlgn="base">
              <a:spcBef>
                <a:spcPct val="0"/>
              </a:spcBef>
              <a:spcAft>
                <a:spcPct val="0"/>
              </a:spcAft>
            </a:pPr>
            <a:endParaRPr lang="en-US" sz="1600" smtClean="0">
              <a:solidFill>
                <a:prstClr val="black"/>
              </a:solidFill>
              <a:latin typeface="Arial" pitchFamily="34" charset="0"/>
              <a:cs typeface="Arial" pitchFamily="34" charset="0"/>
            </a:endParaRPr>
          </a:p>
        </p:txBody>
      </p:sp>
      <p:cxnSp>
        <p:nvCxnSpPr>
          <p:cNvPr id="305238" name="Straight Connector 21"/>
          <p:cNvCxnSpPr>
            <a:cxnSpLocks noChangeShapeType="1"/>
          </p:cNvCxnSpPr>
          <p:nvPr/>
        </p:nvCxnSpPr>
        <p:spPr bwMode="auto">
          <a:xfrm>
            <a:off x="1525588" y="4573588"/>
            <a:ext cx="3917950" cy="0"/>
          </a:xfrm>
          <a:prstGeom prst="line">
            <a:avLst/>
          </a:prstGeom>
          <a:noFill/>
          <a:ln w="25400">
            <a:solidFill>
              <a:schemeClr val="tx1"/>
            </a:solidFill>
            <a:round/>
            <a:headEnd/>
            <a:tailEnd/>
          </a:ln>
        </p:spPr>
      </p:cxnSp>
      <p:sp>
        <p:nvSpPr>
          <p:cNvPr id="305239" name="Rectangle 156"/>
          <p:cNvSpPr>
            <a:spLocks noGrp="1" noChangeArrowheads="1"/>
          </p:cNvSpPr>
          <p:nvPr>
            <p:ph type="title"/>
          </p:nvPr>
        </p:nvSpPr>
        <p:spPr>
          <a:xfrm>
            <a:off x="214313" y="142875"/>
            <a:ext cx="9715500" cy="1143000"/>
          </a:xfrm>
        </p:spPr>
        <p:txBody>
          <a:bodyPr/>
          <a:lstStyle/>
          <a:p>
            <a:r>
              <a:rPr lang="en-US" sz="2800" b="1" smtClean="0">
                <a:solidFill>
                  <a:srgbClr val="7030A0"/>
                </a:solidFill>
                <a:latin typeface="Comic Sans MS" pitchFamily="66" charset="0"/>
              </a:rPr>
              <a:t>LDL-C concentrations and physical signs in untreated FH patients</a:t>
            </a:r>
          </a:p>
        </p:txBody>
      </p:sp>
      <p:sp>
        <p:nvSpPr>
          <p:cNvPr id="305240" name="TextBox 1"/>
          <p:cNvSpPr txBox="1">
            <a:spLocks noChangeArrowheads="1"/>
          </p:cNvSpPr>
          <p:nvPr/>
        </p:nvSpPr>
        <p:spPr bwMode="auto">
          <a:xfrm>
            <a:off x="1135063" y="5135563"/>
            <a:ext cx="2971800" cy="576262"/>
          </a:xfrm>
          <a:prstGeom prst="rect">
            <a:avLst/>
          </a:prstGeom>
          <a:noFill/>
          <a:ln w="9525">
            <a:noFill/>
            <a:miter lim="800000"/>
            <a:headEnd/>
            <a:tailEnd/>
          </a:ln>
        </p:spPr>
        <p:txBody>
          <a:bodyPr/>
          <a:lstStyle/>
          <a:p>
            <a:pPr marL="190500" indent="-190500" fontAlgn="base">
              <a:spcBef>
                <a:spcPct val="0"/>
              </a:spcBef>
              <a:spcAft>
                <a:spcPct val="0"/>
              </a:spcAft>
              <a:buFontTx/>
              <a:buAutoNum type="arabicPeriod"/>
            </a:pPr>
            <a:endParaRPr lang="en-US" sz="800" smtClean="0">
              <a:solidFill>
                <a:srgbClr val="FFFFFF"/>
              </a:solidFill>
              <a:latin typeface="Times New Roman" pitchFamily="18" charset="0"/>
              <a:ea typeface="MS PGothic" pitchFamily="34" charset="-128"/>
              <a:cs typeface="Times New Roman" pitchFamily="18" charset="0"/>
            </a:endParaRPr>
          </a:p>
        </p:txBody>
      </p:sp>
      <p:sp>
        <p:nvSpPr>
          <p:cNvPr id="305241" name="Text Box 25"/>
          <p:cNvSpPr txBox="1">
            <a:spLocks noChangeArrowheads="1"/>
          </p:cNvSpPr>
          <p:nvPr/>
        </p:nvSpPr>
        <p:spPr bwMode="auto">
          <a:xfrm>
            <a:off x="1466850" y="1958977"/>
            <a:ext cx="3914775" cy="447675"/>
          </a:xfrm>
          <a:prstGeom prst="rect">
            <a:avLst/>
          </a:prstGeom>
          <a:noFill/>
          <a:ln w="9525">
            <a:noFill/>
            <a:miter lim="800000"/>
            <a:headEnd/>
            <a:tailEnd/>
          </a:ln>
        </p:spPr>
        <p:txBody>
          <a:bodyPr>
            <a:spAutoFit/>
          </a:bodyPr>
          <a:lstStyle/>
          <a:p>
            <a:pPr algn="ctr" fontAlgn="base">
              <a:lnSpc>
                <a:spcPts val="1400"/>
              </a:lnSpc>
              <a:spcBef>
                <a:spcPct val="0"/>
              </a:spcBef>
              <a:spcAft>
                <a:spcPct val="0"/>
              </a:spcAft>
            </a:pPr>
            <a:r>
              <a:rPr lang="en-US" sz="1200" b="1" smtClean="0">
                <a:solidFill>
                  <a:prstClr val="black"/>
                </a:solidFill>
                <a:latin typeface="Arial" pitchFamily="34" charset="0"/>
                <a:ea typeface="MS PGothic" pitchFamily="34" charset="-128"/>
                <a:cs typeface="Arial" pitchFamily="34" charset="0"/>
              </a:rPr>
              <a:t>LDL-C Distribution in Untreated </a:t>
            </a:r>
            <a:br>
              <a:rPr lang="en-US" sz="1200" b="1" smtClean="0">
                <a:solidFill>
                  <a:prstClr val="black"/>
                </a:solidFill>
                <a:latin typeface="Arial" pitchFamily="34" charset="0"/>
                <a:ea typeface="MS PGothic" pitchFamily="34" charset="-128"/>
                <a:cs typeface="Arial" pitchFamily="34" charset="0"/>
              </a:rPr>
            </a:br>
            <a:r>
              <a:rPr lang="en-US" sz="1200" b="1" smtClean="0">
                <a:solidFill>
                  <a:prstClr val="black"/>
                </a:solidFill>
                <a:latin typeface="Arial" pitchFamily="34" charset="0"/>
                <a:ea typeface="MS PGothic" pitchFamily="34" charset="-128"/>
                <a:cs typeface="Arial" pitchFamily="34" charset="0"/>
              </a:rPr>
              <a:t>Patients With Definite FH</a:t>
            </a:r>
            <a:r>
              <a:rPr lang="en-US" sz="1200" b="1" baseline="30000" smtClean="0">
                <a:solidFill>
                  <a:prstClr val="black"/>
                </a:solidFill>
                <a:latin typeface="Arial" pitchFamily="34" charset="0"/>
                <a:ea typeface="MS PGothic" pitchFamily="34" charset="-128"/>
                <a:cs typeface="Arial" pitchFamily="34" charset="0"/>
              </a:rPr>
              <a:t>3</a:t>
            </a:r>
          </a:p>
        </p:txBody>
      </p:sp>
      <p:sp>
        <p:nvSpPr>
          <p:cNvPr id="305242" name="Text Box 26"/>
          <p:cNvSpPr txBox="1">
            <a:spLocks noChangeArrowheads="1"/>
          </p:cNvSpPr>
          <p:nvPr/>
        </p:nvSpPr>
        <p:spPr bwMode="auto">
          <a:xfrm>
            <a:off x="6210300" y="1882775"/>
            <a:ext cx="3971925" cy="457200"/>
          </a:xfrm>
          <a:prstGeom prst="rect">
            <a:avLst/>
          </a:prstGeom>
          <a:noFill/>
          <a:ln w="9525">
            <a:noFill/>
            <a:miter lim="800000"/>
            <a:headEnd/>
            <a:tailEnd/>
          </a:ln>
        </p:spPr>
        <p:txBody>
          <a:bodyPr>
            <a:spAutoFit/>
          </a:bodyPr>
          <a:lstStyle/>
          <a:p>
            <a:pPr algn="ctr" fontAlgn="base">
              <a:spcBef>
                <a:spcPct val="0"/>
              </a:spcBef>
              <a:spcAft>
                <a:spcPct val="0"/>
              </a:spcAft>
            </a:pPr>
            <a:r>
              <a:rPr lang="en-US" sz="1200" b="1" smtClean="0">
                <a:solidFill>
                  <a:prstClr val="black"/>
                </a:solidFill>
                <a:latin typeface="Arial" pitchFamily="34" charset="0"/>
                <a:ea typeface="MS PGothic" pitchFamily="34" charset="-128"/>
                <a:cs typeface="Arial" pitchFamily="34" charset="0"/>
              </a:rPr>
              <a:t>Cumulative Prevalence of Physical </a:t>
            </a:r>
            <a:br>
              <a:rPr lang="en-US" sz="1200" b="1" smtClean="0">
                <a:solidFill>
                  <a:prstClr val="black"/>
                </a:solidFill>
                <a:latin typeface="Arial" pitchFamily="34" charset="0"/>
                <a:ea typeface="MS PGothic" pitchFamily="34" charset="-128"/>
                <a:cs typeface="Arial" pitchFamily="34" charset="0"/>
              </a:rPr>
            </a:br>
            <a:r>
              <a:rPr lang="en-US" sz="1200" b="1" smtClean="0">
                <a:solidFill>
                  <a:prstClr val="black"/>
                </a:solidFill>
                <a:latin typeface="Arial" pitchFamily="34" charset="0"/>
                <a:ea typeface="MS PGothic" pitchFamily="34" charset="-128"/>
                <a:cs typeface="Arial" pitchFamily="34" charset="0"/>
              </a:rPr>
              <a:t>Signs in Adult FH Patients</a:t>
            </a:r>
            <a:r>
              <a:rPr lang="en-US" sz="1200" b="1" baseline="30000" smtClean="0">
                <a:solidFill>
                  <a:prstClr val="black"/>
                </a:solidFill>
                <a:latin typeface="Arial" pitchFamily="34" charset="0"/>
                <a:ea typeface="MS PGothic" pitchFamily="34" charset="-128"/>
                <a:cs typeface="Arial" pitchFamily="34" charset="0"/>
              </a:rPr>
              <a:t>3</a:t>
            </a:r>
            <a:endParaRPr lang="en-US" sz="1200" b="1" smtClean="0">
              <a:solidFill>
                <a:prstClr val="black"/>
              </a:solidFill>
              <a:latin typeface="Arial" pitchFamily="34" charset="0"/>
              <a:ea typeface="MS PGothic" pitchFamily="34" charset="-128"/>
              <a:cs typeface="Arial" pitchFamily="34" charset="0"/>
            </a:endParaRPr>
          </a:p>
        </p:txBody>
      </p:sp>
      <p:cxnSp>
        <p:nvCxnSpPr>
          <p:cNvPr id="305243" name="Straight Connector 17"/>
          <p:cNvCxnSpPr>
            <a:cxnSpLocks noChangeShapeType="1"/>
          </p:cNvCxnSpPr>
          <p:nvPr/>
        </p:nvCxnSpPr>
        <p:spPr bwMode="auto">
          <a:xfrm>
            <a:off x="6257925" y="2700338"/>
            <a:ext cx="0" cy="1870075"/>
          </a:xfrm>
          <a:prstGeom prst="line">
            <a:avLst/>
          </a:prstGeom>
          <a:noFill/>
          <a:ln w="25400">
            <a:solidFill>
              <a:schemeClr val="tx1"/>
            </a:solidFill>
            <a:round/>
            <a:headEnd/>
            <a:tailEnd/>
          </a:ln>
        </p:spPr>
      </p:cxnSp>
      <p:cxnSp>
        <p:nvCxnSpPr>
          <p:cNvPr id="305244" name="Straight Connector 21"/>
          <p:cNvCxnSpPr>
            <a:cxnSpLocks noChangeShapeType="1"/>
          </p:cNvCxnSpPr>
          <p:nvPr/>
        </p:nvCxnSpPr>
        <p:spPr bwMode="auto">
          <a:xfrm>
            <a:off x="6245225" y="4573588"/>
            <a:ext cx="3900488" cy="0"/>
          </a:xfrm>
          <a:prstGeom prst="line">
            <a:avLst/>
          </a:prstGeom>
          <a:noFill/>
          <a:ln w="25400">
            <a:solidFill>
              <a:schemeClr val="tx1"/>
            </a:solidFill>
            <a:round/>
            <a:headEnd/>
            <a:tailEnd/>
          </a:ln>
        </p:spPr>
      </p:cxnSp>
      <p:sp>
        <p:nvSpPr>
          <p:cNvPr id="305245" name="TextBox 38"/>
          <p:cNvSpPr txBox="1">
            <a:spLocks noChangeArrowheads="1"/>
          </p:cNvSpPr>
          <p:nvPr/>
        </p:nvSpPr>
        <p:spPr bwMode="auto">
          <a:xfrm rot="-5400000">
            <a:off x="4625183" y="3515133"/>
            <a:ext cx="2195513"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smtClean="0">
                <a:solidFill>
                  <a:prstClr val="black"/>
                </a:solidFill>
                <a:latin typeface="Arial" pitchFamily="34" charset="0"/>
                <a:ea typeface="MS PGothic" pitchFamily="34" charset="-128"/>
                <a:cs typeface="Arial" pitchFamily="34" charset="0"/>
              </a:rPr>
              <a:t>Cumulative prevalence, %</a:t>
            </a:r>
          </a:p>
        </p:txBody>
      </p:sp>
      <p:cxnSp>
        <p:nvCxnSpPr>
          <p:cNvPr id="305246" name="Straight Connector 39"/>
          <p:cNvCxnSpPr>
            <a:cxnSpLocks noChangeShapeType="1"/>
          </p:cNvCxnSpPr>
          <p:nvPr/>
        </p:nvCxnSpPr>
        <p:spPr bwMode="auto">
          <a:xfrm>
            <a:off x="6181726" y="2713038"/>
            <a:ext cx="76200" cy="0"/>
          </a:xfrm>
          <a:prstGeom prst="line">
            <a:avLst/>
          </a:prstGeom>
          <a:noFill/>
          <a:ln w="25400">
            <a:solidFill>
              <a:schemeClr val="tx1"/>
            </a:solidFill>
            <a:round/>
            <a:headEnd/>
            <a:tailEnd/>
          </a:ln>
        </p:spPr>
      </p:cxnSp>
      <p:sp>
        <p:nvSpPr>
          <p:cNvPr id="305247" name="TextBox 28"/>
          <p:cNvSpPr txBox="1">
            <a:spLocks noChangeArrowheads="1"/>
          </p:cNvSpPr>
          <p:nvPr/>
        </p:nvSpPr>
        <p:spPr bwMode="auto">
          <a:xfrm>
            <a:off x="6046789" y="4643438"/>
            <a:ext cx="419100"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15</a:t>
            </a:r>
          </a:p>
        </p:txBody>
      </p:sp>
      <p:cxnSp>
        <p:nvCxnSpPr>
          <p:cNvPr id="305248" name="Straight Connector 39"/>
          <p:cNvCxnSpPr>
            <a:cxnSpLocks noChangeShapeType="1"/>
          </p:cNvCxnSpPr>
          <p:nvPr/>
        </p:nvCxnSpPr>
        <p:spPr bwMode="auto">
          <a:xfrm flipV="1">
            <a:off x="6805613" y="4565650"/>
            <a:ext cx="3175" cy="95250"/>
          </a:xfrm>
          <a:prstGeom prst="line">
            <a:avLst/>
          </a:prstGeom>
          <a:noFill/>
          <a:ln w="25400">
            <a:solidFill>
              <a:schemeClr val="tx1"/>
            </a:solidFill>
            <a:round/>
            <a:headEnd/>
            <a:tailEnd/>
          </a:ln>
        </p:spPr>
      </p:cxnSp>
      <p:cxnSp>
        <p:nvCxnSpPr>
          <p:cNvPr id="305249" name="Straight Connector 39"/>
          <p:cNvCxnSpPr>
            <a:cxnSpLocks noChangeShapeType="1"/>
          </p:cNvCxnSpPr>
          <p:nvPr/>
        </p:nvCxnSpPr>
        <p:spPr bwMode="auto">
          <a:xfrm flipV="1">
            <a:off x="7373939" y="4562475"/>
            <a:ext cx="1587" cy="95250"/>
          </a:xfrm>
          <a:prstGeom prst="line">
            <a:avLst/>
          </a:prstGeom>
          <a:noFill/>
          <a:ln w="25400">
            <a:solidFill>
              <a:schemeClr val="tx1"/>
            </a:solidFill>
            <a:round/>
            <a:headEnd/>
            <a:tailEnd/>
          </a:ln>
        </p:spPr>
      </p:cxnSp>
      <p:cxnSp>
        <p:nvCxnSpPr>
          <p:cNvPr id="305250" name="Straight Connector 39"/>
          <p:cNvCxnSpPr>
            <a:cxnSpLocks noChangeShapeType="1"/>
          </p:cNvCxnSpPr>
          <p:nvPr/>
        </p:nvCxnSpPr>
        <p:spPr bwMode="auto">
          <a:xfrm flipV="1">
            <a:off x="7913690" y="4562475"/>
            <a:ext cx="1587" cy="95250"/>
          </a:xfrm>
          <a:prstGeom prst="line">
            <a:avLst/>
          </a:prstGeom>
          <a:noFill/>
          <a:ln w="25400">
            <a:solidFill>
              <a:schemeClr val="tx1"/>
            </a:solidFill>
            <a:round/>
            <a:headEnd/>
            <a:tailEnd/>
          </a:ln>
        </p:spPr>
      </p:cxnSp>
      <p:cxnSp>
        <p:nvCxnSpPr>
          <p:cNvPr id="305251" name="Straight Connector 39"/>
          <p:cNvCxnSpPr>
            <a:cxnSpLocks noChangeShapeType="1"/>
          </p:cNvCxnSpPr>
          <p:nvPr/>
        </p:nvCxnSpPr>
        <p:spPr bwMode="auto">
          <a:xfrm flipV="1">
            <a:off x="8470900" y="4562475"/>
            <a:ext cx="1589" cy="95250"/>
          </a:xfrm>
          <a:prstGeom prst="line">
            <a:avLst/>
          </a:prstGeom>
          <a:noFill/>
          <a:ln w="25400">
            <a:solidFill>
              <a:schemeClr val="tx1"/>
            </a:solidFill>
            <a:round/>
            <a:headEnd/>
            <a:tailEnd/>
          </a:ln>
        </p:spPr>
      </p:cxnSp>
      <p:cxnSp>
        <p:nvCxnSpPr>
          <p:cNvPr id="305252" name="Straight Connector 39"/>
          <p:cNvCxnSpPr>
            <a:cxnSpLocks noChangeShapeType="1"/>
          </p:cNvCxnSpPr>
          <p:nvPr/>
        </p:nvCxnSpPr>
        <p:spPr bwMode="auto">
          <a:xfrm flipV="1">
            <a:off x="9577388" y="4562475"/>
            <a:ext cx="3175" cy="95250"/>
          </a:xfrm>
          <a:prstGeom prst="line">
            <a:avLst/>
          </a:prstGeom>
          <a:noFill/>
          <a:ln w="25400">
            <a:solidFill>
              <a:schemeClr val="tx1"/>
            </a:solidFill>
            <a:round/>
            <a:headEnd/>
            <a:tailEnd/>
          </a:ln>
        </p:spPr>
      </p:cxnSp>
      <p:cxnSp>
        <p:nvCxnSpPr>
          <p:cNvPr id="305253" name="Straight Connector 39"/>
          <p:cNvCxnSpPr>
            <a:cxnSpLocks noChangeShapeType="1"/>
          </p:cNvCxnSpPr>
          <p:nvPr/>
        </p:nvCxnSpPr>
        <p:spPr bwMode="auto">
          <a:xfrm flipV="1">
            <a:off x="9024939" y="4562475"/>
            <a:ext cx="1587" cy="95250"/>
          </a:xfrm>
          <a:prstGeom prst="line">
            <a:avLst/>
          </a:prstGeom>
          <a:noFill/>
          <a:ln w="25400">
            <a:solidFill>
              <a:schemeClr val="tx1"/>
            </a:solidFill>
            <a:round/>
            <a:headEnd/>
            <a:tailEnd/>
          </a:ln>
        </p:spPr>
      </p:cxnSp>
      <p:cxnSp>
        <p:nvCxnSpPr>
          <p:cNvPr id="305254" name="Straight Connector 39"/>
          <p:cNvCxnSpPr>
            <a:cxnSpLocks noChangeShapeType="1"/>
          </p:cNvCxnSpPr>
          <p:nvPr/>
        </p:nvCxnSpPr>
        <p:spPr bwMode="auto">
          <a:xfrm flipV="1">
            <a:off x="10134601" y="4562475"/>
            <a:ext cx="3175" cy="95250"/>
          </a:xfrm>
          <a:prstGeom prst="line">
            <a:avLst/>
          </a:prstGeom>
          <a:noFill/>
          <a:ln w="25400">
            <a:solidFill>
              <a:schemeClr val="tx1"/>
            </a:solidFill>
            <a:round/>
            <a:headEnd/>
            <a:tailEnd/>
          </a:ln>
        </p:spPr>
      </p:cxnSp>
      <p:cxnSp>
        <p:nvCxnSpPr>
          <p:cNvPr id="305255" name="Straight Connector 39"/>
          <p:cNvCxnSpPr>
            <a:cxnSpLocks noChangeShapeType="1"/>
          </p:cNvCxnSpPr>
          <p:nvPr/>
        </p:nvCxnSpPr>
        <p:spPr bwMode="auto">
          <a:xfrm flipV="1">
            <a:off x="6256340" y="4562475"/>
            <a:ext cx="1587" cy="95250"/>
          </a:xfrm>
          <a:prstGeom prst="line">
            <a:avLst/>
          </a:prstGeom>
          <a:noFill/>
          <a:ln w="25400">
            <a:solidFill>
              <a:schemeClr val="tx1"/>
            </a:solidFill>
            <a:round/>
            <a:headEnd/>
            <a:tailEnd/>
          </a:ln>
        </p:spPr>
      </p:cxnSp>
      <p:cxnSp>
        <p:nvCxnSpPr>
          <p:cNvPr id="305256" name="Straight Connector 39"/>
          <p:cNvCxnSpPr>
            <a:cxnSpLocks noChangeShapeType="1"/>
          </p:cNvCxnSpPr>
          <p:nvPr/>
        </p:nvCxnSpPr>
        <p:spPr bwMode="auto">
          <a:xfrm>
            <a:off x="6181726" y="4573588"/>
            <a:ext cx="76200" cy="0"/>
          </a:xfrm>
          <a:prstGeom prst="line">
            <a:avLst/>
          </a:prstGeom>
          <a:noFill/>
          <a:ln w="25400">
            <a:solidFill>
              <a:schemeClr val="tx1"/>
            </a:solidFill>
            <a:round/>
            <a:headEnd/>
            <a:tailEnd/>
          </a:ln>
        </p:spPr>
      </p:cxnSp>
      <p:sp>
        <p:nvSpPr>
          <p:cNvPr id="305257" name="TextBox 28"/>
          <p:cNvSpPr txBox="1">
            <a:spLocks noChangeArrowheads="1"/>
          </p:cNvSpPr>
          <p:nvPr/>
        </p:nvSpPr>
        <p:spPr bwMode="auto">
          <a:xfrm>
            <a:off x="6597651" y="4643438"/>
            <a:ext cx="417513"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25</a:t>
            </a:r>
          </a:p>
        </p:txBody>
      </p:sp>
      <p:cxnSp>
        <p:nvCxnSpPr>
          <p:cNvPr id="305258" name="Straight Connector 39"/>
          <p:cNvCxnSpPr>
            <a:cxnSpLocks noChangeShapeType="1"/>
          </p:cNvCxnSpPr>
          <p:nvPr/>
        </p:nvCxnSpPr>
        <p:spPr bwMode="auto">
          <a:xfrm>
            <a:off x="6181726" y="3182938"/>
            <a:ext cx="76200" cy="0"/>
          </a:xfrm>
          <a:prstGeom prst="line">
            <a:avLst/>
          </a:prstGeom>
          <a:noFill/>
          <a:ln w="25400">
            <a:solidFill>
              <a:schemeClr val="tx1"/>
            </a:solidFill>
            <a:round/>
            <a:headEnd/>
            <a:tailEnd/>
          </a:ln>
        </p:spPr>
      </p:cxnSp>
      <p:cxnSp>
        <p:nvCxnSpPr>
          <p:cNvPr id="305259" name="Straight Connector 39"/>
          <p:cNvCxnSpPr>
            <a:cxnSpLocks noChangeShapeType="1"/>
          </p:cNvCxnSpPr>
          <p:nvPr/>
        </p:nvCxnSpPr>
        <p:spPr bwMode="auto">
          <a:xfrm>
            <a:off x="6181726" y="3646488"/>
            <a:ext cx="76200" cy="0"/>
          </a:xfrm>
          <a:prstGeom prst="line">
            <a:avLst/>
          </a:prstGeom>
          <a:noFill/>
          <a:ln w="25400">
            <a:solidFill>
              <a:schemeClr val="tx1"/>
            </a:solidFill>
            <a:round/>
            <a:headEnd/>
            <a:tailEnd/>
          </a:ln>
        </p:spPr>
      </p:cxnSp>
      <p:cxnSp>
        <p:nvCxnSpPr>
          <p:cNvPr id="305260" name="Straight Connector 39"/>
          <p:cNvCxnSpPr>
            <a:cxnSpLocks noChangeShapeType="1"/>
          </p:cNvCxnSpPr>
          <p:nvPr/>
        </p:nvCxnSpPr>
        <p:spPr bwMode="auto">
          <a:xfrm>
            <a:off x="6181726" y="4110038"/>
            <a:ext cx="76200" cy="0"/>
          </a:xfrm>
          <a:prstGeom prst="line">
            <a:avLst/>
          </a:prstGeom>
          <a:noFill/>
          <a:ln w="25400">
            <a:solidFill>
              <a:schemeClr val="tx1"/>
            </a:solidFill>
            <a:round/>
            <a:headEnd/>
            <a:tailEnd/>
          </a:ln>
        </p:spPr>
      </p:cxnSp>
      <p:sp>
        <p:nvSpPr>
          <p:cNvPr id="305261" name="TextBox 28"/>
          <p:cNvSpPr txBox="1">
            <a:spLocks noChangeArrowheads="1"/>
          </p:cNvSpPr>
          <p:nvPr/>
        </p:nvSpPr>
        <p:spPr bwMode="auto">
          <a:xfrm>
            <a:off x="7161214" y="4643438"/>
            <a:ext cx="419100"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35</a:t>
            </a:r>
          </a:p>
        </p:txBody>
      </p:sp>
      <p:sp>
        <p:nvSpPr>
          <p:cNvPr id="305262" name="TextBox 28"/>
          <p:cNvSpPr txBox="1">
            <a:spLocks noChangeArrowheads="1"/>
          </p:cNvSpPr>
          <p:nvPr/>
        </p:nvSpPr>
        <p:spPr bwMode="auto">
          <a:xfrm>
            <a:off x="7700963" y="4643438"/>
            <a:ext cx="417512"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45</a:t>
            </a:r>
          </a:p>
        </p:txBody>
      </p:sp>
      <p:sp>
        <p:nvSpPr>
          <p:cNvPr id="305263" name="TextBox 28"/>
          <p:cNvSpPr txBox="1">
            <a:spLocks noChangeArrowheads="1"/>
          </p:cNvSpPr>
          <p:nvPr/>
        </p:nvSpPr>
        <p:spPr bwMode="auto">
          <a:xfrm>
            <a:off x="8258176" y="4643438"/>
            <a:ext cx="417513"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55</a:t>
            </a:r>
          </a:p>
        </p:txBody>
      </p:sp>
      <p:sp>
        <p:nvSpPr>
          <p:cNvPr id="305264" name="TextBox 28"/>
          <p:cNvSpPr txBox="1">
            <a:spLocks noChangeArrowheads="1"/>
          </p:cNvSpPr>
          <p:nvPr/>
        </p:nvSpPr>
        <p:spPr bwMode="auto">
          <a:xfrm>
            <a:off x="8812213" y="4643438"/>
            <a:ext cx="417512"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65</a:t>
            </a:r>
          </a:p>
        </p:txBody>
      </p:sp>
      <p:sp>
        <p:nvSpPr>
          <p:cNvPr id="305265" name="TextBox 28"/>
          <p:cNvSpPr txBox="1">
            <a:spLocks noChangeArrowheads="1"/>
          </p:cNvSpPr>
          <p:nvPr/>
        </p:nvSpPr>
        <p:spPr bwMode="auto">
          <a:xfrm>
            <a:off x="9369426" y="4643438"/>
            <a:ext cx="417513"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75</a:t>
            </a:r>
          </a:p>
        </p:txBody>
      </p:sp>
      <p:sp>
        <p:nvSpPr>
          <p:cNvPr id="305266" name="TextBox 28"/>
          <p:cNvSpPr txBox="1">
            <a:spLocks noChangeArrowheads="1"/>
          </p:cNvSpPr>
          <p:nvPr/>
        </p:nvSpPr>
        <p:spPr bwMode="auto">
          <a:xfrm>
            <a:off x="9923463" y="4643438"/>
            <a:ext cx="417512" cy="214312"/>
          </a:xfrm>
          <a:prstGeom prst="rect">
            <a:avLst/>
          </a:prstGeom>
          <a:noFill/>
          <a:ln w="9525">
            <a:noFill/>
            <a:miter lim="800000"/>
            <a:headEnd/>
            <a:tailEnd/>
          </a:ln>
        </p:spPr>
        <p:txBody>
          <a:bodyPr>
            <a:spAutoFit/>
          </a:bodyPr>
          <a:lstStyle/>
          <a:p>
            <a:pPr algn="ct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85</a:t>
            </a:r>
          </a:p>
        </p:txBody>
      </p:sp>
      <p:sp>
        <p:nvSpPr>
          <p:cNvPr id="305267" name="TextBox 32"/>
          <p:cNvSpPr txBox="1">
            <a:spLocks noChangeArrowheads="1"/>
          </p:cNvSpPr>
          <p:nvPr/>
        </p:nvSpPr>
        <p:spPr bwMode="auto">
          <a:xfrm>
            <a:off x="6237288" y="4843465"/>
            <a:ext cx="3917950" cy="274637"/>
          </a:xfrm>
          <a:prstGeom prst="rect">
            <a:avLst/>
          </a:prstGeom>
          <a:noFill/>
          <a:ln w="9525">
            <a:noFill/>
            <a:miter lim="800000"/>
            <a:headEnd/>
            <a:tailEnd/>
          </a:ln>
        </p:spPr>
        <p:txBody>
          <a:bodyPr>
            <a:spAutoFit/>
          </a:bodyPr>
          <a:lstStyle/>
          <a:p>
            <a:pPr algn="ctr" fontAlgn="base">
              <a:spcBef>
                <a:spcPct val="0"/>
              </a:spcBef>
              <a:spcAft>
                <a:spcPct val="0"/>
              </a:spcAft>
            </a:pPr>
            <a:r>
              <a:rPr lang="en-US" sz="1200" smtClean="0">
                <a:solidFill>
                  <a:prstClr val="black"/>
                </a:solidFill>
                <a:latin typeface="Arial" pitchFamily="34" charset="0"/>
                <a:ea typeface="MS PGothic" pitchFamily="34" charset="-128"/>
                <a:cs typeface="Arial" pitchFamily="34" charset="0"/>
              </a:rPr>
              <a:t>Age (y)</a:t>
            </a:r>
          </a:p>
        </p:txBody>
      </p:sp>
      <p:sp>
        <p:nvSpPr>
          <p:cNvPr id="305268" name="TextBox 28"/>
          <p:cNvSpPr txBox="1">
            <a:spLocks noChangeArrowheads="1"/>
          </p:cNvSpPr>
          <p:nvPr/>
        </p:nvSpPr>
        <p:spPr bwMode="auto">
          <a:xfrm>
            <a:off x="5815013" y="4452938"/>
            <a:ext cx="417512" cy="214312"/>
          </a:xfrm>
          <a:prstGeom prst="rect">
            <a:avLst/>
          </a:prstGeom>
          <a:noFill/>
          <a:ln w="9525">
            <a:noFill/>
            <a:miter lim="800000"/>
            <a:headEnd/>
            <a:tailEnd/>
          </a:ln>
        </p:spPr>
        <p:txBody>
          <a:bodyPr>
            <a:spAutoFit/>
          </a:bodyPr>
          <a:lstStyle/>
          <a:p>
            <a:pPr algn="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0</a:t>
            </a:r>
          </a:p>
        </p:txBody>
      </p:sp>
      <p:sp>
        <p:nvSpPr>
          <p:cNvPr id="305269" name="TextBox 28"/>
          <p:cNvSpPr txBox="1">
            <a:spLocks noChangeArrowheads="1"/>
          </p:cNvSpPr>
          <p:nvPr/>
        </p:nvSpPr>
        <p:spPr bwMode="auto">
          <a:xfrm>
            <a:off x="5815013" y="3992563"/>
            <a:ext cx="417512" cy="214312"/>
          </a:xfrm>
          <a:prstGeom prst="rect">
            <a:avLst/>
          </a:prstGeom>
          <a:noFill/>
          <a:ln w="9525">
            <a:noFill/>
            <a:miter lim="800000"/>
            <a:headEnd/>
            <a:tailEnd/>
          </a:ln>
        </p:spPr>
        <p:txBody>
          <a:bodyPr>
            <a:spAutoFit/>
          </a:bodyPr>
          <a:lstStyle/>
          <a:p>
            <a:pPr algn="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25</a:t>
            </a:r>
          </a:p>
        </p:txBody>
      </p:sp>
      <p:sp>
        <p:nvSpPr>
          <p:cNvPr id="305270" name="TextBox 28"/>
          <p:cNvSpPr txBox="1">
            <a:spLocks noChangeArrowheads="1"/>
          </p:cNvSpPr>
          <p:nvPr/>
        </p:nvSpPr>
        <p:spPr bwMode="auto">
          <a:xfrm>
            <a:off x="5815013" y="3529013"/>
            <a:ext cx="417512" cy="214312"/>
          </a:xfrm>
          <a:prstGeom prst="rect">
            <a:avLst/>
          </a:prstGeom>
          <a:noFill/>
          <a:ln w="9525">
            <a:noFill/>
            <a:miter lim="800000"/>
            <a:headEnd/>
            <a:tailEnd/>
          </a:ln>
        </p:spPr>
        <p:txBody>
          <a:bodyPr>
            <a:spAutoFit/>
          </a:bodyPr>
          <a:lstStyle/>
          <a:p>
            <a:pPr algn="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50</a:t>
            </a:r>
          </a:p>
        </p:txBody>
      </p:sp>
      <p:sp>
        <p:nvSpPr>
          <p:cNvPr id="305271" name="TextBox 28"/>
          <p:cNvSpPr txBox="1">
            <a:spLocks noChangeArrowheads="1"/>
          </p:cNvSpPr>
          <p:nvPr/>
        </p:nvSpPr>
        <p:spPr bwMode="auto">
          <a:xfrm>
            <a:off x="5815013" y="3071813"/>
            <a:ext cx="417512" cy="214312"/>
          </a:xfrm>
          <a:prstGeom prst="rect">
            <a:avLst/>
          </a:prstGeom>
          <a:noFill/>
          <a:ln w="9525">
            <a:noFill/>
            <a:miter lim="800000"/>
            <a:headEnd/>
            <a:tailEnd/>
          </a:ln>
        </p:spPr>
        <p:txBody>
          <a:bodyPr>
            <a:spAutoFit/>
          </a:bodyPr>
          <a:lstStyle/>
          <a:p>
            <a:pPr algn="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75</a:t>
            </a:r>
          </a:p>
        </p:txBody>
      </p:sp>
      <p:sp>
        <p:nvSpPr>
          <p:cNvPr id="305272" name="TextBox 28"/>
          <p:cNvSpPr txBox="1">
            <a:spLocks noChangeArrowheads="1"/>
          </p:cNvSpPr>
          <p:nvPr/>
        </p:nvSpPr>
        <p:spPr bwMode="auto">
          <a:xfrm>
            <a:off x="5715001" y="2608263"/>
            <a:ext cx="517525" cy="214312"/>
          </a:xfrm>
          <a:prstGeom prst="rect">
            <a:avLst/>
          </a:prstGeom>
          <a:noFill/>
          <a:ln w="9525">
            <a:noFill/>
            <a:miter lim="800000"/>
            <a:headEnd/>
            <a:tailEnd/>
          </a:ln>
        </p:spPr>
        <p:txBody>
          <a:bodyPr>
            <a:spAutoFit/>
          </a:bodyPr>
          <a:lstStyle/>
          <a:p>
            <a:pPr algn="r" fontAlgn="base">
              <a:spcBef>
                <a:spcPct val="0"/>
              </a:spcBef>
              <a:spcAft>
                <a:spcPct val="0"/>
              </a:spcAft>
            </a:pPr>
            <a:r>
              <a:rPr lang="en-US" sz="800" smtClean="0">
                <a:solidFill>
                  <a:prstClr val="black"/>
                </a:solidFill>
                <a:latin typeface="Arial" pitchFamily="34" charset="0"/>
                <a:ea typeface="MS PGothic" pitchFamily="34" charset="-128"/>
                <a:cs typeface="Arial" pitchFamily="34" charset="0"/>
              </a:rPr>
              <a:t>100</a:t>
            </a:r>
          </a:p>
        </p:txBody>
      </p:sp>
      <p:grpSp>
        <p:nvGrpSpPr>
          <p:cNvPr id="2" name="Group 123"/>
          <p:cNvGrpSpPr>
            <a:grpSpLocks/>
          </p:cNvGrpSpPr>
          <p:nvPr/>
        </p:nvGrpSpPr>
        <p:grpSpPr bwMode="auto">
          <a:xfrm>
            <a:off x="6488113" y="2849563"/>
            <a:ext cx="3060700" cy="1485900"/>
            <a:chOff x="3536" y="2654"/>
            <a:chExt cx="1714" cy="936"/>
          </a:xfrm>
        </p:grpSpPr>
        <p:sp>
          <p:nvSpPr>
            <p:cNvPr id="305308" name="Line 124"/>
            <p:cNvSpPr>
              <a:spLocks noChangeShapeType="1"/>
            </p:cNvSpPr>
            <p:nvPr/>
          </p:nvSpPr>
          <p:spPr bwMode="auto">
            <a:xfrm flipV="1">
              <a:off x="3536" y="3006"/>
              <a:ext cx="282" cy="584"/>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9" name="Line 125"/>
            <p:cNvSpPr>
              <a:spLocks noChangeShapeType="1"/>
            </p:cNvSpPr>
            <p:nvPr/>
          </p:nvSpPr>
          <p:spPr bwMode="auto">
            <a:xfrm flipV="1">
              <a:off x="3814" y="2786"/>
              <a:ext cx="300" cy="224"/>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10" name="Line 126"/>
            <p:cNvSpPr>
              <a:spLocks noChangeShapeType="1"/>
            </p:cNvSpPr>
            <p:nvPr/>
          </p:nvSpPr>
          <p:spPr bwMode="auto">
            <a:xfrm flipV="1">
              <a:off x="4110" y="2674"/>
              <a:ext cx="288" cy="114"/>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11" name="Line 127"/>
            <p:cNvSpPr>
              <a:spLocks noChangeShapeType="1"/>
            </p:cNvSpPr>
            <p:nvPr/>
          </p:nvSpPr>
          <p:spPr bwMode="auto">
            <a:xfrm>
              <a:off x="4394" y="2676"/>
              <a:ext cx="280" cy="30"/>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12" name="Line 128"/>
            <p:cNvSpPr>
              <a:spLocks noChangeShapeType="1"/>
            </p:cNvSpPr>
            <p:nvPr/>
          </p:nvSpPr>
          <p:spPr bwMode="auto">
            <a:xfrm flipV="1">
              <a:off x="4668" y="2698"/>
              <a:ext cx="294" cy="8"/>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13" name="Line 129"/>
            <p:cNvSpPr>
              <a:spLocks noChangeShapeType="1"/>
            </p:cNvSpPr>
            <p:nvPr/>
          </p:nvSpPr>
          <p:spPr bwMode="auto">
            <a:xfrm flipV="1">
              <a:off x="4962" y="2654"/>
              <a:ext cx="288" cy="44"/>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grpSp>
      <p:grpSp>
        <p:nvGrpSpPr>
          <p:cNvPr id="3" name="Group 130"/>
          <p:cNvGrpSpPr>
            <a:grpSpLocks/>
          </p:cNvGrpSpPr>
          <p:nvPr/>
        </p:nvGrpSpPr>
        <p:grpSpPr bwMode="auto">
          <a:xfrm>
            <a:off x="6503988" y="3030538"/>
            <a:ext cx="3063875" cy="1452562"/>
            <a:chOff x="3483" y="2832"/>
            <a:chExt cx="1715" cy="915"/>
          </a:xfrm>
        </p:grpSpPr>
        <p:sp>
          <p:nvSpPr>
            <p:cNvPr id="305302" name="Line 131"/>
            <p:cNvSpPr>
              <a:spLocks noChangeShapeType="1"/>
            </p:cNvSpPr>
            <p:nvPr/>
          </p:nvSpPr>
          <p:spPr bwMode="auto">
            <a:xfrm flipV="1">
              <a:off x="3483" y="3603"/>
              <a:ext cx="291" cy="144"/>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3" name="Line 132"/>
            <p:cNvSpPr>
              <a:spLocks noChangeShapeType="1"/>
            </p:cNvSpPr>
            <p:nvPr/>
          </p:nvSpPr>
          <p:spPr bwMode="auto">
            <a:xfrm flipV="1">
              <a:off x="3771" y="3504"/>
              <a:ext cx="285" cy="99"/>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4" name="Line 133"/>
            <p:cNvSpPr>
              <a:spLocks noChangeShapeType="1"/>
            </p:cNvSpPr>
            <p:nvPr/>
          </p:nvSpPr>
          <p:spPr bwMode="auto">
            <a:xfrm flipV="1">
              <a:off x="4053" y="3300"/>
              <a:ext cx="288" cy="205"/>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5" name="Line 134"/>
            <p:cNvSpPr>
              <a:spLocks noChangeShapeType="1"/>
            </p:cNvSpPr>
            <p:nvPr/>
          </p:nvSpPr>
          <p:spPr bwMode="auto">
            <a:xfrm>
              <a:off x="4335" y="3303"/>
              <a:ext cx="288" cy="54"/>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6" name="Line 135"/>
            <p:cNvSpPr>
              <a:spLocks noChangeShapeType="1"/>
            </p:cNvSpPr>
            <p:nvPr/>
          </p:nvSpPr>
          <p:spPr bwMode="auto">
            <a:xfrm flipV="1">
              <a:off x="4619" y="3212"/>
              <a:ext cx="280" cy="147"/>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7" name="Line 136"/>
            <p:cNvSpPr>
              <a:spLocks noChangeShapeType="1"/>
            </p:cNvSpPr>
            <p:nvPr/>
          </p:nvSpPr>
          <p:spPr bwMode="auto">
            <a:xfrm flipV="1">
              <a:off x="4898" y="2832"/>
              <a:ext cx="300" cy="381"/>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grpSp>
      <p:grpSp>
        <p:nvGrpSpPr>
          <p:cNvPr id="4" name="Group 137"/>
          <p:cNvGrpSpPr>
            <a:grpSpLocks/>
          </p:cNvGrpSpPr>
          <p:nvPr/>
        </p:nvGrpSpPr>
        <p:grpSpPr bwMode="auto">
          <a:xfrm>
            <a:off x="6503989" y="4133850"/>
            <a:ext cx="3068637" cy="400050"/>
            <a:chOff x="3483" y="3527"/>
            <a:chExt cx="1718" cy="252"/>
          </a:xfrm>
        </p:grpSpPr>
        <p:sp>
          <p:nvSpPr>
            <p:cNvPr id="305296" name="Line 138"/>
            <p:cNvSpPr>
              <a:spLocks noChangeShapeType="1"/>
            </p:cNvSpPr>
            <p:nvPr/>
          </p:nvSpPr>
          <p:spPr bwMode="auto">
            <a:xfrm flipV="1">
              <a:off x="3483" y="3687"/>
              <a:ext cx="288" cy="92"/>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97" name="Line 139"/>
            <p:cNvSpPr>
              <a:spLocks noChangeShapeType="1"/>
            </p:cNvSpPr>
            <p:nvPr/>
          </p:nvSpPr>
          <p:spPr bwMode="auto">
            <a:xfrm flipV="1">
              <a:off x="3768" y="3669"/>
              <a:ext cx="285" cy="20"/>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98" name="Line 140"/>
            <p:cNvSpPr>
              <a:spLocks noChangeShapeType="1"/>
            </p:cNvSpPr>
            <p:nvPr/>
          </p:nvSpPr>
          <p:spPr bwMode="auto">
            <a:xfrm flipV="1">
              <a:off x="4052" y="3617"/>
              <a:ext cx="286" cy="52"/>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99" name="Line 141"/>
            <p:cNvSpPr>
              <a:spLocks noChangeShapeType="1"/>
            </p:cNvSpPr>
            <p:nvPr/>
          </p:nvSpPr>
          <p:spPr bwMode="auto">
            <a:xfrm>
              <a:off x="4335" y="3617"/>
              <a:ext cx="273" cy="14"/>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0" name="Line 142"/>
            <p:cNvSpPr>
              <a:spLocks noChangeShapeType="1"/>
            </p:cNvSpPr>
            <p:nvPr/>
          </p:nvSpPr>
          <p:spPr bwMode="auto">
            <a:xfrm flipV="1">
              <a:off x="4605" y="3630"/>
              <a:ext cx="297" cy="2"/>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301" name="Line 143"/>
            <p:cNvSpPr>
              <a:spLocks noChangeShapeType="1"/>
            </p:cNvSpPr>
            <p:nvPr/>
          </p:nvSpPr>
          <p:spPr bwMode="auto">
            <a:xfrm flipV="1">
              <a:off x="4898" y="3527"/>
              <a:ext cx="303" cy="103"/>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grpSp>
      <p:grpSp>
        <p:nvGrpSpPr>
          <p:cNvPr id="5" name="Group 144"/>
          <p:cNvGrpSpPr>
            <a:grpSpLocks/>
          </p:cNvGrpSpPr>
          <p:nvPr/>
        </p:nvGrpSpPr>
        <p:grpSpPr bwMode="auto">
          <a:xfrm>
            <a:off x="5875339" y="2354265"/>
            <a:ext cx="1690687" cy="244475"/>
            <a:chOff x="3073" y="2266"/>
            <a:chExt cx="938" cy="154"/>
          </a:xfrm>
        </p:grpSpPr>
        <p:sp>
          <p:nvSpPr>
            <p:cNvPr id="305294" name="TextBox 28"/>
            <p:cNvSpPr txBox="1">
              <a:spLocks noChangeArrowheads="1"/>
            </p:cNvSpPr>
            <p:nvPr/>
          </p:nvSpPr>
          <p:spPr bwMode="auto">
            <a:xfrm>
              <a:off x="3186" y="2266"/>
              <a:ext cx="825" cy="154"/>
            </a:xfrm>
            <a:prstGeom prst="rect">
              <a:avLst/>
            </a:prstGeom>
            <a:noFill/>
            <a:ln w="9525">
              <a:noFill/>
              <a:miter lim="800000"/>
              <a:headEnd/>
              <a:tailEnd/>
            </a:ln>
          </p:spPr>
          <p:txBody>
            <a:bodyPr>
              <a:spAutoFit/>
            </a:bodyPr>
            <a:lstStyle/>
            <a:p>
              <a:pPr fontAlgn="base">
                <a:spcBef>
                  <a:spcPct val="0"/>
                </a:spcBef>
                <a:spcAft>
                  <a:spcPct val="0"/>
                </a:spcAft>
              </a:pPr>
              <a:r>
                <a:rPr lang="en-US" sz="1000" smtClean="0">
                  <a:solidFill>
                    <a:prstClr val="black"/>
                  </a:solidFill>
                  <a:latin typeface="Arial" pitchFamily="34" charset="0"/>
                  <a:ea typeface="MS PGothic" pitchFamily="34" charset="-128"/>
                  <a:cs typeface="Arial" pitchFamily="34" charset="0"/>
                </a:rPr>
                <a:t>Tendon xanthomas</a:t>
              </a:r>
            </a:p>
          </p:txBody>
        </p:sp>
        <p:sp>
          <p:nvSpPr>
            <p:cNvPr id="305295" name="Line 146"/>
            <p:cNvSpPr>
              <a:spLocks noChangeShapeType="1"/>
            </p:cNvSpPr>
            <p:nvPr/>
          </p:nvSpPr>
          <p:spPr bwMode="auto">
            <a:xfrm>
              <a:off x="3073" y="2348"/>
              <a:ext cx="152" cy="0"/>
            </a:xfrm>
            <a:prstGeom prst="line">
              <a:avLst/>
            </a:prstGeom>
            <a:noFill/>
            <a:ln w="38100">
              <a:solidFill>
                <a:schemeClr val="accent1"/>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grpSp>
      <p:grpSp>
        <p:nvGrpSpPr>
          <p:cNvPr id="6" name="Group 147"/>
          <p:cNvGrpSpPr>
            <a:grpSpLocks/>
          </p:cNvGrpSpPr>
          <p:nvPr/>
        </p:nvGrpSpPr>
        <p:grpSpPr bwMode="auto">
          <a:xfrm>
            <a:off x="7659689" y="2354265"/>
            <a:ext cx="1390650" cy="244475"/>
            <a:chOff x="4060" y="2266"/>
            <a:chExt cx="779" cy="154"/>
          </a:xfrm>
        </p:grpSpPr>
        <p:sp>
          <p:nvSpPr>
            <p:cNvPr id="305292" name="Line 148"/>
            <p:cNvSpPr>
              <a:spLocks noChangeShapeType="1"/>
            </p:cNvSpPr>
            <p:nvPr/>
          </p:nvSpPr>
          <p:spPr bwMode="auto">
            <a:xfrm>
              <a:off x="4060" y="2348"/>
              <a:ext cx="152" cy="0"/>
            </a:xfrm>
            <a:prstGeom prst="line">
              <a:avLst/>
            </a:prstGeom>
            <a:noFill/>
            <a:ln w="38100">
              <a:solidFill>
                <a:schemeClr val="accent2"/>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93" name="TextBox 28"/>
            <p:cNvSpPr txBox="1">
              <a:spLocks noChangeArrowheads="1"/>
            </p:cNvSpPr>
            <p:nvPr/>
          </p:nvSpPr>
          <p:spPr bwMode="auto">
            <a:xfrm>
              <a:off x="4177" y="2266"/>
              <a:ext cx="662" cy="154"/>
            </a:xfrm>
            <a:prstGeom prst="rect">
              <a:avLst/>
            </a:prstGeom>
            <a:noFill/>
            <a:ln w="9525">
              <a:noFill/>
              <a:miter lim="800000"/>
              <a:headEnd/>
              <a:tailEnd/>
            </a:ln>
          </p:spPr>
          <p:txBody>
            <a:bodyPr>
              <a:spAutoFit/>
            </a:bodyPr>
            <a:lstStyle/>
            <a:p>
              <a:pPr fontAlgn="base">
                <a:spcBef>
                  <a:spcPct val="0"/>
                </a:spcBef>
                <a:spcAft>
                  <a:spcPct val="0"/>
                </a:spcAft>
              </a:pPr>
              <a:r>
                <a:rPr lang="en-US" sz="1000" smtClean="0">
                  <a:solidFill>
                    <a:prstClr val="black"/>
                  </a:solidFill>
                  <a:latin typeface="Arial" pitchFamily="34" charset="0"/>
                  <a:ea typeface="MS PGothic" pitchFamily="34" charset="-128"/>
                  <a:cs typeface="Arial" pitchFamily="34" charset="0"/>
                </a:rPr>
                <a:t>Arcus cornealis</a:t>
              </a:r>
            </a:p>
          </p:txBody>
        </p:sp>
      </p:grpSp>
      <p:grpSp>
        <p:nvGrpSpPr>
          <p:cNvPr id="7" name="Group 150"/>
          <p:cNvGrpSpPr>
            <a:grpSpLocks/>
          </p:cNvGrpSpPr>
          <p:nvPr/>
        </p:nvGrpSpPr>
        <p:grpSpPr bwMode="auto">
          <a:xfrm>
            <a:off x="9147176" y="2352677"/>
            <a:ext cx="1295400" cy="244475"/>
            <a:chOff x="4921" y="2265"/>
            <a:chExt cx="725" cy="154"/>
          </a:xfrm>
        </p:grpSpPr>
        <p:sp>
          <p:nvSpPr>
            <p:cNvPr id="305290" name="Line 151"/>
            <p:cNvSpPr>
              <a:spLocks noChangeShapeType="1"/>
            </p:cNvSpPr>
            <p:nvPr/>
          </p:nvSpPr>
          <p:spPr bwMode="auto">
            <a:xfrm>
              <a:off x="4921" y="2348"/>
              <a:ext cx="152" cy="0"/>
            </a:xfrm>
            <a:prstGeom prst="line">
              <a:avLst/>
            </a:prstGeom>
            <a:noFill/>
            <a:ln w="38100">
              <a:solidFill>
                <a:schemeClr val="hlink"/>
              </a:solidFill>
              <a:round/>
              <a:headEnd/>
              <a:tailEnd/>
            </a:ln>
          </p:spPr>
          <p:txBody>
            <a:bodyPr/>
            <a:lstStyle/>
            <a:p>
              <a:pPr fontAlgn="base">
                <a:spcBef>
                  <a:spcPct val="0"/>
                </a:spcBef>
                <a:spcAft>
                  <a:spcPct val="0"/>
                </a:spcAft>
              </a:pPr>
              <a:endParaRPr lang="el-GR" smtClean="0">
                <a:solidFill>
                  <a:prstClr val="black"/>
                </a:solidFill>
                <a:latin typeface="Arial" pitchFamily="34" charset="0"/>
                <a:cs typeface="Arial" pitchFamily="34" charset="0"/>
              </a:endParaRPr>
            </a:p>
          </p:txBody>
        </p:sp>
        <p:sp>
          <p:nvSpPr>
            <p:cNvPr id="305291" name="TextBox 28"/>
            <p:cNvSpPr txBox="1">
              <a:spLocks noChangeArrowheads="1"/>
            </p:cNvSpPr>
            <p:nvPr/>
          </p:nvSpPr>
          <p:spPr bwMode="auto">
            <a:xfrm>
              <a:off x="5032" y="2265"/>
              <a:ext cx="614" cy="154"/>
            </a:xfrm>
            <a:prstGeom prst="rect">
              <a:avLst/>
            </a:prstGeom>
            <a:noFill/>
            <a:ln w="9525">
              <a:noFill/>
              <a:miter lim="800000"/>
              <a:headEnd/>
              <a:tailEnd/>
            </a:ln>
          </p:spPr>
          <p:txBody>
            <a:bodyPr>
              <a:spAutoFit/>
            </a:bodyPr>
            <a:lstStyle/>
            <a:p>
              <a:pPr fontAlgn="base">
                <a:spcBef>
                  <a:spcPct val="0"/>
                </a:spcBef>
                <a:spcAft>
                  <a:spcPct val="0"/>
                </a:spcAft>
              </a:pPr>
              <a:r>
                <a:rPr lang="en-US" sz="1000" smtClean="0">
                  <a:solidFill>
                    <a:prstClr val="black"/>
                  </a:solidFill>
                  <a:latin typeface="Arial" pitchFamily="34" charset="0"/>
                  <a:ea typeface="MS PGothic" pitchFamily="34" charset="-128"/>
                  <a:cs typeface="Arial" pitchFamily="34" charset="0"/>
                </a:rPr>
                <a:t>Xanthelasma</a:t>
              </a:r>
            </a:p>
          </p:txBody>
        </p:sp>
      </p:grpSp>
      <p:sp>
        <p:nvSpPr>
          <p:cNvPr id="305279" name="TextBox 1"/>
          <p:cNvSpPr txBox="1">
            <a:spLocks noChangeArrowheads="1"/>
          </p:cNvSpPr>
          <p:nvPr/>
        </p:nvSpPr>
        <p:spPr bwMode="auto">
          <a:xfrm>
            <a:off x="4122740" y="5397500"/>
            <a:ext cx="2897187" cy="368300"/>
          </a:xfrm>
          <a:prstGeom prst="rect">
            <a:avLst/>
          </a:prstGeom>
          <a:noFill/>
          <a:ln w="9525">
            <a:noFill/>
            <a:miter lim="800000"/>
            <a:headEnd/>
            <a:tailEnd/>
          </a:ln>
        </p:spPr>
        <p:txBody>
          <a:bodyPr/>
          <a:lstStyle/>
          <a:p>
            <a:pPr marL="112713" indent="-112713" fontAlgn="base">
              <a:spcBef>
                <a:spcPct val="0"/>
              </a:spcBef>
              <a:spcAft>
                <a:spcPts val="200"/>
              </a:spcAft>
            </a:pPr>
            <a:endParaRPr lang="en-US" sz="800" smtClean="0">
              <a:solidFill>
                <a:prstClr val="black"/>
              </a:solidFill>
              <a:latin typeface="Arial" pitchFamily="34" charset="0"/>
              <a:ea typeface="MS PGothic" pitchFamily="34" charset="-128"/>
              <a:cs typeface="Arial" pitchFamily="34" charset="0"/>
            </a:endParaRPr>
          </a:p>
        </p:txBody>
      </p:sp>
      <p:sp>
        <p:nvSpPr>
          <p:cNvPr id="305280" name="TextBox 1"/>
          <p:cNvSpPr txBox="1">
            <a:spLocks noChangeArrowheads="1"/>
          </p:cNvSpPr>
          <p:nvPr/>
        </p:nvSpPr>
        <p:spPr bwMode="auto">
          <a:xfrm>
            <a:off x="4973639" y="5276850"/>
            <a:ext cx="2894012" cy="304800"/>
          </a:xfrm>
          <a:prstGeom prst="rect">
            <a:avLst/>
          </a:prstGeom>
          <a:noFill/>
          <a:ln w="9525">
            <a:noFill/>
            <a:miter lim="800000"/>
            <a:headEnd/>
            <a:tailEnd/>
          </a:ln>
        </p:spPr>
        <p:txBody>
          <a:bodyPr/>
          <a:lstStyle/>
          <a:p>
            <a:pPr marL="112713" indent="-112713" fontAlgn="base">
              <a:spcBef>
                <a:spcPct val="0"/>
              </a:spcBef>
              <a:spcAft>
                <a:spcPts val="200"/>
              </a:spcAft>
            </a:pPr>
            <a:endParaRPr lang="en-US" sz="800" smtClean="0">
              <a:solidFill>
                <a:prstClr val="black"/>
              </a:solidFill>
              <a:latin typeface="Arial" pitchFamily="34" charset="0"/>
              <a:ea typeface="MS PGothic" pitchFamily="34" charset="-128"/>
              <a:cs typeface="Arial" pitchFamily="34" charset="0"/>
            </a:endParaRPr>
          </a:p>
        </p:txBody>
      </p:sp>
      <p:sp>
        <p:nvSpPr>
          <p:cNvPr id="305281" name="Text Box 155"/>
          <p:cNvSpPr txBox="1">
            <a:spLocks noChangeArrowheads="1"/>
          </p:cNvSpPr>
          <p:nvPr/>
        </p:nvSpPr>
        <p:spPr bwMode="auto">
          <a:xfrm>
            <a:off x="1566864" y="5157788"/>
            <a:ext cx="8078787" cy="461962"/>
          </a:xfrm>
          <a:prstGeom prst="rect">
            <a:avLst/>
          </a:prstGeom>
          <a:noFill/>
          <a:ln w="9525">
            <a:noFill/>
            <a:miter lim="800000"/>
            <a:headEnd/>
            <a:tailEnd/>
          </a:ln>
        </p:spPr>
        <p:txBody>
          <a:bodyPr>
            <a:spAutoFit/>
          </a:bodyPr>
          <a:lstStyle/>
          <a:p>
            <a:pPr fontAlgn="base">
              <a:spcBef>
                <a:spcPct val="0"/>
              </a:spcBef>
              <a:spcAft>
                <a:spcPct val="0"/>
              </a:spcAft>
            </a:pPr>
            <a:r>
              <a:rPr lang="en-US" sz="800" smtClean="0">
                <a:solidFill>
                  <a:prstClr val="black"/>
                </a:solidFill>
                <a:latin typeface="Arial" pitchFamily="34" charset="0"/>
                <a:ea typeface="MS PGothic" pitchFamily="34" charset="-128"/>
                <a:cs typeface="Times New Roman" pitchFamily="18" charset="0"/>
              </a:rPr>
              <a:t>1.      Marais AD. </a:t>
            </a:r>
            <a:r>
              <a:rPr lang="en-US" sz="800" i="1" smtClean="0">
                <a:solidFill>
                  <a:prstClr val="black"/>
                </a:solidFill>
                <a:latin typeface="Arial" pitchFamily="34" charset="0"/>
                <a:ea typeface="MS PGothic" pitchFamily="34" charset="-128"/>
                <a:cs typeface="Times New Roman" pitchFamily="18" charset="0"/>
              </a:rPr>
              <a:t>Clin Biochem Rev</a:t>
            </a:r>
            <a:r>
              <a:rPr lang="en-US" sz="800" smtClean="0">
                <a:solidFill>
                  <a:prstClr val="black"/>
                </a:solidFill>
                <a:latin typeface="Arial" pitchFamily="34" charset="0"/>
                <a:ea typeface="MS PGothic" pitchFamily="34" charset="-128"/>
                <a:cs typeface="Times New Roman" pitchFamily="18" charset="0"/>
              </a:rPr>
              <a:t>. 2004;25(1):49-68</a:t>
            </a:r>
            <a:r>
              <a:rPr lang="fi-FI" sz="800" smtClean="0">
                <a:solidFill>
                  <a:prstClr val="black"/>
                </a:solidFill>
                <a:latin typeface="Arial" pitchFamily="34" charset="0"/>
                <a:ea typeface="MS PGothic" pitchFamily="34" charset="-128"/>
                <a:cs typeface="Times New Roman" pitchFamily="18" charset="0"/>
              </a:rPr>
              <a:t>.</a:t>
            </a:r>
            <a:endParaRPr lang="en-US" sz="800" smtClean="0">
              <a:solidFill>
                <a:prstClr val="black"/>
              </a:solidFill>
              <a:latin typeface="Arial" pitchFamily="34" charset="0"/>
              <a:ea typeface="MS PGothic" pitchFamily="34" charset="-128"/>
              <a:cs typeface="Times New Roman" pitchFamily="18" charset="0"/>
            </a:endParaRPr>
          </a:p>
          <a:p>
            <a:pPr fontAlgn="base">
              <a:spcBef>
                <a:spcPct val="0"/>
              </a:spcBef>
              <a:spcAft>
                <a:spcPct val="0"/>
              </a:spcAft>
            </a:pPr>
            <a:r>
              <a:rPr lang="en-US" sz="800" smtClean="0">
                <a:solidFill>
                  <a:prstClr val="black"/>
                </a:solidFill>
                <a:latin typeface="Arial" pitchFamily="34" charset="0"/>
                <a:ea typeface="MS PGothic" pitchFamily="34" charset="-128"/>
                <a:cs typeface="Times New Roman" pitchFamily="18" charset="0"/>
              </a:rPr>
              <a:t>2.      Raal FJ, et al. </a:t>
            </a:r>
            <a:r>
              <a:rPr lang="en-US" sz="800" i="1" smtClean="0">
                <a:solidFill>
                  <a:prstClr val="black"/>
                </a:solidFill>
                <a:latin typeface="Arial" pitchFamily="34" charset="0"/>
                <a:ea typeface="MS PGothic" pitchFamily="34" charset="-128"/>
                <a:cs typeface="Times New Roman" pitchFamily="18" charset="0"/>
              </a:rPr>
              <a:t>Atherosclerosis</a:t>
            </a:r>
            <a:r>
              <a:rPr lang="en-US" sz="800" smtClean="0">
                <a:solidFill>
                  <a:prstClr val="black"/>
                </a:solidFill>
                <a:latin typeface="Arial" pitchFamily="34" charset="0"/>
                <a:ea typeface="MS PGothic" pitchFamily="34" charset="-128"/>
                <a:cs typeface="Times New Roman" pitchFamily="18" charset="0"/>
              </a:rPr>
              <a:t>. 2000;150(2):421-428</a:t>
            </a:r>
            <a:r>
              <a:rPr lang="fi-FI" sz="800" smtClean="0">
                <a:solidFill>
                  <a:prstClr val="black"/>
                </a:solidFill>
                <a:latin typeface="Arial" pitchFamily="34" charset="0"/>
                <a:ea typeface="MS PGothic" pitchFamily="34" charset="-128"/>
                <a:cs typeface="Times New Roman" pitchFamily="18" charset="0"/>
              </a:rPr>
              <a:t>. </a:t>
            </a:r>
          </a:p>
          <a:p>
            <a:pPr fontAlgn="base">
              <a:spcBef>
                <a:spcPct val="0"/>
              </a:spcBef>
              <a:spcAft>
                <a:spcPct val="0"/>
              </a:spcAft>
            </a:pPr>
            <a:r>
              <a:rPr lang="en-US" sz="800" smtClean="0">
                <a:solidFill>
                  <a:prstClr val="black"/>
                </a:solidFill>
                <a:latin typeface="Arial" pitchFamily="34" charset="0"/>
                <a:ea typeface="MS PGothic" pitchFamily="34" charset="-128"/>
                <a:cs typeface="Times New Roman" pitchFamily="18" charset="0"/>
              </a:rPr>
              <a:t>3.      Blom DJ, et al. </a:t>
            </a:r>
            <a:r>
              <a:rPr lang="fi-FI" sz="800" i="1" smtClean="0">
                <a:solidFill>
                  <a:prstClr val="black"/>
                </a:solidFill>
                <a:latin typeface="Arial" pitchFamily="34" charset="0"/>
                <a:ea typeface="MS PGothic" pitchFamily="34" charset="-128"/>
                <a:cs typeface="Times New Roman" pitchFamily="18" charset="0"/>
              </a:rPr>
              <a:t>S Afr Fam Pract.</a:t>
            </a:r>
            <a:r>
              <a:rPr lang="fi-FI" sz="800" smtClean="0">
                <a:solidFill>
                  <a:prstClr val="black"/>
                </a:solidFill>
                <a:latin typeface="Arial" pitchFamily="34" charset="0"/>
                <a:ea typeface="MS PGothic" pitchFamily="34" charset="-128"/>
                <a:cs typeface="Times New Roman" pitchFamily="18" charset="0"/>
              </a:rPr>
              <a:t> 2011;53(1):11-18.</a:t>
            </a:r>
            <a:endParaRPr lang="en-US" sz="800" smtClean="0">
              <a:solidFill>
                <a:prstClr val="black"/>
              </a:solidFill>
              <a:latin typeface="Arial" pitchFamily="34" charset="0"/>
              <a:ea typeface="MS PGothic" pitchFamily="34" charset="-128"/>
              <a:cs typeface="Times New Roman" pitchFamily="18" charset="0"/>
            </a:endParaRPr>
          </a:p>
        </p:txBody>
      </p:sp>
      <p:cxnSp>
        <p:nvCxnSpPr>
          <p:cNvPr id="157" name="156 - Ευθεία γραμμή σύνδεσης"/>
          <p:cNvCxnSpPr>
            <a:endCxn id="305156" idx="2"/>
          </p:cNvCxnSpPr>
          <p:nvPr/>
        </p:nvCxnSpPr>
        <p:spPr>
          <a:xfrm rot="16200000" flipH="1">
            <a:off x="710407" y="3075782"/>
            <a:ext cx="30083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160 - Ευθύγραμμο βέλος σύνδεσης"/>
          <p:cNvCxnSpPr/>
          <p:nvPr/>
        </p:nvCxnSpPr>
        <p:spPr>
          <a:xfrm>
            <a:off x="2214563" y="1571625"/>
            <a:ext cx="1143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5284" name="161 - TextBox"/>
          <p:cNvSpPr txBox="1">
            <a:spLocks noChangeArrowheads="1"/>
          </p:cNvSpPr>
          <p:nvPr/>
        </p:nvSpPr>
        <p:spPr bwMode="auto">
          <a:xfrm>
            <a:off x="2071689" y="1143000"/>
            <a:ext cx="1460656"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smtClean="0">
                <a:solidFill>
                  <a:srgbClr val="7030A0"/>
                </a:solidFill>
                <a:latin typeface="Arial" pitchFamily="34" charset="0"/>
                <a:cs typeface="Arial" pitchFamily="34" charset="0"/>
              </a:rPr>
              <a:t>&gt;190 mg/dL</a:t>
            </a:r>
            <a:endParaRPr lang="el-GR" b="1" smtClean="0">
              <a:solidFill>
                <a:srgbClr val="7030A0"/>
              </a:solidFill>
              <a:latin typeface="Arial" pitchFamily="34" charset="0"/>
              <a:cs typeface="Arial" pitchFamily="34" charset="0"/>
            </a:endParaRPr>
          </a:p>
        </p:txBody>
      </p:sp>
      <p:sp>
        <p:nvSpPr>
          <p:cNvPr id="158" name="157 - Έλλειψη"/>
          <p:cNvSpPr/>
          <p:nvPr/>
        </p:nvSpPr>
        <p:spPr>
          <a:xfrm>
            <a:off x="2857500" y="2286000"/>
            <a:ext cx="2428875" cy="9858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159" name="158 - Έλλειψη"/>
          <p:cNvSpPr/>
          <p:nvPr/>
        </p:nvSpPr>
        <p:spPr>
          <a:xfrm>
            <a:off x="1928812" y="1071563"/>
            <a:ext cx="1643063" cy="50006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160" name="159 - Έλλειψη"/>
          <p:cNvSpPr/>
          <p:nvPr/>
        </p:nvSpPr>
        <p:spPr>
          <a:xfrm>
            <a:off x="6000751" y="2214563"/>
            <a:ext cx="1643063" cy="50006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162" name="161 - Έλλειψη"/>
          <p:cNvSpPr/>
          <p:nvPr/>
        </p:nvSpPr>
        <p:spPr>
          <a:xfrm>
            <a:off x="7643813" y="2214563"/>
            <a:ext cx="1428750" cy="50006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163" name="162 - Έλλειψη"/>
          <p:cNvSpPr/>
          <p:nvPr/>
        </p:nvSpPr>
        <p:spPr>
          <a:xfrm>
            <a:off x="9072563" y="2214563"/>
            <a:ext cx="1214438" cy="50006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8226" name="Title 1"/>
          <p:cNvSpPr>
            <a:spLocks noGrp="1"/>
          </p:cNvSpPr>
          <p:nvPr>
            <p:ph type="title"/>
          </p:nvPr>
        </p:nvSpPr>
        <p:spPr>
          <a:xfrm>
            <a:off x="857251" y="214315"/>
            <a:ext cx="8013700" cy="1055687"/>
          </a:xfrm>
        </p:spPr>
        <p:txBody>
          <a:bodyPr/>
          <a:lstStyle/>
          <a:p>
            <a:pPr eaLnBrk="1" hangingPunct="1"/>
            <a:r>
              <a:rPr lang="en-US" smtClean="0">
                <a:solidFill>
                  <a:srgbClr val="7030A0"/>
                </a:solidFill>
              </a:rPr>
              <a:t>The Netherland experience</a:t>
            </a:r>
            <a:endParaRPr lang="el-GR" smtClean="0">
              <a:solidFill>
                <a:srgbClr val="7030A0"/>
              </a:solidFill>
            </a:endParaRPr>
          </a:p>
        </p:txBody>
      </p:sp>
      <p:sp>
        <p:nvSpPr>
          <p:cNvPr id="308227" name="Content Placeholder 2"/>
          <p:cNvSpPr>
            <a:spLocks noGrp="1"/>
          </p:cNvSpPr>
          <p:nvPr>
            <p:ph idx="1"/>
          </p:nvPr>
        </p:nvSpPr>
        <p:spPr>
          <a:xfrm>
            <a:off x="438150" y="1781175"/>
            <a:ext cx="9258300" cy="4575175"/>
          </a:xfrm>
        </p:spPr>
        <p:txBody>
          <a:bodyPr/>
          <a:lstStyle/>
          <a:p>
            <a:pPr eaLnBrk="1" hangingPunct="1"/>
            <a:r>
              <a:rPr lang="en-US" sz="2800" smtClean="0">
                <a:solidFill>
                  <a:srgbClr val="0070C0"/>
                </a:solidFill>
              </a:rPr>
              <a:t>Prevalence of HoFH higher than theoretical (~1:400.000)</a:t>
            </a:r>
          </a:p>
          <a:p>
            <a:pPr eaLnBrk="1" hangingPunct="1"/>
            <a:r>
              <a:rPr lang="en-US" sz="2800" smtClean="0">
                <a:solidFill>
                  <a:srgbClr val="0070C0"/>
                </a:solidFill>
              </a:rPr>
              <a:t>Large variability in the phenotypes found</a:t>
            </a:r>
          </a:p>
          <a:p>
            <a:pPr eaLnBrk="1" hangingPunct="1"/>
            <a:r>
              <a:rPr lang="en-US" sz="2800" smtClean="0">
                <a:solidFill>
                  <a:srgbClr val="0070C0"/>
                </a:solidFill>
              </a:rPr>
              <a:t>Phenotypic criteria of HoFH underestimate the actual number of HoADH patients</a:t>
            </a:r>
          </a:p>
          <a:p>
            <a:pPr eaLnBrk="1" hangingPunct="1"/>
            <a:r>
              <a:rPr lang="en-US" sz="2800" smtClean="0">
                <a:solidFill>
                  <a:srgbClr val="0070C0"/>
                </a:solidFill>
              </a:rPr>
              <a:t>Actual number of HeFH, ~1:250</a:t>
            </a:r>
            <a:endParaRPr lang="el-GR" sz="2800" smtClean="0">
              <a:solidFill>
                <a:srgbClr val="0070C0"/>
              </a:solidFill>
            </a:endParaRPr>
          </a:p>
        </p:txBody>
      </p:sp>
      <p:sp>
        <p:nvSpPr>
          <p:cNvPr id="4" name="Oval 3"/>
          <p:cNvSpPr/>
          <p:nvPr/>
        </p:nvSpPr>
        <p:spPr>
          <a:xfrm>
            <a:off x="500062" y="4076700"/>
            <a:ext cx="5929313" cy="865188"/>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308229" name="TextBox 5"/>
          <p:cNvSpPr txBox="1">
            <a:spLocks noChangeArrowheads="1"/>
          </p:cNvSpPr>
          <p:nvPr/>
        </p:nvSpPr>
        <p:spPr bwMode="auto">
          <a:xfrm>
            <a:off x="3175" y="6524627"/>
            <a:ext cx="4330700" cy="277813"/>
          </a:xfrm>
          <a:prstGeom prst="rect">
            <a:avLst/>
          </a:prstGeom>
          <a:noFill/>
          <a:ln w="9525">
            <a:noFill/>
            <a:miter lim="800000"/>
            <a:headEnd/>
            <a:tailEnd/>
          </a:ln>
        </p:spPr>
        <p:txBody>
          <a:bodyPr>
            <a:spAutoFit/>
          </a:bodyPr>
          <a:lstStyle/>
          <a:p>
            <a:pPr fontAlgn="base">
              <a:spcBef>
                <a:spcPct val="0"/>
              </a:spcBef>
              <a:spcAft>
                <a:spcPct val="0"/>
              </a:spcAft>
            </a:pPr>
            <a:r>
              <a:rPr lang="nl-NL" sz="1200" smtClean="0">
                <a:solidFill>
                  <a:srgbClr val="595959"/>
                </a:solidFill>
                <a:cs typeface="Arial" pitchFamily="34" charset="0"/>
              </a:rPr>
              <a:t>Huijgen et al </a:t>
            </a:r>
            <a:r>
              <a:rPr lang="en-US" sz="1200" i="1" smtClean="0">
                <a:solidFill>
                  <a:srgbClr val="595959"/>
                </a:solidFill>
                <a:cs typeface="Arial" pitchFamily="34" charset="0"/>
              </a:rPr>
              <a:t>Eur Heart J (2012) 33 (18): 2325-2330. </a:t>
            </a:r>
            <a:endParaRPr lang="el-GR" sz="1200" smtClean="0">
              <a:solidFill>
                <a:srgbClr val="595959"/>
              </a:solidFill>
              <a:cs typeface="Arial" pitchFamily="34" charset="0"/>
            </a:endParaRPr>
          </a:p>
        </p:txBody>
      </p:sp>
      <p:sp>
        <p:nvSpPr>
          <p:cNvPr id="6" name="Oval 3"/>
          <p:cNvSpPr/>
          <p:nvPr/>
        </p:nvSpPr>
        <p:spPr>
          <a:xfrm>
            <a:off x="214314" y="1428752"/>
            <a:ext cx="8143875" cy="157162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50" name="Title 1"/>
          <p:cNvSpPr>
            <a:spLocks noGrp="1"/>
          </p:cNvSpPr>
          <p:nvPr>
            <p:ph type="title"/>
          </p:nvPr>
        </p:nvSpPr>
        <p:spPr>
          <a:xfrm>
            <a:off x="428626" y="214315"/>
            <a:ext cx="8013700" cy="1055687"/>
          </a:xfrm>
        </p:spPr>
        <p:txBody>
          <a:bodyPr/>
          <a:lstStyle/>
          <a:p>
            <a:pPr eaLnBrk="1" hangingPunct="1"/>
            <a:r>
              <a:rPr lang="en-US" smtClean="0">
                <a:solidFill>
                  <a:srgbClr val="7030A0"/>
                </a:solidFill>
              </a:rPr>
              <a:t>HeFH prevalence 1:500 true?</a:t>
            </a:r>
            <a:br>
              <a:rPr lang="en-US" smtClean="0">
                <a:solidFill>
                  <a:srgbClr val="7030A0"/>
                </a:solidFill>
              </a:rPr>
            </a:br>
            <a:r>
              <a:rPr lang="en-US" sz="2000" smtClean="0">
                <a:solidFill>
                  <a:srgbClr val="7030A0"/>
                </a:solidFill>
              </a:rPr>
              <a:t>Data from the Copenhagen General Population Study, n=69.000</a:t>
            </a:r>
            <a:endParaRPr lang="el-GR" sz="2000" smtClean="0">
              <a:solidFill>
                <a:srgbClr val="7030A0"/>
              </a:solidFill>
            </a:endParaRPr>
          </a:p>
        </p:txBody>
      </p:sp>
      <p:pic>
        <p:nvPicPr>
          <p:cNvPr id="309251" name="Picture 2"/>
          <p:cNvPicPr>
            <a:picLocks noChangeAspect="1" noChangeArrowheads="1"/>
          </p:cNvPicPr>
          <p:nvPr/>
        </p:nvPicPr>
        <p:blipFill>
          <a:blip r:embed="rId2" cstate="print"/>
          <a:srcRect l="21083" t="23508" r="36435" b="14552"/>
          <a:stretch>
            <a:fillRect/>
          </a:stretch>
        </p:blipFill>
        <p:spPr bwMode="auto">
          <a:xfrm>
            <a:off x="1498601" y="1671638"/>
            <a:ext cx="6561138" cy="4781550"/>
          </a:xfrm>
          <a:prstGeom prst="rect">
            <a:avLst/>
          </a:prstGeom>
          <a:noFill/>
          <a:ln w="9525">
            <a:noFill/>
            <a:miter lim="800000"/>
            <a:headEnd/>
            <a:tailEnd/>
          </a:ln>
        </p:spPr>
      </p:pic>
      <p:cxnSp>
        <p:nvCxnSpPr>
          <p:cNvPr id="5" name="Straight Connector 4"/>
          <p:cNvCxnSpPr/>
          <p:nvPr/>
        </p:nvCxnSpPr>
        <p:spPr>
          <a:xfrm flipH="1">
            <a:off x="1741489" y="4468813"/>
            <a:ext cx="6561137" cy="0"/>
          </a:xfrm>
          <a:prstGeom prst="line">
            <a:avLst/>
          </a:prstGeom>
          <a:ln w="317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 name="TextBox 5"/>
          <p:cNvSpPr txBox="1">
            <a:spLocks noChangeArrowheads="1"/>
          </p:cNvSpPr>
          <p:nvPr/>
        </p:nvSpPr>
        <p:spPr bwMode="auto">
          <a:xfrm>
            <a:off x="8302627" y="4221163"/>
            <a:ext cx="1984375" cy="461962"/>
          </a:xfrm>
          <a:prstGeom prst="rect">
            <a:avLst/>
          </a:prstGeom>
          <a:noFill/>
          <a:ln w="9525">
            <a:noFill/>
            <a:miter lim="800000"/>
            <a:headEnd/>
            <a:tailEnd/>
          </a:ln>
        </p:spPr>
        <p:txBody>
          <a:bodyPr>
            <a:spAutoFit/>
          </a:bodyPr>
          <a:lstStyle/>
          <a:p>
            <a:pPr fontAlgn="base">
              <a:spcBef>
                <a:spcPct val="0"/>
              </a:spcBef>
              <a:spcAft>
                <a:spcPct val="0"/>
              </a:spcAft>
            </a:pPr>
            <a:r>
              <a:rPr lang="en-US" sz="2400" b="1" smtClean="0">
                <a:solidFill>
                  <a:srgbClr val="FF0000"/>
                </a:solidFill>
                <a:cs typeface="Arial" pitchFamily="34" charset="0"/>
              </a:rPr>
              <a:t>1:200 !!!</a:t>
            </a:r>
            <a:endParaRPr lang="el-GR" sz="2400" b="1" smtClean="0">
              <a:solidFill>
                <a:srgbClr val="FF0000"/>
              </a:solidFill>
              <a:cs typeface="Arial" pitchFamily="34" charset="0"/>
            </a:endParaRPr>
          </a:p>
        </p:txBody>
      </p:sp>
      <p:sp>
        <p:nvSpPr>
          <p:cNvPr id="8" name="Oval 7"/>
          <p:cNvSpPr/>
          <p:nvPr/>
        </p:nvSpPr>
        <p:spPr>
          <a:xfrm>
            <a:off x="6519863" y="4019550"/>
            <a:ext cx="1054100" cy="2217738"/>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309255" name="TextBox 8"/>
          <p:cNvSpPr txBox="1">
            <a:spLocks noChangeArrowheads="1"/>
          </p:cNvSpPr>
          <p:nvPr/>
        </p:nvSpPr>
        <p:spPr bwMode="auto">
          <a:xfrm>
            <a:off x="282576" y="6524627"/>
            <a:ext cx="9478963" cy="277813"/>
          </a:xfrm>
          <a:prstGeom prst="rect">
            <a:avLst/>
          </a:prstGeom>
          <a:noFill/>
          <a:ln w="9525">
            <a:noFill/>
            <a:miter lim="800000"/>
            <a:headEnd/>
            <a:tailEnd/>
          </a:ln>
        </p:spPr>
        <p:txBody>
          <a:bodyPr>
            <a:spAutoFit/>
          </a:bodyPr>
          <a:lstStyle/>
          <a:p>
            <a:pPr fontAlgn="base">
              <a:spcBef>
                <a:spcPct val="0"/>
              </a:spcBef>
              <a:spcAft>
                <a:spcPct val="0"/>
              </a:spcAft>
            </a:pPr>
            <a:r>
              <a:rPr lang="en-US" sz="1200" smtClean="0">
                <a:solidFill>
                  <a:srgbClr val="595959"/>
                </a:solidFill>
                <a:cs typeface="Arial" pitchFamily="34" charset="0"/>
              </a:rPr>
              <a:t>Data from </a:t>
            </a:r>
            <a:r>
              <a:rPr lang="el-GR" sz="1200" smtClean="0">
                <a:solidFill>
                  <a:srgbClr val="595959"/>
                </a:solidFill>
                <a:cs typeface="Arial" pitchFamily="34" charset="0"/>
              </a:rPr>
              <a:t>Benn, M., et al. (2012)</a:t>
            </a:r>
            <a:r>
              <a:rPr lang="it-IT" sz="1200" smtClean="0">
                <a:solidFill>
                  <a:srgbClr val="595959"/>
                </a:solidFill>
                <a:cs typeface="Arial" pitchFamily="34" charset="0"/>
              </a:rPr>
              <a:t> J Clin Endocrinol Metab 97(11): 3956-3964</a:t>
            </a:r>
            <a:endParaRPr lang="el-GR" sz="1200" smtClean="0">
              <a:solidFill>
                <a:srgbClr val="595959"/>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Στρογγυλεμένο ορθογώνιο"/>
          <p:cNvSpPr/>
          <p:nvPr/>
        </p:nvSpPr>
        <p:spPr>
          <a:xfrm>
            <a:off x="357189" y="3786190"/>
            <a:ext cx="9515475" cy="2928937"/>
          </a:xfrm>
          <a:prstGeom prst="roundRect">
            <a:avLst/>
          </a:prstGeom>
          <a:solidFill>
            <a:srgbClr val="00008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sz="2400">
              <a:solidFill>
                <a:srgbClr val="FFFFFF"/>
              </a:solidFill>
            </a:endParaRPr>
          </a:p>
        </p:txBody>
      </p:sp>
      <p:sp>
        <p:nvSpPr>
          <p:cNvPr id="4" name="3 - Στρογγυλεμένο ορθογώνιο"/>
          <p:cNvSpPr/>
          <p:nvPr/>
        </p:nvSpPr>
        <p:spPr>
          <a:xfrm>
            <a:off x="285750" y="500063"/>
            <a:ext cx="9372600" cy="3143250"/>
          </a:xfrm>
          <a:prstGeom prst="roundRect">
            <a:avLst/>
          </a:prstGeom>
          <a:solidFill>
            <a:srgbClr val="00008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sz="2400">
              <a:solidFill>
                <a:srgbClr val="FFFFFF"/>
              </a:solidFill>
            </a:endParaRPr>
          </a:p>
        </p:txBody>
      </p:sp>
      <p:sp>
        <p:nvSpPr>
          <p:cNvPr id="310276" name="1 - Τίτλος"/>
          <p:cNvSpPr>
            <a:spLocks noGrp="1"/>
          </p:cNvSpPr>
          <p:nvPr>
            <p:ph type="title"/>
          </p:nvPr>
        </p:nvSpPr>
        <p:spPr>
          <a:xfrm>
            <a:off x="357188" y="214313"/>
            <a:ext cx="9429750" cy="3581400"/>
          </a:xfrm>
        </p:spPr>
        <p:txBody>
          <a:bodyPr/>
          <a:lstStyle/>
          <a:p>
            <a:r>
              <a:rPr lang="en-US" sz="3600" b="1" smtClean="0">
                <a:solidFill>
                  <a:srgbClr val="FFFF00"/>
                </a:solidFill>
                <a:latin typeface="Comic Sans MS" pitchFamily="66" charset="0"/>
              </a:rPr>
              <a:t>HeFH PREVALENCE </a:t>
            </a:r>
            <a:r>
              <a:rPr lang="el-GR" sz="3600" b="1" smtClean="0">
                <a:solidFill>
                  <a:srgbClr val="FFFF00"/>
                </a:solidFill>
                <a:latin typeface="Comic Sans MS" pitchFamily="66" charset="0"/>
              </a:rPr>
              <a:t>~1/250</a:t>
            </a:r>
            <a:br>
              <a:rPr lang="el-GR" sz="3600" b="1" smtClean="0">
                <a:solidFill>
                  <a:srgbClr val="FFFF00"/>
                </a:solidFill>
                <a:latin typeface="Comic Sans MS" pitchFamily="66" charset="0"/>
              </a:rPr>
            </a:br>
            <a:r>
              <a:rPr lang="el-GR" sz="4800" b="1" smtClean="0">
                <a:solidFill>
                  <a:srgbClr val="FFFF00"/>
                </a:solidFill>
                <a:latin typeface="Comic Sans MS" pitchFamily="66" charset="0"/>
                <a:sym typeface="Wingdings" pitchFamily="2" charset="2"/>
              </a:rPr>
              <a:t></a:t>
            </a:r>
            <a:r>
              <a:rPr lang="el-GR" sz="3600" b="1" smtClean="0">
                <a:solidFill>
                  <a:srgbClr val="FFFF00"/>
                </a:solidFill>
                <a:latin typeface="Comic Sans MS" pitchFamily="66" charset="0"/>
              </a:rPr>
              <a:t/>
            </a:r>
            <a:br>
              <a:rPr lang="el-GR" sz="3600" b="1" smtClean="0">
                <a:solidFill>
                  <a:srgbClr val="FFFF00"/>
                </a:solidFill>
                <a:latin typeface="Comic Sans MS" pitchFamily="66" charset="0"/>
              </a:rPr>
            </a:br>
            <a:r>
              <a:rPr lang="el-GR" sz="3600" b="1" smtClean="0">
                <a:solidFill>
                  <a:srgbClr val="FFFF00"/>
                </a:solidFill>
                <a:latin typeface="Comic Sans MS" pitchFamily="66" charset="0"/>
              </a:rPr>
              <a:t>~40.000 </a:t>
            </a:r>
            <a:r>
              <a:rPr lang="en-US" sz="3600" b="1" smtClean="0">
                <a:solidFill>
                  <a:srgbClr val="FFFF00"/>
                </a:solidFill>
                <a:latin typeface="Comic Sans MS" pitchFamily="66" charset="0"/>
              </a:rPr>
              <a:t>patients in Greece!</a:t>
            </a:r>
            <a:endParaRPr lang="el-GR" sz="3600" b="1" smtClean="0">
              <a:solidFill>
                <a:srgbClr val="FFFF00"/>
              </a:solidFill>
              <a:latin typeface="Comic Sans MS" pitchFamily="66" charset="0"/>
            </a:endParaRPr>
          </a:p>
        </p:txBody>
      </p:sp>
      <p:sp>
        <p:nvSpPr>
          <p:cNvPr id="5" name="1 - Τίτλος"/>
          <p:cNvSpPr txBox="1">
            <a:spLocks/>
          </p:cNvSpPr>
          <p:nvPr/>
        </p:nvSpPr>
        <p:spPr bwMode="auto">
          <a:xfrm>
            <a:off x="642939" y="3643315"/>
            <a:ext cx="9286875" cy="3081337"/>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3600" b="1" dirty="0" err="1">
                <a:solidFill>
                  <a:srgbClr val="FFFF00"/>
                </a:solidFill>
                <a:latin typeface="Comic Sans MS" pitchFamily="66" charset="0"/>
                <a:cs typeface="Arial" pitchFamily="34" charset="0"/>
              </a:rPr>
              <a:t>HoFH</a:t>
            </a:r>
            <a:r>
              <a:rPr lang="en-US" sz="3600" b="1" dirty="0">
                <a:solidFill>
                  <a:srgbClr val="FFFF00"/>
                </a:solidFill>
                <a:latin typeface="Comic Sans MS" pitchFamily="66" charset="0"/>
                <a:cs typeface="Arial" pitchFamily="34" charset="0"/>
              </a:rPr>
              <a:t> PREVALENCE </a:t>
            </a:r>
            <a:r>
              <a:rPr lang="el-GR" sz="3600" b="1" dirty="0">
                <a:solidFill>
                  <a:srgbClr val="FFFF00"/>
                </a:solidFill>
                <a:latin typeface="Comic Sans MS" pitchFamily="66" charset="0"/>
                <a:cs typeface="Arial" pitchFamily="34" charset="0"/>
              </a:rPr>
              <a:t>~1/</a:t>
            </a:r>
            <a:r>
              <a:rPr lang="en-US" sz="3600" b="1" dirty="0">
                <a:solidFill>
                  <a:srgbClr val="FFFF00"/>
                </a:solidFill>
                <a:latin typeface="Comic Sans MS" pitchFamily="66" charset="0"/>
                <a:cs typeface="Arial" pitchFamily="34" charset="0"/>
              </a:rPr>
              <a:t>400.000</a:t>
            </a:r>
            <a:r>
              <a:rPr lang="el-GR" sz="3600" b="1" dirty="0">
                <a:solidFill>
                  <a:srgbClr val="FFFF00"/>
                </a:solidFill>
                <a:latin typeface="Comic Sans MS" pitchFamily="66" charset="0"/>
                <a:cs typeface="Arial" pitchFamily="34" charset="0"/>
              </a:rPr>
              <a:t/>
            </a:r>
            <a:br>
              <a:rPr lang="el-GR" sz="3600" b="1" dirty="0">
                <a:solidFill>
                  <a:srgbClr val="FFFF00"/>
                </a:solidFill>
                <a:latin typeface="Comic Sans MS" pitchFamily="66" charset="0"/>
                <a:cs typeface="Arial" pitchFamily="34" charset="0"/>
              </a:rPr>
            </a:br>
            <a:r>
              <a:rPr lang="el-GR" sz="4800" b="1" dirty="0">
                <a:solidFill>
                  <a:srgbClr val="FFFF00"/>
                </a:solidFill>
                <a:latin typeface="Comic Sans MS" pitchFamily="66" charset="0"/>
                <a:cs typeface="Arial" pitchFamily="34" charset="0"/>
                <a:sym typeface="Wingdings" pitchFamily="2" charset="2"/>
              </a:rPr>
              <a:t></a:t>
            </a:r>
            <a:r>
              <a:rPr lang="el-GR" sz="3600" b="1" dirty="0">
                <a:solidFill>
                  <a:srgbClr val="FFFF00"/>
                </a:solidFill>
                <a:latin typeface="Comic Sans MS" pitchFamily="66" charset="0"/>
                <a:cs typeface="Arial" pitchFamily="34" charset="0"/>
              </a:rPr>
              <a:t/>
            </a:r>
            <a:br>
              <a:rPr lang="el-GR" sz="3600" b="1" dirty="0">
                <a:solidFill>
                  <a:srgbClr val="FFFF00"/>
                </a:solidFill>
                <a:latin typeface="Comic Sans MS" pitchFamily="66" charset="0"/>
                <a:cs typeface="Arial" pitchFamily="34" charset="0"/>
              </a:rPr>
            </a:br>
            <a:r>
              <a:rPr lang="el-GR" sz="3600" b="1" dirty="0">
                <a:solidFill>
                  <a:srgbClr val="FFFF00"/>
                </a:solidFill>
                <a:latin typeface="Comic Sans MS" pitchFamily="66" charset="0"/>
                <a:cs typeface="Arial" pitchFamily="34" charset="0"/>
              </a:rPr>
              <a:t>~</a:t>
            </a:r>
            <a:r>
              <a:rPr lang="en-US" sz="3600" b="1" dirty="0">
                <a:solidFill>
                  <a:srgbClr val="FFFF00"/>
                </a:solidFill>
                <a:latin typeface="Comic Sans MS" pitchFamily="66" charset="0"/>
                <a:cs typeface="Arial" pitchFamily="34" charset="0"/>
              </a:rPr>
              <a:t>25</a:t>
            </a:r>
            <a:r>
              <a:rPr lang="el-GR" sz="3600" b="1" dirty="0">
                <a:solidFill>
                  <a:srgbClr val="FFFF00"/>
                </a:solidFill>
                <a:latin typeface="Comic Sans MS" pitchFamily="66" charset="0"/>
                <a:cs typeface="Arial" pitchFamily="34" charset="0"/>
              </a:rPr>
              <a:t> </a:t>
            </a:r>
            <a:r>
              <a:rPr lang="en-US" sz="3600" b="1" dirty="0">
                <a:solidFill>
                  <a:srgbClr val="FFFF00"/>
                </a:solidFill>
                <a:latin typeface="Comic Sans MS" pitchFamily="66" charset="0"/>
                <a:cs typeface="Arial" pitchFamily="34" charset="0"/>
              </a:rPr>
              <a:t>patients in Greece</a:t>
            </a:r>
            <a:endParaRPr lang="el-GR" sz="3600" b="1" dirty="0">
              <a:solidFill>
                <a:srgbClr val="FFFF00"/>
              </a:solidFill>
              <a:latin typeface="Comic Sans MS" pitchFamily="66" charset="0"/>
              <a:cs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11298" name="Title 1"/>
          <p:cNvSpPr>
            <a:spLocks noGrp="1"/>
          </p:cNvSpPr>
          <p:nvPr>
            <p:ph type="title"/>
          </p:nvPr>
        </p:nvSpPr>
        <p:spPr>
          <a:xfrm>
            <a:off x="357188" y="0"/>
            <a:ext cx="8013700" cy="1055688"/>
          </a:xfrm>
        </p:spPr>
        <p:txBody>
          <a:bodyPr/>
          <a:lstStyle/>
          <a:p>
            <a:pPr eaLnBrk="1" hangingPunct="1"/>
            <a:r>
              <a:rPr lang="en-US" smtClean="0">
                <a:solidFill>
                  <a:srgbClr val="7030A0"/>
                </a:solidFill>
              </a:rPr>
              <a:t>FH: Underdiagnosed?</a:t>
            </a:r>
            <a:endParaRPr lang="el-GR" smtClean="0">
              <a:solidFill>
                <a:srgbClr val="7030A0"/>
              </a:solidFill>
            </a:endParaRPr>
          </a:p>
        </p:txBody>
      </p:sp>
      <p:graphicFrame>
        <p:nvGraphicFramePr>
          <p:cNvPr id="6" name="Chart 5"/>
          <p:cNvGraphicFramePr>
            <a:graphicFrameLocks/>
          </p:cNvGraphicFramePr>
          <p:nvPr/>
        </p:nvGraphicFramePr>
        <p:xfrm>
          <a:off x="1417086" y="1772816"/>
          <a:ext cx="6966774"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336675" y="3573463"/>
            <a:ext cx="323850" cy="576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311301" name="TextBox 2"/>
          <p:cNvSpPr txBox="1">
            <a:spLocks noChangeArrowheads="1"/>
          </p:cNvSpPr>
          <p:nvPr/>
        </p:nvSpPr>
        <p:spPr bwMode="auto">
          <a:xfrm>
            <a:off x="39690" y="6535738"/>
            <a:ext cx="9234487" cy="277812"/>
          </a:xfrm>
          <a:prstGeom prst="rect">
            <a:avLst/>
          </a:prstGeom>
          <a:noFill/>
          <a:ln w="9525">
            <a:noFill/>
            <a:miter lim="800000"/>
            <a:headEnd/>
            <a:tailEnd/>
          </a:ln>
        </p:spPr>
        <p:txBody>
          <a:bodyPr>
            <a:spAutoFit/>
          </a:bodyPr>
          <a:lstStyle/>
          <a:p>
            <a:pPr fontAlgn="base">
              <a:spcBef>
                <a:spcPct val="0"/>
              </a:spcBef>
              <a:spcAft>
                <a:spcPct val="0"/>
              </a:spcAft>
            </a:pPr>
            <a:r>
              <a:rPr lang="en-US" sz="1200" smtClean="0">
                <a:solidFill>
                  <a:srgbClr val="595959"/>
                </a:solidFill>
                <a:cs typeface="Arial" pitchFamily="34" charset="0"/>
              </a:rPr>
              <a:t>Data from </a:t>
            </a:r>
            <a:r>
              <a:rPr lang="el-GR" sz="1200" smtClean="0">
                <a:solidFill>
                  <a:srgbClr val="595959"/>
                </a:solidFill>
                <a:cs typeface="Arial" pitchFamily="34" charset="0"/>
              </a:rPr>
              <a:t>Nordestgaard, B. G., et al. (2013).</a:t>
            </a:r>
            <a:r>
              <a:rPr lang="en-US" sz="1200" smtClean="0">
                <a:solidFill>
                  <a:srgbClr val="595959"/>
                </a:solidFill>
                <a:cs typeface="Arial" pitchFamily="34" charset="0"/>
              </a:rPr>
              <a:t> Eur Heart J 34(45): 3478-3490a</a:t>
            </a:r>
            <a:endParaRPr lang="el-GR" sz="1200" smtClean="0">
              <a:solidFill>
                <a:srgbClr val="595959"/>
              </a:solidFill>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33506" name="Title 1"/>
          <p:cNvSpPr>
            <a:spLocks noGrp="1"/>
          </p:cNvSpPr>
          <p:nvPr>
            <p:ph type="title"/>
          </p:nvPr>
        </p:nvSpPr>
        <p:spPr/>
        <p:txBody>
          <a:bodyPr/>
          <a:lstStyle/>
          <a:p>
            <a:r>
              <a:rPr lang="en-US" smtClean="0"/>
              <a:t>FH: very high cholesterol levels from birth and threshold for CHD reached early in life</a:t>
            </a:r>
            <a:endParaRPr lang="en-GB" smtClean="0"/>
          </a:p>
        </p:txBody>
      </p:sp>
      <p:sp>
        <p:nvSpPr>
          <p:cNvPr id="533507" name="Content Placeholder 2"/>
          <p:cNvSpPr>
            <a:spLocks noGrp="1"/>
          </p:cNvSpPr>
          <p:nvPr>
            <p:ph idx="1"/>
          </p:nvPr>
        </p:nvSpPr>
        <p:spPr>
          <a:xfrm>
            <a:off x="857250" y="5238750"/>
            <a:ext cx="9258300" cy="2006600"/>
          </a:xfrm>
        </p:spPr>
        <p:txBody>
          <a:bodyPr/>
          <a:lstStyle/>
          <a:p>
            <a:pPr>
              <a:spcBef>
                <a:spcPts val="300"/>
              </a:spcBef>
              <a:spcAft>
                <a:spcPts val="300"/>
              </a:spcAft>
            </a:pPr>
            <a:r>
              <a:rPr lang="en-GB" sz="1800" smtClean="0"/>
              <a:t>Threshold for CHD reached by:</a:t>
            </a:r>
          </a:p>
          <a:p>
            <a:pPr lvl="1">
              <a:spcAft>
                <a:spcPts val="200"/>
              </a:spcAft>
            </a:pPr>
            <a:r>
              <a:rPr lang="en-GB" sz="1600" smtClean="0"/>
              <a:t>Age 15 years in patients with HoFH</a:t>
            </a:r>
          </a:p>
          <a:p>
            <a:pPr lvl="1">
              <a:spcAft>
                <a:spcPts val="200"/>
              </a:spcAft>
            </a:pPr>
            <a:r>
              <a:rPr lang="en-GB" sz="1600" smtClean="0"/>
              <a:t>Age 40 years in patients with HeFH</a:t>
            </a:r>
          </a:p>
          <a:p>
            <a:pPr lvl="1">
              <a:spcAft>
                <a:spcPts val="200"/>
              </a:spcAft>
            </a:pPr>
            <a:r>
              <a:rPr lang="en-GB" sz="1600" smtClean="0"/>
              <a:t>Age &gt;60 years in healthy individuals </a:t>
            </a:r>
          </a:p>
          <a:p>
            <a:endParaRPr lang="en-GB" sz="1800" smtClean="0"/>
          </a:p>
        </p:txBody>
      </p:sp>
      <p:sp>
        <p:nvSpPr>
          <p:cNvPr id="533508" name="Text Placeholder 3"/>
          <p:cNvSpPr>
            <a:spLocks noGrp="1"/>
          </p:cNvSpPr>
          <p:nvPr>
            <p:ph type="body" sz="quarter" idx="10"/>
          </p:nvPr>
        </p:nvSpPr>
        <p:spPr>
          <a:xfrm>
            <a:off x="766764" y="6229352"/>
            <a:ext cx="7456487" cy="569913"/>
          </a:xfrm>
        </p:spPr>
        <p:txBody>
          <a:bodyPr/>
          <a:lstStyle/>
          <a:p>
            <a:pPr>
              <a:spcBef>
                <a:spcPct val="0"/>
              </a:spcBef>
              <a:spcAft>
                <a:spcPct val="0"/>
              </a:spcAft>
            </a:pPr>
            <a:r>
              <a:rPr lang="en-US" smtClean="0">
                <a:solidFill>
                  <a:srgbClr val="FFFFFF"/>
                </a:solidFill>
                <a:sym typeface="Gill Sans"/>
              </a:rPr>
              <a:t>Adapted from Horton JD </a:t>
            </a:r>
            <a:r>
              <a:rPr lang="en-US" i="1" smtClean="0">
                <a:solidFill>
                  <a:srgbClr val="FFFFFF"/>
                </a:solidFill>
                <a:sym typeface="Gill Sans"/>
              </a:rPr>
              <a:t>et al</a:t>
            </a:r>
            <a:r>
              <a:rPr lang="en-US" smtClean="0">
                <a:solidFill>
                  <a:srgbClr val="FFFFFF"/>
                </a:solidFill>
                <a:sym typeface="Gill Sans"/>
              </a:rPr>
              <a:t>. </a:t>
            </a:r>
            <a:r>
              <a:rPr lang="pt-BR" i="1" smtClean="0">
                <a:solidFill>
                  <a:srgbClr val="FFFFFF"/>
                </a:solidFill>
                <a:sym typeface="Gill Sans"/>
              </a:rPr>
              <a:t>J Lipid Res</a:t>
            </a:r>
            <a:r>
              <a:rPr lang="pt-BR" smtClean="0">
                <a:solidFill>
                  <a:srgbClr val="FFFFFF"/>
                </a:solidFill>
                <a:sym typeface="Gill Sans"/>
              </a:rPr>
              <a:t> 2009;50(suppl):S172</a:t>
            </a:r>
            <a:endParaRPr lang="en-US" smtClean="0">
              <a:solidFill>
                <a:srgbClr val="FFFFFF"/>
              </a:solidFill>
              <a:sym typeface="Gill Sans"/>
            </a:endParaRPr>
          </a:p>
        </p:txBody>
      </p:sp>
      <p:sp>
        <p:nvSpPr>
          <p:cNvPr id="533509" name="Rectangle 2"/>
          <p:cNvSpPr>
            <a:spLocks noChangeArrowheads="1"/>
          </p:cNvSpPr>
          <p:nvPr/>
        </p:nvSpPr>
        <p:spPr bwMode="auto">
          <a:xfrm>
            <a:off x="2370139" y="2268540"/>
            <a:ext cx="6103937" cy="1176337"/>
          </a:xfrm>
          <a:prstGeom prst="rect">
            <a:avLst/>
          </a:prstGeom>
          <a:solidFill>
            <a:srgbClr val="EAEAEA"/>
          </a:solidFill>
          <a:ln w="9525">
            <a:noFill/>
            <a:miter lim="800000"/>
            <a:headEnd/>
            <a:tailEnd/>
          </a:ln>
        </p:spPr>
        <p:txBody>
          <a:bodyPr anchor="ctr"/>
          <a:lstStyle/>
          <a:p>
            <a:pPr fontAlgn="base">
              <a:spcBef>
                <a:spcPct val="0"/>
              </a:spcBef>
              <a:spcAft>
                <a:spcPct val="0"/>
              </a:spcAft>
            </a:pPr>
            <a:endParaRPr lang="el-GR" smtClean="0">
              <a:solidFill>
                <a:srgbClr val="FFFFFF"/>
              </a:solidFill>
              <a:latin typeface="Arial" pitchFamily="34" charset="0"/>
              <a:cs typeface="Arial" pitchFamily="34" charset="0"/>
              <a:sym typeface="Gill Sans"/>
            </a:endParaRPr>
          </a:p>
        </p:txBody>
      </p:sp>
      <p:sp>
        <p:nvSpPr>
          <p:cNvPr id="39941" name="Freeform 28"/>
          <p:cNvSpPr>
            <a:spLocks noEditPoints="1"/>
          </p:cNvSpPr>
          <p:nvPr/>
        </p:nvSpPr>
        <p:spPr bwMode="auto">
          <a:xfrm>
            <a:off x="2343151" y="2244727"/>
            <a:ext cx="6157913" cy="1185863"/>
          </a:xfrm>
          <a:custGeom>
            <a:avLst/>
            <a:gdLst>
              <a:gd name="T0" fmla="*/ 0 w 3448"/>
              <a:gd name="T1" fmla="*/ 2147483647 h 747"/>
              <a:gd name="T2" fmla="*/ 2147483647 w 3448"/>
              <a:gd name="T3" fmla="*/ 2147483647 h 747"/>
              <a:gd name="T4" fmla="*/ 2147483647 w 3448"/>
              <a:gd name="T5" fmla="*/ 2147483647 h 747"/>
              <a:gd name="T6" fmla="*/ 0 w 3448"/>
              <a:gd name="T7" fmla="*/ 2147483647 h 747"/>
              <a:gd name="T8" fmla="*/ 0 w 3448"/>
              <a:gd name="T9" fmla="*/ 2147483647 h 747"/>
              <a:gd name="T10" fmla="*/ 0 w 3448"/>
              <a:gd name="T11" fmla="*/ 0 h 747"/>
              <a:gd name="T12" fmla="*/ 2147483647 w 3448"/>
              <a:gd name="T13" fmla="*/ 0 h 747"/>
              <a:gd name="T14" fmla="*/ 2147483647 w 3448"/>
              <a:gd name="T15" fmla="*/ 2147483647 h 747"/>
              <a:gd name="T16" fmla="*/ 0 w 3448"/>
              <a:gd name="T17" fmla="*/ 2147483647 h 747"/>
              <a:gd name="T18" fmla="*/ 0 w 3448"/>
              <a:gd name="T19" fmla="*/ 0 h 7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48"/>
              <a:gd name="T31" fmla="*/ 0 h 747"/>
              <a:gd name="T32" fmla="*/ 3448 w 3448"/>
              <a:gd name="T33" fmla="*/ 747 h 7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48" h="747">
                <a:moveTo>
                  <a:pt x="0" y="742"/>
                </a:moveTo>
                <a:lnTo>
                  <a:pt x="3448" y="742"/>
                </a:lnTo>
                <a:lnTo>
                  <a:pt x="3448" y="747"/>
                </a:lnTo>
                <a:lnTo>
                  <a:pt x="0" y="747"/>
                </a:lnTo>
                <a:lnTo>
                  <a:pt x="0" y="742"/>
                </a:lnTo>
                <a:close/>
                <a:moveTo>
                  <a:pt x="0" y="0"/>
                </a:moveTo>
                <a:lnTo>
                  <a:pt x="3448" y="0"/>
                </a:lnTo>
                <a:lnTo>
                  <a:pt x="3448" y="5"/>
                </a:lnTo>
                <a:lnTo>
                  <a:pt x="0" y="5"/>
                </a:lnTo>
                <a:lnTo>
                  <a:pt x="0" y="0"/>
                </a:lnTo>
                <a:close/>
              </a:path>
            </a:pathLst>
          </a:custGeom>
          <a:solidFill>
            <a:schemeClr val="accent2"/>
          </a:solidFill>
          <a:ln w="25400" cap="flat">
            <a:solidFill>
              <a:schemeClr val="tx1"/>
            </a:solidFill>
            <a:prstDash val="solid"/>
            <a:bevel/>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
        <p:nvSpPr>
          <p:cNvPr id="533511" name="Rectangle 6"/>
          <p:cNvSpPr>
            <a:spLocks noChangeArrowheads="1"/>
          </p:cNvSpPr>
          <p:nvPr/>
        </p:nvSpPr>
        <p:spPr bwMode="auto">
          <a:xfrm>
            <a:off x="2317751" y="2251077"/>
            <a:ext cx="6094413" cy="950913"/>
          </a:xfrm>
          <a:prstGeom prst="rect">
            <a:avLst/>
          </a:prstGeom>
          <a:solidFill>
            <a:schemeClr val="accent1">
              <a:alpha val="16862"/>
            </a:schemeClr>
          </a:solidFill>
          <a:ln w="50800" algn="ctr">
            <a:noFill/>
            <a:prstDash val="dash"/>
            <a:miter lim="800000"/>
            <a:headEnd/>
            <a:tailEnd/>
          </a:ln>
        </p:spPr>
        <p:txBody>
          <a:bodyPr anchor="ctr"/>
          <a:lstStyle/>
          <a:p>
            <a:pPr fontAlgn="base">
              <a:spcBef>
                <a:spcPct val="0"/>
              </a:spcBef>
              <a:spcAft>
                <a:spcPct val="0"/>
              </a:spcAft>
            </a:pPr>
            <a:endParaRPr lang="el-GR" smtClean="0">
              <a:solidFill>
                <a:srgbClr val="FFFFFF"/>
              </a:solidFill>
              <a:latin typeface="Arial" pitchFamily="34" charset="0"/>
              <a:cs typeface="Arial" pitchFamily="34" charset="0"/>
              <a:sym typeface="Gill Sans"/>
            </a:endParaRPr>
          </a:p>
        </p:txBody>
      </p:sp>
      <p:cxnSp>
        <p:nvCxnSpPr>
          <p:cNvPr id="533512" name="Straight Connector 4"/>
          <p:cNvCxnSpPr>
            <a:cxnSpLocks noChangeShapeType="1"/>
          </p:cNvCxnSpPr>
          <p:nvPr/>
        </p:nvCxnSpPr>
        <p:spPr bwMode="auto">
          <a:xfrm>
            <a:off x="2317751" y="2725738"/>
            <a:ext cx="6094413" cy="0"/>
          </a:xfrm>
          <a:prstGeom prst="line">
            <a:avLst/>
          </a:prstGeom>
          <a:noFill/>
          <a:ln w="25400" algn="ctr">
            <a:solidFill>
              <a:schemeClr val="tx1"/>
            </a:solidFill>
            <a:round/>
            <a:headEnd/>
            <a:tailEnd/>
          </a:ln>
        </p:spPr>
      </p:cxnSp>
      <p:cxnSp>
        <p:nvCxnSpPr>
          <p:cNvPr id="533513" name="Elbow Connector 10"/>
          <p:cNvCxnSpPr>
            <a:cxnSpLocks noChangeShapeType="1"/>
          </p:cNvCxnSpPr>
          <p:nvPr/>
        </p:nvCxnSpPr>
        <p:spPr bwMode="auto">
          <a:xfrm flipV="1">
            <a:off x="2317750" y="2243140"/>
            <a:ext cx="6076950" cy="7937"/>
          </a:xfrm>
          <a:prstGeom prst="straightConnector1">
            <a:avLst/>
          </a:prstGeom>
          <a:noFill/>
          <a:ln w="31750" algn="ctr">
            <a:solidFill>
              <a:schemeClr val="tx1"/>
            </a:solidFill>
            <a:prstDash val="dash"/>
            <a:round/>
            <a:headEnd/>
            <a:tailEnd/>
          </a:ln>
        </p:spPr>
      </p:cxnSp>
      <p:cxnSp>
        <p:nvCxnSpPr>
          <p:cNvPr id="533514" name="Elbow Connector 16"/>
          <p:cNvCxnSpPr>
            <a:cxnSpLocks noChangeShapeType="1"/>
          </p:cNvCxnSpPr>
          <p:nvPr/>
        </p:nvCxnSpPr>
        <p:spPr bwMode="auto">
          <a:xfrm flipV="1">
            <a:off x="2317750" y="3187700"/>
            <a:ext cx="6070600" cy="6350"/>
          </a:xfrm>
          <a:prstGeom prst="straightConnector1">
            <a:avLst/>
          </a:prstGeom>
          <a:noFill/>
          <a:ln w="31750" algn="ctr">
            <a:solidFill>
              <a:schemeClr val="tx1"/>
            </a:solidFill>
            <a:prstDash val="dash"/>
            <a:round/>
            <a:headEnd/>
            <a:tailEnd/>
          </a:ln>
        </p:spPr>
      </p:cxnSp>
      <p:sp>
        <p:nvSpPr>
          <p:cNvPr id="533515" name="TextBox 26"/>
          <p:cNvSpPr txBox="1">
            <a:spLocks noChangeArrowheads="1"/>
          </p:cNvSpPr>
          <p:nvPr/>
        </p:nvSpPr>
        <p:spPr bwMode="auto">
          <a:xfrm>
            <a:off x="7977189" y="1917700"/>
            <a:ext cx="803425"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smtClean="0">
                <a:solidFill>
                  <a:srgbClr val="4F81BD"/>
                </a:solidFill>
                <a:latin typeface="Arial" pitchFamily="34" charset="0"/>
                <a:cs typeface="Arial" pitchFamily="34" charset="0"/>
                <a:sym typeface="Gill Sans"/>
              </a:rPr>
              <a:t>Normal</a:t>
            </a:r>
          </a:p>
        </p:txBody>
      </p:sp>
      <p:cxnSp>
        <p:nvCxnSpPr>
          <p:cNvPr id="533516" name="Straight Arrow Connector 29709"/>
          <p:cNvCxnSpPr>
            <a:cxnSpLocks noChangeShapeType="1"/>
          </p:cNvCxnSpPr>
          <p:nvPr/>
        </p:nvCxnSpPr>
        <p:spPr bwMode="auto">
          <a:xfrm flipV="1">
            <a:off x="6011863" y="2276475"/>
            <a:ext cx="0" cy="446088"/>
          </a:xfrm>
          <a:prstGeom prst="straightConnector1">
            <a:avLst/>
          </a:prstGeom>
          <a:noFill/>
          <a:ln w="25400" algn="ctr">
            <a:solidFill>
              <a:schemeClr val="tx1"/>
            </a:solidFill>
            <a:round/>
            <a:headEnd/>
            <a:tailEnd type="arrow" w="med" len="med"/>
          </a:ln>
        </p:spPr>
      </p:cxnSp>
      <p:sp>
        <p:nvSpPr>
          <p:cNvPr id="533517" name="TextBox 29710"/>
          <p:cNvSpPr txBox="1">
            <a:spLocks noChangeArrowheads="1"/>
          </p:cNvSpPr>
          <p:nvPr/>
        </p:nvSpPr>
        <p:spPr bwMode="auto">
          <a:xfrm>
            <a:off x="6032500" y="2374902"/>
            <a:ext cx="763588" cy="244475"/>
          </a:xfrm>
          <a:prstGeom prst="rect">
            <a:avLst/>
          </a:prstGeom>
          <a:noFill/>
          <a:ln w="9525">
            <a:noFill/>
            <a:miter lim="800000"/>
            <a:headEnd/>
            <a:tailEnd/>
          </a:ln>
        </p:spPr>
        <p:txBody>
          <a:bodyPr>
            <a:spAutoFit/>
          </a:bodyPr>
          <a:lstStyle/>
          <a:p>
            <a:pPr fontAlgn="base">
              <a:spcBef>
                <a:spcPct val="0"/>
              </a:spcBef>
              <a:spcAft>
                <a:spcPct val="0"/>
              </a:spcAft>
            </a:pPr>
            <a:r>
              <a:rPr lang="en-US" sz="1000" b="1" smtClean="0">
                <a:solidFill>
                  <a:srgbClr val="000066"/>
                </a:solidFill>
                <a:latin typeface="Arial" pitchFamily="34" charset="0"/>
                <a:cs typeface="Arial" pitchFamily="34" charset="0"/>
                <a:sym typeface="Gill Sans"/>
              </a:rPr>
              <a:t>Female</a:t>
            </a:r>
          </a:p>
        </p:txBody>
      </p:sp>
      <p:cxnSp>
        <p:nvCxnSpPr>
          <p:cNvPr id="533518" name="Straight Arrow Connector 29712"/>
          <p:cNvCxnSpPr>
            <a:cxnSpLocks noChangeShapeType="1"/>
          </p:cNvCxnSpPr>
          <p:nvPr/>
        </p:nvCxnSpPr>
        <p:spPr bwMode="auto">
          <a:xfrm>
            <a:off x="5281613" y="2708275"/>
            <a:ext cx="0" cy="433388"/>
          </a:xfrm>
          <a:prstGeom prst="straightConnector1">
            <a:avLst/>
          </a:prstGeom>
          <a:noFill/>
          <a:ln w="25400" algn="ctr">
            <a:solidFill>
              <a:schemeClr val="tx1"/>
            </a:solidFill>
            <a:round/>
            <a:headEnd/>
            <a:tailEnd type="arrow" w="med" len="med"/>
          </a:ln>
        </p:spPr>
      </p:cxnSp>
      <p:sp>
        <p:nvSpPr>
          <p:cNvPr id="533519" name="TextBox 29713"/>
          <p:cNvSpPr txBox="1">
            <a:spLocks noChangeArrowheads="1"/>
          </p:cNvSpPr>
          <p:nvPr/>
        </p:nvSpPr>
        <p:spPr bwMode="auto">
          <a:xfrm>
            <a:off x="5453063" y="1922465"/>
            <a:ext cx="652743"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smtClean="0">
                <a:solidFill>
                  <a:srgbClr val="FF9900"/>
                </a:solidFill>
                <a:latin typeface="Arial" pitchFamily="34" charset="0"/>
                <a:cs typeface="Arial" pitchFamily="34" charset="0"/>
                <a:sym typeface="Gill Sans"/>
              </a:rPr>
              <a:t>HeFH</a:t>
            </a:r>
          </a:p>
        </p:txBody>
      </p:sp>
      <p:sp>
        <p:nvSpPr>
          <p:cNvPr id="533520" name="TextBox 29714"/>
          <p:cNvSpPr txBox="1">
            <a:spLocks noChangeArrowheads="1"/>
          </p:cNvSpPr>
          <p:nvPr/>
        </p:nvSpPr>
        <p:spPr bwMode="auto">
          <a:xfrm>
            <a:off x="3217864" y="1914527"/>
            <a:ext cx="662361"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smtClean="0">
                <a:solidFill>
                  <a:srgbClr val="59CD53"/>
                </a:solidFill>
                <a:latin typeface="Arial" pitchFamily="34" charset="0"/>
                <a:cs typeface="Arial" pitchFamily="34" charset="0"/>
                <a:sym typeface="Gill Sans"/>
              </a:rPr>
              <a:t>HoFH</a:t>
            </a:r>
          </a:p>
        </p:txBody>
      </p:sp>
      <p:sp>
        <p:nvSpPr>
          <p:cNvPr id="533521" name="TextBox 29715"/>
          <p:cNvSpPr txBox="1">
            <a:spLocks noChangeArrowheads="1"/>
          </p:cNvSpPr>
          <p:nvPr/>
        </p:nvSpPr>
        <p:spPr bwMode="auto">
          <a:xfrm>
            <a:off x="8791575" y="2473327"/>
            <a:ext cx="1131888" cy="523875"/>
          </a:xfrm>
          <a:prstGeom prst="rect">
            <a:avLst/>
          </a:prstGeom>
          <a:noFill/>
          <a:ln w="9525">
            <a:noFill/>
            <a:miter lim="800000"/>
            <a:headEnd/>
            <a:tailEnd/>
          </a:ln>
        </p:spPr>
        <p:txBody>
          <a:bodyPr>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Threshold for CHD</a:t>
            </a:r>
          </a:p>
        </p:txBody>
      </p:sp>
      <p:sp>
        <p:nvSpPr>
          <p:cNvPr id="533522" name="Right Brace 18"/>
          <p:cNvSpPr>
            <a:spLocks/>
          </p:cNvSpPr>
          <p:nvPr/>
        </p:nvSpPr>
        <p:spPr bwMode="auto">
          <a:xfrm>
            <a:off x="8542339" y="2217740"/>
            <a:ext cx="247650" cy="1012825"/>
          </a:xfrm>
          <a:prstGeom prst="rightBrace">
            <a:avLst>
              <a:gd name="adj1" fmla="val 8615"/>
              <a:gd name="adj2" fmla="val 50000"/>
            </a:avLst>
          </a:prstGeom>
          <a:noFill/>
          <a:ln w="25400" algn="ctr">
            <a:solidFill>
              <a:schemeClr val="bg2"/>
            </a:solidFill>
            <a:round/>
            <a:headEnd/>
            <a:tailEnd/>
          </a:ln>
        </p:spPr>
        <p:txBody>
          <a:bodyPr anchor="ctr"/>
          <a:lstStyle/>
          <a:p>
            <a:pPr fontAlgn="base">
              <a:spcBef>
                <a:spcPct val="0"/>
              </a:spcBef>
              <a:spcAft>
                <a:spcPct val="0"/>
              </a:spcAft>
            </a:pPr>
            <a:endParaRPr lang="el-GR" smtClean="0">
              <a:solidFill>
                <a:srgbClr val="FFFFFF"/>
              </a:solidFill>
              <a:latin typeface="Arial" pitchFamily="34" charset="0"/>
              <a:cs typeface="Arial" pitchFamily="34" charset="0"/>
              <a:sym typeface="Gill Sans"/>
            </a:endParaRPr>
          </a:p>
        </p:txBody>
      </p:sp>
      <p:sp>
        <p:nvSpPr>
          <p:cNvPr id="533523" name="Rectangle 33"/>
          <p:cNvSpPr>
            <a:spLocks noChangeArrowheads="1"/>
          </p:cNvSpPr>
          <p:nvPr/>
        </p:nvSpPr>
        <p:spPr bwMode="auto">
          <a:xfrm>
            <a:off x="1997075" y="4484688"/>
            <a:ext cx="99386"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0</a:t>
            </a:r>
          </a:p>
        </p:txBody>
      </p:sp>
      <p:sp>
        <p:nvSpPr>
          <p:cNvPr id="533524" name="Rectangle 34"/>
          <p:cNvSpPr>
            <a:spLocks noChangeArrowheads="1"/>
          </p:cNvSpPr>
          <p:nvPr/>
        </p:nvSpPr>
        <p:spPr bwMode="auto">
          <a:xfrm>
            <a:off x="2024063" y="3319463"/>
            <a:ext cx="99386"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5</a:t>
            </a:r>
          </a:p>
        </p:txBody>
      </p:sp>
      <p:sp>
        <p:nvSpPr>
          <p:cNvPr id="533525" name="Rectangle 35"/>
          <p:cNvSpPr>
            <a:spLocks noChangeArrowheads="1"/>
          </p:cNvSpPr>
          <p:nvPr/>
        </p:nvSpPr>
        <p:spPr bwMode="auto">
          <a:xfrm>
            <a:off x="1870075" y="2133600"/>
            <a:ext cx="198772"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10</a:t>
            </a:r>
          </a:p>
        </p:txBody>
      </p:sp>
      <p:sp>
        <p:nvSpPr>
          <p:cNvPr id="533526" name="Rectangle 36"/>
          <p:cNvSpPr>
            <a:spLocks noChangeArrowheads="1"/>
          </p:cNvSpPr>
          <p:nvPr/>
        </p:nvSpPr>
        <p:spPr bwMode="auto">
          <a:xfrm>
            <a:off x="2295526" y="4768850"/>
            <a:ext cx="99386"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1</a:t>
            </a:r>
          </a:p>
        </p:txBody>
      </p:sp>
      <p:sp>
        <p:nvSpPr>
          <p:cNvPr id="533527" name="Rectangle 37"/>
          <p:cNvSpPr>
            <a:spLocks noChangeArrowheads="1"/>
          </p:cNvSpPr>
          <p:nvPr/>
        </p:nvSpPr>
        <p:spPr bwMode="auto">
          <a:xfrm>
            <a:off x="3768725" y="4768850"/>
            <a:ext cx="198772"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20</a:t>
            </a:r>
          </a:p>
        </p:txBody>
      </p:sp>
      <p:sp>
        <p:nvSpPr>
          <p:cNvPr id="533528" name="Rectangle 38"/>
          <p:cNvSpPr>
            <a:spLocks noChangeArrowheads="1"/>
          </p:cNvSpPr>
          <p:nvPr/>
        </p:nvSpPr>
        <p:spPr bwMode="auto">
          <a:xfrm>
            <a:off x="5294314" y="4768850"/>
            <a:ext cx="198772"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40</a:t>
            </a:r>
          </a:p>
        </p:txBody>
      </p:sp>
      <p:sp>
        <p:nvSpPr>
          <p:cNvPr id="533529" name="Rectangle 39"/>
          <p:cNvSpPr>
            <a:spLocks noChangeArrowheads="1"/>
          </p:cNvSpPr>
          <p:nvPr/>
        </p:nvSpPr>
        <p:spPr bwMode="auto">
          <a:xfrm>
            <a:off x="6832600" y="4768850"/>
            <a:ext cx="198772"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60</a:t>
            </a:r>
          </a:p>
        </p:txBody>
      </p:sp>
      <p:sp>
        <p:nvSpPr>
          <p:cNvPr id="533530" name="Rectangle 40"/>
          <p:cNvSpPr>
            <a:spLocks noChangeArrowheads="1"/>
          </p:cNvSpPr>
          <p:nvPr/>
        </p:nvSpPr>
        <p:spPr bwMode="auto">
          <a:xfrm>
            <a:off x="8372475" y="4768850"/>
            <a:ext cx="198772" cy="2154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400" smtClean="0">
                <a:solidFill>
                  <a:srgbClr val="FFFFFF"/>
                </a:solidFill>
                <a:latin typeface="Arial" pitchFamily="34" charset="0"/>
                <a:cs typeface="Arial" pitchFamily="34" charset="0"/>
                <a:sym typeface="Gill Sans"/>
              </a:rPr>
              <a:t>80</a:t>
            </a:r>
          </a:p>
        </p:txBody>
      </p:sp>
      <p:cxnSp>
        <p:nvCxnSpPr>
          <p:cNvPr id="533531" name="Straight Connector 379"/>
          <p:cNvCxnSpPr>
            <a:cxnSpLocks noChangeShapeType="1"/>
            <a:stCxn id="39941" idx="5"/>
          </p:cNvCxnSpPr>
          <p:nvPr/>
        </p:nvCxnSpPr>
        <p:spPr bwMode="auto">
          <a:xfrm flipH="1">
            <a:off x="2225675" y="2244725"/>
            <a:ext cx="117475" cy="0"/>
          </a:xfrm>
          <a:prstGeom prst="line">
            <a:avLst/>
          </a:prstGeom>
          <a:noFill/>
          <a:ln w="19050" algn="ctr">
            <a:solidFill>
              <a:schemeClr val="bg2"/>
            </a:solidFill>
            <a:round/>
            <a:headEnd/>
            <a:tailEnd/>
          </a:ln>
        </p:spPr>
      </p:cxnSp>
      <p:cxnSp>
        <p:nvCxnSpPr>
          <p:cNvPr id="533532" name="Straight Connector 380"/>
          <p:cNvCxnSpPr>
            <a:cxnSpLocks noChangeShapeType="1"/>
          </p:cNvCxnSpPr>
          <p:nvPr/>
        </p:nvCxnSpPr>
        <p:spPr bwMode="auto">
          <a:xfrm rot="10800000">
            <a:off x="2225675" y="2716213"/>
            <a:ext cx="90488" cy="0"/>
          </a:xfrm>
          <a:prstGeom prst="line">
            <a:avLst/>
          </a:prstGeom>
          <a:noFill/>
          <a:ln w="19050" algn="ctr">
            <a:solidFill>
              <a:schemeClr val="bg2"/>
            </a:solidFill>
            <a:round/>
            <a:headEnd/>
            <a:tailEnd/>
          </a:ln>
        </p:spPr>
      </p:cxnSp>
      <p:cxnSp>
        <p:nvCxnSpPr>
          <p:cNvPr id="533533" name="Straight Connector 381"/>
          <p:cNvCxnSpPr>
            <a:cxnSpLocks noChangeShapeType="1"/>
          </p:cNvCxnSpPr>
          <p:nvPr/>
        </p:nvCxnSpPr>
        <p:spPr bwMode="auto">
          <a:xfrm rot="10800000">
            <a:off x="2225675" y="2951163"/>
            <a:ext cx="90488" cy="0"/>
          </a:xfrm>
          <a:prstGeom prst="line">
            <a:avLst/>
          </a:prstGeom>
          <a:noFill/>
          <a:ln w="19050" algn="ctr">
            <a:solidFill>
              <a:schemeClr val="bg2"/>
            </a:solidFill>
            <a:round/>
            <a:headEnd/>
            <a:tailEnd/>
          </a:ln>
        </p:spPr>
      </p:cxnSp>
      <p:cxnSp>
        <p:nvCxnSpPr>
          <p:cNvPr id="533534" name="Straight Connector 382"/>
          <p:cNvCxnSpPr>
            <a:cxnSpLocks noChangeShapeType="1"/>
          </p:cNvCxnSpPr>
          <p:nvPr/>
        </p:nvCxnSpPr>
        <p:spPr bwMode="auto">
          <a:xfrm rot="10800000">
            <a:off x="2225675" y="3422650"/>
            <a:ext cx="207963" cy="0"/>
          </a:xfrm>
          <a:prstGeom prst="line">
            <a:avLst/>
          </a:prstGeom>
          <a:noFill/>
          <a:ln w="25400" algn="ctr">
            <a:solidFill>
              <a:schemeClr val="tx1"/>
            </a:solidFill>
            <a:round/>
            <a:headEnd/>
            <a:tailEnd/>
          </a:ln>
        </p:spPr>
      </p:cxnSp>
      <p:cxnSp>
        <p:nvCxnSpPr>
          <p:cNvPr id="533535" name="Straight Connector 383"/>
          <p:cNvCxnSpPr>
            <a:cxnSpLocks noChangeShapeType="1"/>
          </p:cNvCxnSpPr>
          <p:nvPr/>
        </p:nvCxnSpPr>
        <p:spPr bwMode="auto">
          <a:xfrm rot="10800000">
            <a:off x="2225675" y="3894138"/>
            <a:ext cx="90488" cy="0"/>
          </a:xfrm>
          <a:prstGeom prst="line">
            <a:avLst/>
          </a:prstGeom>
          <a:noFill/>
          <a:ln w="19050" algn="ctr">
            <a:solidFill>
              <a:schemeClr val="bg2"/>
            </a:solidFill>
            <a:round/>
            <a:headEnd/>
            <a:tailEnd/>
          </a:ln>
        </p:spPr>
      </p:cxnSp>
      <p:cxnSp>
        <p:nvCxnSpPr>
          <p:cNvPr id="533536" name="Straight Connector 384"/>
          <p:cNvCxnSpPr>
            <a:cxnSpLocks noChangeShapeType="1"/>
          </p:cNvCxnSpPr>
          <p:nvPr/>
        </p:nvCxnSpPr>
        <p:spPr bwMode="auto">
          <a:xfrm rot="10800000">
            <a:off x="2225675" y="4130675"/>
            <a:ext cx="90488" cy="0"/>
          </a:xfrm>
          <a:prstGeom prst="line">
            <a:avLst/>
          </a:prstGeom>
          <a:noFill/>
          <a:ln w="19050" algn="ctr">
            <a:solidFill>
              <a:schemeClr val="bg2"/>
            </a:solidFill>
            <a:round/>
            <a:headEnd/>
            <a:tailEnd/>
          </a:ln>
        </p:spPr>
      </p:cxnSp>
      <p:cxnSp>
        <p:nvCxnSpPr>
          <p:cNvPr id="533537" name="Straight Connector 385"/>
          <p:cNvCxnSpPr>
            <a:cxnSpLocks noChangeShapeType="1"/>
            <a:stCxn id="39973" idx="0"/>
          </p:cNvCxnSpPr>
          <p:nvPr/>
        </p:nvCxnSpPr>
        <p:spPr bwMode="auto">
          <a:xfrm flipH="1">
            <a:off x="2225676" y="4600575"/>
            <a:ext cx="77788" cy="1588"/>
          </a:xfrm>
          <a:prstGeom prst="line">
            <a:avLst/>
          </a:prstGeom>
          <a:noFill/>
          <a:ln w="19050" algn="ctr">
            <a:solidFill>
              <a:schemeClr val="bg2"/>
            </a:solidFill>
            <a:round/>
            <a:headEnd/>
            <a:tailEnd/>
          </a:ln>
        </p:spPr>
      </p:cxnSp>
      <p:cxnSp>
        <p:nvCxnSpPr>
          <p:cNvPr id="533538" name="Straight Connector 380"/>
          <p:cNvCxnSpPr>
            <a:cxnSpLocks noChangeShapeType="1"/>
          </p:cNvCxnSpPr>
          <p:nvPr/>
        </p:nvCxnSpPr>
        <p:spPr bwMode="auto">
          <a:xfrm rot="10800000">
            <a:off x="2225675" y="2479675"/>
            <a:ext cx="90488" cy="0"/>
          </a:xfrm>
          <a:prstGeom prst="line">
            <a:avLst/>
          </a:prstGeom>
          <a:noFill/>
          <a:ln w="19050" algn="ctr">
            <a:solidFill>
              <a:schemeClr val="bg2"/>
            </a:solidFill>
            <a:round/>
            <a:headEnd/>
            <a:tailEnd/>
          </a:ln>
        </p:spPr>
      </p:cxnSp>
      <p:cxnSp>
        <p:nvCxnSpPr>
          <p:cNvPr id="533539" name="Straight Connector 381"/>
          <p:cNvCxnSpPr>
            <a:cxnSpLocks noChangeShapeType="1"/>
          </p:cNvCxnSpPr>
          <p:nvPr/>
        </p:nvCxnSpPr>
        <p:spPr bwMode="auto">
          <a:xfrm rot="10800000">
            <a:off x="2225675" y="3187700"/>
            <a:ext cx="90488" cy="0"/>
          </a:xfrm>
          <a:prstGeom prst="line">
            <a:avLst/>
          </a:prstGeom>
          <a:noFill/>
          <a:ln w="19050" algn="ctr">
            <a:solidFill>
              <a:schemeClr val="bg2"/>
            </a:solidFill>
            <a:round/>
            <a:headEnd/>
            <a:tailEnd/>
          </a:ln>
        </p:spPr>
      </p:cxnSp>
      <p:cxnSp>
        <p:nvCxnSpPr>
          <p:cNvPr id="533540" name="Straight Connector 381"/>
          <p:cNvCxnSpPr>
            <a:cxnSpLocks noChangeShapeType="1"/>
          </p:cNvCxnSpPr>
          <p:nvPr/>
        </p:nvCxnSpPr>
        <p:spPr bwMode="auto">
          <a:xfrm rot="10800000">
            <a:off x="2225675" y="3659188"/>
            <a:ext cx="90488" cy="0"/>
          </a:xfrm>
          <a:prstGeom prst="line">
            <a:avLst/>
          </a:prstGeom>
          <a:noFill/>
          <a:ln w="19050" algn="ctr">
            <a:solidFill>
              <a:schemeClr val="bg2"/>
            </a:solidFill>
            <a:round/>
            <a:headEnd/>
            <a:tailEnd/>
          </a:ln>
        </p:spPr>
      </p:cxnSp>
      <p:cxnSp>
        <p:nvCxnSpPr>
          <p:cNvPr id="533541" name="Straight Connector 383"/>
          <p:cNvCxnSpPr>
            <a:cxnSpLocks noChangeShapeType="1"/>
          </p:cNvCxnSpPr>
          <p:nvPr/>
        </p:nvCxnSpPr>
        <p:spPr bwMode="auto">
          <a:xfrm rot="10800000">
            <a:off x="2225675" y="4365625"/>
            <a:ext cx="90488" cy="0"/>
          </a:xfrm>
          <a:prstGeom prst="line">
            <a:avLst/>
          </a:prstGeom>
          <a:noFill/>
          <a:ln w="19050" algn="ctr">
            <a:solidFill>
              <a:schemeClr val="bg2"/>
            </a:solidFill>
            <a:round/>
            <a:headEnd/>
            <a:tailEnd/>
          </a:ln>
        </p:spPr>
      </p:cxnSp>
      <p:sp>
        <p:nvSpPr>
          <p:cNvPr id="39973" name="Line 75"/>
          <p:cNvSpPr>
            <a:spLocks noChangeShapeType="1"/>
          </p:cNvSpPr>
          <p:nvPr/>
        </p:nvSpPr>
        <p:spPr bwMode="auto">
          <a:xfrm>
            <a:off x="2303463" y="4600575"/>
            <a:ext cx="6197600" cy="0"/>
          </a:xfrm>
          <a:prstGeom prst="line">
            <a:avLst/>
          </a:prstGeom>
          <a:noFill/>
          <a:ln w="19050" cap="sq">
            <a:solidFill>
              <a:schemeClr val="bg1"/>
            </a:solid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cxnSp>
        <p:nvCxnSpPr>
          <p:cNvPr id="533543" name="Straight Connector 13"/>
          <p:cNvCxnSpPr>
            <a:cxnSpLocks noChangeShapeType="1"/>
          </p:cNvCxnSpPr>
          <p:nvPr/>
        </p:nvCxnSpPr>
        <p:spPr bwMode="auto">
          <a:xfrm flipH="1">
            <a:off x="2330450" y="2263775"/>
            <a:ext cx="6051551" cy="2325688"/>
          </a:xfrm>
          <a:prstGeom prst="line">
            <a:avLst/>
          </a:prstGeom>
          <a:noFill/>
          <a:ln w="38100" algn="ctr">
            <a:solidFill>
              <a:schemeClr val="accent1"/>
            </a:solidFill>
            <a:round/>
            <a:headEnd/>
            <a:tailEnd/>
          </a:ln>
        </p:spPr>
      </p:cxnSp>
      <p:cxnSp>
        <p:nvCxnSpPr>
          <p:cNvPr id="533544" name="Straight Connector 30"/>
          <p:cNvCxnSpPr>
            <a:cxnSpLocks noChangeShapeType="1"/>
            <a:stCxn id="39986" idx="0"/>
          </p:cNvCxnSpPr>
          <p:nvPr/>
        </p:nvCxnSpPr>
        <p:spPr bwMode="auto">
          <a:xfrm flipV="1">
            <a:off x="2328863" y="2263775"/>
            <a:ext cx="3486150" cy="2336800"/>
          </a:xfrm>
          <a:prstGeom prst="line">
            <a:avLst/>
          </a:prstGeom>
          <a:noFill/>
          <a:ln w="38100" algn="ctr">
            <a:solidFill>
              <a:schemeClr val="accent2"/>
            </a:solidFill>
            <a:round/>
            <a:headEnd/>
            <a:tailEnd/>
          </a:ln>
        </p:spPr>
      </p:cxnSp>
      <p:cxnSp>
        <p:nvCxnSpPr>
          <p:cNvPr id="52" name="Straight Connector 51"/>
          <p:cNvCxnSpPr>
            <a:cxnSpLocks noChangeShapeType="1"/>
            <a:stCxn id="39986" idx="0"/>
          </p:cNvCxnSpPr>
          <p:nvPr/>
        </p:nvCxnSpPr>
        <p:spPr bwMode="auto">
          <a:xfrm flipV="1">
            <a:off x="2328864" y="2263775"/>
            <a:ext cx="1211262" cy="2336800"/>
          </a:xfrm>
          <a:prstGeom prst="line">
            <a:avLst/>
          </a:prstGeom>
          <a:noFill/>
          <a:ln w="38100" algn="ctr">
            <a:solidFill>
              <a:schemeClr val="accent3"/>
            </a:solidFill>
            <a:round/>
            <a:headEnd/>
            <a:tailEnd/>
          </a:ln>
          <a:extLst/>
        </p:spPr>
      </p:cxnSp>
      <p:sp>
        <p:nvSpPr>
          <p:cNvPr id="533546" name="Rectangle 74"/>
          <p:cNvSpPr>
            <a:spLocks noChangeArrowheads="1"/>
          </p:cNvSpPr>
          <p:nvPr/>
        </p:nvSpPr>
        <p:spPr bwMode="auto">
          <a:xfrm rot="-5400000">
            <a:off x="453232" y="3018393"/>
            <a:ext cx="2343150" cy="738664"/>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600" b="1" smtClean="0">
                <a:solidFill>
                  <a:srgbClr val="FFFFFF"/>
                </a:solidFill>
                <a:latin typeface="Arial" pitchFamily="34" charset="0"/>
                <a:cs typeface="Arial" pitchFamily="34" charset="0"/>
                <a:sym typeface="Gill Sans"/>
              </a:rPr>
              <a:t>Cumulative LDL-C exposure </a:t>
            </a:r>
            <a:br>
              <a:rPr lang="en-US" sz="1600" b="1" smtClean="0">
                <a:solidFill>
                  <a:srgbClr val="FFFFFF"/>
                </a:solidFill>
                <a:latin typeface="Arial" pitchFamily="34" charset="0"/>
                <a:cs typeface="Arial" pitchFamily="34" charset="0"/>
                <a:sym typeface="Gill Sans"/>
              </a:rPr>
            </a:br>
            <a:r>
              <a:rPr lang="en-US" sz="1600" b="1" smtClean="0">
                <a:solidFill>
                  <a:srgbClr val="FFFFFF"/>
                </a:solidFill>
                <a:latin typeface="Arial" pitchFamily="34" charset="0"/>
                <a:cs typeface="Arial" pitchFamily="34" charset="0"/>
                <a:sym typeface="Gill Sans"/>
              </a:rPr>
              <a:t>(g/dl–year)</a:t>
            </a:r>
          </a:p>
        </p:txBody>
      </p:sp>
      <p:sp>
        <p:nvSpPr>
          <p:cNvPr id="533547" name="Rectangle 48"/>
          <p:cNvSpPr>
            <a:spLocks noChangeArrowheads="1"/>
          </p:cNvSpPr>
          <p:nvPr/>
        </p:nvSpPr>
        <p:spPr bwMode="auto">
          <a:xfrm>
            <a:off x="2360614" y="1447802"/>
            <a:ext cx="6205537" cy="492125"/>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600" b="1" smtClean="0">
                <a:solidFill>
                  <a:srgbClr val="FFFFFF"/>
                </a:solidFill>
                <a:latin typeface="Arial" pitchFamily="34" charset="0"/>
                <a:cs typeface="Arial" pitchFamily="34" charset="0"/>
                <a:sym typeface="Gill Sans"/>
              </a:rPr>
              <a:t>Cumulative exposure (cholesterol-years) by age: patients with FH vs healthy individuals</a:t>
            </a:r>
          </a:p>
        </p:txBody>
      </p:sp>
      <p:sp>
        <p:nvSpPr>
          <p:cNvPr id="533548" name="Rectangle 47"/>
          <p:cNvSpPr>
            <a:spLocks noChangeArrowheads="1"/>
          </p:cNvSpPr>
          <p:nvPr/>
        </p:nvSpPr>
        <p:spPr bwMode="auto">
          <a:xfrm>
            <a:off x="2301875" y="4984752"/>
            <a:ext cx="6262688" cy="244475"/>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600" b="1" smtClean="0">
                <a:solidFill>
                  <a:srgbClr val="FFFFFF"/>
                </a:solidFill>
                <a:latin typeface="Arial" pitchFamily="34" charset="0"/>
                <a:cs typeface="Arial" pitchFamily="34" charset="0"/>
                <a:sym typeface="Gill Sans"/>
              </a:rPr>
              <a:t>Age (years)</a:t>
            </a:r>
          </a:p>
        </p:txBody>
      </p:sp>
      <p:cxnSp>
        <p:nvCxnSpPr>
          <p:cNvPr id="59" name="Straight Connector 58"/>
          <p:cNvCxnSpPr/>
          <p:nvPr/>
        </p:nvCxnSpPr>
        <p:spPr>
          <a:xfrm>
            <a:off x="8502650" y="4602163"/>
            <a:ext cx="0" cy="1397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929438" y="4602163"/>
            <a:ext cx="0" cy="1397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86388" y="4602163"/>
            <a:ext cx="0" cy="1397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881438" y="4602163"/>
            <a:ext cx="0" cy="1397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344739" y="4602163"/>
            <a:ext cx="0" cy="1397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33554" name="TextBox 49"/>
          <p:cNvSpPr txBox="1">
            <a:spLocks noChangeArrowheads="1"/>
          </p:cNvSpPr>
          <p:nvPr/>
        </p:nvSpPr>
        <p:spPr bwMode="auto">
          <a:xfrm>
            <a:off x="5383213" y="2738440"/>
            <a:ext cx="1236662" cy="276225"/>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900" b="1" smtClean="0">
                <a:solidFill>
                  <a:srgbClr val="000066"/>
                </a:solidFill>
                <a:latin typeface="Arial" pitchFamily="34" charset="0"/>
                <a:cs typeface="Arial" pitchFamily="34" charset="0"/>
                <a:sym typeface="Gill Sans"/>
              </a:rPr>
              <a:t>Male, hypertension</a:t>
            </a:r>
          </a:p>
          <a:p>
            <a:pPr fontAlgn="base">
              <a:spcBef>
                <a:spcPct val="0"/>
              </a:spcBef>
              <a:spcAft>
                <a:spcPct val="0"/>
              </a:spcAft>
            </a:pPr>
            <a:r>
              <a:rPr lang="en-US" sz="900" b="1" smtClean="0">
                <a:solidFill>
                  <a:srgbClr val="000066"/>
                </a:solidFill>
                <a:latin typeface="Arial" pitchFamily="34" charset="0"/>
                <a:cs typeface="Arial" pitchFamily="34" charset="0"/>
                <a:sym typeface="Gill Sans"/>
              </a:rPr>
              <a:t>diabetes, smoking</a:t>
            </a:r>
          </a:p>
        </p:txBody>
      </p:sp>
      <p:sp>
        <p:nvSpPr>
          <p:cNvPr id="39986" name="Line 77"/>
          <p:cNvSpPr>
            <a:spLocks noChangeShapeType="1"/>
          </p:cNvSpPr>
          <p:nvPr/>
        </p:nvSpPr>
        <p:spPr bwMode="auto">
          <a:xfrm flipV="1">
            <a:off x="2328863" y="2238375"/>
            <a:ext cx="0" cy="2362200"/>
          </a:xfrm>
          <a:prstGeom prst="line">
            <a:avLst/>
          </a:prstGeom>
          <a:noFill/>
          <a:ln w="19050">
            <a:solidFill>
              <a:schemeClr val="bg2"/>
            </a:solidFill>
            <a:round/>
            <a:headEnd/>
            <a:tailEnd/>
          </a:ln>
        </p:spPr>
        <p:txBody>
          <a:bodyPr/>
          <a:lstStyle/>
          <a:p>
            <a:pPr fontAlgn="base">
              <a:spcBef>
                <a:spcPct val="0"/>
              </a:spcBef>
              <a:spcAft>
                <a:spcPct val="0"/>
              </a:spcAft>
              <a:defRPr/>
            </a:pPr>
            <a:endParaRPr lang="el-GR">
              <a:solidFill>
                <a:srgbClr val="676767"/>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Untitled-12"/>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2322" name="Title 1"/>
          <p:cNvSpPr>
            <a:spLocks noGrp="1"/>
          </p:cNvSpPr>
          <p:nvPr>
            <p:ph type="title"/>
          </p:nvPr>
        </p:nvSpPr>
        <p:spPr>
          <a:xfrm>
            <a:off x="1357313" y="214315"/>
            <a:ext cx="8013700" cy="1055687"/>
          </a:xfrm>
        </p:spPr>
        <p:txBody>
          <a:bodyPr/>
          <a:lstStyle/>
          <a:p>
            <a:pPr eaLnBrk="1" hangingPunct="1"/>
            <a:r>
              <a:rPr lang="en-US" smtClean="0">
                <a:solidFill>
                  <a:srgbClr val="7030A0"/>
                </a:solidFill>
              </a:rPr>
              <a:t>FH: The “ghost” disease</a:t>
            </a:r>
            <a:endParaRPr lang="el-GR" smtClean="0">
              <a:solidFill>
                <a:srgbClr val="7030A0"/>
              </a:solidFill>
            </a:endParaRPr>
          </a:p>
        </p:txBody>
      </p:sp>
      <p:graphicFrame>
        <p:nvGraphicFramePr>
          <p:cNvPr id="4" name="Diagram 3"/>
          <p:cNvGraphicFramePr/>
          <p:nvPr/>
        </p:nvGraphicFramePr>
        <p:xfrm>
          <a:off x="1471473" y="2141143"/>
          <a:ext cx="6858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2324" name="TextBox 4"/>
          <p:cNvSpPr txBox="1">
            <a:spLocks noChangeArrowheads="1"/>
          </p:cNvSpPr>
          <p:nvPr/>
        </p:nvSpPr>
        <p:spPr bwMode="auto">
          <a:xfrm>
            <a:off x="3848101" y="1628775"/>
            <a:ext cx="3078163" cy="400050"/>
          </a:xfrm>
          <a:prstGeom prst="rect">
            <a:avLst/>
          </a:prstGeom>
          <a:noFill/>
          <a:ln w="9525">
            <a:noFill/>
            <a:miter lim="800000"/>
            <a:headEnd/>
            <a:tailEnd/>
          </a:ln>
        </p:spPr>
        <p:txBody>
          <a:bodyPr>
            <a:spAutoFit/>
          </a:bodyPr>
          <a:lstStyle/>
          <a:p>
            <a:pPr fontAlgn="base">
              <a:spcBef>
                <a:spcPct val="0"/>
              </a:spcBef>
              <a:spcAft>
                <a:spcPct val="0"/>
              </a:spcAft>
            </a:pPr>
            <a:r>
              <a:rPr lang="en-US" sz="2000" b="1" smtClean="0">
                <a:solidFill>
                  <a:srgbClr val="7030A0"/>
                </a:solidFill>
                <a:cs typeface="Arial" pitchFamily="34" charset="0"/>
              </a:rPr>
              <a:t>Lipidologists</a:t>
            </a:r>
            <a:endParaRPr lang="el-GR" sz="2000" b="1" smtClean="0">
              <a:solidFill>
                <a:srgbClr val="7030A0"/>
              </a:solidFill>
              <a:cs typeface="Arial" pitchFamily="34" charset="0"/>
            </a:endParaRPr>
          </a:p>
        </p:txBody>
      </p:sp>
      <p:sp>
        <p:nvSpPr>
          <p:cNvPr id="312325" name="TextBox 5"/>
          <p:cNvSpPr txBox="1">
            <a:spLocks noChangeArrowheads="1"/>
          </p:cNvSpPr>
          <p:nvPr/>
        </p:nvSpPr>
        <p:spPr bwMode="auto">
          <a:xfrm>
            <a:off x="444502" y="4940300"/>
            <a:ext cx="3078163" cy="400050"/>
          </a:xfrm>
          <a:prstGeom prst="rect">
            <a:avLst/>
          </a:prstGeom>
          <a:noFill/>
          <a:ln w="9525">
            <a:noFill/>
            <a:miter lim="800000"/>
            <a:headEnd/>
            <a:tailEnd/>
          </a:ln>
        </p:spPr>
        <p:txBody>
          <a:bodyPr>
            <a:spAutoFit/>
          </a:bodyPr>
          <a:lstStyle/>
          <a:p>
            <a:pPr fontAlgn="base">
              <a:spcBef>
                <a:spcPct val="0"/>
              </a:spcBef>
              <a:spcAft>
                <a:spcPct val="0"/>
              </a:spcAft>
            </a:pPr>
            <a:r>
              <a:rPr lang="en-US" sz="2000" b="1" smtClean="0">
                <a:solidFill>
                  <a:srgbClr val="7030A0"/>
                </a:solidFill>
                <a:cs typeface="Arial" pitchFamily="34" charset="0"/>
              </a:rPr>
              <a:t>Pediatricians</a:t>
            </a:r>
            <a:endParaRPr lang="el-GR" sz="2000" b="1" smtClean="0">
              <a:solidFill>
                <a:srgbClr val="7030A0"/>
              </a:solidFill>
              <a:cs typeface="Arial" pitchFamily="34" charset="0"/>
            </a:endParaRPr>
          </a:p>
        </p:txBody>
      </p:sp>
      <p:sp>
        <p:nvSpPr>
          <p:cNvPr id="312326" name="TextBox 6"/>
          <p:cNvSpPr txBox="1">
            <a:spLocks noChangeArrowheads="1"/>
          </p:cNvSpPr>
          <p:nvPr/>
        </p:nvSpPr>
        <p:spPr bwMode="auto">
          <a:xfrm>
            <a:off x="7331077" y="4940300"/>
            <a:ext cx="3078163" cy="400050"/>
          </a:xfrm>
          <a:prstGeom prst="rect">
            <a:avLst/>
          </a:prstGeom>
          <a:noFill/>
          <a:ln w="9525">
            <a:noFill/>
            <a:miter lim="800000"/>
            <a:headEnd/>
            <a:tailEnd/>
          </a:ln>
        </p:spPr>
        <p:txBody>
          <a:bodyPr>
            <a:spAutoFit/>
          </a:bodyPr>
          <a:lstStyle/>
          <a:p>
            <a:pPr fontAlgn="base">
              <a:spcBef>
                <a:spcPct val="0"/>
              </a:spcBef>
              <a:spcAft>
                <a:spcPct val="0"/>
              </a:spcAft>
            </a:pPr>
            <a:r>
              <a:rPr lang="en-US" sz="2000" b="1" smtClean="0">
                <a:solidFill>
                  <a:srgbClr val="7030A0"/>
                </a:solidFill>
                <a:cs typeface="Arial" pitchFamily="34" charset="0"/>
              </a:rPr>
              <a:t>Cardiologists</a:t>
            </a:r>
            <a:endParaRPr lang="el-GR" sz="2000" b="1" smtClean="0">
              <a:solidFill>
                <a:srgbClr val="7030A0"/>
              </a:solidFill>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AutoShape 2"/>
          <p:cNvSpPr>
            <a:spLocks noChangeArrowheads="1"/>
          </p:cNvSpPr>
          <p:nvPr/>
        </p:nvSpPr>
        <p:spPr bwMode="auto">
          <a:xfrm>
            <a:off x="2438401" y="2209800"/>
            <a:ext cx="4562475" cy="1074738"/>
          </a:xfrm>
          <a:prstGeom prst="roundRect">
            <a:avLst>
              <a:gd name="adj" fmla="val 16667"/>
            </a:avLst>
          </a:prstGeom>
          <a:solidFill>
            <a:srgbClr val="006600"/>
          </a:solidFill>
          <a:ln w="76200">
            <a:solidFill>
              <a:srgbClr val="FF0000"/>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15395" name="Text Box 3"/>
          <p:cNvSpPr txBox="1">
            <a:spLocks noChangeArrowheads="1"/>
          </p:cNvSpPr>
          <p:nvPr/>
        </p:nvSpPr>
        <p:spPr bwMode="auto">
          <a:xfrm>
            <a:off x="500063" y="428625"/>
            <a:ext cx="9144000" cy="1077218"/>
          </a:xfrm>
          <a:prstGeom prst="rect">
            <a:avLst/>
          </a:prstGeom>
          <a:noFill/>
          <a:ln w="9525">
            <a:noFill/>
            <a:miter lim="800000"/>
            <a:headEnd/>
            <a:tailEnd/>
          </a:ln>
        </p:spPr>
        <p:txBody>
          <a:bodyPr>
            <a:spAutoFit/>
          </a:bodyPr>
          <a:lstStyle/>
          <a:p>
            <a:pPr algn="ctr" fontAlgn="base">
              <a:spcBef>
                <a:spcPct val="0"/>
              </a:spcBef>
              <a:spcAft>
                <a:spcPct val="0"/>
              </a:spcAft>
            </a:pPr>
            <a:r>
              <a:rPr lang="el-GR" sz="3200" b="1" smtClean="0">
                <a:solidFill>
                  <a:srgbClr val="FF0000"/>
                </a:solidFill>
                <a:latin typeface="Comic Sans MS" pitchFamily="66" charset="0"/>
              </a:rPr>
              <a:t>ΟΙΚΟΓΕΝΗΣ ΥΠΕΡΧΟΛΗΣΤΕΡΟΛΑΙΜΙΑ</a:t>
            </a:r>
          </a:p>
          <a:p>
            <a:pPr algn="ctr" fontAlgn="base">
              <a:spcBef>
                <a:spcPct val="0"/>
              </a:spcBef>
              <a:spcAft>
                <a:spcPct val="0"/>
              </a:spcAft>
            </a:pPr>
            <a:r>
              <a:rPr lang="el-GR" sz="3200" b="1" smtClean="0">
                <a:solidFill>
                  <a:srgbClr val="FF0000"/>
                </a:solidFill>
                <a:latin typeface="Comic Sans MS" pitchFamily="66" charset="0"/>
              </a:rPr>
              <a:t>(ΕΤΕΡΟΖΥΓΩΤΕΣ)</a:t>
            </a:r>
          </a:p>
        </p:txBody>
      </p:sp>
      <p:sp>
        <p:nvSpPr>
          <p:cNvPr id="273412" name="Text Box 4"/>
          <p:cNvSpPr txBox="1">
            <a:spLocks noChangeArrowheads="1"/>
          </p:cNvSpPr>
          <p:nvPr/>
        </p:nvSpPr>
        <p:spPr bwMode="auto">
          <a:xfrm>
            <a:off x="2438401" y="2438400"/>
            <a:ext cx="6324600" cy="3506788"/>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v"/>
              <a:defRPr/>
            </a:pPr>
            <a:r>
              <a:rPr lang="el-GR" sz="3200" b="1" dirty="0" err="1">
                <a:solidFill>
                  <a:srgbClr val="FFFF00"/>
                </a:solidFill>
                <a:latin typeface="Comic Sans MS" pitchFamily="66" charset="0"/>
              </a:rPr>
              <a:t>Τενόντια</a:t>
            </a:r>
            <a:r>
              <a:rPr lang="el-GR" sz="3200" b="1" dirty="0">
                <a:solidFill>
                  <a:srgbClr val="FFFF00"/>
                </a:solidFill>
                <a:latin typeface="Comic Sans MS" pitchFamily="66" charset="0"/>
              </a:rPr>
              <a:t> ξανθώματα</a:t>
            </a:r>
          </a:p>
          <a:p>
            <a:pPr algn="just" fontAlgn="base">
              <a:spcBef>
                <a:spcPct val="50000"/>
              </a:spcBef>
              <a:spcAft>
                <a:spcPct val="0"/>
              </a:spcAft>
              <a:buClr>
                <a:srgbClr val="FF0000"/>
              </a:buClr>
              <a:buFont typeface="Wingdings" pitchFamily="2" charset="2"/>
              <a:buChar char="v"/>
              <a:defRPr/>
            </a:pPr>
            <a:endParaRPr lang="el-GR" sz="3200" b="1" dirty="0">
              <a:solidFill>
                <a:srgbClr val="00FFFF"/>
              </a:solidFill>
              <a:latin typeface="Comic Sans MS" pitchFamily="66" charset="0"/>
            </a:endParaRPr>
          </a:p>
          <a:p>
            <a:pPr algn="just" fontAlgn="base">
              <a:spcBef>
                <a:spcPct val="50000"/>
              </a:spcBef>
              <a:spcAft>
                <a:spcPct val="0"/>
              </a:spcAft>
              <a:buClr>
                <a:srgbClr val="FF0000"/>
              </a:buClr>
              <a:buFont typeface="Wingdings" pitchFamily="2" charset="2"/>
              <a:buChar char="v"/>
              <a:defRPr/>
            </a:pPr>
            <a:r>
              <a:rPr lang="el-GR" sz="3200" b="1" dirty="0" err="1">
                <a:solidFill>
                  <a:srgbClr val="000000">
                    <a:lumMod val="95000"/>
                    <a:lumOff val="5000"/>
                  </a:srgbClr>
                </a:solidFill>
                <a:latin typeface="Comic Sans MS" pitchFamily="66" charset="0"/>
              </a:rPr>
              <a:t>Ξανθελάσματα</a:t>
            </a:r>
            <a:endParaRPr lang="el-GR" sz="3200" b="1" dirty="0">
              <a:solidFill>
                <a:srgbClr val="000000">
                  <a:lumMod val="95000"/>
                  <a:lumOff val="5000"/>
                </a:srgbClr>
              </a:solidFill>
              <a:latin typeface="Comic Sans MS" pitchFamily="66" charset="0"/>
            </a:endParaRPr>
          </a:p>
          <a:p>
            <a:pPr algn="just" fontAlgn="base">
              <a:spcBef>
                <a:spcPct val="50000"/>
              </a:spcBef>
              <a:spcAft>
                <a:spcPct val="0"/>
              </a:spcAft>
              <a:buClr>
                <a:srgbClr val="FF0000"/>
              </a:buClr>
              <a:buFont typeface="Wingdings" pitchFamily="2" charset="2"/>
              <a:buChar char="v"/>
              <a:defRPr/>
            </a:pPr>
            <a:endParaRPr lang="el-GR" sz="3200" b="1" dirty="0">
              <a:solidFill>
                <a:srgbClr val="000000">
                  <a:lumMod val="95000"/>
                  <a:lumOff val="5000"/>
                </a:srgbClr>
              </a:solidFill>
              <a:latin typeface="Comic Sans MS" pitchFamily="66" charset="0"/>
            </a:endParaRPr>
          </a:p>
          <a:p>
            <a:pPr algn="just" fontAlgn="base">
              <a:spcBef>
                <a:spcPct val="50000"/>
              </a:spcBef>
              <a:spcAft>
                <a:spcPct val="0"/>
              </a:spcAft>
              <a:buClr>
                <a:srgbClr val="FF0000"/>
              </a:buClr>
              <a:buFont typeface="Wingdings" pitchFamily="2" charset="2"/>
              <a:buChar char="v"/>
              <a:defRPr/>
            </a:pPr>
            <a:r>
              <a:rPr lang="el-GR" sz="3200" b="1" dirty="0" err="1">
                <a:solidFill>
                  <a:srgbClr val="000000">
                    <a:lumMod val="95000"/>
                    <a:lumOff val="5000"/>
                  </a:srgbClr>
                </a:solidFill>
                <a:latin typeface="Comic Sans MS" pitchFamily="66" charset="0"/>
              </a:rPr>
              <a:t>Γεροντότοξο</a:t>
            </a:r>
            <a:endParaRPr lang="el-GR" sz="3200" b="1" dirty="0">
              <a:solidFill>
                <a:srgbClr val="000000">
                  <a:lumMod val="95000"/>
                  <a:lumOff val="5000"/>
                </a:srgbClr>
              </a:solidFill>
              <a:latin typeface="Comic Sans MS" pitchFamily="66" charset="0"/>
            </a:endParaRPr>
          </a:p>
        </p:txBody>
      </p:sp>
      <p:sp>
        <p:nvSpPr>
          <p:cNvPr id="315397" name="AutoShape 5"/>
          <p:cNvSpPr>
            <a:spLocks noChangeArrowheads="1"/>
          </p:cNvSpPr>
          <p:nvPr/>
        </p:nvSpPr>
        <p:spPr bwMode="auto">
          <a:xfrm>
            <a:off x="609601" y="1752600"/>
            <a:ext cx="92964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15398" name="AutoShape 6"/>
          <p:cNvSpPr>
            <a:spLocks noChangeArrowheads="1"/>
          </p:cNvSpPr>
          <p:nvPr/>
        </p:nvSpPr>
        <p:spPr bwMode="auto">
          <a:xfrm>
            <a:off x="457201" y="6324600"/>
            <a:ext cx="92964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6418" name="Picture 2" descr="Εικόνα 1"/>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42" name="Picture 2" descr="Εικόνα 2"/>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8" name="Picture 2"/>
          <p:cNvPicPr>
            <a:picLocks noChangeAspect="1" noChangeArrowheads="1"/>
          </p:cNvPicPr>
          <p:nvPr/>
        </p:nvPicPr>
        <p:blipFill>
          <a:blip r:embed="rId2" cstate="print"/>
          <a:srcRect/>
          <a:stretch>
            <a:fillRect/>
          </a:stretch>
        </p:blipFill>
        <p:spPr bwMode="auto">
          <a:xfrm>
            <a:off x="26988" y="785813"/>
            <a:ext cx="10260012" cy="4646612"/>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p:cNvPicPr>
            <a:picLocks noChangeAspect="1" noChangeArrowheads="1"/>
          </p:cNvPicPr>
          <p:nvPr/>
        </p:nvPicPr>
        <p:blipFill>
          <a:blip r:embed="rId2" cstate="print"/>
          <a:srcRect/>
          <a:stretch>
            <a:fillRect/>
          </a:stretch>
        </p:blipFill>
        <p:spPr bwMode="auto">
          <a:xfrm>
            <a:off x="0" y="285752"/>
            <a:ext cx="10287000" cy="6208713"/>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6" name="Picture 2"/>
          <p:cNvPicPr>
            <a:picLocks noChangeAspect="1" noChangeArrowheads="1"/>
          </p:cNvPicPr>
          <p:nvPr/>
        </p:nvPicPr>
        <p:blipFill>
          <a:blip r:embed="rId2" cstate="print"/>
          <a:srcRect/>
          <a:stretch>
            <a:fillRect/>
          </a:stretch>
        </p:blipFill>
        <p:spPr bwMode="auto">
          <a:xfrm>
            <a:off x="1343025" y="419100"/>
            <a:ext cx="7600950" cy="60198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AutoShape 2"/>
          <p:cNvSpPr>
            <a:spLocks noChangeArrowheads="1"/>
          </p:cNvSpPr>
          <p:nvPr/>
        </p:nvSpPr>
        <p:spPr bwMode="auto">
          <a:xfrm>
            <a:off x="685800" y="2514600"/>
            <a:ext cx="9220200" cy="2700338"/>
          </a:xfrm>
          <a:prstGeom prst="roundRect">
            <a:avLst>
              <a:gd name="adj" fmla="val 16667"/>
            </a:avLst>
          </a:prstGeom>
          <a:solidFill>
            <a:srgbClr val="006600"/>
          </a:solidFill>
          <a:ln w="57150">
            <a:solidFill>
              <a:srgbClr val="FF0000"/>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21539" name="Text Box 3"/>
          <p:cNvSpPr txBox="1">
            <a:spLocks noChangeArrowheads="1"/>
          </p:cNvSpPr>
          <p:nvPr/>
        </p:nvSpPr>
        <p:spPr bwMode="auto">
          <a:xfrm>
            <a:off x="685801" y="685800"/>
            <a:ext cx="9067800" cy="1077218"/>
          </a:xfrm>
          <a:prstGeom prst="rect">
            <a:avLst/>
          </a:prstGeom>
          <a:noFill/>
          <a:ln w="9525">
            <a:noFill/>
            <a:miter lim="800000"/>
            <a:headEnd/>
            <a:tailEnd/>
          </a:ln>
        </p:spPr>
        <p:txBody>
          <a:bodyPr>
            <a:spAutoFit/>
          </a:bodyPr>
          <a:lstStyle/>
          <a:p>
            <a:pPr algn="ctr" fontAlgn="base">
              <a:spcBef>
                <a:spcPct val="0"/>
              </a:spcBef>
              <a:spcAft>
                <a:spcPct val="0"/>
              </a:spcAft>
            </a:pPr>
            <a:r>
              <a:rPr lang="el-GR" sz="3200" b="1" smtClean="0">
                <a:solidFill>
                  <a:srgbClr val="FF0000"/>
                </a:solidFill>
                <a:latin typeface="Comic Sans MS" pitchFamily="66" charset="0"/>
              </a:rPr>
              <a:t>ΟΙΚΟΓΕΝΗΣ ΥΠΕΡΧΟΛΗΣΤΕΡΟΛΑΙΜΙΑ</a:t>
            </a:r>
          </a:p>
          <a:p>
            <a:pPr algn="ctr" fontAlgn="base">
              <a:spcBef>
                <a:spcPct val="0"/>
              </a:spcBef>
              <a:spcAft>
                <a:spcPct val="0"/>
              </a:spcAft>
            </a:pPr>
            <a:r>
              <a:rPr lang="el-GR" sz="3200" b="1" smtClean="0">
                <a:solidFill>
                  <a:srgbClr val="FF0000"/>
                </a:solidFill>
                <a:latin typeface="Comic Sans MS" pitchFamily="66" charset="0"/>
              </a:rPr>
              <a:t>(ΟΜΟΖΥΓΩΤΕΣ)</a:t>
            </a:r>
          </a:p>
        </p:txBody>
      </p:sp>
      <p:sp>
        <p:nvSpPr>
          <p:cNvPr id="321540" name="Text Box 4"/>
          <p:cNvSpPr txBox="1">
            <a:spLocks noChangeArrowheads="1"/>
          </p:cNvSpPr>
          <p:nvPr/>
        </p:nvSpPr>
        <p:spPr bwMode="auto">
          <a:xfrm>
            <a:off x="762000" y="2743202"/>
            <a:ext cx="8839200" cy="2062103"/>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v"/>
            </a:pPr>
            <a:r>
              <a:rPr lang="el-GR" sz="3200" b="1" smtClean="0">
                <a:solidFill>
                  <a:srgbClr val="FFFF00"/>
                </a:solidFill>
                <a:latin typeface="Comic Sans MS" pitchFamily="66" charset="0"/>
              </a:rPr>
              <a:t>Τενόντια ξανθώματα</a:t>
            </a:r>
          </a:p>
          <a:p>
            <a:pPr algn="just" fontAlgn="base">
              <a:spcBef>
                <a:spcPct val="50000"/>
              </a:spcBef>
              <a:spcAft>
                <a:spcPct val="0"/>
              </a:spcAft>
              <a:buClr>
                <a:srgbClr val="FF0000"/>
              </a:buClr>
              <a:buFont typeface="Wingdings" pitchFamily="2" charset="2"/>
              <a:buChar char="v"/>
            </a:pPr>
            <a:endParaRPr lang="el-GR" sz="3200" b="1" smtClean="0">
              <a:solidFill>
                <a:srgbClr val="FFFF00"/>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3200" b="1" smtClean="0">
                <a:solidFill>
                  <a:srgbClr val="FFFF00"/>
                </a:solidFill>
                <a:latin typeface="Comic Sans MS" pitchFamily="66" charset="0"/>
              </a:rPr>
              <a:t>Υποδερματικά επίπεδα ή οζώδη ξανθώματα</a:t>
            </a:r>
          </a:p>
        </p:txBody>
      </p:sp>
      <p:sp>
        <p:nvSpPr>
          <p:cNvPr id="321541" name="AutoShape 5"/>
          <p:cNvSpPr>
            <a:spLocks noChangeArrowheads="1"/>
          </p:cNvSpPr>
          <p:nvPr/>
        </p:nvSpPr>
        <p:spPr bwMode="auto">
          <a:xfrm>
            <a:off x="685801" y="2057400"/>
            <a:ext cx="92964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21542" name="AutoShape 6"/>
          <p:cNvSpPr>
            <a:spLocks noChangeArrowheads="1"/>
          </p:cNvSpPr>
          <p:nvPr/>
        </p:nvSpPr>
        <p:spPr bwMode="auto">
          <a:xfrm>
            <a:off x="685801" y="5867400"/>
            <a:ext cx="92964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2562" name="Picture 2" descr="Εικόνα 5"/>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p:cNvPicPr>
            <a:picLocks noChangeAspect="1" noChangeArrowheads="1"/>
          </p:cNvPicPr>
          <p:nvPr/>
        </p:nvPicPr>
        <p:blipFill>
          <a:blip r:embed="rId2" cstate="print"/>
          <a:srcRect/>
          <a:stretch>
            <a:fillRect/>
          </a:stretch>
        </p:blipFill>
        <p:spPr bwMode="auto">
          <a:xfrm>
            <a:off x="1366839" y="500065"/>
            <a:ext cx="7553325" cy="585787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3650" name="Picture 2" descr="Untitled-13"/>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AutoShape 2"/>
          <p:cNvSpPr>
            <a:spLocks noChangeArrowheads="1"/>
          </p:cNvSpPr>
          <p:nvPr/>
        </p:nvSpPr>
        <p:spPr bwMode="auto">
          <a:xfrm>
            <a:off x="2286001" y="3571875"/>
            <a:ext cx="4038600" cy="1214438"/>
          </a:xfrm>
          <a:prstGeom prst="roundRect">
            <a:avLst>
              <a:gd name="adj" fmla="val 16667"/>
            </a:avLst>
          </a:prstGeom>
          <a:solidFill>
            <a:srgbClr val="006600"/>
          </a:solidFill>
          <a:ln w="57150">
            <a:solidFill>
              <a:srgbClr val="FFFFCC"/>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24611" name="Text Box 3"/>
          <p:cNvSpPr txBox="1">
            <a:spLocks noChangeArrowheads="1"/>
          </p:cNvSpPr>
          <p:nvPr/>
        </p:nvSpPr>
        <p:spPr bwMode="auto">
          <a:xfrm>
            <a:off x="500063" y="357188"/>
            <a:ext cx="9144000" cy="1077218"/>
          </a:xfrm>
          <a:prstGeom prst="rect">
            <a:avLst/>
          </a:prstGeom>
          <a:noFill/>
          <a:ln w="9525">
            <a:noFill/>
            <a:miter lim="800000"/>
            <a:headEnd/>
            <a:tailEnd/>
          </a:ln>
        </p:spPr>
        <p:txBody>
          <a:bodyPr>
            <a:spAutoFit/>
          </a:bodyPr>
          <a:lstStyle/>
          <a:p>
            <a:pPr algn="ctr" fontAlgn="base">
              <a:spcBef>
                <a:spcPct val="0"/>
              </a:spcBef>
              <a:spcAft>
                <a:spcPct val="0"/>
              </a:spcAft>
            </a:pPr>
            <a:r>
              <a:rPr lang="el-GR" sz="3200" b="1" smtClean="0">
                <a:solidFill>
                  <a:srgbClr val="FF0000"/>
                </a:solidFill>
                <a:latin typeface="Comic Sans MS" pitchFamily="66" charset="0"/>
              </a:rPr>
              <a:t>ΟΙΚΟΓΕΝΗΣ ΥΠΕΡΧΟΛΗΣΤΕΡΟΛΑΙΜΙΑ</a:t>
            </a:r>
          </a:p>
          <a:p>
            <a:pPr algn="ctr" fontAlgn="base">
              <a:spcBef>
                <a:spcPct val="0"/>
              </a:spcBef>
              <a:spcAft>
                <a:spcPct val="0"/>
              </a:spcAft>
            </a:pPr>
            <a:r>
              <a:rPr lang="el-GR" sz="3200" b="1" smtClean="0">
                <a:solidFill>
                  <a:srgbClr val="FF0000"/>
                </a:solidFill>
                <a:latin typeface="Comic Sans MS" pitchFamily="66" charset="0"/>
              </a:rPr>
              <a:t>(ΕΤΕΡΟΖΥΓΩΤΕΣ)</a:t>
            </a:r>
          </a:p>
        </p:txBody>
      </p:sp>
      <p:sp>
        <p:nvSpPr>
          <p:cNvPr id="324612" name="Text Box 4"/>
          <p:cNvSpPr txBox="1">
            <a:spLocks noChangeArrowheads="1"/>
          </p:cNvSpPr>
          <p:nvPr/>
        </p:nvSpPr>
        <p:spPr bwMode="auto">
          <a:xfrm>
            <a:off x="2438401" y="2438400"/>
            <a:ext cx="6324600" cy="3506788"/>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v"/>
            </a:pPr>
            <a:r>
              <a:rPr lang="el-GR" sz="3200" b="1" smtClean="0">
                <a:solidFill>
                  <a:srgbClr val="000000"/>
                </a:solidFill>
                <a:latin typeface="Comic Sans MS" pitchFamily="66" charset="0"/>
              </a:rPr>
              <a:t>Τενόντια ξανθώματα</a:t>
            </a:r>
          </a:p>
          <a:p>
            <a:pPr algn="just" fontAlgn="base">
              <a:spcBef>
                <a:spcPct val="50000"/>
              </a:spcBef>
              <a:spcAft>
                <a:spcPct val="0"/>
              </a:spcAft>
              <a:buClr>
                <a:srgbClr val="FF0000"/>
              </a:buClr>
              <a:buFont typeface="Wingdings" pitchFamily="2" charset="2"/>
              <a:buChar char="v"/>
            </a:pPr>
            <a:endParaRPr lang="el-GR" sz="3200" b="1" smtClean="0">
              <a:solidFill>
                <a:srgbClr val="FFFF00"/>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3200" b="1" smtClean="0">
                <a:solidFill>
                  <a:srgbClr val="FFC000"/>
                </a:solidFill>
                <a:latin typeface="Comic Sans MS" pitchFamily="66" charset="0"/>
              </a:rPr>
              <a:t> Ξανθελάσματα</a:t>
            </a:r>
          </a:p>
          <a:p>
            <a:pPr algn="just" fontAlgn="base">
              <a:spcBef>
                <a:spcPct val="50000"/>
              </a:spcBef>
              <a:spcAft>
                <a:spcPct val="0"/>
              </a:spcAft>
              <a:buClr>
                <a:srgbClr val="FF0000"/>
              </a:buClr>
              <a:buFont typeface="Wingdings" pitchFamily="2" charset="2"/>
              <a:buChar char="v"/>
            </a:pPr>
            <a:endParaRPr lang="el-GR" sz="3200" b="1" smtClean="0">
              <a:solidFill>
                <a:srgbClr val="00FFFF"/>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3200" b="1" smtClean="0">
                <a:solidFill>
                  <a:srgbClr val="000000"/>
                </a:solidFill>
                <a:latin typeface="Comic Sans MS" pitchFamily="66" charset="0"/>
              </a:rPr>
              <a:t>Γεροντότοξο</a:t>
            </a:r>
          </a:p>
        </p:txBody>
      </p:sp>
      <p:sp>
        <p:nvSpPr>
          <p:cNvPr id="324613" name="AutoShape 5"/>
          <p:cNvSpPr>
            <a:spLocks noChangeArrowheads="1"/>
          </p:cNvSpPr>
          <p:nvPr/>
        </p:nvSpPr>
        <p:spPr bwMode="auto">
          <a:xfrm>
            <a:off x="609601" y="1857375"/>
            <a:ext cx="9296400" cy="200025"/>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24614" name="AutoShape 6"/>
          <p:cNvSpPr>
            <a:spLocks noChangeArrowheads="1"/>
          </p:cNvSpPr>
          <p:nvPr/>
        </p:nvSpPr>
        <p:spPr bwMode="auto">
          <a:xfrm>
            <a:off x="571501" y="6429377"/>
            <a:ext cx="9296400" cy="176213"/>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5634" name="Picture 2" descr="Εικόνα 4"/>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p:cNvPicPr>
            <a:picLocks noChangeAspect="1" noChangeArrowheads="1"/>
          </p:cNvPicPr>
          <p:nvPr/>
        </p:nvPicPr>
        <p:blipFill>
          <a:blip r:embed="rId2" cstate="print"/>
          <a:srcRect/>
          <a:stretch>
            <a:fillRect/>
          </a:stretch>
        </p:blipFill>
        <p:spPr bwMode="auto">
          <a:xfrm>
            <a:off x="2143126" y="0"/>
            <a:ext cx="5724525" cy="6858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AutoShape 2"/>
          <p:cNvSpPr>
            <a:spLocks noChangeArrowheads="1"/>
          </p:cNvSpPr>
          <p:nvPr/>
        </p:nvSpPr>
        <p:spPr bwMode="auto">
          <a:xfrm>
            <a:off x="228600" y="4191000"/>
            <a:ext cx="9829800" cy="1371600"/>
          </a:xfrm>
          <a:prstGeom prst="roundRect">
            <a:avLst>
              <a:gd name="adj" fmla="val 16667"/>
            </a:avLst>
          </a:prstGeom>
          <a:solidFill>
            <a:srgbClr val="000066"/>
          </a:solidFill>
          <a:ln w="57150">
            <a:solidFill>
              <a:schemeClr val="hlink"/>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27683" name="AutoShape 3"/>
          <p:cNvSpPr>
            <a:spLocks noChangeArrowheads="1"/>
          </p:cNvSpPr>
          <p:nvPr/>
        </p:nvSpPr>
        <p:spPr bwMode="auto">
          <a:xfrm>
            <a:off x="228600" y="2057400"/>
            <a:ext cx="9906000" cy="1676400"/>
          </a:xfrm>
          <a:prstGeom prst="roundRect">
            <a:avLst>
              <a:gd name="adj" fmla="val 16667"/>
            </a:avLst>
          </a:prstGeom>
          <a:solidFill>
            <a:srgbClr val="006600"/>
          </a:solidFill>
          <a:ln w="76200">
            <a:solidFill>
              <a:srgbClr val="FFFFCC"/>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27684" name="Text Box 4"/>
          <p:cNvSpPr txBox="1">
            <a:spLocks noChangeArrowheads="1"/>
          </p:cNvSpPr>
          <p:nvPr/>
        </p:nvSpPr>
        <p:spPr bwMode="auto">
          <a:xfrm>
            <a:off x="914400" y="609600"/>
            <a:ext cx="8305800" cy="641350"/>
          </a:xfrm>
          <a:prstGeom prst="rect">
            <a:avLst/>
          </a:prstGeom>
          <a:noFill/>
          <a:ln w="9525">
            <a:noFill/>
            <a:miter lim="800000"/>
            <a:headEnd/>
            <a:tailEnd/>
          </a:ln>
        </p:spPr>
        <p:txBody>
          <a:bodyPr>
            <a:spAutoFit/>
          </a:bodyPr>
          <a:lstStyle/>
          <a:p>
            <a:pPr algn="ctr" fontAlgn="base">
              <a:spcBef>
                <a:spcPct val="50000"/>
              </a:spcBef>
              <a:spcAft>
                <a:spcPct val="0"/>
              </a:spcAft>
            </a:pPr>
            <a:r>
              <a:rPr lang="el-GR" sz="3600" b="1" dirty="0" smtClean="0">
                <a:solidFill>
                  <a:srgbClr val="FF0000"/>
                </a:solidFill>
                <a:latin typeface="Comic Sans MS" pitchFamily="66" charset="0"/>
              </a:rPr>
              <a:t>ΞΑΝΘΕΛΑΣΜΑΤΑ</a:t>
            </a:r>
          </a:p>
        </p:txBody>
      </p:sp>
      <p:sp>
        <p:nvSpPr>
          <p:cNvPr id="327685" name="Text Box 5"/>
          <p:cNvSpPr txBox="1">
            <a:spLocks noChangeArrowheads="1"/>
          </p:cNvSpPr>
          <p:nvPr/>
        </p:nvSpPr>
        <p:spPr bwMode="auto">
          <a:xfrm>
            <a:off x="533400" y="2362200"/>
            <a:ext cx="9296400" cy="3046988"/>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Ø"/>
            </a:pPr>
            <a:r>
              <a:rPr lang="el-GR" sz="3200" b="1" smtClean="0">
                <a:solidFill>
                  <a:srgbClr val="FFFF00"/>
                </a:solidFill>
                <a:latin typeface="Comic Sans MS" pitchFamily="66" charset="0"/>
              </a:rPr>
              <a:t>Συχνά σε ασθενείς με υπερλιπιδαιμία </a:t>
            </a:r>
            <a:r>
              <a:rPr lang="el-GR" sz="3200" b="1" smtClean="0">
                <a:solidFill>
                  <a:srgbClr val="00FFFF"/>
                </a:solidFill>
                <a:latin typeface="Comic Sans MS" pitchFamily="66" charset="0"/>
              </a:rPr>
              <a:t>(+οικογενή υπερχοληστερολαιμία)</a:t>
            </a:r>
          </a:p>
          <a:p>
            <a:pPr algn="just" fontAlgn="base">
              <a:spcBef>
                <a:spcPct val="50000"/>
              </a:spcBef>
              <a:spcAft>
                <a:spcPct val="0"/>
              </a:spcAft>
              <a:buClr>
                <a:srgbClr val="FF0000"/>
              </a:buClr>
              <a:buFont typeface="Wingdings" pitchFamily="2" charset="2"/>
              <a:buChar char="Ø"/>
            </a:pPr>
            <a:endParaRPr lang="el-GR" sz="3200" b="1" smtClean="0">
              <a:solidFill>
                <a:srgbClr val="00FFFF"/>
              </a:solidFill>
              <a:latin typeface="Comic Sans MS" pitchFamily="66" charset="0"/>
            </a:endParaRPr>
          </a:p>
          <a:p>
            <a:pPr algn="just" fontAlgn="base">
              <a:spcBef>
                <a:spcPct val="50000"/>
              </a:spcBef>
              <a:spcAft>
                <a:spcPct val="0"/>
              </a:spcAft>
              <a:buClr>
                <a:srgbClr val="FF0000"/>
              </a:buClr>
              <a:buFont typeface="Wingdings" pitchFamily="2" charset="2"/>
              <a:buChar char="Ø"/>
            </a:pPr>
            <a:r>
              <a:rPr lang="el-GR" sz="3200" b="1" smtClean="0">
                <a:solidFill>
                  <a:srgbClr val="FFFF00"/>
                </a:solidFill>
                <a:latin typeface="Comic Sans MS" pitchFamily="66" charset="0"/>
              </a:rPr>
              <a:t>Το 50% των ατόμων με ξανθελάσματα έχουν φυσιολογικά επίπεδα </a:t>
            </a:r>
            <a:r>
              <a:rPr lang="en-US" sz="3200" b="1" smtClean="0">
                <a:solidFill>
                  <a:srgbClr val="FFFF00"/>
                </a:solidFill>
                <a:latin typeface="Comic Sans MS" pitchFamily="66" charset="0"/>
              </a:rPr>
              <a:t>T CHOL </a:t>
            </a:r>
            <a:r>
              <a:rPr lang="el-GR" sz="3200" b="1" smtClean="0">
                <a:solidFill>
                  <a:srgbClr val="FFFF00"/>
                </a:solidFill>
                <a:latin typeface="Comic Sans MS" pitchFamily="66" charset="0"/>
              </a:rPr>
              <a:t>και </a:t>
            </a:r>
            <a:r>
              <a:rPr lang="en-US" sz="3200" b="1" smtClean="0">
                <a:solidFill>
                  <a:srgbClr val="FFFF00"/>
                </a:solidFill>
                <a:latin typeface="Comic Sans MS" pitchFamily="66" charset="0"/>
              </a:rPr>
              <a:t>TRG</a:t>
            </a:r>
            <a:endParaRPr lang="el-GR" sz="3200" b="1" smtClean="0">
              <a:solidFill>
                <a:srgbClr val="FFFF00"/>
              </a:solidFill>
              <a:latin typeface="Comic Sans MS" pitchFamily="66" charset="0"/>
            </a:endParaRPr>
          </a:p>
        </p:txBody>
      </p:sp>
      <p:sp>
        <p:nvSpPr>
          <p:cNvPr id="327686" name="AutoShape 6"/>
          <p:cNvSpPr>
            <a:spLocks noChangeArrowheads="1"/>
          </p:cNvSpPr>
          <p:nvPr/>
        </p:nvSpPr>
        <p:spPr bwMode="auto">
          <a:xfrm>
            <a:off x="685800" y="1524000"/>
            <a:ext cx="91440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27687" name="AutoShape 7"/>
          <p:cNvSpPr>
            <a:spLocks noChangeArrowheads="1"/>
          </p:cNvSpPr>
          <p:nvPr/>
        </p:nvSpPr>
        <p:spPr bwMode="auto">
          <a:xfrm>
            <a:off x="685800" y="5943600"/>
            <a:ext cx="91440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8706" name="AutoShape 2"/>
          <p:cNvSpPr>
            <a:spLocks noChangeArrowheads="1"/>
          </p:cNvSpPr>
          <p:nvPr/>
        </p:nvSpPr>
        <p:spPr bwMode="auto">
          <a:xfrm>
            <a:off x="2209800" y="5105400"/>
            <a:ext cx="3657600" cy="1066800"/>
          </a:xfrm>
          <a:prstGeom prst="roundRect">
            <a:avLst>
              <a:gd name="adj" fmla="val 16667"/>
            </a:avLst>
          </a:prstGeom>
          <a:solidFill>
            <a:srgbClr val="000066"/>
          </a:solidFill>
          <a:ln w="76200">
            <a:solidFill>
              <a:schemeClr val="hlink"/>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28707" name="Text Box 3"/>
          <p:cNvSpPr txBox="1">
            <a:spLocks noChangeArrowheads="1"/>
          </p:cNvSpPr>
          <p:nvPr/>
        </p:nvSpPr>
        <p:spPr bwMode="auto">
          <a:xfrm>
            <a:off x="428625" y="357188"/>
            <a:ext cx="9144000" cy="1077218"/>
          </a:xfrm>
          <a:prstGeom prst="rect">
            <a:avLst/>
          </a:prstGeom>
          <a:noFill/>
          <a:ln w="9525">
            <a:noFill/>
            <a:miter lim="800000"/>
            <a:headEnd/>
            <a:tailEnd/>
          </a:ln>
        </p:spPr>
        <p:txBody>
          <a:bodyPr>
            <a:spAutoFit/>
          </a:bodyPr>
          <a:lstStyle/>
          <a:p>
            <a:pPr algn="ctr" fontAlgn="base">
              <a:spcBef>
                <a:spcPct val="0"/>
              </a:spcBef>
              <a:spcAft>
                <a:spcPct val="0"/>
              </a:spcAft>
            </a:pPr>
            <a:r>
              <a:rPr lang="el-GR" sz="3200" b="1" smtClean="0">
                <a:solidFill>
                  <a:srgbClr val="FF0000"/>
                </a:solidFill>
                <a:latin typeface="Comic Sans MS" pitchFamily="66" charset="0"/>
              </a:rPr>
              <a:t>ΟΙΚΟΓΕΝΗΣ ΥΠΕΡΧΟΛΗΣΤΕΡΟΛΑΙΜΙΑ</a:t>
            </a:r>
          </a:p>
          <a:p>
            <a:pPr algn="ctr" fontAlgn="base">
              <a:spcBef>
                <a:spcPct val="0"/>
              </a:spcBef>
              <a:spcAft>
                <a:spcPct val="0"/>
              </a:spcAft>
            </a:pPr>
            <a:r>
              <a:rPr lang="el-GR" sz="3200" b="1" smtClean="0">
                <a:solidFill>
                  <a:srgbClr val="FF0000"/>
                </a:solidFill>
                <a:latin typeface="Comic Sans MS" pitchFamily="66" charset="0"/>
              </a:rPr>
              <a:t>(ΕΤΕΡΟΖΥΓΩΤΕΣ)</a:t>
            </a:r>
          </a:p>
        </p:txBody>
      </p:sp>
      <p:sp>
        <p:nvSpPr>
          <p:cNvPr id="328708" name="Text Box 4"/>
          <p:cNvSpPr txBox="1">
            <a:spLocks noChangeArrowheads="1"/>
          </p:cNvSpPr>
          <p:nvPr/>
        </p:nvSpPr>
        <p:spPr bwMode="auto">
          <a:xfrm>
            <a:off x="2438401" y="2438400"/>
            <a:ext cx="6324600" cy="3506788"/>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v"/>
            </a:pPr>
            <a:r>
              <a:rPr lang="el-GR" sz="3200" b="1" smtClean="0">
                <a:solidFill>
                  <a:srgbClr val="000000"/>
                </a:solidFill>
                <a:latin typeface="Comic Sans MS" pitchFamily="66" charset="0"/>
              </a:rPr>
              <a:t>Τενόντια ξανθώματα</a:t>
            </a:r>
          </a:p>
          <a:p>
            <a:pPr algn="just" fontAlgn="base">
              <a:spcBef>
                <a:spcPct val="50000"/>
              </a:spcBef>
              <a:spcAft>
                <a:spcPct val="0"/>
              </a:spcAft>
              <a:buClr>
                <a:srgbClr val="FF0000"/>
              </a:buClr>
              <a:buFont typeface="Wingdings" pitchFamily="2" charset="2"/>
              <a:buChar char="v"/>
            </a:pPr>
            <a:endParaRPr lang="el-GR" sz="3200" b="1" smtClean="0">
              <a:solidFill>
                <a:srgbClr val="000000"/>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3200" b="1" smtClean="0">
                <a:solidFill>
                  <a:srgbClr val="000000"/>
                </a:solidFill>
                <a:latin typeface="Comic Sans MS" pitchFamily="66" charset="0"/>
              </a:rPr>
              <a:t>Ξανθελάσματα</a:t>
            </a:r>
          </a:p>
          <a:p>
            <a:pPr algn="just" fontAlgn="base">
              <a:spcBef>
                <a:spcPct val="50000"/>
              </a:spcBef>
              <a:spcAft>
                <a:spcPct val="0"/>
              </a:spcAft>
              <a:buClr>
                <a:srgbClr val="FF0000"/>
              </a:buClr>
              <a:buFont typeface="Wingdings" pitchFamily="2" charset="2"/>
              <a:buChar char="v"/>
            </a:pPr>
            <a:endParaRPr lang="el-GR" sz="3200" b="1" smtClean="0">
              <a:solidFill>
                <a:srgbClr val="FFFF00"/>
              </a:solidFill>
              <a:latin typeface="Comic Sans MS" pitchFamily="66" charset="0"/>
            </a:endParaRPr>
          </a:p>
          <a:p>
            <a:pPr algn="just" fontAlgn="base">
              <a:spcBef>
                <a:spcPct val="50000"/>
              </a:spcBef>
              <a:spcAft>
                <a:spcPct val="0"/>
              </a:spcAft>
              <a:buClr>
                <a:srgbClr val="FF0000"/>
              </a:buClr>
              <a:buFont typeface="Wingdings" pitchFamily="2" charset="2"/>
              <a:buChar char="v"/>
            </a:pPr>
            <a:r>
              <a:rPr lang="el-GR" sz="3200" b="1" smtClean="0">
                <a:solidFill>
                  <a:srgbClr val="FF0000"/>
                </a:solidFill>
                <a:latin typeface="Comic Sans MS" pitchFamily="66" charset="0"/>
              </a:rPr>
              <a:t>Γεροντότοξο</a:t>
            </a:r>
          </a:p>
        </p:txBody>
      </p:sp>
      <p:sp>
        <p:nvSpPr>
          <p:cNvPr id="328709" name="AutoShape 5"/>
          <p:cNvSpPr>
            <a:spLocks noChangeArrowheads="1"/>
          </p:cNvSpPr>
          <p:nvPr/>
        </p:nvSpPr>
        <p:spPr bwMode="auto">
          <a:xfrm>
            <a:off x="609601" y="1857375"/>
            <a:ext cx="9296400" cy="200025"/>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28710" name="AutoShape 6"/>
          <p:cNvSpPr>
            <a:spLocks noChangeArrowheads="1"/>
          </p:cNvSpPr>
          <p:nvPr/>
        </p:nvSpPr>
        <p:spPr bwMode="auto">
          <a:xfrm>
            <a:off x="457201" y="6324602"/>
            <a:ext cx="9296400" cy="176213"/>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9730" name="Picture 2" descr="Εικόνα 3"/>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AutoShape 2"/>
          <p:cNvSpPr>
            <a:spLocks noChangeArrowheads="1"/>
          </p:cNvSpPr>
          <p:nvPr/>
        </p:nvSpPr>
        <p:spPr bwMode="auto">
          <a:xfrm>
            <a:off x="685800" y="762000"/>
            <a:ext cx="8915400" cy="4648200"/>
          </a:xfrm>
          <a:prstGeom prst="roundRect">
            <a:avLst>
              <a:gd name="adj" fmla="val 16667"/>
            </a:avLst>
          </a:prstGeom>
          <a:solidFill>
            <a:srgbClr val="006600"/>
          </a:solidFill>
          <a:ln w="76200">
            <a:solidFill>
              <a:srgbClr val="FF0000"/>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30755" name="Text Box 3"/>
          <p:cNvSpPr txBox="1">
            <a:spLocks noChangeArrowheads="1"/>
          </p:cNvSpPr>
          <p:nvPr/>
        </p:nvSpPr>
        <p:spPr bwMode="auto">
          <a:xfrm>
            <a:off x="838200" y="990600"/>
            <a:ext cx="8458200" cy="4062651"/>
          </a:xfrm>
          <a:prstGeom prst="rect">
            <a:avLst/>
          </a:prstGeom>
          <a:noFill/>
          <a:ln w="9525">
            <a:noFill/>
            <a:miter lim="800000"/>
            <a:headEnd/>
            <a:tailEnd/>
          </a:ln>
        </p:spPr>
        <p:txBody>
          <a:bodyPr>
            <a:spAutoFit/>
          </a:bodyPr>
          <a:lstStyle/>
          <a:p>
            <a:pPr algn="ctr" fontAlgn="base">
              <a:spcBef>
                <a:spcPct val="50000"/>
              </a:spcBef>
              <a:spcAft>
                <a:spcPct val="0"/>
              </a:spcAft>
            </a:pPr>
            <a:r>
              <a:rPr lang="el-GR" sz="3600" b="1" smtClean="0">
                <a:solidFill>
                  <a:srgbClr val="FFFF00"/>
                </a:solidFill>
                <a:latin typeface="Comic Sans MS" pitchFamily="66" charset="0"/>
              </a:rPr>
              <a:t>ΓΕΡΟΝΤΟΤΟΞΟ ΣΕ ΝΕΑΡΑ ΑΤΟΜΑ</a:t>
            </a:r>
          </a:p>
          <a:p>
            <a:pPr algn="ctr" fontAlgn="base">
              <a:spcBef>
                <a:spcPct val="50000"/>
              </a:spcBef>
              <a:spcAft>
                <a:spcPct val="0"/>
              </a:spcAft>
            </a:pPr>
            <a:endParaRPr lang="el-GR" sz="3600" b="1" smtClean="0">
              <a:solidFill>
                <a:srgbClr val="000000"/>
              </a:solidFill>
              <a:latin typeface="Comic Sans MS" pitchFamily="66" charset="0"/>
            </a:endParaRPr>
          </a:p>
          <a:p>
            <a:pPr algn="ctr" fontAlgn="base">
              <a:spcBef>
                <a:spcPct val="50000"/>
              </a:spcBef>
              <a:spcAft>
                <a:spcPct val="0"/>
              </a:spcAft>
            </a:pPr>
            <a:endParaRPr lang="el-GR" sz="3600" b="1" smtClean="0">
              <a:solidFill>
                <a:srgbClr val="000000"/>
              </a:solidFill>
              <a:latin typeface="Comic Sans MS" pitchFamily="66" charset="0"/>
            </a:endParaRPr>
          </a:p>
          <a:p>
            <a:pPr algn="ctr" fontAlgn="base">
              <a:spcBef>
                <a:spcPct val="50000"/>
              </a:spcBef>
              <a:spcAft>
                <a:spcPct val="0"/>
              </a:spcAft>
            </a:pPr>
            <a:endParaRPr lang="el-GR" sz="3600" b="1" smtClean="0">
              <a:solidFill>
                <a:srgbClr val="000000"/>
              </a:solidFill>
              <a:latin typeface="Comic Sans MS" pitchFamily="66" charset="0"/>
            </a:endParaRPr>
          </a:p>
          <a:p>
            <a:pPr algn="ctr" fontAlgn="base">
              <a:spcBef>
                <a:spcPct val="50000"/>
              </a:spcBef>
              <a:spcAft>
                <a:spcPct val="0"/>
              </a:spcAft>
            </a:pPr>
            <a:r>
              <a:rPr lang="el-GR" sz="4000" b="1" smtClean="0">
                <a:solidFill>
                  <a:srgbClr val="00FFFF"/>
                </a:solidFill>
                <a:latin typeface="Comic Sans MS" pitchFamily="66" charset="0"/>
              </a:rPr>
              <a:t>Οικογενής υπερχοληστερολαιμία</a:t>
            </a:r>
          </a:p>
        </p:txBody>
      </p:sp>
      <p:sp>
        <p:nvSpPr>
          <p:cNvPr id="330756" name="AutoShape 4"/>
          <p:cNvSpPr>
            <a:spLocks noChangeArrowheads="1"/>
          </p:cNvSpPr>
          <p:nvPr/>
        </p:nvSpPr>
        <p:spPr bwMode="auto">
          <a:xfrm>
            <a:off x="4191001" y="2057400"/>
            <a:ext cx="1447800" cy="2057400"/>
          </a:xfrm>
          <a:prstGeom prst="downArrow">
            <a:avLst>
              <a:gd name="adj1" fmla="val 50000"/>
              <a:gd name="adj2" fmla="val 35526"/>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30757" name="AutoShape 5"/>
          <p:cNvSpPr>
            <a:spLocks noChangeArrowheads="1"/>
          </p:cNvSpPr>
          <p:nvPr/>
        </p:nvSpPr>
        <p:spPr bwMode="auto">
          <a:xfrm>
            <a:off x="457200" y="428627"/>
            <a:ext cx="9144000" cy="180975"/>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30758" name="AutoShape 6"/>
          <p:cNvSpPr>
            <a:spLocks noChangeArrowheads="1"/>
          </p:cNvSpPr>
          <p:nvPr/>
        </p:nvSpPr>
        <p:spPr bwMode="auto">
          <a:xfrm>
            <a:off x="609600" y="5715002"/>
            <a:ext cx="9144000" cy="214313"/>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4674" name="Title 1"/>
          <p:cNvSpPr>
            <a:spLocks noGrp="1"/>
          </p:cNvSpPr>
          <p:nvPr>
            <p:ph type="title"/>
          </p:nvPr>
        </p:nvSpPr>
        <p:spPr/>
        <p:txBody>
          <a:bodyPr/>
          <a:lstStyle/>
          <a:p>
            <a:pPr>
              <a:defRPr/>
            </a:pPr>
            <a:r>
              <a:rPr lang="en-US" dirty="0" smtClean="0">
                <a:solidFill>
                  <a:schemeClr val="accent6"/>
                </a:solidFill>
              </a:rPr>
              <a:t>Clinical Presentation of </a:t>
            </a:r>
            <a:r>
              <a:rPr lang="en-US" dirty="0" err="1" smtClean="0">
                <a:solidFill>
                  <a:schemeClr val="accent6"/>
                </a:solidFill>
              </a:rPr>
              <a:t>HoFH</a:t>
            </a:r>
            <a:r>
              <a:rPr lang="en-US" dirty="0" smtClean="0">
                <a:solidFill>
                  <a:schemeClr val="accent6"/>
                </a:solidFill>
              </a:rPr>
              <a:t> / Severe FH</a:t>
            </a:r>
            <a:endParaRPr lang="en-GB" dirty="0" smtClean="0">
              <a:solidFill>
                <a:schemeClr val="accent6"/>
              </a:solidFill>
            </a:endParaRPr>
          </a:p>
        </p:txBody>
      </p:sp>
      <p:pic>
        <p:nvPicPr>
          <p:cNvPr id="331779" name="Picture 2" descr="http://www.mdconsult.com/das/book/body/167086536-2/0/1555/f4-u1.0-B978-1-4160-2911-3..50038-8..gr22.jpg"/>
          <p:cNvPicPr>
            <a:picLocks noChangeAspect="1" noChangeArrowheads="1"/>
          </p:cNvPicPr>
          <p:nvPr/>
        </p:nvPicPr>
        <p:blipFill>
          <a:blip r:embed="rId3" cstate="print"/>
          <a:srcRect/>
          <a:stretch>
            <a:fillRect/>
          </a:stretch>
        </p:blipFill>
        <p:spPr bwMode="auto">
          <a:xfrm>
            <a:off x="801689" y="1484313"/>
            <a:ext cx="4645025" cy="4876800"/>
          </a:xfrm>
          <a:prstGeom prst="rect">
            <a:avLst/>
          </a:prstGeom>
          <a:noFill/>
          <a:ln w="9525">
            <a:noFill/>
            <a:miter lim="800000"/>
            <a:headEnd/>
            <a:tailEnd/>
          </a:ln>
        </p:spPr>
      </p:pic>
      <p:sp>
        <p:nvSpPr>
          <p:cNvPr id="284676" name="TextBox 4"/>
          <p:cNvSpPr txBox="1">
            <a:spLocks noChangeArrowheads="1"/>
          </p:cNvSpPr>
          <p:nvPr/>
        </p:nvSpPr>
        <p:spPr bwMode="auto">
          <a:xfrm>
            <a:off x="5743575" y="1746250"/>
            <a:ext cx="4371975" cy="3786188"/>
          </a:xfrm>
          <a:prstGeom prst="rect">
            <a:avLst/>
          </a:prstGeom>
          <a:noFill/>
          <a:ln w="9525">
            <a:noFill/>
            <a:miter lim="800000"/>
            <a:headEnd/>
            <a:tailEnd/>
          </a:ln>
        </p:spPr>
        <p:txBody>
          <a:bodyPr>
            <a:spAutoFit/>
          </a:bodyPr>
          <a:lstStyle/>
          <a:p>
            <a:pPr marL="457200" indent="-457200" fontAlgn="base">
              <a:lnSpc>
                <a:spcPct val="200000"/>
              </a:lnSpc>
              <a:spcBef>
                <a:spcPct val="0"/>
              </a:spcBef>
              <a:spcAft>
                <a:spcPct val="0"/>
              </a:spcAft>
              <a:buClr>
                <a:srgbClr val="FFFFFF"/>
              </a:buClr>
              <a:buFont typeface="Arial" pitchFamily="34" charset="0"/>
              <a:buAutoNum type="alphaUcPeriod"/>
              <a:defRPr/>
            </a:pPr>
            <a:r>
              <a:rPr lang="en-GB" sz="2000" dirty="0" err="1">
                <a:solidFill>
                  <a:srgbClr val="000066">
                    <a:lumMod val="50000"/>
                  </a:srgbClr>
                </a:solidFill>
                <a:cs typeface="Arial" pitchFamily="34" charset="0"/>
              </a:rPr>
              <a:t>Xanthelasma</a:t>
            </a:r>
            <a:endParaRPr lang="en-GB" sz="2000" dirty="0">
              <a:solidFill>
                <a:srgbClr val="000066">
                  <a:lumMod val="50000"/>
                </a:srgbClr>
              </a:solidFill>
              <a:cs typeface="Arial" pitchFamily="34" charset="0"/>
            </a:endParaRPr>
          </a:p>
          <a:p>
            <a:pPr marL="457200" indent="-457200" fontAlgn="base">
              <a:lnSpc>
                <a:spcPct val="200000"/>
              </a:lnSpc>
              <a:spcBef>
                <a:spcPct val="0"/>
              </a:spcBef>
              <a:spcAft>
                <a:spcPct val="0"/>
              </a:spcAft>
              <a:buClr>
                <a:srgbClr val="FFFFFF"/>
              </a:buClr>
              <a:buFont typeface="Arial" pitchFamily="34" charset="0"/>
              <a:buAutoNum type="alphaUcPeriod"/>
              <a:defRPr/>
            </a:pPr>
            <a:r>
              <a:rPr lang="en-US" sz="2000" dirty="0">
                <a:solidFill>
                  <a:srgbClr val="000066">
                    <a:lumMod val="50000"/>
                  </a:srgbClr>
                </a:solidFill>
                <a:cs typeface="Arial" pitchFamily="34" charset="0"/>
              </a:rPr>
              <a:t>Corneal </a:t>
            </a:r>
            <a:r>
              <a:rPr lang="en-US" sz="2000" dirty="0" err="1">
                <a:solidFill>
                  <a:srgbClr val="000066">
                    <a:lumMod val="50000"/>
                  </a:srgbClr>
                </a:solidFill>
                <a:cs typeface="Arial" pitchFamily="34" charset="0"/>
              </a:rPr>
              <a:t>arcus</a:t>
            </a:r>
            <a:r>
              <a:rPr lang="en-US" sz="2000" dirty="0">
                <a:solidFill>
                  <a:srgbClr val="000066">
                    <a:lumMod val="50000"/>
                  </a:srgbClr>
                </a:solidFill>
                <a:cs typeface="Arial" pitchFamily="34" charset="0"/>
              </a:rPr>
              <a:t>  </a:t>
            </a:r>
          </a:p>
          <a:p>
            <a:pPr marL="457200" indent="-457200" fontAlgn="base">
              <a:lnSpc>
                <a:spcPct val="200000"/>
              </a:lnSpc>
              <a:spcBef>
                <a:spcPct val="0"/>
              </a:spcBef>
              <a:spcAft>
                <a:spcPct val="0"/>
              </a:spcAft>
              <a:buClr>
                <a:srgbClr val="FFFFFF"/>
              </a:buClr>
              <a:buFont typeface="Arial" pitchFamily="34" charset="0"/>
              <a:buAutoNum type="alphaUcPeriod"/>
              <a:defRPr/>
            </a:pPr>
            <a:r>
              <a:rPr lang="en-GB" sz="2000" dirty="0">
                <a:solidFill>
                  <a:srgbClr val="000066">
                    <a:lumMod val="50000"/>
                  </a:srgbClr>
                </a:solidFill>
                <a:cs typeface="Arial" pitchFamily="34" charset="0"/>
              </a:rPr>
              <a:t>Achilles tendon </a:t>
            </a:r>
            <a:r>
              <a:rPr lang="en-GB" sz="2000" dirty="0" err="1">
                <a:solidFill>
                  <a:srgbClr val="000066">
                    <a:lumMod val="50000"/>
                  </a:srgbClr>
                </a:solidFill>
                <a:cs typeface="Arial" pitchFamily="34" charset="0"/>
              </a:rPr>
              <a:t>xanthomas</a:t>
            </a:r>
            <a:endParaRPr lang="en-GB" sz="2000" dirty="0">
              <a:solidFill>
                <a:srgbClr val="000066">
                  <a:lumMod val="50000"/>
                </a:srgbClr>
              </a:solidFill>
              <a:cs typeface="Arial" pitchFamily="34" charset="0"/>
            </a:endParaRPr>
          </a:p>
          <a:p>
            <a:pPr marL="457200" indent="-457200" fontAlgn="base">
              <a:lnSpc>
                <a:spcPct val="200000"/>
              </a:lnSpc>
              <a:spcBef>
                <a:spcPct val="0"/>
              </a:spcBef>
              <a:spcAft>
                <a:spcPct val="0"/>
              </a:spcAft>
              <a:buClr>
                <a:srgbClr val="FFFFFF"/>
              </a:buClr>
              <a:buFont typeface="Arial" pitchFamily="34" charset="0"/>
              <a:buAutoNum type="alphaUcPeriod"/>
              <a:defRPr/>
            </a:pPr>
            <a:r>
              <a:rPr lang="en-GB" sz="2000" dirty="0">
                <a:solidFill>
                  <a:srgbClr val="000066">
                    <a:lumMod val="50000"/>
                  </a:srgbClr>
                </a:solidFill>
                <a:cs typeface="Arial" pitchFamily="34" charset="0"/>
              </a:rPr>
              <a:t>Tendon </a:t>
            </a:r>
            <a:r>
              <a:rPr lang="en-GB" sz="2000" dirty="0" err="1">
                <a:solidFill>
                  <a:srgbClr val="000066">
                    <a:lumMod val="50000"/>
                  </a:srgbClr>
                </a:solidFill>
                <a:cs typeface="Arial" pitchFamily="34" charset="0"/>
              </a:rPr>
              <a:t>xanthomas</a:t>
            </a:r>
            <a:endParaRPr lang="en-GB" sz="2000" dirty="0">
              <a:solidFill>
                <a:srgbClr val="000066">
                  <a:lumMod val="50000"/>
                </a:srgbClr>
              </a:solidFill>
              <a:cs typeface="Arial" pitchFamily="34" charset="0"/>
            </a:endParaRPr>
          </a:p>
          <a:p>
            <a:pPr marL="457200" indent="-457200" fontAlgn="base">
              <a:lnSpc>
                <a:spcPct val="200000"/>
              </a:lnSpc>
              <a:spcBef>
                <a:spcPct val="0"/>
              </a:spcBef>
              <a:spcAft>
                <a:spcPct val="0"/>
              </a:spcAft>
              <a:buClr>
                <a:srgbClr val="FFFFFF"/>
              </a:buClr>
              <a:buFont typeface="Arial" pitchFamily="34" charset="0"/>
              <a:buAutoNum type="alphaUcPeriod"/>
              <a:defRPr/>
            </a:pPr>
            <a:r>
              <a:rPr lang="en-GB" sz="2000" dirty="0">
                <a:solidFill>
                  <a:srgbClr val="000066">
                    <a:lumMod val="50000"/>
                  </a:srgbClr>
                </a:solidFill>
                <a:cs typeface="Arial" pitchFamily="34" charset="0"/>
              </a:rPr>
              <a:t>Tuberous </a:t>
            </a:r>
            <a:r>
              <a:rPr lang="en-GB" sz="2000" dirty="0" err="1">
                <a:solidFill>
                  <a:srgbClr val="000066">
                    <a:lumMod val="50000"/>
                  </a:srgbClr>
                </a:solidFill>
                <a:cs typeface="Arial" pitchFamily="34" charset="0"/>
              </a:rPr>
              <a:t>xanthomas</a:t>
            </a:r>
            <a:endParaRPr lang="en-GB" sz="2000" dirty="0">
              <a:solidFill>
                <a:srgbClr val="000066">
                  <a:lumMod val="50000"/>
                </a:srgbClr>
              </a:solidFill>
              <a:cs typeface="Arial" pitchFamily="34" charset="0"/>
            </a:endParaRPr>
          </a:p>
          <a:p>
            <a:pPr marL="457200" indent="-457200" fontAlgn="base">
              <a:lnSpc>
                <a:spcPct val="200000"/>
              </a:lnSpc>
              <a:spcBef>
                <a:spcPct val="0"/>
              </a:spcBef>
              <a:spcAft>
                <a:spcPct val="0"/>
              </a:spcAft>
              <a:buClr>
                <a:srgbClr val="FFFFFF"/>
              </a:buClr>
              <a:buFont typeface="Arial" pitchFamily="34" charset="0"/>
              <a:buAutoNum type="alphaUcPeriod"/>
              <a:defRPr/>
            </a:pPr>
            <a:r>
              <a:rPr lang="en-GB" sz="2000" dirty="0">
                <a:solidFill>
                  <a:srgbClr val="000066">
                    <a:lumMod val="50000"/>
                  </a:srgbClr>
                </a:solidFill>
                <a:cs typeface="Arial" pitchFamily="34" charset="0"/>
              </a:rPr>
              <a:t>Planar </a:t>
            </a:r>
            <a:r>
              <a:rPr lang="en-GB" sz="2000" dirty="0" err="1">
                <a:solidFill>
                  <a:srgbClr val="000066">
                    <a:lumMod val="50000"/>
                  </a:srgbClr>
                </a:solidFill>
                <a:cs typeface="Arial" pitchFamily="34" charset="0"/>
              </a:rPr>
              <a:t>xanthomas—HoFH</a:t>
            </a:r>
            <a:endParaRPr lang="en-GB" sz="2000" dirty="0">
              <a:solidFill>
                <a:srgbClr val="000066">
                  <a:lumMod val="50000"/>
                </a:srgbClr>
              </a:solidFill>
              <a:cs typeface="Arial" pitchFamily="34" charset="0"/>
            </a:endParaRPr>
          </a:p>
        </p:txBody>
      </p:sp>
      <p:sp>
        <p:nvSpPr>
          <p:cNvPr id="284677" name="TextBox 5"/>
          <p:cNvSpPr txBox="1">
            <a:spLocks noChangeArrowheads="1"/>
          </p:cNvSpPr>
          <p:nvPr/>
        </p:nvSpPr>
        <p:spPr bwMode="auto">
          <a:xfrm>
            <a:off x="900114" y="6515100"/>
            <a:ext cx="4273550" cy="215900"/>
          </a:xfrm>
          <a:prstGeom prst="rect">
            <a:avLst/>
          </a:prstGeom>
          <a:noFill/>
          <a:ln w="9525">
            <a:noFill/>
            <a:miter lim="800000"/>
            <a:headEnd/>
            <a:tailEnd/>
          </a:ln>
        </p:spPr>
        <p:txBody>
          <a:bodyPr>
            <a:spAutoFit/>
          </a:bodyPr>
          <a:lstStyle/>
          <a:p>
            <a:pPr fontAlgn="base">
              <a:spcBef>
                <a:spcPct val="0"/>
              </a:spcBef>
              <a:spcAft>
                <a:spcPct val="0"/>
              </a:spcAft>
              <a:defRPr/>
            </a:pPr>
            <a:r>
              <a:rPr lang="en-GB" sz="800" dirty="0" err="1">
                <a:solidFill>
                  <a:srgbClr val="000066">
                    <a:lumMod val="50000"/>
                  </a:srgbClr>
                </a:solidFill>
                <a:cs typeface="Arial" pitchFamily="34" charset="0"/>
              </a:rPr>
              <a:t>Mahley</a:t>
            </a:r>
            <a:r>
              <a:rPr lang="en-GB" sz="800" dirty="0">
                <a:solidFill>
                  <a:srgbClr val="000066">
                    <a:lumMod val="50000"/>
                  </a:srgbClr>
                </a:solidFill>
                <a:cs typeface="Arial" pitchFamily="34" charset="0"/>
              </a:rPr>
              <a:t> RW et al. In </a:t>
            </a:r>
            <a:r>
              <a:rPr lang="en-GB" sz="800" dirty="0" err="1">
                <a:solidFill>
                  <a:srgbClr val="000066">
                    <a:lumMod val="50000"/>
                  </a:srgbClr>
                </a:solidFill>
                <a:cs typeface="Arial" pitchFamily="34" charset="0"/>
              </a:rPr>
              <a:t>Kronenberg</a:t>
            </a:r>
            <a:r>
              <a:rPr lang="en-GB" sz="800" dirty="0">
                <a:solidFill>
                  <a:srgbClr val="000066">
                    <a:lumMod val="50000"/>
                  </a:srgbClr>
                </a:solidFill>
                <a:cs typeface="Arial" pitchFamily="34" charset="0"/>
              </a:rPr>
              <a:t>.</a:t>
            </a:r>
            <a:r>
              <a:rPr lang="en-GB" sz="800" i="1" dirty="0">
                <a:solidFill>
                  <a:srgbClr val="000066">
                    <a:lumMod val="50000"/>
                  </a:srgbClr>
                </a:solidFill>
                <a:cs typeface="Arial" pitchFamily="34" charset="0"/>
              </a:rPr>
              <a:t> Williams Textbook of Endocrinology.</a:t>
            </a:r>
            <a:r>
              <a:rPr lang="en-GB" sz="800" dirty="0">
                <a:solidFill>
                  <a:srgbClr val="000066">
                    <a:lumMod val="50000"/>
                  </a:srgbClr>
                </a:solidFill>
                <a:cs typeface="Arial" pitchFamily="34" charset="0"/>
              </a:rPr>
              <a:t> 2008. </a:t>
            </a:r>
          </a:p>
        </p:txBody>
      </p:sp>
      <p:pic>
        <p:nvPicPr>
          <p:cNvPr id="331782" name="Picture 2" descr="corneal arcus"/>
          <p:cNvPicPr>
            <a:picLocks noChangeAspect="1" noChangeArrowheads="1"/>
          </p:cNvPicPr>
          <p:nvPr/>
        </p:nvPicPr>
        <p:blipFill>
          <a:blip r:embed="rId4" cstate="print"/>
          <a:srcRect/>
          <a:stretch>
            <a:fillRect/>
          </a:stretch>
        </p:blipFill>
        <p:spPr bwMode="auto">
          <a:xfrm>
            <a:off x="3125789" y="1484313"/>
            <a:ext cx="2320925" cy="1390650"/>
          </a:xfrm>
          <a:prstGeom prst="rect">
            <a:avLst/>
          </a:prstGeom>
          <a:noFill/>
          <a:ln w="9525">
            <a:noFill/>
            <a:miter lim="800000"/>
            <a:headEnd/>
            <a:tailEnd/>
          </a:ln>
        </p:spPr>
      </p:pic>
      <p:pic>
        <p:nvPicPr>
          <p:cNvPr id="331783" name="Picture 2" descr="butt"/>
          <p:cNvPicPr>
            <a:picLocks noChangeAspect="1" noChangeArrowheads="1"/>
          </p:cNvPicPr>
          <p:nvPr/>
        </p:nvPicPr>
        <p:blipFill>
          <a:blip r:embed="rId5" cstate="print"/>
          <a:srcRect/>
          <a:stretch>
            <a:fillRect/>
          </a:stretch>
        </p:blipFill>
        <p:spPr bwMode="auto">
          <a:xfrm>
            <a:off x="2395538" y="4286250"/>
            <a:ext cx="3051176" cy="2057400"/>
          </a:xfrm>
          <a:prstGeom prst="rect">
            <a:avLst/>
          </a:prstGeom>
          <a:noFill/>
          <a:ln w="9525">
            <a:noFill/>
            <a:miter lim="800000"/>
            <a:headEnd/>
            <a:tailEnd/>
          </a:ln>
        </p:spPr>
      </p:pic>
      <p:pic>
        <p:nvPicPr>
          <p:cNvPr id="331784" name="Picture 2" descr="tendon xanthomas2"/>
          <p:cNvPicPr>
            <a:picLocks noChangeAspect="1" noChangeArrowheads="1"/>
          </p:cNvPicPr>
          <p:nvPr/>
        </p:nvPicPr>
        <p:blipFill>
          <a:blip r:embed="rId6" cstate="print"/>
          <a:srcRect/>
          <a:stretch>
            <a:fillRect/>
          </a:stretch>
        </p:blipFill>
        <p:spPr bwMode="auto">
          <a:xfrm>
            <a:off x="801688" y="2874965"/>
            <a:ext cx="2324100" cy="1411287"/>
          </a:xfrm>
          <a:prstGeom prst="rect">
            <a:avLst/>
          </a:prstGeom>
          <a:noFill/>
          <a:ln w="9525">
            <a:noFill/>
            <a:miter lim="800000"/>
            <a:headEnd/>
            <a:tailEnd/>
          </a:ln>
        </p:spPr>
      </p:pic>
      <p:pic>
        <p:nvPicPr>
          <p:cNvPr id="331785" name="Picture 2" descr="xanthalasmas"/>
          <p:cNvPicPr>
            <a:picLocks noChangeAspect="1" noChangeArrowheads="1"/>
          </p:cNvPicPr>
          <p:nvPr/>
        </p:nvPicPr>
        <p:blipFill>
          <a:blip r:embed="rId7" cstate="print"/>
          <a:srcRect/>
          <a:stretch>
            <a:fillRect/>
          </a:stretch>
        </p:blipFill>
        <p:spPr bwMode="auto">
          <a:xfrm>
            <a:off x="801688" y="1484315"/>
            <a:ext cx="2324100" cy="1355725"/>
          </a:xfrm>
          <a:prstGeom prst="rect">
            <a:avLst/>
          </a:prstGeom>
          <a:noFill/>
          <a:ln w="9525">
            <a:noFill/>
            <a:miter lim="800000"/>
            <a:headEnd/>
            <a:tailEnd/>
          </a:ln>
        </p:spPr>
      </p:pic>
      <p:sp>
        <p:nvSpPr>
          <p:cNvPr id="331786" name="TextBox 1"/>
          <p:cNvSpPr txBox="1">
            <a:spLocks noChangeArrowheads="1"/>
          </p:cNvSpPr>
          <p:nvPr/>
        </p:nvSpPr>
        <p:spPr bwMode="auto">
          <a:xfrm>
            <a:off x="801689" y="2578100"/>
            <a:ext cx="304800" cy="261938"/>
          </a:xfrm>
          <a:prstGeom prst="rect">
            <a:avLst/>
          </a:prstGeom>
          <a:solidFill>
            <a:schemeClr val="tx2"/>
          </a:solidFill>
          <a:ln w="9525">
            <a:noFill/>
            <a:miter lim="800000"/>
            <a:headEnd/>
            <a:tailEnd/>
          </a:ln>
        </p:spPr>
        <p:txBody>
          <a:bodyPr>
            <a:spAutoFit/>
          </a:bodyPr>
          <a:lstStyle/>
          <a:p>
            <a:pPr fontAlgn="base">
              <a:spcBef>
                <a:spcPct val="0"/>
              </a:spcBef>
              <a:spcAft>
                <a:spcPct val="0"/>
              </a:spcAft>
            </a:pPr>
            <a:r>
              <a:rPr lang="en-US" sz="1100" b="1" smtClean="0">
                <a:solidFill>
                  <a:srgbClr val="FFFFFF"/>
                </a:solidFill>
                <a:cs typeface="Arial" pitchFamily="34" charset="0"/>
              </a:rPr>
              <a:t>A</a:t>
            </a:r>
          </a:p>
        </p:txBody>
      </p:sp>
      <p:sp>
        <p:nvSpPr>
          <p:cNvPr id="331787" name="TextBox 10"/>
          <p:cNvSpPr txBox="1">
            <a:spLocks noChangeArrowheads="1"/>
          </p:cNvSpPr>
          <p:nvPr/>
        </p:nvSpPr>
        <p:spPr bwMode="auto">
          <a:xfrm>
            <a:off x="3124201" y="2622550"/>
            <a:ext cx="304800" cy="261938"/>
          </a:xfrm>
          <a:prstGeom prst="rect">
            <a:avLst/>
          </a:prstGeom>
          <a:solidFill>
            <a:schemeClr val="tx2"/>
          </a:solidFill>
          <a:ln w="9525">
            <a:noFill/>
            <a:miter lim="800000"/>
            <a:headEnd/>
            <a:tailEnd/>
          </a:ln>
        </p:spPr>
        <p:txBody>
          <a:bodyPr>
            <a:spAutoFit/>
          </a:bodyPr>
          <a:lstStyle/>
          <a:p>
            <a:pPr fontAlgn="base">
              <a:spcBef>
                <a:spcPct val="0"/>
              </a:spcBef>
              <a:spcAft>
                <a:spcPct val="0"/>
              </a:spcAft>
            </a:pPr>
            <a:r>
              <a:rPr lang="en-US" sz="1100" b="1" smtClean="0">
                <a:solidFill>
                  <a:srgbClr val="FFFFFF"/>
                </a:solidFill>
                <a:cs typeface="Arial" pitchFamily="34" charset="0"/>
              </a:rPr>
              <a:t>B</a:t>
            </a:r>
          </a:p>
        </p:txBody>
      </p:sp>
      <p:sp>
        <p:nvSpPr>
          <p:cNvPr id="331788" name="TextBox 11"/>
          <p:cNvSpPr txBox="1">
            <a:spLocks noChangeArrowheads="1"/>
          </p:cNvSpPr>
          <p:nvPr/>
        </p:nvSpPr>
        <p:spPr bwMode="auto">
          <a:xfrm>
            <a:off x="801689" y="4024313"/>
            <a:ext cx="304800" cy="261937"/>
          </a:xfrm>
          <a:prstGeom prst="rect">
            <a:avLst/>
          </a:prstGeom>
          <a:solidFill>
            <a:schemeClr val="tx2"/>
          </a:solidFill>
          <a:ln w="9525">
            <a:noFill/>
            <a:miter lim="800000"/>
            <a:headEnd/>
            <a:tailEnd/>
          </a:ln>
        </p:spPr>
        <p:txBody>
          <a:bodyPr>
            <a:spAutoFit/>
          </a:bodyPr>
          <a:lstStyle/>
          <a:p>
            <a:pPr fontAlgn="base">
              <a:spcBef>
                <a:spcPct val="0"/>
              </a:spcBef>
              <a:spcAft>
                <a:spcPct val="0"/>
              </a:spcAft>
            </a:pPr>
            <a:r>
              <a:rPr lang="en-US" sz="1100" b="1" smtClean="0">
                <a:solidFill>
                  <a:srgbClr val="FFFFFF"/>
                </a:solidFill>
                <a:cs typeface="Arial" pitchFamily="34" charset="0"/>
              </a:rPr>
              <a:t>C</a:t>
            </a:r>
          </a:p>
        </p:txBody>
      </p:sp>
      <p:sp>
        <p:nvSpPr>
          <p:cNvPr id="331789" name="TextBox 12"/>
          <p:cNvSpPr txBox="1">
            <a:spLocks noChangeArrowheads="1"/>
          </p:cNvSpPr>
          <p:nvPr/>
        </p:nvSpPr>
        <p:spPr bwMode="auto">
          <a:xfrm>
            <a:off x="3125788" y="4024313"/>
            <a:ext cx="303212" cy="261937"/>
          </a:xfrm>
          <a:prstGeom prst="rect">
            <a:avLst/>
          </a:prstGeom>
          <a:solidFill>
            <a:schemeClr val="tx2"/>
          </a:solidFill>
          <a:ln w="9525">
            <a:noFill/>
            <a:miter lim="800000"/>
            <a:headEnd/>
            <a:tailEnd/>
          </a:ln>
        </p:spPr>
        <p:txBody>
          <a:bodyPr>
            <a:spAutoFit/>
          </a:bodyPr>
          <a:lstStyle/>
          <a:p>
            <a:pPr fontAlgn="base">
              <a:spcBef>
                <a:spcPct val="0"/>
              </a:spcBef>
              <a:spcAft>
                <a:spcPct val="0"/>
              </a:spcAft>
            </a:pPr>
            <a:r>
              <a:rPr lang="en-US" sz="1100" b="1" smtClean="0">
                <a:solidFill>
                  <a:srgbClr val="FFFFFF"/>
                </a:solidFill>
                <a:cs typeface="Arial" pitchFamily="34" charset="0"/>
              </a:rPr>
              <a:t>D</a:t>
            </a:r>
          </a:p>
        </p:txBody>
      </p:sp>
      <p:sp>
        <p:nvSpPr>
          <p:cNvPr id="331790" name="TextBox 13"/>
          <p:cNvSpPr txBox="1">
            <a:spLocks noChangeArrowheads="1"/>
          </p:cNvSpPr>
          <p:nvPr/>
        </p:nvSpPr>
        <p:spPr bwMode="auto">
          <a:xfrm>
            <a:off x="801689" y="6086475"/>
            <a:ext cx="295275" cy="261938"/>
          </a:xfrm>
          <a:prstGeom prst="rect">
            <a:avLst/>
          </a:prstGeom>
          <a:solidFill>
            <a:schemeClr val="tx2"/>
          </a:solidFill>
          <a:ln w="9525">
            <a:noFill/>
            <a:miter lim="800000"/>
            <a:headEnd/>
            <a:tailEnd/>
          </a:ln>
        </p:spPr>
        <p:txBody>
          <a:bodyPr>
            <a:spAutoFit/>
          </a:bodyPr>
          <a:lstStyle/>
          <a:p>
            <a:pPr fontAlgn="base">
              <a:spcBef>
                <a:spcPct val="0"/>
              </a:spcBef>
              <a:spcAft>
                <a:spcPct val="0"/>
              </a:spcAft>
            </a:pPr>
            <a:r>
              <a:rPr lang="en-US" sz="1100" b="1" smtClean="0">
                <a:solidFill>
                  <a:srgbClr val="FFFFFF"/>
                </a:solidFill>
                <a:cs typeface="Arial" pitchFamily="34" charset="0"/>
              </a:rPr>
              <a:t>E</a:t>
            </a:r>
          </a:p>
        </p:txBody>
      </p:sp>
      <p:sp>
        <p:nvSpPr>
          <p:cNvPr id="331791" name="TextBox 14"/>
          <p:cNvSpPr txBox="1">
            <a:spLocks noChangeArrowheads="1"/>
          </p:cNvSpPr>
          <p:nvPr/>
        </p:nvSpPr>
        <p:spPr bwMode="auto">
          <a:xfrm>
            <a:off x="5160964" y="6086475"/>
            <a:ext cx="287337" cy="261938"/>
          </a:xfrm>
          <a:prstGeom prst="rect">
            <a:avLst/>
          </a:prstGeom>
          <a:solidFill>
            <a:schemeClr val="tx2"/>
          </a:solidFill>
          <a:ln w="9525">
            <a:noFill/>
            <a:miter lim="800000"/>
            <a:headEnd/>
            <a:tailEnd/>
          </a:ln>
        </p:spPr>
        <p:txBody>
          <a:bodyPr>
            <a:spAutoFit/>
          </a:bodyPr>
          <a:lstStyle/>
          <a:p>
            <a:pPr fontAlgn="base">
              <a:spcBef>
                <a:spcPct val="0"/>
              </a:spcBef>
              <a:spcAft>
                <a:spcPct val="0"/>
              </a:spcAft>
            </a:pPr>
            <a:r>
              <a:rPr lang="en-US" sz="1100" b="1" smtClean="0">
                <a:solidFill>
                  <a:srgbClr val="FFFFFF"/>
                </a:solidFill>
                <a:cs typeface="Arial" pitchFamily="34" charset="0"/>
              </a:rPr>
              <a:t>F</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2" cstate="print"/>
          <a:srcRect/>
          <a:stretch>
            <a:fillRect/>
          </a:stretch>
        </p:blipFill>
        <p:spPr bwMode="auto">
          <a:xfrm>
            <a:off x="0" y="1000125"/>
            <a:ext cx="10287000" cy="4591050"/>
          </a:xfrm>
          <a:prstGeom prst="rect">
            <a:avLst/>
          </a:prstGeom>
          <a:noFill/>
          <a:ln w="9525">
            <a:noFill/>
            <a:miter lim="800000"/>
            <a:headEnd/>
            <a:tailEnd/>
          </a:ln>
        </p:spPr>
      </p:pic>
      <p:pic>
        <p:nvPicPr>
          <p:cNvPr id="332803" name="Picture 3"/>
          <p:cNvPicPr>
            <a:picLocks noChangeAspect="1" noChangeArrowheads="1"/>
          </p:cNvPicPr>
          <p:nvPr/>
        </p:nvPicPr>
        <p:blipFill>
          <a:blip r:embed="rId3" cstate="print"/>
          <a:srcRect/>
          <a:stretch>
            <a:fillRect/>
          </a:stretch>
        </p:blipFill>
        <p:spPr bwMode="auto">
          <a:xfrm>
            <a:off x="1785938" y="357190"/>
            <a:ext cx="6267450" cy="447675"/>
          </a:xfrm>
          <a:prstGeom prst="rect">
            <a:avLst/>
          </a:prstGeom>
          <a:noFill/>
          <a:ln w="9525">
            <a:noFill/>
            <a:miter lim="800000"/>
            <a:headEnd/>
            <a:tailEnd/>
          </a:ln>
        </p:spPr>
      </p:pic>
      <p:pic>
        <p:nvPicPr>
          <p:cNvPr id="332804" name="Picture 4"/>
          <p:cNvPicPr>
            <a:picLocks noChangeAspect="1" noChangeArrowheads="1"/>
          </p:cNvPicPr>
          <p:nvPr/>
        </p:nvPicPr>
        <p:blipFill>
          <a:blip r:embed="rId4" cstate="print"/>
          <a:srcRect/>
          <a:stretch>
            <a:fillRect/>
          </a:stretch>
        </p:blipFill>
        <p:spPr bwMode="auto">
          <a:xfrm>
            <a:off x="7643814" y="6500815"/>
            <a:ext cx="2428875" cy="21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Untitled-23"/>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AutoShape 8"/>
          <p:cNvSpPr>
            <a:spLocks noChangeArrowheads="1"/>
          </p:cNvSpPr>
          <p:nvPr/>
        </p:nvSpPr>
        <p:spPr bwMode="auto">
          <a:xfrm>
            <a:off x="457200" y="3571875"/>
            <a:ext cx="9829800" cy="1371600"/>
          </a:xfrm>
          <a:prstGeom prst="roundRect">
            <a:avLst>
              <a:gd name="adj" fmla="val 16667"/>
            </a:avLst>
          </a:prstGeom>
          <a:solidFill>
            <a:schemeClr val="tx2"/>
          </a:solidFill>
          <a:ln w="76200">
            <a:solidFill>
              <a:srgbClr val="FF0066"/>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284675" name="AutoShape 7"/>
          <p:cNvSpPr>
            <a:spLocks noChangeArrowheads="1"/>
          </p:cNvSpPr>
          <p:nvPr/>
        </p:nvSpPr>
        <p:spPr bwMode="auto">
          <a:xfrm>
            <a:off x="357188" y="2071688"/>
            <a:ext cx="9144000" cy="914400"/>
          </a:xfrm>
          <a:prstGeom prst="roundRect">
            <a:avLst>
              <a:gd name="adj" fmla="val 16667"/>
            </a:avLst>
          </a:prstGeom>
          <a:solidFill>
            <a:srgbClr val="003300"/>
          </a:solidFill>
          <a:ln w="76200">
            <a:solidFill>
              <a:schemeClr val="hlink"/>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284676" name="Text Box 2"/>
          <p:cNvSpPr txBox="1">
            <a:spLocks noChangeArrowheads="1"/>
          </p:cNvSpPr>
          <p:nvPr/>
        </p:nvSpPr>
        <p:spPr bwMode="auto">
          <a:xfrm>
            <a:off x="381000" y="685802"/>
            <a:ext cx="9372600" cy="701675"/>
          </a:xfrm>
          <a:prstGeom prst="rect">
            <a:avLst/>
          </a:prstGeom>
          <a:noFill/>
          <a:ln w="9525">
            <a:noFill/>
            <a:miter lim="800000"/>
            <a:headEnd/>
            <a:tailEnd/>
          </a:ln>
        </p:spPr>
        <p:txBody>
          <a:bodyPr>
            <a:spAutoFit/>
          </a:bodyPr>
          <a:lstStyle/>
          <a:p>
            <a:pPr algn="ctr" fontAlgn="base">
              <a:spcBef>
                <a:spcPct val="50000"/>
              </a:spcBef>
              <a:spcAft>
                <a:spcPct val="0"/>
              </a:spcAft>
            </a:pPr>
            <a:r>
              <a:rPr lang="el-GR" sz="4000" b="1" smtClean="0">
                <a:solidFill>
                  <a:srgbClr val="FF0000"/>
                </a:solidFill>
                <a:latin typeface="Comic Sans MS" pitchFamily="66" charset="0"/>
              </a:rPr>
              <a:t>Ο ΡΟΛΟΣ ΤΩΝ </a:t>
            </a:r>
            <a:r>
              <a:rPr lang="en-US" sz="4000" b="1" smtClean="0">
                <a:solidFill>
                  <a:srgbClr val="FF0000"/>
                </a:solidFill>
                <a:latin typeface="Comic Sans MS" pitchFamily="66" charset="0"/>
              </a:rPr>
              <a:t>LDL</a:t>
            </a:r>
            <a:endParaRPr lang="el-GR" sz="4000" b="1" smtClean="0">
              <a:solidFill>
                <a:srgbClr val="FF0000"/>
              </a:solidFill>
              <a:latin typeface="Comic Sans MS" pitchFamily="66" charset="0"/>
            </a:endParaRPr>
          </a:p>
        </p:txBody>
      </p:sp>
      <p:sp>
        <p:nvSpPr>
          <p:cNvPr id="284677" name="Text Box 3"/>
          <p:cNvSpPr txBox="1">
            <a:spLocks noChangeArrowheads="1"/>
          </p:cNvSpPr>
          <p:nvPr/>
        </p:nvSpPr>
        <p:spPr bwMode="auto">
          <a:xfrm>
            <a:off x="457200" y="2143125"/>
            <a:ext cx="9829800" cy="2554288"/>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q"/>
            </a:pPr>
            <a:r>
              <a:rPr lang="el-GR" sz="3200" b="1" smtClean="0">
                <a:solidFill>
                  <a:srgbClr val="FFFF00"/>
                </a:solidFill>
                <a:latin typeface="Comic Sans MS" pitchFamily="66" charset="0"/>
              </a:rPr>
              <a:t> Μεταφορά χοληστερόλης στα κύτταρα</a:t>
            </a:r>
          </a:p>
          <a:p>
            <a:pPr algn="just" fontAlgn="base">
              <a:spcBef>
                <a:spcPct val="50000"/>
              </a:spcBef>
              <a:spcAft>
                <a:spcPct val="0"/>
              </a:spcAft>
              <a:buClr>
                <a:srgbClr val="FF0000"/>
              </a:buClr>
              <a:buFont typeface="Wingdings" pitchFamily="2" charset="2"/>
              <a:buChar char="q"/>
            </a:pPr>
            <a:endParaRPr lang="el-GR" sz="3200" b="1" smtClean="0">
              <a:solidFill>
                <a:srgbClr val="FFFF00"/>
              </a:solidFill>
              <a:latin typeface="Comic Sans MS" pitchFamily="66" charset="0"/>
            </a:endParaRPr>
          </a:p>
          <a:p>
            <a:pPr algn="just" fontAlgn="base">
              <a:spcBef>
                <a:spcPct val="50000"/>
              </a:spcBef>
              <a:spcAft>
                <a:spcPct val="0"/>
              </a:spcAft>
              <a:buClr>
                <a:srgbClr val="FF0000"/>
              </a:buClr>
              <a:buFont typeface="Wingdings" pitchFamily="2" charset="2"/>
              <a:buChar char="q"/>
            </a:pPr>
            <a:r>
              <a:rPr lang="el-GR" sz="3200" b="1" smtClean="0">
                <a:solidFill>
                  <a:srgbClr val="FFFF00"/>
                </a:solidFill>
                <a:latin typeface="Comic Sans MS" pitchFamily="66" charset="0"/>
              </a:rPr>
              <a:t> Σύνθεση στεροειδών ορμονών και ορμονών του φύλου</a:t>
            </a:r>
          </a:p>
        </p:txBody>
      </p:sp>
      <p:sp>
        <p:nvSpPr>
          <p:cNvPr id="284678" name="AutoShape 4"/>
          <p:cNvSpPr>
            <a:spLocks noChangeArrowheads="1"/>
          </p:cNvSpPr>
          <p:nvPr/>
        </p:nvSpPr>
        <p:spPr bwMode="auto">
          <a:xfrm>
            <a:off x="428626" y="1785940"/>
            <a:ext cx="9525000" cy="166687"/>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284679" name="AutoShape 5"/>
          <p:cNvSpPr>
            <a:spLocks noChangeArrowheads="1"/>
          </p:cNvSpPr>
          <p:nvPr/>
        </p:nvSpPr>
        <p:spPr bwMode="auto">
          <a:xfrm>
            <a:off x="500063" y="5572125"/>
            <a:ext cx="9525000" cy="17145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hidden="1"/>
          <p:cNvSpPr>
            <a:spLocks noGrp="1"/>
          </p:cNvSpPr>
          <p:nvPr>
            <p:ph type="title"/>
          </p:nvPr>
        </p:nvSpPr>
        <p:spPr/>
        <p:txBody>
          <a:bodyPr/>
          <a:lstStyle/>
          <a:p>
            <a:pPr eaLnBrk="1" hangingPunct="1"/>
            <a:r>
              <a:rPr lang="en-US" smtClean="0"/>
              <a:t>Genetics: PCSK9</a:t>
            </a:r>
          </a:p>
        </p:txBody>
      </p:sp>
      <p:pic>
        <p:nvPicPr>
          <p:cNvPr id="334851" name="Picture 2"/>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p:spPr>
      </p:pic>
      <p:sp>
        <p:nvSpPr>
          <p:cNvPr id="4" name="3 - Στρογγυλεμένο ορθογώνιο"/>
          <p:cNvSpPr/>
          <p:nvPr/>
        </p:nvSpPr>
        <p:spPr>
          <a:xfrm>
            <a:off x="7519988" y="6092827"/>
            <a:ext cx="2767012" cy="765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b="1">
              <a:solidFill>
                <a:prstClr val="white"/>
              </a:solidFill>
            </a:endParaRPr>
          </a:p>
        </p:txBody>
      </p:sp>
      <p:sp>
        <p:nvSpPr>
          <p:cNvPr id="5" name="4 - Στρογγυλεμένο ορθογώνιο"/>
          <p:cNvSpPr/>
          <p:nvPr/>
        </p:nvSpPr>
        <p:spPr>
          <a:xfrm>
            <a:off x="2" y="6092827"/>
            <a:ext cx="2767013" cy="765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b="1">
              <a:solidFill>
                <a:prstClr val="white"/>
              </a:solidFill>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itle 1"/>
          <p:cNvSpPr>
            <a:spLocks noGrp="1"/>
          </p:cNvSpPr>
          <p:nvPr>
            <p:ph type="title"/>
          </p:nvPr>
        </p:nvSpPr>
        <p:spPr/>
        <p:txBody>
          <a:bodyPr/>
          <a:lstStyle/>
          <a:p>
            <a:pPr algn="ctr" eaLnBrk="1" hangingPunct="1"/>
            <a:r>
              <a:rPr lang="en-US" sz="2800" smtClean="0">
                <a:solidFill>
                  <a:srgbClr val="0070C0"/>
                </a:solidFill>
              </a:rPr>
              <a:t>Genetic Variants of PCSK9 Demonstrate Its Importance in Regulating LDL Levels</a:t>
            </a:r>
          </a:p>
        </p:txBody>
      </p:sp>
      <p:pic>
        <p:nvPicPr>
          <p:cNvPr id="335875" name="Content Placeholder 5" descr="AMG Brochure_AD6_020112_forAndrea5.jpg"/>
          <p:cNvPicPr>
            <a:picLocks noGrp="1" noChangeAspect="1"/>
          </p:cNvPicPr>
          <p:nvPr>
            <p:ph sz="half" idx="1"/>
          </p:nvPr>
        </p:nvPicPr>
        <p:blipFill>
          <a:blip r:embed="rId4" cstate="print"/>
          <a:srcRect/>
          <a:stretch>
            <a:fillRect/>
          </a:stretch>
        </p:blipFill>
        <p:spPr>
          <a:xfrm>
            <a:off x="0" y="1503365"/>
            <a:ext cx="10287000" cy="3532187"/>
          </a:xfrm>
        </p:spPr>
      </p:pic>
      <p:sp>
        <p:nvSpPr>
          <p:cNvPr id="335876" name="TextBox 4"/>
          <p:cNvSpPr txBox="1">
            <a:spLocks noChangeArrowheads="1"/>
          </p:cNvSpPr>
          <p:nvPr/>
        </p:nvSpPr>
        <p:spPr bwMode="auto">
          <a:xfrm>
            <a:off x="0" y="5059363"/>
            <a:ext cx="4929188"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b="1" smtClean="0">
                <a:solidFill>
                  <a:srgbClr val="FF0000"/>
                </a:solidFill>
                <a:cs typeface="Arial" pitchFamily="34" charset="0"/>
              </a:rPr>
              <a:t>PCSK9 Gain of Function (GOF) = </a:t>
            </a:r>
            <a:br>
              <a:rPr lang="en-US" sz="1600" b="1" smtClean="0">
                <a:solidFill>
                  <a:srgbClr val="FF0000"/>
                </a:solidFill>
                <a:cs typeface="Arial" pitchFamily="34" charset="0"/>
              </a:rPr>
            </a:br>
            <a:r>
              <a:rPr lang="en-US" sz="1600" b="1" u="sng" smtClean="0">
                <a:solidFill>
                  <a:srgbClr val="FF0000"/>
                </a:solidFill>
                <a:cs typeface="Arial" pitchFamily="34" charset="0"/>
              </a:rPr>
              <a:t>Less</a:t>
            </a:r>
            <a:r>
              <a:rPr lang="en-US" sz="1600" b="1" smtClean="0">
                <a:solidFill>
                  <a:srgbClr val="FF0000"/>
                </a:solidFill>
                <a:cs typeface="Arial" pitchFamily="34" charset="0"/>
              </a:rPr>
              <a:t> LDL-Rs</a:t>
            </a:r>
            <a:r>
              <a:rPr lang="en-US" sz="1600" b="1" baseline="30000" smtClean="0">
                <a:solidFill>
                  <a:srgbClr val="FF0000"/>
                </a:solidFill>
                <a:cs typeface="Arial" pitchFamily="34" charset="0"/>
              </a:rPr>
              <a:t>1,3,5</a:t>
            </a:r>
          </a:p>
        </p:txBody>
      </p:sp>
      <p:sp>
        <p:nvSpPr>
          <p:cNvPr id="335877" name="TextBox 6"/>
          <p:cNvSpPr txBox="1">
            <a:spLocks noChangeArrowheads="1"/>
          </p:cNvSpPr>
          <p:nvPr/>
        </p:nvSpPr>
        <p:spPr bwMode="auto">
          <a:xfrm>
            <a:off x="5164139" y="5059363"/>
            <a:ext cx="4930775"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b="1" smtClean="0">
                <a:solidFill>
                  <a:srgbClr val="FF0000"/>
                </a:solidFill>
                <a:cs typeface="Arial" pitchFamily="34" charset="0"/>
              </a:rPr>
              <a:t>PCSK9 Loss of Function (LOF) = </a:t>
            </a:r>
            <a:br>
              <a:rPr lang="en-US" sz="1600" b="1" smtClean="0">
                <a:solidFill>
                  <a:srgbClr val="FF0000"/>
                </a:solidFill>
                <a:cs typeface="Arial" pitchFamily="34" charset="0"/>
              </a:rPr>
            </a:br>
            <a:r>
              <a:rPr lang="en-US" sz="1600" b="1" u="sng" smtClean="0">
                <a:solidFill>
                  <a:srgbClr val="FF0000"/>
                </a:solidFill>
                <a:cs typeface="Arial" pitchFamily="34" charset="0"/>
              </a:rPr>
              <a:t>More</a:t>
            </a:r>
            <a:r>
              <a:rPr lang="en-US" sz="1600" b="1" smtClean="0">
                <a:solidFill>
                  <a:srgbClr val="FF0000"/>
                </a:solidFill>
                <a:cs typeface="Arial" pitchFamily="34" charset="0"/>
              </a:rPr>
              <a:t> LDL-Rs</a:t>
            </a:r>
            <a:r>
              <a:rPr lang="en-US" sz="1600" b="1" baseline="30000" smtClean="0">
                <a:solidFill>
                  <a:srgbClr val="FF0000"/>
                </a:solidFill>
                <a:cs typeface="Arial" pitchFamily="34" charset="0"/>
              </a:rPr>
              <a:t>2,4,5</a:t>
            </a:r>
          </a:p>
        </p:txBody>
      </p:sp>
      <p:sp>
        <p:nvSpPr>
          <p:cNvPr id="335878" name="TextBox 8"/>
          <p:cNvSpPr txBox="1">
            <a:spLocks noChangeArrowheads="1"/>
          </p:cNvSpPr>
          <p:nvPr/>
        </p:nvSpPr>
        <p:spPr bwMode="auto">
          <a:xfrm>
            <a:off x="296864" y="6151563"/>
            <a:ext cx="7407275" cy="862012"/>
          </a:xfrm>
          <a:prstGeom prst="rect">
            <a:avLst/>
          </a:prstGeom>
          <a:noFill/>
          <a:ln w="9525">
            <a:noFill/>
            <a:miter lim="800000"/>
            <a:headEnd/>
            <a:tailEnd/>
          </a:ln>
        </p:spPr>
        <p:txBody>
          <a:bodyPr>
            <a:spAutoFit/>
          </a:bodyPr>
          <a:lstStyle/>
          <a:p>
            <a:pPr defTabSz="303213" eaLnBrk="0" fontAlgn="base" hangingPunct="0">
              <a:spcBef>
                <a:spcPct val="0"/>
              </a:spcBef>
              <a:spcAft>
                <a:spcPct val="0"/>
              </a:spcAft>
            </a:pPr>
            <a:r>
              <a:rPr lang="en-US" sz="1000" b="1" smtClean="0">
                <a:solidFill>
                  <a:srgbClr val="000000"/>
                </a:solidFill>
                <a:cs typeface="Arial" pitchFamily="34" charset="0"/>
              </a:rPr>
              <a:t>1. </a:t>
            </a:r>
            <a:r>
              <a:rPr lang="en-US" sz="1000" smtClean="0">
                <a:solidFill>
                  <a:srgbClr val="000000"/>
                </a:solidFill>
                <a:cs typeface="Arial" pitchFamily="34" charset="0"/>
              </a:rPr>
              <a:t>Horton JD, et al. </a:t>
            </a:r>
            <a:r>
              <a:rPr lang="en-US" sz="1000" i="1" smtClean="0">
                <a:solidFill>
                  <a:srgbClr val="000000"/>
                </a:solidFill>
                <a:cs typeface="Arial" pitchFamily="34" charset="0"/>
              </a:rPr>
              <a:t>J Lipid Res</a:t>
            </a:r>
            <a:r>
              <a:rPr lang="en-US" sz="1000" smtClean="0">
                <a:solidFill>
                  <a:srgbClr val="000000"/>
                </a:solidFill>
                <a:cs typeface="Arial" pitchFamily="34" charset="0"/>
              </a:rPr>
              <a:t>. 2009;50:S172-S177.  </a:t>
            </a:r>
            <a:r>
              <a:rPr lang="en-US" sz="1000" b="1" smtClean="0">
                <a:solidFill>
                  <a:srgbClr val="000000"/>
                </a:solidFill>
                <a:cs typeface="Arial" pitchFamily="34" charset="0"/>
              </a:rPr>
              <a:t>2. </a:t>
            </a:r>
            <a:r>
              <a:rPr lang="en-US" sz="1000" smtClean="0">
                <a:solidFill>
                  <a:srgbClr val="000000"/>
                </a:solidFill>
                <a:cs typeface="Arial" pitchFamily="34" charset="0"/>
              </a:rPr>
              <a:t>Lakoski SG, et al. </a:t>
            </a:r>
            <a:r>
              <a:rPr lang="en-US" sz="1000" i="1" smtClean="0">
                <a:solidFill>
                  <a:srgbClr val="000000"/>
                </a:solidFill>
                <a:cs typeface="Arial" pitchFamily="34" charset="0"/>
              </a:rPr>
              <a:t>J Clin Endocrinol Metab. </a:t>
            </a:r>
            <a:r>
              <a:rPr lang="en-US" sz="1000" smtClean="0">
                <a:solidFill>
                  <a:srgbClr val="000000"/>
                </a:solidFill>
                <a:cs typeface="Arial" pitchFamily="34" charset="0"/>
              </a:rPr>
              <a:t>2009;94:</a:t>
            </a:r>
            <a:br>
              <a:rPr lang="en-US" sz="1000" smtClean="0">
                <a:solidFill>
                  <a:srgbClr val="000000"/>
                </a:solidFill>
                <a:cs typeface="Arial" pitchFamily="34" charset="0"/>
              </a:rPr>
            </a:br>
            <a:r>
              <a:rPr lang="en-US" sz="1000" smtClean="0">
                <a:solidFill>
                  <a:srgbClr val="000000"/>
                </a:solidFill>
                <a:cs typeface="Arial" pitchFamily="34" charset="0"/>
              </a:rPr>
              <a:t>2537-2543. </a:t>
            </a:r>
            <a:r>
              <a:rPr lang="en-US" sz="1000" b="1" smtClean="0">
                <a:solidFill>
                  <a:srgbClr val="000000"/>
                </a:solidFill>
                <a:cs typeface="Arial" pitchFamily="34" charset="0"/>
              </a:rPr>
              <a:t>3. </a:t>
            </a:r>
            <a:r>
              <a:rPr lang="en-US" sz="1000" smtClean="0">
                <a:solidFill>
                  <a:srgbClr val="000000"/>
                </a:solidFill>
                <a:cs typeface="Arial" pitchFamily="34" charset="0"/>
              </a:rPr>
              <a:t>Abifadel M, et al. </a:t>
            </a:r>
            <a:r>
              <a:rPr lang="en-US" sz="1000" i="1" smtClean="0">
                <a:solidFill>
                  <a:srgbClr val="000000"/>
                </a:solidFill>
                <a:cs typeface="Arial" pitchFamily="34" charset="0"/>
              </a:rPr>
              <a:t>Hum Mutat. </a:t>
            </a:r>
            <a:r>
              <a:rPr lang="en-US" sz="1000" smtClean="0">
                <a:solidFill>
                  <a:srgbClr val="000000"/>
                </a:solidFill>
                <a:cs typeface="Arial" pitchFamily="34" charset="0"/>
              </a:rPr>
              <a:t>2009;30:520-529. </a:t>
            </a:r>
            <a:r>
              <a:rPr lang="en-US" sz="1000" b="1" smtClean="0">
                <a:solidFill>
                  <a:srgbClr val="000000"/>
                </a:solidFill>
                <a:cs typeface="Arial" pitchFamily="34" charset="0"/>
              </a:rPr>
              <a:t>4. </a:t>
            </a:r>
            <a:r>
              <a:rPr lang="en-US" sz="1000" smtClean="0">
                <a:solidFill>
                  <a:srgbClr val="000000"/>
                </a:solidFill>
                <a:cs typeface="Arial" pitchFamily="34" charset="0"/>
              </a:rPr>
              <a:t>Cohen J, et al. </a:t>
            </a:r>
            <a:r>
              <a:rPr lang="en-US" sz="1000" i="1" smtClean="0">
                <a:solidFill>
                  <a:srgbClr val="000000"/>
                </a:solidFill>
                <a:cs typeface="Arial" pitchFamily="34" charset="0"/>
              </a:rPr>
              <a:t>Nat Genet. </a:t>
            </a:r>
            <a:r>
              <a:rPr lang="en-US" sz="1000" smtClean="0">
                <a:solidFill>
                  <a:srgbClr val="000000"/>
                </a:solidFill>
                <a:cs typeface="Arial" pitchFamily="34" charset="0"/>
              </a:rPr>
              <a:t>2005;37:161-165. </a:t>
            </a:r>
            <a:br>
              <a:rPr lang="en-US" sz="1000" smtClean="0">
                <a:solidFill>
                  <a:srgbClr val="000000"/>
                </a:solidFill>
                <a:cs typeface="Arial" pitchFamily="34" charset="0"/>
              </a:rPr>
            </a:br>
            <a:r>
              <a:rPr lang="en-US" sz="1000" b="1" smtClean="0">
                <a:solidFill>
                  <a:srgbClr val="000000"/>
                </a:solidFill>
                <a:cs typeface="Arial" pitchFamily="34" charset="0"/>
              </a:rPr>
              <a:t>5. </a:t>
            </a:r>
            <a:r>
              <a:rPr lang="en-US" sz="1000" smtClean="0">
                <a:solidFill>
                  <a:srgbClr val="000000"/>
                </a:solidFill>
                <a:cs typeface="Arial" pitchFamily="34" charset="0"/>
              </a:rPr>
              <a:t>Steinberg D, et al. </a:t>
            </a:r>
            <a:r>
              <a:rPr lang="en-US" sz="1000" i="1" smtClean="0">
                <a:solidFill>
                  <a:srgbClr val="000000"/>
                </a:solidFill>
                <a:cs typeface="Arial" pitchFamily="34" charset="0"/>
              </a:rPr>
              <a:t>PNAS. </a:t>
            </a:r>
            <a:r>
              <a:rPr lang="en-US" sz="1000" smtClean="0">
                <a:solidFill>
                  <a:srgbClr val="000000"/>
                </a:solidFill>
                <a:cs typeface="Arial" pitchFamily="34" charset="0"/>
              </a:rPr>
              <a:t>2009;106:9546-9547.  </a:t>
            </a:r>
            <a:r>
              <a:rPr lang="en-US" sz="1000" b="1" smtClean="0">
                <a:solidFill>
                  <a:srgbClr val="000000"/>
                </a:solidFill>
                <a:cs typeface="Arial" pitchFamily="34" charset="0"/>
              </a:rPr>
              <a:t>6. </a:t>
            </a:r>
            <a:r>
              <a:rPr lang="en-US" sz="1000" smtClean="0">
                <a:solidFill>
                  <a:srgbClr val="000000"/>
                </a:solidFill>
                <a:ea typeface="MS PGothic" pitchFamily="34" charset="-128"/>
                <a:cs typeface="Arial" pitchFamily="34" charset="0"/>
              </a:rPr>
              <a:t>Cohen JC, et al. </a:t>
            </a:r>
            <a:r>
              <a:rPr lang="en-US" sz="1000" i="1" smtClean="0">
                <a:solidFill>
                  <a:srgbClr val="000000"/>
                </a:solidFill>
                <a:ea typeface="MS PGothic" pitchFamily="34" charset="-128"/>
                <a:cs typeface="Arial" pitchFamily="34" charset="0"/>
              </a:rPr>
              <a:t>N Engl J Med</a:t>
            </a:r>
            <a:r>
              <a:rPr lang="en-US" sz="1000" smtClean="0">
                <a:solidFill>
                  <a:srgbClr val="000000"/>
                </a:solidFill>
                <a:ea typeface="MS PGothic" pitchFamily="34" charset="-128"/>
                <a:cs typeface="Arial" pitchFamily="34" charset="0"/>
              </a:rPr>
              <a:t>. 2006;354:1264-1272.  </a:t>
            </a:r>
            <a:br>
              <a:rPr lang="en-US" sz="1000" smtClean="0">
                <a:solidFill>
                  <a:srgbClr val="000000"/>
                </a:solidFill>
                <a:ea typeface="MS PGothic" pitchFamily="34" charset="-128"/>
                <a:cs typeface="Arial" pitchFamily="34" charset="0"/>
              </a:rPr>
            </a:br>
            <a:r>
              <a:rPr lang="en-US" sz="1000" b="1" smtClean="0">
                <a:solidFill>
                  <a:srgbClr val="000000"/>
                </a:solidFill>
                <a:ea typeface="MS PGothic" pitchFamily="34" charset="-128"/>
                <a:cs typeface="Arial" pitchFamily="34" charset="0"/>
              </a:rPr>
              <a:t>7. </a:t>
            </a:r>
            <a:r>
              <a:rPr lang="en-US" sz="1000" smtClean="0">
                <a:solidFill>
                  <a:srgbClr val="000000"/>
                </a:solidFill>
                <a:ea typeface="MS PGothic" pitchFamily="34" charset="-128"/>
                <a:cs typeface="Arial" pitchFamily="34" charset="0"/>
              </a:rPr>
              <a:t>Benn M, et al. </a:t>
            </a:r>
            <a:r>
              <a:rPr lang="en-US" sz="1000" i="1" smtClean="0">
                <a:solidFill>
                  <a:srgbClr val="000000"/>
                </a:solidFill>
                <a:ea typeface="MS PGothic" pitchFamily="34" charset="-128"/>
                <a:cs typeface="Arial" pitchFamily="34" charset="0"/>
              </a:rPr>
              <a:t>J Am Coll Cardiol</a:t>
            </a:r>
            <a:r>
              <a:rPr lang="en-US" sz="1000" smtClean="0">
                <a:solidFill>
                  <a:srgbClr val="000000"/>
                </a:solidFill>
                <a:ea typeface="MS PGothic" pitchFamily="34" charset="-128"/>
                <a:cs typeface="Arial" pitchFamily="34" charset="0"/>
              </a:rPr>
              <a:t>. 2010;55:2833-2842.</a:t>
            </a:r>
          </a:p>
          <a:p>
            <a:pPr defTabSz="303213" fontAlgn="base">
              <a:spcBef>
                <a:spcPct val="0"/>
              </a:spcBef>
              <a:spcAft>
                <a:spcPct val="0"/>
              </a:spcAft>
            </a:pPr>
            <a:r>
              <a:rPr lang="en-US" sz="1000" smtClean="0">
                <a:solidFill>
                  <a:srgbClr val="000000"/>
                </a:solidFill>
                <a:cs typeface="Arial" pitchFamily="34" charset="0"/>
              </a:rPr>
              <a:t> </a:t>
            </a:r>
          </a:p>
        </p:txBody>
      </p:sp>
      <p:sp>
        <p:nvSpPr>
          <p:cNvPr id="8" name="Content Placeholder 2"/>
          <p:cNvSpPr txBox="1">
            <a:spLocks/>
          </p:cNvSpPr>
          <p:nvPr/>
        </p:nvSpPr>
        <p:spPr bwMode="gray">
          <a:xfrm>
            <a:off x="84138" y="5629277"/>
            <a:ext cx="9282112" cy="561975"/>
          </a:xfrm>
          <a:prstGeom prst="rect">
            <a:avLst/>
          </a:prstGeom>
          <a:noFill/>
          <a:ln w="9525" algn="ctr">
            <a:noFill/>
            <a:miter lim="800000"/>
            <a:headEnd/>
            <a:tailEnd/>
          </a:ln>
          <a:effectLst/>
        </p:spPr>
        <p:txBody>
          <a:bodyPr/>
          <a:lstStyle/>
          <a:p>
            <a:pPr marL="342900" lvl="1" indent="-342900" fontAlgn="base">
              <a:spcBef>
                <a:spcPct val="50000"/>
              </a:spcBef>
              <a:spcAft>
                <a:spcPct val="0"/>
              </a:spcAft>
              <a:buClr>
                <a:srgbClr val="007CC3"/>
              </a:buClr>
              <a:buFont typeface="Arial" pitchFamily="34" charset="0"/>
              <a:buChar char="–"/>
              <a:defRPr/>
            </a:pPr>
            <a:r>
              <a:rPr lang="en-US" sz="1400" dirty="0">
                <a:solidFill>
                  <a:srgbClr val="000000"/>
                </a:solidFill>
                <a:cs typeface="Arial" pitchFamily="34" charset="0"/>
              </a:rPr>
              <a:t>Mutations in the human PCSK9 gene that lead to a loss of PCSK9 function are found </a:t>
            </a:r>
            <a:br>
              <a:rPr lang="en-US" sz="1400" dirty="0">
                <a:solidFill>
                  <a:srgbClr val="000000"/>
                </a:solidFill>
                <a:cs typeface="Arial" pitchFamily="34" charset="0"/>
              </a:rPr>
            </a:br>
            <a:r>
              <a:rPr lang="en-US" sz="1400" dirty="0">
                <a:solidFill>
                  <a:srgbClr val="000000"/>
                </a:solidFill>
                <a:cs typeface="Arial" pitchFamily="34" charset="0"/>
              </a:rPr>
              <a:t>in 1% to 3% of the population</a:t>
            </a:r>
            <a:r>
              <a:rPr lang="en-US" sz="1400" baseline="30000" dirty="0">
                <a:solidFill>
                  <a:srgbClr val="000000"/>
                </a:solidFill>
                <a:cs typeface="Arial" pitchFamily="34" charset="0"/>
              </a:rPr>
              <a:t>6,7</a:t>
            </a:r>
            <a:endParaRPr lang="en-US" sz="1400" kern="0" baseline="30000" dirty="0">
              <a:solidFill>
                <a:srgbClr val="000000"/>
              </a:solidFill>
              <a:cs typeface="Arial" pitchFamily="34" charset="0"/>
            </a:endParaRPr>
          </a:p>
        </p:txBody>
      </p:sp>
      <p:sp>
        <p:nvSpPr>
          <p:cNvPr id="335880" name="9 - Ορθογώνιο"/>
          <p:cNvSpPr>
            <a:spLocks noChangeArrowheads="1"/>
          </p:cNvSpPr>
          <p:nvPr/>
        </p:nvSpPr>
        <p:spPr bwMode="auto">
          <a:xfrm>
            <a:off x="7643813" y="5929313"/>
            <a:ext cx="2519362" cy="461962"/>
          </a:xfrm>
          <a:prstGeom prst="rect">
            <a:avLst/>
          </a:prstGeom>
          <a:solidFill>
            <a:schemeClr val="bg1"/>
          </a:solidFill>
          <a:ln w="9525" algn="ctr">
            <a:noFill/>
            <a:round/>
            <a:headEnd/>
            <a:tailEnd/>
          </a:ln>
        </p:spPr>
        <p:txBody>
          <a:bodyPr anchor="ctr">
            <a:spAutoFit/>
          </a:bodyPr>
          <a:lstStyle/>
          <a:p>
            <a:pPr algn="ctr" fontAlgn="base">
              <a:spcBef>
                <a:spcPct val="0"/>
              </a:spcBef>
              <a:spcAft>
                <a:spcPct val="0"/>
              </a:spcAft>
            </a:pPr>
            <a:endParaRPr lang="el-GR" sz="2400" b="1" smtClean="0">
              <a:solidFill>
                <a:srgbClr val="000000"/>
              </a:solidFill>
              <a:cs typeface="Arial" pitchFamily="34" charset="0"/>
            </a:endParaRPr>
          </a:p>
        </p:txBody>
      </p:sp>
      <p:sp>
        <p:nvSpPr>
          <p:cNvPr id="335881" name="8 - Ορθογώνιο"/>
          <p:cNvSpPr>
            <a:spLocks noChangeArrowheads="1"/>
          </p:cNvSpPr>
          <p:nvPr/>
        </p:nvSpPr>
        <p:spPr bwMode="auto">
          <a:xfrm>
            <a:off x="5246689" y="3340251"/>
            <a:ext cx="5040312" cy="461665"/>
          </a:xfrm>
          <a:prstGeom prst="rect">
            <a:avLst/>
          </a:prstGeom>
          <a:solidFill>
            <a:schemeClr val="bg1"/>
          </a:solidFill>
          <a:ln w="9525" algn="ctr">
            <a:noFill/>
            <a:round/>
            <a:headEnd/>
            <a:tailEnd/>
          </a:ln>
        </p:spPr>
        <p:txBody>
          <a:bodyPr anchor="ctr">
            <a:spAutoFit/>
          </a:bodyPr>
          <a:lstStyle/>
          <a:p>
            <a:pPr algn="ctr" fontAlgn="base">
              <a:spcBef>
                <a:spcPct val="0"/>
              </a:spcBef>
              <a:spcAft>
                <a:spcPct val="0"/>
              </a:spcAft>
            </a:pPr>
            <a:endParaRPr lang="el-GR" sz="2400" b="1" smtClean="0">
              <a:solidFill>
                <a:srgbClr val="000000"/>
              </a:solidFill>
              <a:cs typeface="Arial" pitchFamily="34" charset="0"/>
            </a:endParaRPr>
          </a:p>
        </p:txBody>
      </p:sp>
    </p:spTree>
    <p:custDataLst>
      <p:tags r:id="rId1"/>
    </p:custData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p:txBody>
          <a:bodyPr/>
          <a:lstStyle/>
          <a:p>
            <a:pPr eaLnBrk="1" hangingPunct="1"/>
            <a:r>
              <a:rPr lang="en-US" smtClean="0"/>
              <a:t>Clinical Outcomes Associated With </a:t>
            </a:r>
            <a:br>
              <a:rPr lang="en-US" smtClean="0"/>
            </a:br>
            <a:r>
              <a:rPr lang="en-US" smtClean="0"/>
              <a:t>PCSK9 GOF Mutations</a:t>
            </a:r>
          </a:p>
        </p:txBody>
      </p:sp>
      <p:sp>
        <p:nvSpPr>
          <p:cNvPr id="5" name="TextBox 4"/>
          <p:cNvSpPr txBox="1"/>
          <p:nvPr/>
        </p:nvSpPr>
        <p:spPr>
          <a:xfrm>
            <a:off x="514350" y="3572472"/>
            <a:ext cx="2743200" cy="646331"/>
          </a:xfrm>
          <a:prstGeom prst="rect">
            <a:avLst/>
          </a:prstGeom>
          <a:solidFill>
            <a:schemeClr val="bg1"/>
          </a:solidFill>
          <a:ln w="19050"/>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ADH-associated physical abnormalities</a:t>
            </a:r>
            <a:r>
              <a:rPr lang="en-US" baseline="30000" dirty="0">
                <a:solidFill>
                  <a:srgbClr val="000000"/>
                </a:solidFill>
              </a:rPr>
              <a:t>1</a:t>
            </a:r>
          </a:p>
        </p:txBody>
      </p:sp>
      <p:sp>
        <p:nvSpPr>
          <p:cNvPr id="6" name="TextBox 5"/>
          <p:cNvSpPr txBox="1"/>
          <p:nvPr/>
        </p:nvSpPr>
        <p:spPr>
          <a:xfrm>
            <a:off x="1985630" y="4800644"/>
            <a:ext cx="3092081" cy="646331"/>
          </a:xfrm>
          <a:prstGeom prst="rect">
            <a:avLst/>
          </a:prstGeom>
          <a:solidFill>
            <a:schemeClr val="bg1"/>
          </a:solidFill>
          <a:ln w="19050"/>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Coronary heart disease (CHD)</a:t>
            </a:r>
            <a:r>
              <a:rPr lang="en-US" baseline="30000" dirty="0">
                <a:solidFill>
                  <a:srgbClr val="000000"/>
                </a:solidFill>
              </a:rPr>
              <a:t>1,2</a:t>
            </a:r>
          </a:p>
        </p:txBody>
      </p:sp>
      <p:sp>
        <p:nvSpPr>
          <p:cNvPr id="7" name="TextBox 6"/>
          <p:cNvSpPr txBox="1"/>
          <p:nvPr/>
        </p:nvSpPr>
        <p:spPr>
          <a:xfrm>
            <a:off x="5572125" y="4800622"/>
            <a:ext cx="2657475" cy="646331"/>
          </a:xfrm>
          <a:prstGeom prst="rect">
            <a:avLst/>
          </a:prstGeom>
          <a:solidFill>
            <a:schemeClr val="bg1"/>
          </a:solidFill>
          <a:ln w="19050"/>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Premature myocardial infarction (MI)</a:t>
            </a:r>
            <a:r>
              <a:rPr lang="en-US" baseline="30000" dirty="0">
                <a:solidFill>
                  <a:srgbClr val="000000"/>
                </a:solidFill>
              </a:rPr>
              <a:t>1</a:t>
            </a:r>
          </a:p>
        </p:txBody>
      </p:sp>
      <p:sp>
        <p:nvSpPr>
          <p:cNvPr id="8" name="TextBox 7"/>
          <p:cNvSpPr txBox="1"/>
          <p:nvPr/>
        </p:nvSpPr>
        <p:spPr>
          <a:xfrm>
            <a:off x="8143875" y="3886200"/>
            <a:ext cx="1285875" cy="369332"/>
          </a:xfrm>
          <a:prstGeom prst="rect">
            <a:avLst/>
          </a:prstGeom>
          <a:solidFill>
            <a:schemeClr val="bg1"/>
          </a:solidFill>
          <a:ln w="19050"/>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Stroke</a:t>
            </a:r>
            <a:r>
              <a:rPr lang="en-US" baseline="30000" dirty="0">
                <a:solidFill>
                  <a:srgbClr val="000000"/>
                </a:solidFill>
              </a:rPr>
              <a:t>1</a:t>
            </a:r>
          </a:p>
        </p:txBody>
      </p:sp>
      <p:cxnSp>
        <p:nvCxnSpPr>
          <p:cNvPr id="10" name="Straight Arrow Connector 9"/>
          <p:cNvCxnSpPr/>
          <p:nvPr/>
        </p:nvCxnSpPr>
        <p:spPr bwMode="auto">
          <a:xfrm rot="10800000" flipV="1">
            <a:off x="3257550" y="3048001"/>
            <a:ext cx="1971675" cy="847725"/>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flipH="1">
            <a:off x="3532189" y="3038475"/>
            <a:ext cx="1697037" cy="1752600"/>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bwMode="auto">
          <a:xfrm rot="16200000" flipH="1">
            <a:off x="6175375" y="2101850"/>
            <a:ext cx="1022350" cy="2914650"/>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rot="16200000" flipH="1">
            <a:off x="5188744" y="3078956"/>
            <a:ext cx="1752600" cy="1671638"/>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bwMode="auto">
          <a:xfrm>
            <a:off x="1294077" y="1728316"/>
            <a:ext cx="7890129" cy="1326926"/>
          </a:xfrm>
          <a:prstGeom prst="roundRect">
            <a:avLst/>
          </a:prstGeom>
          <a:solidFill>
            <a:schemeClr val="accent6">
              <a:lumMod val="40000"/>
              <a:lumOff val="60000"/>
            </a:schemeClr>
          </a:solidFill>
          <a:ln w="19050" cap="flat" cmpd="sng" algn="ctr">
            <a:solidFill>
              <a:schemeClr val="accent2"/>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lgn="ctr" fontAlgn="base">
              <a:spcBef>
                <a:spcPct val="0"/>
              </a:spcBef>
              <a:spcAft>
                <a:spcPct val="0"/>
              </a:spcAft>
              <a:defRPr/>
            </a:pPr>
            <a:r>
              <a:rPr lang="en-US" sz="2400" dirty="0">
                <a:solidFill>
                  <a:srgbClr val="000000"/>
                </a:solidFill>
                <a:cs typeface="Arial" pitchFamily="34" charset="0"/>
              </a:rPr>
              <a:t>ADH caused by rare PCSK9 GOF mutations </a:t>
            </a:r>
            <a:br>
              <a:rPr lang="en-US" sz="2400" dirty="0">
                <a:solidFill>
                  <a:srgbClr val="000000"/>
                </a:solidFill>
                <a:cs typeface="Arial" pitchFamily="34" charset="0"/>
              </a:rPr>
            </a:br>
            <a:r>
              <a:rPr lang="en-US" sz="2400" dirty="0">
                <a:solidFill>
                  <a:srgbClr val="000000"/>
                </a:solidFill>
                <a:cs typeface="Arial" pitchFamily="34" charset="0"/>
              </a:rPr>
              <a:t>have a clinical phenotype resembling FH </a:t>
            </a:r>
            <a:br>
              <a:rPr lang="en-US" sz="2400" dirty="0">
                <a:solidFill>
                  <a:srgbClr val="000000"/>
                </a:solidFill>
                <a:cs typeface="Arial" pitchFamily="34" charset="0"/>
              </a:rPr>
            </a:br>
            <a:r>
              <a:rPr lang="en-US" sz="2400" dirty="0">
                <a:solidFill>
                  <a:srgbClr val="000000"/>
                </a:solidFill>
                <a:cs typeface="Arial" pitchFamily="34" charset="0"/>
              </a:rPr>
              <a:t>caused by LDL-R or apoB gene mutations</a:t>
            </a:r>
            <a:r>
              <a:rPr lang="en-US" sz="2400" baseline="30000" dirty="0">
                <a:solidFill>
                  <a:srgbClr val="000000"/>
                </a:solidFill>
                <a:cs typeface="Arial" pitchFamily="34" charset="0"/>
              </a:rPr>
              <a:t>1,2</a:t>
            </a:r>
          </a:p>
        </p:txBody>
      </p:sp>
      <p:sp>
        <p:nvSpPr>
          <p:cNvPr id="336918" name="TextBox 13"/>
          <p:cNvSpPr txBox="1">
            <a:spLocks noChangeArrowheads="1"/>
          </p:cNvSpPr>
          <p:nvPr/>
        </p:nvSpPr>
        <p:spPr bwMode="auto">
          <a:xfrm>
            <a:off x="207963" y="6457950"/>
            <a:ext cx="8134350" cy="400050"/>
          </a:xfrm>
          <a:prstGeom prst="rect">
            <a:avLst/>
          </a:prstGeom>
          <a:noFill/>
          <a:ln w="9525">
            <a:noFill/>
            <a:miter lim="800000"/>
            <a:headEnd/>
            <a:tailEnd/>
          </a:ln>
        </p:spPr>
        <p:txBody>
          <a:bodyPr>
            <a:spAutoFit/>
          </a:bodyPr>
          <a:lstStyle/>
          <a:p>
            <a:pPr fontAlgn="base">
              <a:spcBef>
                <a:spcPct val="0"/>
              </a:spcBef>
              <a:spcAft>
                <a:spcPct val="0"/>
              </a:spcAft>
            </a:pPr>
            <a:r>
              <a:rPr lang="en-US" sz="1000" b="1" smtClean="0">
                <a:solidFill>
                  <a:srgbClr val="000000"/>
                </a:solidFill>
                <a:cs typeface="Arial" pitchFamily="34" charset="0"/>
              </a:rPr>
              <a:t>1. </a:t>
            </a:r>
            <a:r>
              <a:rPr lang="en-US" sz="1000" smtClean="0">
                <a:solidFill>
                  <a:srgbClr val="000000"/>
                </a:solidFill>
                <a:cs typeface="Arial" pitchFamily="34" charset="0"/>
              </a:rPr>
              <a:t>Abifadel M, et al. In: Toth PP. </a:t>
            </a:r>
            <a:r>
              <a:rPr lang="en-US" sz="1000" i="1" smtClean="0">
                <a:solidFill>
                  <a:srgbClr val="000000"/>
                </a:solidFill>
                <a:cs typeface="Arial" pitchFamily="34" charset="0"/>
              </a:rPr>
              <a:t>The Year in Lipid Disorders. </a:t>
            </a:r>
            <a:r>
              <a:rPr lang="en-US" sz="1000" smtClean="0">
                <a:solidFill>
                  <a:srgbClr val="000000"/>
                </a:solidFill>
                <a:cs typeface="Arial" pitchFamily="34" charset="0"/>
              </a:rPr>
              <a:t>Vol. 2. Oxford, UK: Atlas Medical Publishing Ltd. 2010:3-23. </a:t>
            </a:r>
          </a:p>
          <a:p>
            <a:pPr marL="0" lvl="1" fontAlgn="base">
              <a:spcBef>
                <a:spcPct val="0"/>
              </a:spcBef>
              <a:spcAft>
                <a:spcPct val="0"/>
              </a:spcAft>
            </a:pPr>
            <a:r>
              <a:rPr lang="en-US" sz="1000" b="1" smtClean="0">
                <a:solidFill>
                  <a:srgbClr val="000000"/>
                </a:solidFill>
                <a:cs typeface="Arial" pitchFamily="34" charset="0"/>
              </a:rPr>
              <a:t>2. </a:t>
            </a:r>
            <a:r>
              <a:rPr lang="en-US" sz="1000" smtClean="0">
                <a:solidFill>
                  <a:srgbClr val="000000"/>
                </a:solidFill>
                <a:cs typeface="Arial" pitchFamily="34" charset="0"/>
              </a:rPr>
              <a:t>Benn M, et al. </a:t>
            </a:r>
            <a:r>
              <a:rPr lang="en-US" sz="1000" i="1" smtClean="0">
                <a:solidFill>
                  <a:srgbClr val="000000"/>
                </a:solidFill>
                <a:cs typeface="Arial" pitchFamily="34" charset="0"/>
              </a:rPr>
              <a:t>J Am College Cardiol. </a:t>
            </a:r>
            <a:r>
              <a:rPr lang="en-US" sz="1000" smtClean="0">
                <a:solidFill>
                  <a:srgbClr val="000000"/>
                </a:solidFill>
                <a:cs typeface="Arial" pitchFamily="34" charset="0"/>
              </a:rPr>
              <a:t>2010;55:2833-2842. </a:t>
            </a:r>
          </a:p>
        </p:txBody>
      </p:sp>
      <p:sp>
        <p:nvSpPr>
          <p:cNvPr id="336919" name="12 - Ορθογώνιο"/>
          <p:cNvSpPr>
            <a:spLocks noChangeArrowheads="1"/>
          </p:cNvSpPr>
          <p:nvPr/>
        </p:nvSpPr>
        <p:spPr bwMode="auto">
          <a:xfrm>
            <a:off x="7643813" y="5929313"/>
            <a:ext cx="2519362" cy="461962"/>
          </a:xfrm>
          <a:prstGeom prst="rect">
            <a:avLst/>
          </a:prstGeom>
          <a:solidFill>
            <a:schemeClr val="bg1"/>
          </a:solidFill>
          <a:ln w="9525" algn="ctr">
            <a:noFill/>
            <a:round/>
            <a:headEnd/>
            <a:tailEnd/>
          </a:ln>
        </p:spPr>
        <p:txBody>
          <a:bodyPr anchor="ctr">
            <a:spAutoFit/>
          </a:bodyPr>
          <a:lstStyle/>
          <a:p>
            <a:pPr algn="ctr" fontAlgn="base">
              <a:spcBef>
                <a:spcPct val="0"/>
              </a:spcBef>
              <a:spcAft>
                <a:spcPct val="0"/>
              </a:spcAft>
            </a:pPr>
            <a:endParaRPr lang="el-GR" sz="2400" b="1" smtClean="0">
              <a:solidFill>
                <a:srgbClr val="000000"/>
              </a:solidFill>
              <a:cs typeface="Arial" pitchFamily="34" charset="0"/>
            </a:endParaRPr>
          </a:p>
        </p:txBody>
      </p:sp>
    </p:spTree>
    <p:custDataLst>
      <p:tags r:id="rId1"/>
    </p:custData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1"/>
          <p:cNvSpPr>
            <a:spLocks noGrp="1"/>
          </p:cNvSpPr>
          <p:nvPr>
            <p:ph type="title"/>
          </p:nvPr>
        </p:nvSpPr>
        <p:spPr/>
        <p:txBody>
          <a:bodyPr/>
          <a:lstStyle/>
          <a:p>
            <a:pPr algn="ctr" eaLnBrk="1" hangingPunct="1"/>
            <a:r>
              <a:rPr lang="en-US" sz="2800" smtClean="0">
                <a:solidFill>
                  <a:srgbClr val="0070C0"/>
                </a:solidFill>
              </a:rPr>
              <a:t>Genetic Variants of PCSK9 Demonstrate Its Importance in Regulating LDL Levels</a:t>
            </a:r>
          </a:p>
        </p:txBody>
      </p:sp>
      <p:pic>
        <p:nvPicPr>
          <p:cNvPr id="337923" name="Content Placeholder 5" descr="AMG Brochure_AD6_020112_forAndrea5.jpg"/>
          <p:cNvPicPr>
            <a:picLocks noGrp="1" noChangeAspect="1"/>
          </p:cNvPicPr>
          <p:nvPr>
            <p:ph sz="half" idx="1"/>
          </p:nvPr>
        </p:nvPicPr>
        <p:blipFill>
          <a:blip r:embed="rId4" cstate="print"/>
          <a:srcRect/>
          <a:stretch>
            <a:fillRect/>
          </a:stretch>
        </p:blipFill>
        <p:spPr>
          <a:xfrm>
            <a:off x="0" y="1503365"/>
            <a:ext cx="10287000" cy="3532187"/>
          </a:xfrm>
        </p:spPr>
      </p:pic>
      <p:sp>
        <p:nvSpPr>
          <p:cNvPr id="337924" name="TextBox 4"/>
          <p:cNvSpPr txBox="1">
            <a:spLocks noChangeArrowheads="1"/>
          </p:cNvSpPr>
          <p:nvPr/>
        </p:nvSpPr>
        <p:spPr bwMode="auto">
          <a:xfrm>
            <a:off x="0" y="5059363"/>
            <a:ext cx="4929188"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b="1" smtClean="0">
                <a:solidFill>
                  <a:srgbClr val="FF0000"/>
                </a:solidFill>
                <a:cs typeface="Arial" pitchFamily="34" charset="0"/>
              </a:rPr>
              <a:t>PCSK9 Gain of Function (GOF) = </a:t>
            </a:r>
            <a:br>
              <a:rPr lang="en-US" sz="1600" b="1" smtClean="0">
                <a:solidFill>
                  <a:srgbClr val="FF0000"/>
                </a:solidFill>
                <a:cs typeface="Arial" pitchFamily="34" charset="0"/>
              </a:rPr>
            </a:br>
            <a:r>
              <a:rPr lang="en-US" sz="1600" b="1" u="sng" smtClean="0">
                <a:solidFill>
                  <a:srgbClr val="FF0000"/>
                </a:solidFill>
                <a:cs typeface="Arial" pitchFamily="34" charset="0"/>
              </a:rPr>
              <a:t>Less</a:t>
            </a:r>
            <a:r>
              <a:rPr lang="en-US" sz="1600" b="1" smtClean="0">
                <a:solidFill>
                  <a:srgbClr val="FF0000"/>
                </a:solidFill>
                <a:cs typeface="Arial" pitchFamily="34" charset="0"/>
              </a:rPr>
              <a:t> LDL-Rs</a:t>
            </a:r>
            <a:r>
              <a:rPr lang="en-US" sz="1600" b="1" baseline="30000" smtClean="0">
                <a:solidFill>
                  <a:srgbClr val="FF0000"/>
                </a:solidFill>
                <a:cs typeface="Arial" pitchFamily="34" charset="0"/>
              </a:rPr>
              <a:t>1,3,5</a:t>
            </a:r>
          </a:p>
        </p:txBody>
      </p:sp>
      <p:sp>
        <p:nvSpPr>
          <p:cNvPr id="337925" name="TextBox 6"/>
          <p:cNvSpPr txBox="1">
            <a:spLocks noChangeArrowheads="1"/>
          </p:cNvSpPr>
          <p:nvPr/>
        </p:nvSpPr>
        <p:spPr bwMode="auto">
          <a:xfrm>
            <a:off x="5164139" y="5059363"/>
            <a:ext cx="4930775"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b="1" smtClean="0">
                <a:solidFill>
                  <a:srgbClr val="FF0000"/>
                </a:solidFill>
                <a:cs typeface="Arial" pitchFamily="34" charset="0"/>
              </a:rPr>
              <a:t>PCSK9 Loss of Function (LOF) = </a:t>
            </a:r>
            <a:br>
              <a:rPr lang="en-US" sz="1600" b="1" smtClean="0">
                <a:solidFill>
                  <a:srgbClr val="FF0000"/>
                </a:solidFill>
                <a:cs typeface="Arial" pitchFamily="34" charset="0"/>
              </a:rPr>
            </a:br>
            <a:r>
              <a:rPr lang="en-US" sz="1600" b="1" u="sng" smtClean="0">
                <a:solidFill>
                  <a:srgbClr val="FF0000"/>
                </a:solidFill>
                <a:cs typeface="Arial" pitchFamily="34" charset="0"/>
              </a:rPr>
              <a:t>More</a:t>
            </a:r>
            <a:r>
              <a:rPr lang="en-US" sz="1600" b="1" smtClean="0">
                <a:solidFill>
                  <a:srgbClr val="FF0000"/>
                </a:solidFill>
                <a:cs typeface="Arial" pitchFamily="34" charset="0"/>
              </a:rPr>
              <a:t> LDL-Rs</a:t>
            </a:r>
            <a:r>
              <a:rPr lang="en-US" sz="1600" b="1" baseline="30000" smtClean="0">
                <a:solidFill>
                  <a:srgbClr val="FF0000"/>
                </a:solidFill>
                <a:cs typeface="Arial" pitchFamily="34" charset="0"/>
              </a:rPr>
              <a:t>2,4,5</a:t>
            </a:r>
          </a:p>
        </p:txBody>
      </p:sp>
      <p:sp>
        <p:nvSpPr>
          <p:cNvPr id="337926" name="TextBox 8"/>
          <p:cNvSpPr txBox="1">
            <a:spLocks noChangeArrowheads="1"/>
          </p:cNvSpPr>
          <p:nvPr/>
        </p:nvSpPr>
        <p:spPr bwMode="auto">
          <a:xfrm>
            <a:off x="296864" y="6151563"/>
            <a:ext cx="7407275" cy="862012"/>
          </a:xfrm>
          <a:prstGeom prst="rect">
            <a:avLst/>
          </a:prstGeom>
          <a:noFill/>
          <a:ln w="9525">
            <a:noFill/>
            <a:miter lim="800000"/>
            <a:headEnd/>
            <a:tailEnd/>
          </a:ln>
        </p:spPr>
        <p:txBody>
          <a:bodyPr>
            <a:spAutoFit/>
          </a:bodyPr>
          <a:lstStyle/>
          <a:p>
            <a:pPr defTabSz="303213" eaLnBrk="0" fontAlgn="base" hangingPunct="0">
              <a:spcBef>
                <a:spcPct val="0"/>
              </a:spcBef>
              <a:spcAft>
                <a:spcPct val="0"/>
              </a:spcAft>
            </a:pPr>
            <a:r>
              <a:rPr lang="en-US" sz="1000" b="1" smtClean="0">
                <a:solidFill>
                  <a:srgbClr val="000000"/>
                </a:solidFill>
                <a:cs typeface="Arial" pitchFamily="34" charset="0"/>
              </a:rPr>
              <a:t>1. </a:t>
            </a:r>
            <a:r>
              <a:rPr lang="en-US" sz="1000" smtClean="0">
                <a:solidFill>
                  <a:srgbClr val="000000"/>
                </a:solidFill>
                <a:cs typeface="Arial" pitchFamily="34" charset="0"/>
              </a:rPr>
              <a:t>Horton JD, et al. </a:t>
            </a:r>
            <a:r>
              <a:rPr lang="en-US" sz="1000" i="1" smtClean="0">
                <a:solidFill>
                  <a:srgbClr val="000000"/>
                </a:solidFill>
                <a:cs typeface="Arial" pitchFamily="34" charset="0"/>
              </a:rPr>
              <a:t>J Lipid Res</a:t>
            </a:r>
            <a:r>
              <a:rPr lang="en-US" sz="1000" smtClean="0">
                <a:solidFill>
                  <a:srgbClr val="000000"/>
                </a:solidFill>
                <a:cs typeface="Arial" pitchFamily="34" charset="0"/>
              </a:rPr>
              <a:t>. 2009;50:S172-S177.  </a:t>
            </a:r>
            <a:r>
              <a:rPr lang="en-US" sz="1000" b="1" smtClean="0">
                <a:solidFill>
                  <a:srgbClr val="000000"/>
                </a:solidFill>
                <a:cs typeface="Arial" pitchFamily="34" charset="0"/>
              </a:rPr>
              <a:t>2. </a:t>
            </a:r>
            <a:r>
              <a:rPr lang="en-US" sz="1000" smtClean="0">
                <a:solidFill>
                  <a:srgbClr val="000000"/>
                </a:solidFill>
                <a:cs typeface="Arial" pitchFamily="34" charset="0"/>
              </a:rPr>
              <a:t>Lakoski SG, et al. </a:t>
            </a:r>
            <a:r>
              <a:rPr lang="en-US" sz="1000" i="1" smtClean="0">
                <a:solidFill>
                  <a:srgbClr val="000000"/>
                </a:solidFill>
                <a:cs typeface="Arial" pitchFamily="34" charset="0"/>
              </a:rPr>
              <a:t>J Clin Endocrinol Metab. </a:t>
            </a:r>
            <a:r>
              <a:rPr lang="en-US" sz="1000" smtClean="0">
                <a:solidFill>
                  <a:srgbClr val="000000"/>
                </a:solidFill>
                <a:cs typeface="Arial" pitchFamily="34" charset="0"/>
              </a:rPr>
              <a:t>2009;94:</a:t>
            </a:r>
            <a:br>
              <a:rPr lang="en-US" sz="1000" smtClean="0">
                <a:solidFill>
                  <a:srgbClr val="000000"/>
                </a:solidFill>
                <a:cs typeface="Arial" pitchFamily="34" charset="0"/>
              </a:rPr>
            </a:br>
            <a:r>
              <a:rPr lang="en-US" sz="1000" smtClean="0">
                <a:solidFill>
                  <a:srgbClr val="000000"/>
                </a:solidFill>
                <a:cs typeface="Arial" pitchFamily="34" charset="0"/>
              </a:rPr>
              <a:t>2537-2543. </a:t>
            </a:r>
            <a:r>
              <a:rPr lang="en-US" sz="1000" b="1" smtClean="0">
                <a:solidFill>
                  <a:srgbClr val="000000"/>
                </a:solidFill>
                <a:cs typeface="Arial" pitchFamily="34" charset="0"/>
              </a:rPr>
              <a:t>3. </a:t>
            </a:r>
            <a:r>
              <a:rPr lang="en-US" sz="1000" smtClean="0">
                <a:solidFill>
                  <a:srgbClr val="000000"/>
                </a:solidFill>
                <a:cs typeface="Arial" pitchFamily="34" charset="0"/>
              </a:rPr>
              <a:t>Abifadel M, et al. </a:t>
            </a:r>
            <a:r>
              <a:rPr lang="en-US" sz="1000" i="1" smtClean="0">
                <a:solidFill>
                  <a:srgbClr val="000000"/>
                </a:solidFill>
                <a:cs typeface="Arial" pitchFamily="34" charset="0"/>
              </a:rPr>
              <a:t>Hum Mutat. </a:t>
            </a:r>
            <a:r>
              <a:rPr lang="en-US" sz="1000" smtClean="0">
                <a:solidFill>
                  <a:srgbClr val="000000"/>
                </a:solidFill>
                <a:cs typeface="Arial" pitchFamily="34" charset="0"/>
              </a:rPr>
              <a:t>2009;30:520-529. </a:t>
            </a:r>
            <a:r>
              <a:rPr lang="en-US" sz="1000" b="1" smtClean="0">
                <a:solidFill>
                  <a:srgbClr val="000000"/>
                </a:solidFill>
                <a:cs typeface="Arial" pitchFamily="34" charset="0"/>
              </a:rPr>
              <a:t>4. </a:t>
            </a:r>
            <a:r>
              <a:rPr lang="en-US" sz="1000" smtClean="0">
                <a:solidFill>
                  <a:srgbClr val="000000"/>
                </a:solidFill>
                <a:cs typeface="Arial" pitchFamily="34" charset="0"/>
              </a:rPr>
              <a:t>Cohen J, et al. </a:t>
            </a:r>
            <a:r>
              <a:rPr lang="en-US" sz="1000" i="1" smtClean="0">
                <a:solidFill>
                  <a:srgbClr val="000000"/>
                </a:solidFill>
                <a:cs typeface="Arial" pitchFamily="34" charset="0"/>
              </a:rPr>
              <a:t>Nat Genet. </a:t>
            </a:r>
            <a:r>
              <a:rPr lang="en-US" sz="1000" smtClean="0">
                <a:solidFill>
                  <a:srgbClr val="000000"/>
                </a:solidFill>
                <a:cs typeface="Arial" pitchFamily="34" charset="0"/>
              </a:rPr>
              <a:t>2005;37:161-165. </a:t>
            </a:r>
            <a:br>
              <a:rPr lang="en-US" sz="1000" smtClean="0">
                <a:solidFill>
                  <a:srgbClr val="000000"/>
                </a:solidFill>
                <a:cs typeface="Arial" pitchFamily="34" charset="0"/>
              </a:rPr>
            </a:br>
            <a:r>
              <a:rPr lang="en-US" sz="1000" b="1" smtClean="0">
                <a:solidFill>
                  <a:srgbClr val="000000"/>
                </a:solidFill>
                <a:cs typeface="Arial" pitchFamily="34" charset="0"/>
              </a:rPr>
              <a:t>5. </a:t>
            </a:r>
            <a:r>
              <a:rPr lang="en-US" sz="1000" smtClean="0">
                <a:solidFill>
                  <a:srgbClr val="000000"/>
                </a:solidFill>
                <a:cs typeface="Arial" pitchFamily="34" charset="0"/>
              </a:rPr>
              <a:t>Steinberg D, et al. </a:t>
            </a:r>
            <a:r>
              <a:rPr lang="en-US" sz="1000" i="1" smtClean="0">
                <a:solidFill>
                  <a:srgbClr val="000000"/>
                </a:solidFill>
                <a:cs typeface="Arial" pitchFamily="34" charset="0"/>
              </a:rPr>
              <a:t>PNAS. </a:t>
            </a:r>
            <a:r>
              <a:rPr lang="en-US" sz="1000" smtClean="0">
                <a:solidFill>
                  <a:srgbClr val="000000"/>
                </a:solidFill>
                <a:cs typeface="Arial" pitchFamily="34" charset="0"/>
              </a:rPr>
              <a:t>2009;106:9546-9547.  </a:t>
            </a:r>
            <a:r>
              <a:rPr lang="en-US" sz="1000" b="1" smtClean="0">
                <a:solidFill>
                  <a:srgbClr val="000000"/>
                </a:solidFill>
                <a:cs typeface="Arial" pitchFamily="34" charset="0"/>
              </a:rPr>
              <a:t>6. </a:t>
            </a:r>
            <a:r>
              <a:rPr lang="en-US" sz="1000" smtClean="0">
                <a:solidFill>
                  <a:srgbClr val="000000"/>
                </a:solidFill>
                <a:ea typeface="MS PGothic" pitchFamily="34" charset="-128"/>
                <a:cs typeface="Arial" pitchFamily="34" charset="0"/>
              </a:rPr>
              <a:t>Cohen JC, et al. </a:t>
            </a:r>
            <a:r>
              <a:rPr lang="en-US" sz="1000" i="1" smtClean="0">
                <a:solidFill>
                  <a:srgbClr val="000000"/>
                </a:solidFill>
                <a:ea typeface="MS PGothic" pitchFamily="34" charset="-128"/>
                <a:cs typeface="Arial" pitchFamily="34" charset="0"/>
              </a:rPr>
              <a:t>N Engl J Med</a:t>
            </a:r>
            <a:r>
              <a:rPr lang="en-US" sz="1000" smtClean="0">
                <a:solidFill>
                  <a:srgbClr val="000000"/>
                </a:solidFill>
                <a:ea typeface="MS PGothic" pitchFamily="34" charset="-128"/>
                <a:cs typeface="Arial" pitchFamily="34" charset="0"/>
              </a:rPr>
              <a:t>. 2006;354:1264-1272.  </a:t>
            </a:r>
            <a:br>
              <a:rPr lang="en-US" sz="1000" smtClean="0">
                <a:solidFill>
                  <a:srgbClr val="000000"/>
                </a:solidFill>
                <a:ea typeface="MS PGothic" pitchFamily="34" charset="-128"/>
                <a:cs typeface="Arial" pitchFamily="34" charset="0"/>
              </a:rPr>
            </a:br>
            <a:r>
              <a:rPr lang="en-US" sz="1000" b="1" smtClean="0">
                <a:solidFill>
                  <a:srgbClr val="000000"/>
                </a:solidFill>
                <a:ea typeface="MS PGothic" pitchFamily="34" charset="-128"/>
                <a:cs typeface="Arial" pitchFamily="34" charset="0"/>
              </a:rPr>
              <a:t>7. </a:t>
            </a:r>
            <a:r>
              <a:rPr lang="en-US" sz="1000" smtClean="0">
                <a:solidFill>
                  <a:srgbClr val="000000"/>
                </a:solidFill>
                <a:ea typeface="MS PGothic" pitchFamily="34" charset="-128"/>
                <a:cs typeface="Arial" pitchFamily="34" charset="0"/>
              </a:rPr>
              <a:t>Benn M, et al. </a:t>
            </a:r>
            <a:r>
              <a:rPr lang="en-US" sz="1000" i="1" smtClean="0">
                <a:solidFill>
                  <a:srgbClr val="000000"/>
                </a:solidFill>
                <a:ea typeface="MS PGothic" pitchFamily="34" charset="-128"/>
                <a:cs typeface="Arial" pitchFamily="34" charset="0"/>
              </a:rPr>
              <a:t>J Am Coll Cardiol</a:t>
            </a:r>
            <a:r>
              <a:rPr lang="en-US" sz="1000" smtClean="0">
                <a:solidFill>
                  <a:srgbClr val="000000"/>
                </a:solidFill>
                <a:ea typeface="MS PGothic" pitchFamily="34" charset="-128"/>
                <a:cs typeface="Arial" pitchFamily="34" charset="0"/>
              </a:rPr>
              <a:t>. 2010;55:2833-2842.</a:t>
            </a:r>
          </a:p>
          <a:p>
            <a:pPr defTabSz="303213" fontAlgn="base">
              <a:spcBef>
                <a:spcPct val="0"/>
              </a:spcBef>
              <a:spcAft>
                <a:spcPct val="0"/>
              </a:spcAft>
            </a:pPr>
            <a:r>
              <a:rPr lang="en-US" sz="1000" smtClean="0">
                <a:solidFill>
                  <a:srgbClr val="000000"/>
                </a:solidFill>
                <a:cs typeface="Arial" pitchFamily="34" charset="0"/>
              </a:rPr>
              <a:t> </a:t>
            </a:r>
          </a:p>
        </p:txBody>
      </p:sp>
      <p:sp>
        <p:nvSpPr>
          <p:cNvPr id="8" name="Content Placeholder 2"/>
          <p:cNvSpPr txBox="1">
            <a:spLocks/>
          </p:cNvSpPr>
          <p:nvPr/>
        </p:nvSpPr>
        <p:spPr bwMode="gray">
          <a:xfrm>
            <a:off x="84138" y="5629277"/>
            <a:ext cx="9282112" cy="561975"/>
          </a:xfrm>
          <a:prstGeom prst="rect">
            <a:avLst/>
          </a:prstGeom>
          <a:noFill/>
          <a:ln w="9525" algn="ctr">
            <a:noFill/>
            <a:miter lim="800000"/>
            <a:headEnd/>
            <a:tailEnd/>
          </a:ln>
          <a:effectLst/>
        </p:spPr>
        <p:txBody>
          <a:bodyPr/>
          <a:lstStyle/>
          <a:p>
            <a:pPr marL="342900" lvl="1" indent="-342900" fontAlgn="base">
              <a:spcBef>
                <a:spcPct val="50000"/>
              </a:spcBef>
              <a:spcAft>
                <a:spcPct val="0"/>
              </a:spcAft>
              <a:buClr>
                <a:srgbClr val="007CC3"/>
              </a:buClr>
              <a:buFont typeface="Arial" pitchFamily="34" charset="0"/>
              <a:buChar char="–"/>
              <a:defRPr/>
            </a:pPr>
            <a:r>
              <a:rPr lang="en-US" sz="1400" dirty="0">
                <a:solidFill>
                  <a:srgbClr val="000000"/>
                </a:solidFill>
                <a:cs typeface="Arial" pitchFamily="34" charset="0"/>
              </a:rPr>
              <a:t>Mutations in the human PCSK9 gene that lead to a loss of PCSK9 function are found </a:t>
            </a:r>
            <a:br>
              <a:rPr lang="en-US" sz="1400" dirty="0">
                <a:solidFill>
                  <a:srgbClr val="000000"/>
                </a:solidFill>
                <a:cs typeface="Arial" pitchFamily="34" charset="0"/>
              </a:rPr>
            </a:br>
            <a:r>
              <a:rPr lang="en-US" sz="1400" dirty="0">
                <a:solidFill>
                  <a:srgbClr val="000000"/>
                </a:solidFill>
                <a:cs typeface="Arial" pitchFamily="34" charset="0"/>
              </a:rPr>
              <a:t>in 1% to 3% of the population</a:t>
            </a:r>
            <a:r>
              <a:rPr lang="en-US" sz="1400" baseline="30000" dirty="0">
                <a:solidFill>
                  <a:srgbClr val="000000"/>
                </a:solidFill>
                <a:cs typeface="Arial" pitchFamily="34" charset="0"/>
              </a:rPr>
              <a:t>6,7</a:t>
            </a:r>
            <a:endParaRPr lang="en-US" sz="1400" kern="0" baseline="30000" dirty="0">
              <a:solidFill>
                <a:srgbClr val="000000"/>
              </a:solidFill>
              <a:cs typeface="Arial" pitchFamily="34" charset="0"/>
            </a:endParaRPr>
          </a:p>
        </p:txBody>
      </p:sp>
      <p:sp>
        <p:nvSpPr>
          <p:cNvPr id="337928" name="9 - Ορθογώνιο"/>
          <p:cNvSpPr>
            <a:spLocks noChangeArrowheads="1"/>
          </p:cNvSpPr>
          <p:nvPr/>
        </p:nvSpPr>
        <p:spPr bwMode="auto">
          <a:xfrm>
            <a:off x="7643813" y="5929313"/>
            <a:ext cx="2519362" cy="461962"/>
          </a:xfrm>
          <a:prstGeom prst="rect">
            <a:avLst/>
          </a:prstGeom>
          <a:solidFill>
            <a:schemeClr val="bg1"/>
          </a:solidFill>
          <a:ln w="9525" algn="ctr">
            <a:noFill/>
            <a:round/>
            <a:headEnd/>
            <a:tailEnd/>
          </a:ln>
        </p:spPr>
        <p:txBody>
          <a:bodyPr anchor="ctr">
            <a:spAutoFit/>
          </a:bodyPr>
          <a:lstStyle/>
          <a:p>
            <a:pPr algn="ctr" fontAlgn="base">
              <a:spcBef>
                <a:spcPct val="0"/>
              </a:spcBef>
              <a:spcAft>
                <a:spcPct val="0"/>
              </a:spcAft>
            </a:pPr>
            <a:endParaRPr lang="el-GR" sz="2400" b="1" smtClean="0">
              <a:solidFill>
                <a:srgbClr val="000000"/>
              </a:solidFill>
              <a:cs typeface="Arial" pitchFamily="34" charset="0"/>
            </a:endParaRPr>
          </a:p>
        </p:txBody>
      </p:sp>
      <p:sp>
        <p:nvSpPr>
          <p:cNvPr id="337929" name="8 - Ορθογώνιο"/>
          <p:cNvSpPr>
            <a:spLocks noChangeArrowheads="1"/>
          </p:cNvSpPr>
          <p:nvPr/>
        </p:nvSpPr>
        <p:spPr bwMode="auto">
          <a:xfrm>
            <a:off x="1" y="3340251"/>
            <a:ext cx="5040313" cy="461665"/>
          </a:xfrm>
          <a:prstGeom prst="rect">
            <a:avLst/>
          </a:prstGeom>
          <a:solidFill>
            <a:schemeClr val="bg1"/>
          </a:solidFill>
          <a:ln w="9525" algn="ctr">
            <a:noFill/>
            <a:round/>
            <a:headEnd/>
            <a:tailEnd/>
          </a:ln>
        </p:spPr>
        <p:txBody>
          <a:bodyPr anchor="ctr">
            <a:spAutoFit/>
          </a:bodyPr>
          <a:lstStyle/>
          <a:p>
            <a:pPr algn="ctr" fontAlgn="base">
              <a:spcBef>
                <a:spcPct val="0"/>
              </a:spcBef>
              <a:spcAft>
                <a:spcPct val="0"/>
              </a:spcAft>
            </a:pPr>
            <a:endParaRPr lang="el-GR" sz="2400" b="1" smtClean="0">
              <a:solidFill>
                <a:srgbClr val="000000"/>
              </a:solidFill>
              <a:cs typeface="Arial" pitchFamily="34" charset="0"/>
            </a:endParaRPr>
          </a:p>
        </p:txBody>
      </p:sp>
    </p:spTree>
    <p:custDataLst>
      <p:tags r:id="rId1"/>
    </p:custData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tle 1"/>
          <p:cNvSpPr>
            <a:spLocks noGrp="1"/>
          </p:cNvSpPr>
          <p:nvPr>
            <p:ph type="title"/>
          </p:nvPr>
        </p:nvSpPr>
        <p:spPr/>
        <p:txBody>
          <a:bodyPr/>
          <a:lstStyle/>
          <a:p>
            <a:pPr eaLnBrk="1" hangingPunct="1"/>
            <a:r>
              <a:rPr lang="en-US" smtClean="0"/>
              <a:t>Clinical Outcomes Associated With </a:t>
            </a:r>
            <a:br>
              <a:rPr lang="en-US" smtClean="0"/>
            </a:br>
            <a:r>
              <a:rPr lang="en-US" smtClean="0"/>
              <a:t>PCSK9 LOF Mutations</a:t>
            </a:r>
          </a:p>
        </p:txBody>
      </p:sp>
      <p:sp>
        <p:nvSpPr>
          <p:cNvPr id="5" name="TextBox 4"/>
          <p:cNvSpPr txBox="1"/>
          <p:nvPr/>
        </p:nvSpPr>
        <p:spPr>
          <a:xfrm>
            <a:off x="510700" y="3539240"/>
            <a:ext cx="2974458" cy="923330"/>
          </a:xfrm>
          <a:prstGeom prst="rect">
            <a:avLst/>
          </a:prstGeom>
          <a:solidFill>
            <a:schemeClr val="bg1"/>
          </a:solidFill>
          <a:ln w="19050">
            <a:solidFill>
              <a:schemeClr val="accent2"/>
            </a:solid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Reduced plasma </a:t>
            </a:r>
            <a:br>
              <a:rPr lang="en-US" dirty="0">
                <a:solidFill>
                  <a:srgbClr val="000000"/>
                </a:solidFill>
              </a:rPr>
            </a:br>
            <a:r>
              <a:rPr lang="en-US" dirty="0">
                <a:solidFill>
                  <a:srgbClr val="000000"/>
                </a:solidFill>
              </a:rPr>
              <a:t>levels of TC</a:t>
            </a:r>
            <a:br>
              <a:rPr lang="en-US" dirty="0">
                <a:solidFill>
                  <a:srgbClr val="000000"/>
                </a:solidFill>
              </a:rPr>
            </a:br>
            <a:r>
              <a:rPr lang="en-US" dirty="0">
                <a:solidFill>
                  <a:srgbClr val="000000"/>
                </a:solidFill>
              </a:rPr>
              <a:t>and LDL-C</a:t>
            </a:r>
            <a:r>
              <a:rPr lang="en-US" baseline="30000" dirty="0">
                <a:solidFill>
                  <a:srgbClr val="000000"/>
                </a:solidFill>
              </a:rPr>
              <a:t>1,3,4</a:t>
            </a:r>
          </a:p>
        </p:txBody>
      </p:sp>
      <p:sp>
        <p:nvSpPr>
          <p:cNvPr id="7" name="TextBox 6"/>
          <p:cNvSpPr txBox="1"/>
          <p:nvPr/>
        </p:nvSpPr>
        <p:spPr>
          <a:xfrm>
            <a:off x="3846909" y="4876831"/>
            <a:ext cx="2657475" cy="646331"/>
          </a:xfrm>
          <a:prstGeom prst="rect">
            <a:avLst/>
          </a:prstGeom>
          <a:solidFill>
            <a:schemeClr val="bg1"/>
          </a:solidFill>
          <a:ln w="19050">
            <a:solidFill>
              <a:schemeClr val="accent2"/>
            </a:solid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Reduced risk of early-onset MI</a:t>
            </a:r>
            <a:r>
              <a:rPr lang="en-US" baseline="30000" dirty="0">
                <a:solidFill>
                  <a:srgbClr val="000000"/>
                </a:solidFill>
              </a:rPr>
              <a:t>5</a:t>
            </a:r>
          </a:p>
        </p:txBody>
      </p:sp>
      <p:sp>
        <p:nvSpPr>
          <p:cNvPr id="8" name="TextBox 7"/>
          <p:cNvSpPr txBox="1"/>
          <p:nvPr/>
        </p:nvSpPr>
        <p:spPr>
          <a:xfrm>
            <a:off x="7715250" y="3657603"/>
            <a:ext cx="1714500" cy="646331"/>
          </a:xfrm>
          <a:prstGeom prst="rect">
            <a:avLst/>
          </a:prstGeom>
          <a:solidFill>
            <a:schemeClr val="bg1"/>
          </a:solidFill>
          <a:ln w="19050">
            <a:solidFill>
              <a:schemeClr val="accent2"/>
            </a:solid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dirty="0">
                <a:solidFill>
                  <a:srgbClr val="000000"/>
                </a:solidFill>
              </a:rPr>
              <a:t>Protection from CHD</a:t>
            </a:r>
            <a:r>
              <a:rPr lang="en-US" baseline="30000" dirty="0">
                <a:solidFill>
                  <a:srgbClr val="000000"/>
                </a:solidFill>
              </a:rPr>
              <a:t>1,3</a:t>
            </a:r>
          </a:p>
        </p:txBody>
      </p:sp>
      <p:cxnSp>
        <p:nvCxnSpPr>
          <p:cNvPr id="10" name="Straight Arrow Connector 9"/>
          <p:cNvCxnSpPr/>
          <p:nvPr/>
        </p:nvCxnSpPr>
        <p:spPr bwMode="auto">
          <a:xfrm flipH="1">
            <a:off x="3484563" y="3054350"/>
            <a:ext cx="1674812" cy="946150"/>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bwMode="auto">
          <a:xfrm>
            <a:off x="5159377" y="3054350"/>
            <a:ext cx="2555875" cy="927100"/>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338958" name="TextBox 16"/>
          <p:cNvSpPr txBox="1">
            <a:spLocks noChangeArrowheads="1"/>
          </p:cNvSpPr>
          <p:nvPr/>
        </p:nvSpPr>
        <p:spPr bwMode="auto">
          <a:xfrm>
            <a:off x="565151" y="6116640"/>
            <a:ext cx="6400800" cy="708025"/>
          </a:xfrm>
          <a:prstGeom prst="rect">
            <a:avLst/>
          </a:prstGeom>
          <a:noFill/>
          <a:ln w="9525">
            <a:noFill/>
            <a:miter lim="800000"/>
            <a:headEnd/>
            <a:tailEnd/>
          </a:ln>
        </p:spPr>
        <p:txBody>
          <a:bodyPr>
            <a:spAutoFit/>
          </a:bodyPr>
          <a:lstStyle/>
          <a:p>
            <a:pPr fontAlgn="base">
              <a:spcBef>
                <a:spcPct val="0"/>
              </a:spcBef>
              <a:spcAft>
                <a:spcPct val="0"/>
              </a:spcAft>
            </a:pPr>
            <a:r>
              <a:rPr lang="en-US" sz="1000" b="1" smtClean="0">
                <a:solidFill>
                  <a:srgbClr val="000000"/>
                </a:solidFill>
                <a:cs typeface="Arial" pitchFamily="34" charset="0"/>
              </a:rPr>
              <a:t>1. </a:t>
            </a:r>
            <a:r>
              <a:rPr lang="en-US" sz="1000" smtClean="0">
                <a:solidFill>
                  <a:srgbClr val="000000"/>
                </a:solidFill>
                <a:cs typeface="Arial" pitchFamily="34" charset="0"/>
              </a:rPr>
              <a:t>Abifadel M, et al. </a:t>
            </a:r>
            <a:r>
              <a:rPr lang="en-US" sz="1000" i="1" smtClean="0">
                <a:solidFill>
                  <a:srgbClr val="000000"/>
                </a:solidFill>
                <a:cs typeface="Arial" pitchFamily="34" charset="0"/>
              </a:rPr>
              <a:t>Hum Mutat</a:t>
            </a:r>
            <a:r>
              <a:rPr lang="en-US" sz="1000" smtClean="0">
                <a:solidFill>
                  <a:srgbClr val="000000"/>
                </a:solidFill>
                <a:cs typeface="Arial" pitchFamily="34" charset="0"/>
              </a:rPr>
              <a:t>. 2009;30:520-529. </a:t>
            </a:r>
            <a:r>
              <a:rPr lang="en-US" sz="1000" b="1" smtClean="0">
                <a:solidFill>
                  <a:srgbClr val="000000"/>
                </a:solidFill>
                <a:cs typeface="Arial" pitchFamily="34" charset="0"/>
              </a:rPr>
              <a:t>2. </a:t>
            </a:r>
            <a:r>
              <a:rPr lang="en-US" sz="1000" smtClean="0">
                <a:solidFill>
                  <a:srgbClr val="000000"/>
                </a:solidFill>
                <a:cs typeface="Arial" pitchFamily="34" charset="0"/>
              </a:rPr>
              <a:t>Abifadel M, et al. </a:t>
            </a:r>
            <a:r>
              <a:rPr lang="en-US" sz="1000" i="1" smtClean="0">
                <a:solidFill>
                  <a:srgbClr val="000000"/>
                </a:solidFill>
                <a:cs typeface="Arial" pitchFamily="34" charset="0"/>
              </a:rPr>
              <a:t>Hum Mutat. </a:t>
            </a:r>
            <a:r>
              <a:rPr lang="en-US" sz="1000" smtClean="0">
                <a:solidFill>
                  <a:srgbClr val="000000"/>
                </a:solidFill>
                <a:cs typeface="Arial" pitchFamily="34" charset="0"/>
              </a:rPr>
              <a:t>2009;30: supplementary information. </a:t>
            </a:r>
            <a:r>
              <a:rPr lang="en-US" sz="1000" b="1" smtClean="0">
                <a:solidFill>
                  <a:srgbClr val="000000"/>
                </a:solidFill>
                <a:cs typeface="Arial" pitchFamily="34" charset="0"/>
              </a:rPr>
              <a:t>3. </a:t>
            </a:r>
            <a:r>
              <a:rPr lang="en-US" sz="1000" smtClean="0">
                <a:solidFill>
                  <a:srgbClr val="000000"/>
                </a:solidFill>
                <a:cs typeface="Arial" pitchFamily="34" charset="0"/>
              </a:rPr>
              <a:t>Abifadel M, et al. In: Toth PP. </a:t>
            </a:r>
            <a:r>
              <a:rPr lang="en-US" sz="1000" i="1" smtClean="0">
                <a:solidFill>
                  <a:srgbClr val="000000"/>
                </a:solidFill>
                <a:cs typeface="Arial" pitchFamily="34" charset="0"/>
              </a:rPr>
              <a:t>The Year in Lipid Disorders. </a:t>
            </a:r>
            <a:r>
              <a:rPr lang="en-US" sz="1000" smtClean="0">
                <a:solidFill>
                  <a:srgbClr val="000000"/>
                </a:solidFill>
                <a:cs typeface="Arial" pitchFamily="34" charset="0"/>
              </a:rPr>
              <a:t>Vol. 2. Oxford, UK: Atlas Medical Publishing Ltd. 2010:3-23. </a:t>
            </a:r>
            <a:r>
              <a:rPr lang="en-US" sz="1000" b="1" smtClean="0">
                <a:solidFill>
                  <a:srgbClr val="000000"/>
                </a:solidFill>
                <a:cs typeface="Arial" pitchFamily="34" charset="0"/>
              </a:rPr>
              <a:t>4.</a:t>
            </a:r>
            <a:r>
              <a:rPr lang="en-US" sz="1000" smtClean="0">
                <a:solidFill>
                  <a:srgbClr val="000000"/>
                </a:solidFill>
                <a:cs typeface="Arial" pitchFamily="34" charset="0"/>
              </a:rPr>
              <a:t> Benn M, et al. </a:t>
            </a:r>
            <a:r>
              <a:rPr lang="en-US" sz="1000" i="1" smtClean="0">
                <a:solidFill>
                  <a:srgbClr val="000000"/>
                </a:solidFill>
                <a:cs typeface="Arial" pitchFamily="34" charset="0"/>
              </a:rPr>
              <a:t>J Am Coll Cardiol. </a:t>
            </a:r>
            <a:r>
              <a:rPr lang="en-US" sz="1000" smtClean="0">
                <a:solidFill>
                  <a:srgbClr val="000000"/>
                </a:solidFill>
                <a:cs typeface="Arial" pitchFamily="34" charset="0"/>
              </a:rPr>
              <a:t>2010;55:2833:2842. </a:t>
            </a:r>
            <a:r>
              <a:rPr lang="en-US" sz="1000" b="1" smtClean="0">
                <a:solidFill>
                  <a:srgbClr val="000000"/>
                </a:solidFill>
                <a:cs typeface="Arial" pitchFamily="34" charset="0"/>
              </a:rPr>
              <a:t>5. </a:t>
            </a:r>
            <a:r>
              <a:rPr lang="en-US" sz="1000" smtClean="0">
                <a:solidFill>
                  <a:srgbClr val="000000"/>
                </a:solidFill>
                <a:cs typeface="Arial" pitchFamily="34" charset="0"/>
              </a:rPr>
              <a:t>Kathiresan S. </a:t>
            </a:r>
            <a:r>
              <a:rPr lang="en-US" sz="1000" i="1" smtClean="0">
                <a:solidFill>
                  <a:srgbClr val="000000"/>
                </a:solidFill>
                <a:cs typeface="Arial" pitchFamily="34" charset="0"/>
              </a:rPr>
              <a:t>N Engl J Med</a:t>
            </a:r>
            <a:r>
              <a:rPr lang="en-US" sz="1000" smtClean="0">
                <a:solidFill>
                  <a:srgbClr val="000000"/>
                </a:solidFill>
                <a:cs typeface="Arial" pitchFamily="34" charset="0"/>
              </a:rPr>
              <a:t>. 2008;358:2299-2300.</a:t>
            </a:r>
          </a:p>
        </p:txBody>
      </p:sp>
      <p:cxnSp>
        <p:nvCxnSpPr>
          <p:cNvPr id="16" name="Straight Arrow Connector 15"/>
          <p:cNvCxnSpPr/>
          <p:nvPr/>
        </p:nvCxnSpPr>
        <p:spPr bwMode="auto">
          <a:xfrm>
            <a:off x="5159377" y="3054350"/>
            <a:ext cx="15875" cy="1822450"/>
          </a:xfrm>
          <a:prstGeom prst="straightConnector1">
            <a:avLst/>
          </a:prstGeom>
          <a:ln w="38100">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bwMode="auto">
          <a:xfrm>
            <a:off x="1750975" y="1780175"/>
            <a:ext cx="6817874" cy="1274324"/>
          </a:xfrm>
          <a:prstGeom prst="roundRect">
            <a:avLst/>
          </a:prstGeom>
          <a:solidFill>
            <a:schemeClr val="accent6">
              <a:lumMod val="40000"/>
              <a:lumOff val="60000"/>
            </a:schemeClr>
          </a:solidFill>
          <a:ln w="19050" cap="flat" cmpd="sng" algn="ctr">
            <a:solidFill>
              <a:schemeClr val="accent2"/>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lgn="ctr" fontAlgn="base">
              <a:spcBef>
                <a:spcPct val="0"/>
              </a:spcBef>
              <a:spcAft>
                <a:spcPct val="0"/>
              </a:spcAft>
              <a:defRPr/>
            </a:pPr>
            <a:r>
              <a:rPr lang="en-US" sz="2400" dirty="0">
                <a:solidFill>
                  <a:srgbClr val="000000"/>
                </a:solidFill>
                <a:cs typeface="Arial" pitchFamily="34" charset="0"/>
              </a:rPr>
              <a:t>Missense PCSK9 LOF mutations </a:t>
            </a:r>
            <a:br>
              <a:rPr lang="en-US" sz="2400" dirty="0">
                <a:solidFill>
                  <a:srgbClr val="000000"/>
                </a:solidFill>
                <a:cs typeface="Arial" pitchFamily="34" charset="0"/>
              </a:rPr>
            </a:br>
            <a:r>
              <a:rPr lang="en-US" sz="2400" dirty="0">
                <a:solidFill>
                  <a:srgbClr val="000000"/>
                </a:solidFill>
                <a:cs typeface="Arial" pitchFamily="34" charset="0"/>
              </a:rPr>
              <a:t>in families with hypocholesterolemia</a:t>
            </a:r>
          </a:p>
          <a:p>
            <a:pPr algn="ctr" fontAlgn="base">
              <a:spcBef>
                <a:spcPct val="0"/>
              </a:spcBef>
              <a:spcAft>
                <a:spcPct val="0"/>
              </a:spcAft>
              <a:defRPr/>
            </a:pPr>
            <a:r>
              <a:rPr lang="en-US" sz="2400" dirty="0">
                <a:solidFill>
                  <a:srgbClr val="000000"/>
                </a:solidFill>
                <a:cs typeface="Arial" pitchFamily="34" charset="0"/>
              </a:rPr>
              <a:t>reported in global population studies</a:t>
            </a:r>
            <a:r>
              <a:rPr lang="en-US" sz="2400" baseline="30000" dirty="0">
                <a:solidFill>
                  <a:srgbClr val="000000"/>
                </a:solidFill>
                <a:cs typeface="Arial" pitchFamily="34" charset="0"/>
              </a:rPr>
              <a:t>1,2</a:t>
            </a:r>
          </a:p>
        </p:txBody>
      </p:sp>
      <p:sp>
        <p:nvSpPr>
          <p:cNvPr id="338963" name="10 - Ορθογώνιο"/>
          <p:cNvSpPr>
            <a:spLocks noChangeArrowheads="1"/>
          </p:cNvSpPr>
          <p:nvPr/>
        </p:nvSpPr>
        <p:spPr bwMode="auto">
          <a:xfrm>
            <a:off x="7643813" y="5929313"/>
            <a:ext cx="2519362" cy="461962"/>
          </a:xfrm>
          <a:prstGeom prst="rect">
            <a:avLst/>
          </a:prstGeom>
          <a:solidFill>
            <a:schemeClr val="bg1"/>
          </a:solidFill>
          <a:ln w="9525" algn="ctr">
            <a:noFill/>
            <a:round/>
            <a:headEnd/>
            <a:tailEnd/>
          </a:ln>
        </p:spPr>
        <p:txBody>
          <a:bodyPr anchor="ctr">
            <a:spAutoFit/>
          </a:bodyPr>
          <a:lstStyle/>
          <a:p>
            <a:pPr algn="ctr" fontAlgn="base">
              <a:spcBef>
                <a:spcPct val="0"/>
              </a:spcBef>
              <a:spcAft>
                <a:spcPct val="0"/>
              </a:spcAft>
            </a:pPr>
            <a:endParaRPr lang="el-GR" sz="2400" b="1" smtClean="0">
              <a:solidFill>
                <a:srgbClr val="000000"/>
              </a:solidFill>
              <a:cs typeface="Arial" pitchFamily="34" charset="0"/>
            </a:endParaRPr>
          </a:p>
        </p:txBody>
      </p:sp>
    </p:spTree>
    <p:custDataLst>
      <p:tags r:id="rId1"/>
    </p:custData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142840" y="642920"/>
            <a:ext cx="10044000" cy="5379405"/>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cstate="print"/>
          <a:srcRect/>
          <a:stretch>
            <a:fillRect/>
          </a:stretch>
        </p:blipFill>
        <p:spPr bwMode="auto">
          <a:xfrm>
            <a:off x="428592" y="2"/>
            <a:ext cx="9572625" cy="54292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3" cstate="print">
            <a:extLst>
              <a:ext uri="{28A0092B-C50C-407E-A947-70E740481C1C}">
                <a14:useLocalDpi xmlns="" xmlns:a14="http://schemas.microsoft.com/office/drawing/2010/main" val="0"/>
              </a:ext>
            </a:extLst>
          </a:blip>
          <a:srcRect l="1266" r="1349" b="22037"/>
          <a:stretch>
            <a:fillRect/>
          </a:stretch>
        </p:blipFill>
        <p:spPr bwMode="auto">
          <a:xfrm>
            <a:off x="1151930" y="1966913"/>
            <a:ext cx="9135070" cy="446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7" name="Picture 54"/>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3056536">
            <a:off x="5595544" y="4081663"/>
            <a:ext cx="231775" cy="682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3056536">
            <a:off x="5264153" y="4514260"/>
            <a:ext cx="258763" cy="310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15" descr="lipids and ApoBs"/>
          <p:cNvPicPr>
            <a:picLocks noChangeAspect="1" noChangeArrowheads="1"/>
          </p:cNvPicPr>
          <p:nvPr/>
        </p:nvPicPr>
        <p:blipFill>
          <a:blip r:embed="rId5" cstate="print">
            <a:extLst>
              <a:ext uri="{28A0092B-C50C-407E-A947-70E740481C1C}">
                <a14:useLocalDpi xmlns="" xmlns:a14="http://schemas.microsoft.com/office/drawing/2010/main" val="0"/>
              </a:ext>
            </a:extLst>
          </a:blip>
          <a:srcRect l="52580" t="71053" r="34302" b="9108"/>
          <a:stretch>
            <a:fillRect/>
          </a:stretch>
        </p:blipFill>
        <p:spPr bwMode="auto">
          <a:xfrm rot="-2642609">
            <a:off x="3287911" y="2684468"/>
            <a:ext cx="864394" cy="75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15" descr="lipids and ApoBs"/>
          <p:cNvPicPr>
            <a:picLocks noChangeAspect="1" noChangeArrowheads="1"/>
          </p:cNvPicPr>
          <p:nvPr/>
        </p:nvPicPr>
        <p:blipFill>
          <a:blip r:embed="rId5" cstate="print">
            <a:extLst>
              <a:ext uri="{28A0092B-C50C-407E-A947-70E740481C1C}">
                <a14:useLocalDpi xmlns="" xmlns:a14="http://schemas.microsoft.com/office/drawing/2010/main" val="0"/>
              </a:ext>
            </a:extLst>
          </a:blip>
          <a:srcRect l="52580" t="71053" r="34302" b="9108"/>
          <a:stretch>
            <a:fillRect/>
          </a:stretch>
        </p:blipFill>
        <p:spPr bwMode="auto">
          <a:xfrm rot="-2642609">
            <a:off x="5204222" y="2019302"/>
            <a:ext cx="864394" cy="75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1" name="Text Box 16"/>
          <p:cNvSpPr txBox="1">
            <a:spLocks noChangeArrowheads="1"/>
          </p:cNvSpPr>
          <p:nvPr/>
        </p:nvSpPr>
        <p:spPr bwMode="auto">
          <a:xfrm>
            <a:off x="1062633" y="4602163"/>
            <a:ext cx="1885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spcBef>
                <a:spcPct val="0"/>
              </a:spcBef>
              <a:spcAft>
                <a:spcPct val="0"/>
              </a:spcAft>
            </a:pPr>
            <a:r>
              <a:rPr lang="en-US" sz="1400" b="1">
                <a:solidFill>
                  <a:prstClr val="black"/>
                </a:solidFill>
                <a:latin typeface="Arial Narrow" charset="0"/>
                <a:ea typeface="ヒラギノ角ゴ Pro W3" charset="0"/>
                <a:cs typeface="ヒラギノ角ゴ Pro W3" charset="0"/>
                <a:sym typeface="Gill Sans" charset="0"/>
              </a:rPr>
              <a:t>Liver cell</a:t>
            </a:r>
            <a:endParaRPr lang="en-US" sz="1400">
              <a:solidFill>
                <a:prstClr val="black"/>
              </a:solidFill>
              <a:latin typeface="Arial Narrow" charset="0"/>
              <a:ea typeface="ヒラギノ角ゴ Pro W3" charset="0"/>
              <a:cs typeface="ヒラギノ角ゴ Pro W3" charset="0"/>
              <a:sym typeface="Gill Sans" charset="0"/>
            </a:endParaRPr>
          </a:p>
        </p:txBody>
      </p:sp>
      <p:sp>
        <p:nvSpPr>
          <p:cNvPr id="21512" name="Text Box 16"/>
          <p:cNvSpPr txBox="1">
            <a:spLocks noChangeArrowheads="1"/>
          </p:cNvSpPr>
          <p:nvPr/>
        </p:nvSpPr>
        <p:spPr bwMode="auto">
          <a:xfrm>
            <a:off x="1062633" y="3667125"/>
            <a:ext cx="1885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spcBef>
                <a:spcPct val="0"/>
              </a:spcBef>
              <a:spcAft>
                <a:spcPct val="0"/>
              </a:spcAft>
            </a:pPr>
            <a:r>
              <a:rPr lang="en-US" sz="1400" b="1" dirty="0">
                <a:solidFill>
                  <a:prstClr val="black"/>
                </a:solidFill>
                <a:latin typeface="Arial Narrow" charset="0"/>
                <a:ea typeface="ヒラギノ角ゴ Pro W3" charset="0"/>
                <a:cs typeface="ヒラギノ角ゴ Pro W3" charset="0"/>
                <a:sym typeface="Gill Sans" charset="0"/>
              </a:rPr>
              <a:t>Circulation</a:t>
            </a:r>
            <a:endParaRPr lang="en-US" sz="1400" dirty="0">
              <a:solidFill>
                <a:prstClr val="black"/>
              </a:solidFill>
              <a:latin typeface="Arial Narrow" charset="0"/>
              <a:ea typeface="ヒラギノ角ゴ Pro W3" charset="0"/>
              <a:cs typeface="ヒラギノ角ゴ Pro W3" charset="0"/>
              <a:sym typeface="Gill Sans" charset="0"/>
            </a:endParaRPr>
          </a:p>
        </p:txBody>
      </p:sp>
      <p:pic>
        <p:nvPicPr>
          <p:cNvPr id="21513"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46202">
            <a:off x="2798567" y="3744917"/>
            <a:ext cx="260747"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rot="-446202">
            <a:off x="2714625" y="3443293"/>
            <a:ext cx="314325" cy="382587"/>
            <a:chOff x="2923969" y="3415327"/>
            <a:chExt cx="279400" cy="382347"/>
          </a:xfrm>
        </p:grpSpPr>
        <p:pic>
          <p:nvPicPr>
            <p:cNvPr id="21646"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47"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50"/>
            <p:cNvSpPr/>
            <p:nvPr/>
          </p:nvSpPr>
          <p:spPr bwMode="auto">
            <a:xfrm>
              <a:off x="2959946" y="3633501"/>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nvGrpSpPr>
          <p:cNvPr id="14" name="Group 55"/>
          <p:cNvGrpSpPr>
            <a:grpSpLocks/>
          </p:cNvGrpSpPr>
          <p:nvPr/>
        </p:nvGrpSpPr>
        <p:grpSpPr bwMode="auto">
          <a:xfrm rot="3056536">
            <a:off x="5935167" y="3948810"/>
            <a:ext cx="279400" cy="430410"/>
            <a:chOff x="2923969" y="3415327"/>
            <a:chExt cx="279400" cy="382347"/>
          </a:xfrm>
        </p:grpSpPr>
        <p:pic>
          <p:nvPicPr>
            <p:cNvPr id="21643"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44"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Oval 58"/>
            <p:cNvSpPr>
              <a:spLocks noChangeArrowheads="1"/>
            </p:cNvSpPr>
            <p:nvPr/>
          </p:nvSpPr>
          <p:spPr bwMode="auto">
            <a:xfrm>
              <a:off x="2875839" y="3752994"/>
              <a:ext cx="63500" cy="101536"/>
            </a:xfrm>
            <a:prstGeom prst="ellipse">
              <a:avLst/>
            </a:prstGeom>
            <a:solidFill>
              <a:srgbClr val="739900"/>
            </a:solidFill>
            <a:ln w="25400" algn="ctr">
              <a:noFill/>
              <a:round/>
              <a:headEnd/>
              <a:tailEnd/>
            </a:ln>
          </p:spPr>
          <p:txBody>
            <a:bodyPr rot="10800000" vert="eaVert"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516" name="Picture 60"/>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839089">
            <a:off x="6967144" y="4224539"/>
            <a:ext cx="231775" cy="682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61"/>
          <p:cNvGrpSpPr>
            <a:grpSpLocks/>
          </p:cNvGrpSpPr>
          <p:nvPr/>
        </p:nvGrpSpPr>
        <p:grpSpPr bwMode="auto">
          <a:xfrm rot="-2839089">
            <a:off x="6599536" y="4066285"/>
            <a:ext cx="279400" cy="430410"/>
            <a:chOff x="2923969" y="3415327"/>
            <a:chExt cx="279400" cy="382347"/>
          </a:xfrm>
        </p:grpSpPr>
        <p:pic>
          <p:nvPicPr>
            <p:cNvPr id="21640"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41"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64"/>
            <p:cNvSpPr>
              <a:spLocks noChangeArrowheads="1"/>
            </p:cNvSpPr>
            <p:nvPr/>
          </p:nvSpPr>
          <p:spPr bwMode="auto">
            <a:xfrm>
              <a:off x="2994490" y="3581530"/>
              <a:ext cx="63500" cy="95190"/>
            </a:xfrm>
            <a:prstGeom prst="ellipse">
              <a:avLst/>
            </a:prstGeom>
            <a:solidFill>
              <a:srgbClr val="739900"/>
            </a:solidFill>
            <a:ln w="25400" algn="ctr">
              <a:noFill/>
              <a:round/>
              <a:headEnd/>
              <a:tailEnd/>
            </a:ln>
          </p:spPr>
          <p:txBody>
            <a:bodyPr vert="eaVert"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nvGrpSpPr>
          <p:cNvPr id="16" name="Group 65"/>
          <p:cNvGrpSpPr>
            <a:grpSpLocks/>
          </p:cNvGrpSpPr>
          <p:nvPr/>
        </p:nvGrpSpPr>
        <p:grpSpPr bwMode="auto">
          <a:xfrm rot="197980">
            <a:off x="8431414" y="3554418"/>
            <a:ext cx="314325" cy="911225"/>
            <a:chOff x="2010881" y="3344210"/>
            <a:chExt cx="279400" cy="912065"/>
          </a:xfrm>
        </p:grpSpPr>
        <p:pic>
          <p:nvPicPr>
            <p:cNvPr id="21635" name="Picture 66"/>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31332" y="3648745"/>
              <a:ext cx="231920" cy="607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67"/>
            <p:cNvGrpSpPr>
              <a:grpSpLocks/>
            </p:cNvGrpSpPr>
            <p:nvPr/>
          </p:nvGrpSpPr>
          <p:grpSpPr bwMode="auto">
            <a:xfrm>
              <a:off x="2010881" y="3344210"/>
              <a:ext cx="279400" cy="382347"/>
              <a:chOff x="2923969" y="3415327"/>
              <a:chExt cx="279400" cy="382347"/>
            </a:xfrm>
          </p:grpSpPr>
          <p:pic>
            <p:nvPicPr>
              <p:cNvPr id="21637"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38"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70"/>
              <p:cNvSpPr/>
              <p:nvPr/>
            </p:nvSpPr>
            <p:spPr bwMode="auto">
              <a:xfrm>
                <a:off x="2902225" y="3638597"/>
                <a:ext cx="63500" cy="10328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pic>
        <p:nvPicPr>
          <p:cNvPr id="21519" name="Picture 15" descr="lipids and ApoBs"/>
          <p:cNvPicPr>
            <a:picLocks noChangeAspect="1" noChangeArrowheads="1"/>
          </p:cNvPicPr>
          <p:nvPr/>
        </p:nvPicPr>
        <p:blipFill>
          <a:blip r:embed="rId7" cstate="print">
            <a:extLst>
              <a:ext uri="{28A0092B-C50C-407E-A947-70E740481C1C}">
                <a14:useLocalDpi xmlns="" xmlns:a14="http://schemas.microsoft.com/office/drawing/2010/main" val="0"/>
              </a:ext>
            </a:extLst>
          </a:blip>
          <a:srcRect l="52580" t="71053" r="34302" b="9108"/>
          <a:stretch>
            <a:fillRect/>
          </a:stretch>
        </p:blipFill>
        <p:spPr bwMode="auto">
          <a:xfrm rot="-2642609">
            <a:off x="5500690" y="2900363"/>
            <a:ext cx="1484115"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0" name="Picture 48" descr="\\Msci1\imagctr\InProcess\Alison Schroeer\Projects\ICONS circles ovals antibodies arrows\generic protein.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3421648">
            <a:off x="5198071" y="5287169"/>
            <a:ext cx="401638"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1" name="Picture 15" descr="lipids and ApoBs"/>
          <p:cNvPicPr>
            <a:picLocks noChangeAspect="1" noChangeArrowheads="1"/>
          </p:cNvPicPr>
          <p:nvPr/>
        </p:nvPicPr>
        <p:blipFill>
          <a:blip r:embed="rId9" cstate="print">
            <a:extLst>
              <a:ext uri="{28A0092B-C50C-407E-A947-70E740481C1C}">
                <a14:useLocalDpi xmlns="" xmlns:a14="http://schemas.microsoft.com/office/drawing/2010/main" val="0"/>
              </a:ext>
            </a:extLst>
          </a:blip>
          <a:srcRect l="52580" t="71053" r="34302" b="9108"/>
          <a:stretch>
            <a:fillRect/>
          </a:stretch>
        </p:blipFill>
        <p:spPr bwMode="auto">
          <a:xfrm rot="-2642609">
            <a:off x="4346972" y="2435225"/>
            <a:ext cx="7000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22" name="Oval 33"/>
          <p:cNvSpPr>
            <a:spLocks noChangeArrowheads="1"/>
          </p:cNvSpPr>
          <p:nvPr/>
        </p:nvSpPr>
        <p:spPr bwMode="auto">
          <a:xfrm rot="-2289230">
            <a:off x="5277449" y="4700593"/>
            <a:ext cx="332184" cy="130175"/>
          </a:xfrm>
          <a:prstGeom prst="ellipse">
            <a:avLst/>
          </a:prstGeom>
          <a:gradFill rotWithShape="1">
            <a:gsLst>
              <a:gs pos="0">
                <a:srgbClr val="008080"/>
              </a:gs>
              <a:gs pos="50000">
                <a:srgbClr val="00CC99"/>
              </a:gs>
              <a:gs pos="100000">
                <a:srgbClr val="00808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1000">
              <a:solidFill>
                <a:srgbClr val="FF0000"/>
              </a:solidFill>
              <a:latin typeface="Symbol" charset="0"/>
              <a:ea typeface="ＭＳ Ｐゴシック" charset="0"/>
            </a:endParaRPr>
          </a:p>
        </p:txBody>
      </p:sp>
      <p:pic>
        <p:nvPicPr>
          <p:cNvPr id="21523"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2857503" y="43227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4"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2918368">
            <a:off x="7310838" y="4676185"/>
            <a:ext cx="258763" cy="310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5"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a:off x="8429628" y="43989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37"/>
          <p:cNvGrpSpPr>
            <a:grpSpLocks/>
          </p:cNvGrpSpPr>
          <p:nvPr/>
        </p:nvGrpSpPr>
        <p:grpSpPr bwMode="auto">
          <a:xfrm>
            <a:off x="6741915" y="4449768"/>
            <a:ext cx="853678" cy="511175"/>
            <a:chOff x="3654" y="2770"/>
            <a:chExt cx="478" cy="322"/>
          </a:xfrm>
        </p:grpSpPr>
        <p:pic>
          <p:nvPicPr>
            <p:cNvPr id="21633" name="Picture 60"/>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839089">
              <a:off x="3772" y="2652"/>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34"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2918368">
              <a:off x="3963" y="2924"/>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9" name="Group 40"/>
          <p:cNvGrpSpPr>
            <a:grpSpLocks/>
          </p:cNvGrpSpPr>
          <p:nvPr/>
        </p:nvGrpSpPr>
        <p:grpSpPr bwMode="auto">
          <a:xfrm>
            <a:off x="6524030" y="4141788"/>
            <a:ext cx="1071563" cy="819150"/>
            <a:chOff x="3532" y="2576"/>
            <a:chExt cx="600" cy="516"/>
          </a:xfrm>
        </p:grpSpPr>
        <p:grpSp>
          <p:nvGrpSpPr>
            <p:cNvPr id="20" name="Group 61"/>
            <p:cNvGrpSpPr>
              <a:grpSpLocks/>
            </p:cNvGrpSpPr>
            <p:nvPr/>
          </p:nvGrpSpPr>
          <p:grpSpPr bwMode="auto">
            <a:xfrm rot="-2839089">
              <a:off x="3565" y="2543"/>
              <a:ext cx="176" cy="241"/>
              <a:chOff x="2923969" y="3415327"/>
              <a:chExt cx="279400" cy="382347"/>
            </a:xfrm>
          </p:grpSpPr>
          <p:pic>
            <p:nvPicPr>
              <p:cNvPr id="21630"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31"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64"/>
              <p:cNvSpPr>
                <a:spLocks noChangeArrowheads="1"/>
              </p:cNvSpPr>
              <p:nvPr/>
            </p:nvSpPr>
            <p:spPr bwMode="auto">
              <a:xfrm>
                <a:off x="2993369" y="3581483"/>
                <a:ext cx="63500" cy="95190"/>
              </a:xfrm>
              <a:prstGeom prst="ellipse">
                <a:avLst/>
              </a:prstGeom>
              <a:solidFill>
                <a:srgbClr val="739900"/>
              </a:solidFill>
              <a:ln w="25400" algn="ctr">
                <a:noFill/>
                <a:round/>
                <a:headEnd/>
                <a:tailEnd/>
              </a:ln>
            </p:spPr>
            <p:txBody>
              <a:bodyPr vert="eaVert"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nvGrpSpPr>
            <p:cNvPr id="21" name="Group 45"/>
            <p:cNvGrpSpPr>
              <a:grpSpLocks/>
            </p:cNvGrpSpPr>
            <p:nvPr/>
          </p:nvGrpSpPr>
          <p:grpSpPr bwMode="auto">
            <a:xfrm>
              <a:off x="3654" y="2770"/>
              <a:ext cx="478" cy="322"/>
              <a:chOff x="3654" y="2770"/>
              <a:chExt cx="478" cy="322"/>
            </a:xfrm>
          </p:grpSpPr>
          <p:pic>
            <p:nvPicPr>
              <p:cNvPr id="21628" name="Picture 60"/>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839089">
                <a:off x="3772" y="2652"/>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29"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2918368">
                <a:off x="3963" y="2924"/>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21528"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2857503" y="43227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 name="Group 49"/>
          <p:cNvGrpSpPr>
            <a:grpSpLocks/>
          </p:cNvGrpSpPr>
          <p:nvPr/>
        </p:nvGrpSpPr>
        <p:grpSpPr bwMode="auto">
          <a:xfrm>
            <a:off x="6524030" y="4141788"/>
            <a:ext cx="1071563" cy="819150"/>
            <a:chOff x="3532" y="2576"/>
            <a:chExt cx="600" cy="516"/>
          </a:xfrm>
        </p:grpSpPr>
        <p:grpSp>
          <p:nvGrpSpPr>
            <p:cNvPr id="23" name="Group 61"/>
            <p:cNvGrpSpPr>
              <a:grpSpLocks/>
            </p:cNvGrpSpPr>
            <p:nvPr/>
          </p:nvGrpSpPr>
          <p:grpSpPr bwMode="auto">
            <a:xfrm rot="-2839089">
              <a:off x="3565" y="2543"/>
              <a:ext cx="176" cy="241"/>
              <a:chOff x="2923969" y="3415327"/>
              <a:chExt cx="279400" cy="382347"/>
            </a:xfrm>
          </p:grpSpPr>
          <p:pic>
            <p:nvPicPr>
              <p:cNvPr id="21623"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24"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64"/>
              <p:cNvSpPr>
                <a:spLocks noChangeArrowheads="1"/>
              </p:cNvSpPr>
              <p:nvPr/>
            </p:nvSpPr>
            <p:spPr bwMode="auto">
              <a:xfrm>
                <a:off x="2993369" y="3581483"/>
                <a:ext cx="63500" cy="95190"/>
              </a:xfrm>
              <a:prstGeom prst="ellipse">
                <a:avLst/>
              </a:prstGeom>
              <a:solidFill>
                <a:srgbClr val="739900"/>
              </a:solidFill>
              <a:ln w="25400" algn="ctr">
                <a:noFill/>
                <a:round/>
                <a:headEnd/>
                <a:tailEnd/>
              </a:ln>
            </p:spPr>
            <p:txBody>
              <a:bodyPr vert="eaVert"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nvGrpSpPr>
            <p:cNvPr id="24" name="Group 54"/>
            <p:cNvGrpSpPr>
              <a:grpSpLocks/>
            </p:cNvGrpSpPr>
            <p:nvPr/>
          </p:nvGrpSpPr>
          <p:grpSpPr bwMode="auto">
            <a:xfrm>
              <a:off x="3654" y="2770"/>
              <a:ext cx="478" cy="322"/>
              <a:chOff x="3654" y="2770"/>
              <a:chExt cx="478" cy="322"/>
            </a:xfrm>
          </p:grpSpPr>
          <p:pic>
            <p:nvPicPr>
              <p:cNvPr id="21621" name="Picture 60"/>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839089">
                <a:off x="3772" y="2652"/>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22"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2918368">
                <a:off x="3963" y="2924"/>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25" name="Group 2"/>
          <p:cNvGrpSpPr>
            <a:grpSpLocks/>
          </p:cNvGrpSpPr>
          <p:nvPr/>
        </p:nvGrpSpPr>
        <p:grpSpPr bwMode="auto">
          <a:xfrm rot="-446202">
            <a:off x="2714625" y="3443293"/>
            <a:ext cx="314325" cy="382587"/>
            <a:chOff x="2923969" y="3415327"/>
            <a:chExt cx="279400" cy="382347"/>
          </a:xfrm>
        </p:grpSpPr>
        <p:pic>
          <p:nvPicPr>
            <p:cNvPr id="21616"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17"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50"/>
            <p:cNvSpPr/>
            <p:nvPr/>
          </p:nvSpPr>
          <p:spPr bwMode="auto">
            <a:xfrm>
              <a:off x="2959946" y="3633501"/>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531"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2857503" y="43227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62"/>
          <p:cNvGrpSpPr>
            <a:grpSpLocks/>
          </p:cNvGrpSpPr>
          <p:nvPr/>
        </p:nvGrpSpPr>
        <p:grpSpPr bwMode="auto">
          <a:xfrm>
            <a:off x="6524030" y="4141788"/>
            <a:ext cx="1071563" cy="819150"/>
            <a:chOff x="3532" y="2576"/>
            <a:chExt cx="600" cy="516"/>
          </a:xfrm>
        </p:grpSpPr>
        <p:grpSp>
          <p:nvGrpSpPr>
            <p:cNvPr id="27" name="Group 61"/>
            <p:cNvGrpSpPr>
              <a:grpSpLocks/>
            </p:cNvGrpSpPr>
            <p:nvPr/>
          </p:nvGrpSpPr>
          <p:grpSpPr bwMode="auto">
            <a:xfrm rot="-2839089">
              <a:off x="3565" y="2543"/>
              <a:ext cx="176" cy="241"/>
              <a:chOff x="2923969" y="3415327"/>
              <a:chExt cx="279400" cy="382347"/>
            </a:xfrm>
          </p:grpSpPr>
          <p:pic>
            <p:nvPicPr>
              <p:cNvPr id="21613"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14"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 name="Oval 64"/>
              <p:cNvSpPr>
                <a:spLocks noChangeArrowheads="1"/>
              </p:cNvSpPr>
              <p:nvPr/>
            </p:nvSpPr>
            <p:spPr bwMode="auto">
              <a:xfrm>
                <a:off x="2993369" y="3581483"/>
                <a:ext cx="63500" cy="95190"/>
              </a:xfrm>
              <a:prstGeom prst="ellipse">
                <a:avLst/>
              </a:prstGeom>
              <a:solidFill>
                <a:srgbClr val="739900"/>
              </a:solidFill>
              <a:ln w="25400" algn="ctr">
                <a:noFill/>
                <a:round/>
                <a:headEnd/>
                <a:tailEnd/>
              </a:ln>
            </p:spPr>
            <p:txBody>
              <a:bodyPr vert="eaVert"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nvGrpSpPr>
            <p:cNvPr id="28" name="Group 67"/>
            <p:cNvGrpSpPr>
              <a:grpSpLocks/>
            </p:cNvGrpSpPr>
            <p:nvPr/>
          </p:nvGrpSpPr>
          <p:grpSpPr bwMode="auto">
            <a:xfrm>
              <a:off x="3654" y="2770"/>
              <a:ext cx="478" cy="322"/>
              <a:chOff x="3654" y="2770"/>
              <a:chExt cx="478" cy="322"/>
            </a:xfrm>
          </p:grpSpPr>
          <p:pic>
            <p:nvPicPr>
              <p:cNvPr id="21611" name="Picture 60"/>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839089">
                <a:off x="3772" y="2652"/>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12"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2918368">
                <a:off x="3963" y="2924"/>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29" name="Group 2"/>
          <p:cNvGrpSpPr>
            <a:grpSpLocks/>
          </p:cNvGrpSpPr>
          <p:nvPr/>
        </p:nvGrpSpPr>
        <p:grpSpPr bwMode="auto">
          <a:xfrm rot="-446202">
            <a:off x="2714625" y="3443293"/>
            <a:ext cx="314325" cy="382587"/>
            <a:chOff x="2923969" y="3415327"/>
            <a:chExt cx="279400" cy="382347"/>
          </a:xfrm>
        </p:grpSpPr>
        <p:pic>
          <p:nvPicPr>
            <p:cNvPr id="21606"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07"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50"/>
            <p:cNvSpPr/>
            <p:nvPr/>
          </p:nvSpPr>
          <p:spPr bwMode="auto">
            <a:xfrm>
              <a:off x="2959946" y="3633501"/>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534"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2857503" y="43227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 name="Group 75"/>
          <p:cNvGrpSpPr>
            <a:grpSpLocks/>
          </p:cNvGrpSpPr>
          <p:nvPr/>
        </p:nvGrpSpPr>
        <p:grpSpPr bwMode="auto">
          <a:xfrm>
            <a:off x="2714628" y="3443288"/>
            <a:ext cx="433983" cy="1155700"/>
            <a:chOff x="1399" y="2136"/>
            <a:chExt cx="243" cy="728"/>
          </a:xfrm>
        </p:grpSpPr>
        <p:pic>
          <p:nvPicPr>
            <p:cNvPr id="21600"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46202">
              <a:off x="1446" y="2326"/>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 name="Group 2"/>
            <p:cNvGrpSpPr>
              <a:grpSpLocks/>
            </p:cNvGrpSpPr>
            <p:nvPr/>
          </p:nvGrpSpPr>
          <p:grpSpPr bwMode="auto">
            <a:xfrm rot="-446202">
              <a:off x="1399" y="2136"/>
              <a:ext cx="176" cy="241"/>
              <a:chOff x="2923969" y="3415327"/>
              <a:chExt cx="279400" cy="382347"/>
            </a:xfrm>
          </p:grpSpPr>
          <p:pic>
            <p:nvPicPr>
              <p:cNvPr id="21603"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604"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50"/>
              <p:cNvSpPr/>
              <p:nvPr/>
            </p:nvSpPr>
            <p:spPr bwMode="auto">
              <a:xfrm>
                <a:off x="2959946" y="3633500"/>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602"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1479" y="2690"/>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536"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a:off x="8429628" y="43989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 name="Group 83"/>
          <p:cNvGrpSpPr>
            <a:grpSpLocks/>
          </p:cNvGrpSpPr>
          <p:nvPr/>
        </p:nvGrpSpPr>
        <p:grpSpPr bwMode="auto">
          <a:xfrm>
            <a:off x="2714628" y="3443288"/>
            <a:ext cx="433983" cy="1155700"/>
            <a:chOff x="1399" y="2136"/>
            <a:chExt cx="243" cy="728"/>
          </a:xfrm>
        </p:grpSpPr>
        <p:pic>
          <p:nvPicPr>
            <p:cNvPr id="21594"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46202">
              <a:off x="1446" y="2326"/>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2"/>
            <p:cNvGrpSpPr>
              <a:grpSpLocks/>
            </p:cNvGrpSpPr>
            <p:nvPr/>
          </p:nvGrpSpPr>
          <p:grpSpPr bwMode="auto">
            <a:xfrm rot="-446202">
              <a:off x="1399" y="2136"/>
              <a:ext cx="176" cy="241"/>
              <a:chOff x="2923969" y="3415327"/>
              <a:chExt cx="279400" cy="382347"/>
            </a:xfrm>
          </p:grpSpPr>
          <p:pic>
            <p:nvPicPr>
              <p:cNvPr id="21597"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98"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Oval 50"/>
              <p:cNvSpPr/>
              <p:nvPr/>
            </p:nvSpPr>
            <p:spPr bwMode="auto">
              <a:xfrm>
                <a:off x="2959946" y="3633500"/>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596"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1479" y="2690"/>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4" name="Group 65"/>
          <p:cNvGrpSpPr>
            <a:grpSpLocks/>
          </p:cNvGrpSpPr>
          <p:nvPr/>
        </p:nvGrpSpPr>
        <p:grpSpPr bwMode="auto">
          <a:xfrm rot="197980">
            <a:off x="8431414" y="3554418"/>
            <a:ext cx="314325" cy="911225"/>
            <a:chOff x="2010881" y="3344210"/>
            <a:chExt cx="279400" cy="912065"/>
          </a:xfrm>
        </p:grpSpPr>
        <p:pic>
          <p:nvPicPr>
            <p:cNvPr id="21589" name="Picture 66"/>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31332" y="3648745"/>
              <a:ext cx="231920" cy="607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 name="Group 67"/>
            <p:cNvGrpSpPr>
              <a:grpSpLocks/>
            </p:cNvGrpSpPr>
            <p:nvPr/>
          </p:nvGrpSpPr>
          <p:grpSpPr bwMode="auto">
            <a:xfrm>
              <a:off x="2010881" y="3344210"/>
              <a:ext cx="279400" cy="382347"/>
              <a:chOff x="2923969" y="3415327"/>
              <a:chExt cx="279400" cy="382347"/>
            </a:xfrm>
          </p:grpSpPr>
          <p:pic>
            <p:nvPicPr>
              <p:cNvPr id="21591"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92"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Oval 70"/>
              <p:cNvSpPr/>
              <p:nvPr/>
            </p:nvSpPr>
            <p:spPr bwMode="auto">
              <a:xfrm>
                <a:off x="2902225" y="3638597"/>
                <a:ext cx="63500" cy="10328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pic>
        <p:nvPicPr>
          <p:cNvPr id="21539"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a:off x="8429628" y="4398968"/>
            <a:ext cx="29110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 name="Group 97"/>
          <p:cNvGrpSpPr>
            <a:grpSpLocks/>
          </p:cNvGrpSpPr>
          <p:nvPr/>
        </p:nvGrpSpPr>
        <p:grpSpPr bwMode="auto">
          <a:xfrm>
            <a:off x="2714628" y="3443288"/>
            <a:ext cx="433983" cy="1155700"/>
            <a:chOff x="1399" y="2136"/>
            <a:chExt cx="243" cy="728"/>
          </a:xfrm>
        </p:grpSpPr>
        <p:pic>
          <p:nvPicPr>
            <p:cNvPr id="21583"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46202">
              <a:off x="1446" y="2326"/>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 name="Group 2"/>
            <p:cNvGrpSpPr>
              <a:grpSpLocks/>
            </p:cNvGrpSpPr>
            <p:nvPr/>
          </p:nvGrpSpPr>
          <p:grpSpPr bwMode="auto">
            <a:xfrm rot="-446202">
              <a:off x="1399" y="2136"/>
              <a:ext cx="176" cy="241"/>
              <a:chOff x="2923969" y="3415327"/>
              <a:chExt cx="279400" cy="382347"/>
            </a:xfrm>
          </p:grpSpPr>
          <p:pic>
            <p:nvPicPr>
              <p:cNvPr id="21586"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87"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Oval 50"/>
              <p:cNvSpPr/>
              <p:nvPr/>
            </p:nvSpPr>
            <p:spPr bwMode="auto">
              <a:xfrm>
                <a:off x="2959946" y="3633500"/>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585"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1479" y="2690"/>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8" name="Group 104"/>
          <p:cNvGrpSpPr>
            <a:grpSpLocks/>
          </p:cNvGrpSpPr>
          <p:nvPr/>
        </p:nvGrpSpPr>
        <p:grpSpPr bwMode="auto">
          <a:xfrm>
            <a:off x="2714625" y="3443288"/>
            <a:ext cx="6031112" cy="1231900"/>
            <a:chOff x="1399" y="2136"/>
            <a:chExt cx="3377" cy="776"/>
          </a:xfrm>
        </p:grpSpPr>
        <p:grpSp>
          <p:nvGrpSpPr>
            <p:cNvPr id="39" name="Group 65"/>
            <p:cNvGrpSpPr>
              <a:grpSpLocks/>
            </p:cNvGrpSpPr>
            <p:nvPr/>
          </p:nvGrpSpPr>
          <p:grpSpPr bwMode="auto">
            <a:xfrm rot="197980">
              <a:off x="4600" y="2206"/>
              <a:ext cx="176" cy="574"/>
              <a:chOff x="2010881" y="3344210"/>
              <a:chExt cx="279400" cy="912065"/>
            </a:xfrm>
          </p:grpSpPr>
          <p:pic>
            <p:nvPicPr>
              <p:cNvPr id="21578" name="Picture 66"/>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31332" y="3648745"/>
                <a:ext cx="231920" cy="607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0" name="Group 67"/>
              <p:cNvGrpSpPr>
                <a:grpSpLocks/>
              </p:cNvGrpSpPr>
              <p:nvPr/>
            </p:nvGrpSpPr>
            <p:grpSpPr bwMode="auto">
              <a:xfrm>
                <a:off x="2010881" y="3344210"/>
                <a:ext cx="279400" cy="382347"/>
                <a:chOff x="2923969" y="3415327"/>
                <a:chExt cx="279400" cy="382347"/>
              </a:xfrm>
            </p:grpSpPr>
            <p:pic>
              <p:nvPicPr>
                <p:cNvPr id="21580"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81"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 name="Oval 70"/>
                <p:cNvSpPr/>
                <p:nvPr/>
              </p:nvSpPr>
              <p:spPr bwMode="auto">
                <a:xfrm>
                  <a:off x="2902225" y="3638597"/>
                  <a:ext cx="63500" cy="10328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grpSp>
        <p:pic>
          <p:nvPicPr>
            <p:cNvPr id="21570"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a:off x="4599" y="2738"/>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 name="Group 112"/>
            <p:cNvGrpSpPr>
              <a:grpSpLocks/>
            </p:cNvGrpSpPr>
            <p:nvPr/>
          </p:nvGrpSpPr>
          <p:grpSpPr bwMode="auto">
            <a:xfrm>
              <a:off x="1399" y="2136"/>
              <a:ext cx="243" cy="728"/>
              <a:chOff x="1399" y="2136"/>
              <a:chExt cx="243" cy="728"/>
            </a:xfrm>
          </p:grpSpPr>
          <p:pic>
            <p:nvPicPr>
              <p:cNvPr id="21572"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46202">
                <a:off x="1446" y="2326"/>
                <a:ext cx="146"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2" name="Group 2"/>
              <p:cNvGrpSpPr>
                <a:grpSpLocks/>
              </p:cNvGrpSpPr>
              <p:nvPr/>
            </p:nvGrpSpPr>
            <p:grpSpPr bwMode="auto">
              <a:xfrm rot="-446202">
                <a:off x="1399" y="2136"/>
                <a:ext cx="176" cy="241"/>
                <a:chOff x="2923969" y="3415327"/>
                <a:chExt cx="279400" cy="382347"/>
              </a:xfrm>
            </p:grpSpPr>
            <p:pic>
              <p:nvPicPr>
                <p:cNvPr id="21575" name="Picture 8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flipH="1">
                  <a:off x="2923969"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76" name="Picture 90"/>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611090">
                  <a:off x="3138477" y="3415327"/>
                  <a:ext cx="64892" cy="382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Oval 50"/>
                <p:cNvSpPr/>
                <p:nvPr/>
              </p:nvSpPr>
              <p:spPr bwMode="auto">
                <a:xfrm>
                  <a:off x="2959946" y="3633500"/>
                  <a:ext cx="63500" cy="9201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Narrow" pitchFamily="34" charset="0"/>
                    <a:ea typeface="ヒラギノ角ゴ Pro W3" pitchFamily="-60" charset="-128"/>
                    <a:sym typeface="Gill Sans" charset="0"/>
                  </a:endParaRPr>
                </a:p>
              </p:txBody>
            </p:sp>
          </p:grpSp>
          <p:pic>
            <p:nvPicPr>
              <p:cNvPr id="21574"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469893">
                <a:off x="1479" y="2690"/>
                <a:ext cx="163"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21542" name="Picture 15" descr="lipids and ApoBs"/>
          <p:cNvPicPr>
            <a:picLocks noChangeAspect="1" noChangeArrowheads="1"/>
          </p:cNvPicPr>
          <p:nvPr/>
        </p:nvPicPr>
        <p:blipFill>
          <a:blip r:embed="rId7" cstate="print">
            <a:extLst>
              <a:ext uri="{28A0092B-C50C-407E-A947-70E740481C1C}">
                <a14:useLocalDpi xmlns="" xmlns:a14="http://schemas.microsoft.com/office/drawing/2010/main" val="0"/>
              </a:ext>
            </a:extLst>
          </a:blip>
          <a:srcRect l="52580" t="71053" r="34302" b="9108"/>
          <a:stretch>
            <a:fillRect/>
          </a:stretch>
        </p:blipFill>
        <p:spPr bwMode="auto">
          <a:xfrm rot="-2642609">
            <a:off x="5500690" y="2900363"/>
            <a:ext cx="1484115"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3"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3056536">
            <a:off x="5264153" y="4514260"/>
            <a:ext cx="258763" cy="310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4" name="Picture 15" descr="lipids and ApoBs"/>
          <p:cNvPicPr>
            <a:picLocks noChangeAspect="1" noChangeArrowheads="1"/>
          </p:cNvPicPr>
          <p:nvPr/>
        </p:nvPicPr>
        <p:blipFill>
          <a:blip r:embed="rId7" cstate="print">
            <a:extLst>
              <a:ext uri="{28A0092B-C50C-407E-A947-70E740481C1C}">
                <a14:useLocalDpi xmlns="" xmlns:a14="http://schemas.microsoft.com/office/drawing/2010/main" val="0"/>
              </a:ext>
            </a:extLst>
          </a:blip>
          <a:srcRect l="52580" t="71053" r="34302" b="9108"/>
          <a:stretch>
            <a:fillRect/>
          </a:stretch>
        </p:blipFill>
        <p:spPr bwMode="auto">
          <a:xfrm rot="-2642609">
            <a:off x="5500690" y="2900363"/>
            <a:ext cx="1484115"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5"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3056536">
            <a:off x="5264153" y="4514260"/>
            <a:ext cx="258763" cy="310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6" name="Picture 15" descr="lipids and ApoBs"/>
          <p:cNvPicPr>
            <a:picLocks noChangeAspect="1" noChangeArrowheads="1"/>
          </p:cNvPicPr>
          <p:nvPr/>
        </p:nvPicPr>
        <p:blipFill>
          <a:blip r:embed="rId7" cstate="print">
            <a:extLst>
              <a:ext uri="{28A0092B-C50C-407E-A947-70E740481C1C}">
                <a14:useLocalDpi xmlns="" xmlns:a14="http://schemas.microsoft.com/office/drawing/2010/main" val="0"/>
              </a:ext>
            </a:extLst>
          </a:blip>
          <a:srcRect l="52580" t="71053" r="34302" b="9108"/>
          <a:stretch>
            <a:fillRect/>
          </a:stretch>
        </p:blipFill>
        <p:spPr bwMode="auto">
          <a:xfrm rot="-2642609">
            <a:off x="5500690" y="2900363"/>
            <a:ext cx="1484115"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7"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3056536">
            <a:off x="5264153" y="4514260"/>
            <a:ext cx="258763" cy="310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8" name="Picture 15" descr="lipids and ApoBs"/>
          <p:cNvPicPr>
            <a:picLocks noChangeAspect="1" noChangeArrowheads="1"/>
          </p:cNvPicPr>
          <p:nvPr/>
        </p:nvPicPr>
        <p:blipFill>
          <a:blip r:embed="rId7" cstate="print">
            <a:extLst>
              <a:ext uri="{28A0092B-C50C-407E-A947-70E740481C1C}">
                <a14:useLocalDpi xmlns="" xmlns:a14="http://schemas.microsoft.com/office/drawing/2010/main" val="0"/>
              </a:ext>
            </a:extLst>
          </a:blip>
          <a:srcRect l="52580" t="71053" r="34302" b="9108"/>
          <a:stretch>
            <a:fillRect/>
          </a:stretch>
        </p:blipFill>
        <p:spPr bwMode="auto">
          <a:xfrm rot="-2642609">
            <a:off x="5500690" y="2900363"/>
            <a:ext cx="1484115"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49" name="Picture 54"/>
          <p:cNvPicPr>
            <a:picLocks noChangeAspect="1"/>
          </p:cNvPicPr>
          <p:nvPr/>
        </p:nvPicPr>
        <p:blipFill>
          <a:blip r:embed="rId4" cstate="print">
            <a:extLst>
              <a:ext uri="{28A0092B-C50C-407E-A947-70E740481C1C}">
                <a14:useLocalDpi xmlns="" xmlns:a14="http://schemas.microsoft.com/office/drawing/2010/main" val="0"/>
              </a:ext>
            </a:extLst>
          </a:blip>
          <a:srcRect t="54449" r="-11644"/>
          <a:stretch>
            <a:fillRect/>
          </a:stretch>
        </p:blipFill>
        <p:spPr bwMode="auto">
          <a:xfrm rot="3056536">
            <a:off x="5264153" y="4514260"/>
            <a:ext cx="258763" cy="310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1550" name="AutoShape 127"/>
          <p:cNvCxnSpPr>
            <a:cxnSpLocks noChangeShapeType="1"/>
          </p:cNvCxnSpPr>
          <p:nvPr/>
        </p:nvCxnSpPr>
        <p:spPr bwMode="auto">
          <a:xfrm>
            <a:off x="5620346" y="6429375"/>
            <a:ext cx="0" cy="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43" name="Group 128"/>
          <p:cNvGrpSpPr>
            <a:grpSpLocks/>
          </p:cNvGrpSpPr>
          <p:nvPr/>
        </p:nvGrpSpPr>
        <p:grpSpPr bwMode="auto">
          <a:xfrm>
            <a:off x="5177433" y="4919668"/>
            <a:ext cx="235744" cy="371475"/>
            <a:chOff x="2808" y="3102"/>
            <a:chExt cx="132" cy="234"/>
          </a:xfrm>
        </p:grpSpPr>
        <p:sp>
          <p:nvSpPr>
            <p:cNvPr id="21567" name="Line 129"/>
            <p:cNvSpPr>
              <a:spLocks noChangeShapeType="1"/>
            </p:cNvSpPr>
            <p:nvPr/>
          </p:nvSpPr>
          <p:spPr bwMode="auto">
            <a:xfrm flipH="1" flipV="1">
              <a:off x="2874" y="3120"/>
              <a:ext cx="12" cy="216"/>
            </a:xfrm>
            <a:prstGeom prst="line">
              <a:avLst/>
            </a:prstGeom>
            <a:noFill/>
            <a:ln w="38100">
              <a:solidFill>
                <a:srgbClr val="5F5F5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00">
                <a:solidFill>
                  <a:srgbClr val="FF0000"/>
                </a:solidFill>
                <a:latin typeface="Symbol" charset="0"/>
                <a:ea typeface="ＭＳ Ｐゴシック" charset="0"/>
              </a:endParaRPr>
            </a:p>
          </p:txBody>
        </p:sp>
        <p:sp>
          <p:nvSpPr>
            <p:cNvPr id="21568" name="Line 130"/>
            <p:cNvSpPr>
              <a:spLocks noChangeShapeType="1"/>
            </p:cNvSpPr>
            <p:nvPr/>
          </p:nvSpPr>
          <p:spPr bwMode="auto">
            <a:xfrm flipH="1">
              <a:off x="2808" y="3102"/>
              <a:ext cx="132" cy="12"/>
            </a:xfrm>
            <a:prstGeom prst="line">
              <a:avLst/>
            </a:prstGeom>
            <a:noFill/>
            <a:ln w="38100">
              <a:solidFill>
                <a:srgbClr val="5F5F5F"/>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00">
                <a:solidFill>
                  <a:srgbClr val="FF0000"/>
                </a:solidFill>
                <a:latin typeface="Symbol" charset="0"/>
                <a:ea typeface="ＭＳ Ｐゴシック" charset="0"/>
              </a:endParaRPr>
            </a:p>
          </p:txBody>
        </p:sp>
      </p:grpSp>
      <p:sp>
        <p:nvSpPr>
          <p:cNvPr id="21552" name="Text Box 16"/>
          <p:cNvSpPr txBox="1">
            <a:spLocks noChangeArrowheads="1"/>
          </p:cNvSpPr>
          <p:nvPr/>
        </p:nvSpPr>
        <p:spPr bwMode="auto">
          <a:xfrm>
            <a:off x="1501974" y="2908300"/>
            <a:ext cx="1885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algn="r" eaLnBrk="1" fontAlgn="base" hangingPunct="1">
              <a:spcBef>
                <a:spcPct val="0"/>
              </a:spcBef>
              <a:spcAft>
                <a:spcPct val="0"/>
              </a:spcAft>
            </a:pPr>
            <a:r>
              <a:rPr lang="en-US" sz="1400" b="1">
                <a:solidFill>
                  <a:prstClr val="black"/>
                </a:solidFill>
                <a:latin typeface="Arial" charset="0"/>
                <a:ea typeface="ヒラギノ角ゴ Pro W3" charset="0"/>
                <a:cs typeface="ヒラギノ角ゴ Pro W3" charset="0"/>
                <a:sym typeface="Gill Sans" charset="0"/>
              </a:rPr>
              <a:t>LDL Particle</a:t>
            </a:r>
            <a:endParaRPr lang="en-US" sz="1400">
              <a:solidFill>
                <a:prstClr val="black"/>
              </a:solidFill>
              <a:latin typeface="Arial" charset="0"/>
              <a:ea typeface="ヒラギノ角ゴ Pro W3" charset="0"/>
              <a:cs typeface="ヒラギノ角ゴ Pro W3" charset="0"/>
              <a:sym typeface="Gill Sans" charset="0"/>
            </a:endParaRPr>
          </a:p>
        </p:txBody>
      </p:sp>
      <p:sp>
        <p:nvSpPr>
          <p:cNvPr id="21553" name="Text Box 16"/>
          <p:cNvSpPr txBox="1">
            <a:spLocks noChangeArrowheads="1"/>
          </p:cNvSpPr>
          <p:nvPr/>
        </p:nvSpPr>
        <p:spPr bwMode="auto">
          <a:xfrm>
            <a:off x="7388425" y="2444750"/>
            <a:ext cx="3007519"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spcBef>
                <a:spcPct val="0"/>
              </a:spcBef>
              <a:spcAft>
                <a:spcPct val="0"/>
              </a:spcAft>
            </a:pPr>
            <a:r>
              <a:rPr lang="en-US" sz="1400" b="1" u="sng">
                <a:solidFill>
                  <a:prstClr val="black"/>
                </a:solidFill>
                <a:latin typeface="Arial" charset="0"/>
                <a:ea typeface="ヒラギノ角ゴ Pro W3" charset="0"/>
                <a:cs typeface="ヒラギノ角ゴ Pro W3" charset="0"/>
                <a:sym typeface="Gill Sans" charset="0"/>
              </a:rPr>
              <a:t>Apo B</a:t>
            </a:r>
          </a:p>
        </p:txBody>
      </p:sp>
      <p:cxnSp>
        <p:nvCxnSpPr>
          <p:cNvPr id="14386" name="Straight Connector 13"/>
          <p:cNvCxnSpPr>
            <a:cxnSpLocks noChangeShapeType="1"/>
          </p:cNvCxnSpPr>
          <p:nvPr/>
        </p:nvCxnSpPr>
        <p:spPr bwMode="auto">
          <a:xfrm flipH="1">
            <a:off x="6757990" y="2663830"/>
            <a:ext cx="676871" cy="525463"/>
          </a:xfrm>
          <a:prstGeom prst="line">
            <a:avLst/>
          </a:prstGeom>
          <a:noFill/>
          <a:ln w="3175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1555" name="Text Box 16"/>
          <p:cNvSpPr txBox="1">
            <a:spLocks noChangeArrowheads="1"/>
          </p:cNvSpPr>
          <p:nvPr/>
        </p:nvSpPr>
        <p:spPr bwMode="auto">
          <a:xfrm>
            <a:off x="7399142" y="2644776"/>
            <a:ext cx="300751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spcBef>
                <a:spcPct val="0"/>
              </a:spcBef>
              <a:spcAft>
                <a:spcPct val="0"/>
              </a:spcAft>
            </a:pPr>
            <a:r>
              <a:rPr lang="en-US" sz="1400">
                <a:solidFill>
                  <a:prstClr val="black"/>
                </a:solidFill>
                <a:latin typeface="Arial" charset="0"/>
                <a:ea typeface="ヒラギノ角ゴ Pro W3" charset="0"/>
                <a:cs typeface="ヒラギノ角ゴ Pro W3" charset="0"/>
                <a:sym typeface="Gill Sans" charset="0"/>
              </a:rPr>
              <a:t>acts as ligand, binding LDL particle to receptor </a:t>
            </a:r>
          </a:p>
        </p:txBody>
      </p:sp>
      <p:sp>
        <p:nvSpPr>
          <p:cNvPr id="21556" name="Text Box 16"/>
          <p:cNvSpPr txBox="1">
            <a:spLocks noChangeArrowheads="1"/>
          </p:cNvSpPr>
          <p:nvPr/>
        </p:nvSpPr>
        <p:spPr bwMode="auto">
          <a:xfrm>
            <a:off x="980480" y="5200654"/>
            <a:ext cx="3550444"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algn="r" eaLnBrk="1" fontAlgn="base" hangingPunct="1">
              <a:spcBef>
                <a:spcPct val="0"/>
              </a:spcBef>
              <a:spcAft>
                <a:spcPct val="0"/>
              </a:spcAft>
            </a:pPr>
            <a:r>
              <a:rPr lang="en-US" sz="1400">
                <a:solidFill>
                  <a:prstClr val="black"/>
                </a:solidFill>
                <a:latin typeface="Arial" charset="0"/>
                <a:ea typeface="ヒラギノ角ゴ Pro W3" charset="0"/>
                <a:cs typeface="ヒラギノ角ゴ Pro W3" charset="0"/>
                <a:sym typeface="Gill Sans" charset="0"/>
              </a:rPr>
              <a:t>on hepatocyte, binds to Apo B on LDL particle, inducing endocytosis of LDL </a:t>
            </a:r>
          </a:p>
        </p:txBody>
      </p:sp>
      <p:cxnSp>
        <p:nvCxnSpPr>
          <p:cNvPr id="14389" name="Straight Connector 92"/>
          <p:cNvCxnSpPr>
            <a:cxnSpLocks noChangeShapeType="1"/>
          </p:cNvCxnSpPr>
          <p:nvPr/>
        </p:nvCxnSpPr>
        <p:spPr bwMode="auto">
          <a:xfrm flipH="1">
            <a:off x="4327327" y="4797425"/>
            <a:ext cx="862607" cy="319088"/>
          </a:xfrm>
          <a:prstGeom prst="line">
            <a:avLst/>
          </a:prstGeom>
          <a:noFill/>
          <a:ln w="31750">
            <a:solidFill>
              <a:schemeClr val="bg1"/>
            </a:solidFill>
            <a:round/>
            <a:headEnd/>
            <a:tailEnd/>
          </a:ln>
          <a:effectLst>
            <a:outerShdw blurRad="63500" dist="38099" dir="2700000" algn="ctr" rotWithShape="0">
              <a:srgbClr val="000000">
                <a:alpha val="37999"/>
              </a:srgbClr>
            </a:outerShdw>
          </a:effectLst>
          <a:extLst>
            <a:ext uri="{909E8E84-426E-40dd-AFC4-6F175D3DCCD1}">
              <a14:hiddenFill xmlns="" xmlns:a14="http://schemas.microsoft.com/office/drawing/2010/main">
                <a:noFill/>
              </a14:hiddenFill>
            </a:ext>
          </a:extLst>
        </p:spPr>
      </p:cxnSp>
      <p:sp>
        <p:nvSpPr>
          <p:cNvPr id="21558" name="Text Box 16"/>
          <p:cNvSpPr txBox="1">
            <a:spLocks noChangeArrowheads="1"/>
          </p:cNvSpPr>
          <p:nvPr/>
        </p:nvSpPr>
        <p:spPr bwMode="auto">
          <a:xfrm>
            <a:off x="923330" y="4968876"/>
            <a:ext cx="334327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algn="r" eaLnBrk="1" fontAlgn="base" hangingPunct="1">
              <a:spcBef>
                <a:spcPct val="0"/>
              </a:spcBef>
              <a:spcAft>
                <a:spcPct val="0"/>
              </a:spcAft>
            </a:pPr>
            <a:r>
              <a:rPr lang="en-US" sz="1400" b="1" u="sng">
                <a:solidFill>
                  <a:prstClr val="black"/>
                </a:solidFill>
                <a:latin typeface="Arial" charset="0"/>
                <a:ea typeface="ヒラギノ角ゴ Pro W3" charset="0"/>
                <a:cs typeface="ヒラギノ角ゴ Pro W3" charset="0"/>
                <a:sym typeface="Gill Sans" charset="0"/>
              </a:rPr>
              <a:t>LDL Receptor</a:t>
            </a:r>
            <a:endParaRPr lang="en-US" sz="1400">
              <a:solidFill>
                <a:prstClr val="black"/>
              </a:solidFill>
              <a:latin typeface="Arial" charset="0"/>
              <a:ea typeface="ヒラギノ角ゴ Pro W3" charset="0"/>
              <a:cs typeface="ヒラギノ角ゴ Pro W3" charset="0"/>
              <a:sym typeface="Gill Sans" charset="0"/>
            </a:endParaRPr>
          </a:p>
        </p:txBody>
      </p:sp>
      <p:sp>
        <p:nvSpPr>
          <p:cNvPr id="21559" name="Rectangle 9"/>
          <p:cNvSpPr>
            <a:spLocks noChangeArrowheads="1"/>
          </p:cNvSpPr>
          <p:nvPr/>
        </p:nvSpPr>
        <p:spPr bwMode="auto">
          <a:xfrm>
            <a:off x="6913365" y="5329238"/>
            <a:ext cx="3150394"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a:solidFill>
                  <a:prstClr val="black"/>
                </a:solidFill>
                <a:latin typeface="Arial" charset="0"/>
                <a:ea typeface="ヒラギノ角ゴ ProN W3" charset="0"/>
                <a:cs typeface="ヒラギノ角ゴ ProN W3" charset="0"/>
                <a:sym typeface="Gill Sans" charset="0"/>
              </a:rPr>
              <a:t>LDLRAP1 (ARH)</a:t>
            </a:r>
          </a:p>
        </p:txBody>
      </p:sp>
      <p:cxnSp>
        <p:nvCxnSpPr>
          <p:cNvPr id="14392" name="Straight Connector 44"/>
          <p:cNvCxnSpPr>
            <a:cxnSpLocks noChangeShapeType="1"/>
          </p:cNvCxnSpPr>
          <p:nvPr/>
        </p:nvCxnSpPr>
        <p:spPr bwMode="auto">
          <a:xfrm flipH="1" flipV="1">
            <a:off x="5500690" y="4868863"/>
            <a:ext cx="1412677" cy="596900"/>
          </a:xfrm>
          <a:prstGeom prst="line">
            <a:avLst/>
          </a:prstGeom>
          <a:noFill/>
          <a:ln w="3175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1561" name="Rectangle 9"/>
          <p:cNvSpPr>
            <a:spLocks noChangeArrowheads="1"/>
          </p:cNvSpPr>
          <p:nvPr/>
        </p:nvSpPr>
        <p:spPr bwMode="auto">
          <a:xfrm>
            <a:off x="6924080" y="5529264"/>
            <a:ext cx="31503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a:solidFill>
                  <a:prstClr val="black"/>
                </a:solidFill>
                <a:latin typeface="Arial" charset="0"/>
                <a:ea typeface="ヒラギノ角ゴ ProN W3" charset="0"/>
                <a:cs typeface="ヒラギノ角ゴ ProN W3" charset="0"/>
                <a:sym typeface="Gill Sans" charset="0"/>
              </a:rPr>
              <a:t>mediates internalization via clathrin coated pits</a:t>
            </a:r>
          </a:p>
        </p:txBody>
      </p:sp>
      <p:sp>
        <p:nvSpPr>
          <p:cNvPr id="21562" name="Text Box 16"/>
          <p:cNvSpPr txBox="1">
            <a:spLocks noChangeArrowheads="1"/>
          </p:cNvSpPr>
          <p:nvPr/>
        </p:nvSpPr>
        <p:spPr bwMode="auto">
          <a:xfrm>
            <a:off x="4741667" y="5834064"/>
            <a:ext cx="356473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spcBef>
                <a:spcPct val="0"/>
              </a:spcBef>
              <a:spcAft>
                <a:spcPct val="0"/>
              </a:spcAft>
            </a:pPr>
            <a:r>
              <a:rPr lang="en-US" sz="1400" b="1" u="sng">
                <a:solidFill>
                  <a:prstClr val="black"/>
                </a:solidFill>
                <a:latin typeface="Arial" charset="0"/>
                <a:ea typeface="ヒラギノ角ゴ Pro W3" charset="0"/>
                <a:cs typeface="ヒラギノ角ゴ Pro W3" charset="0"/>
                <a:sym typeface="Gill Sans" charset="0"/>
              </a:rPr>
              <a:t>PCSK9 Enzyme</a:t>
            </a:r>
          </a:p>
        </p:txBody>
      </p:sp>
      <p:sp>
        <p:nvSpPr>
          <p:cNvPr id="21563" name="Text Box 16"/>
          <p:cNvSpPr txBox="1">
            <a:spLocks noChangeArrowheads="1"/>
          </p:cNvSpPr>
          <p:nvPr/>
        </p:nvSpPr>
        <p:spPr bwMode="auto">
          <a:xfrm>
            <a:off x="4720236" y="6015039"/>
            <a:ext cx="356473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spcBef>
                <a:spcPct val="0"/>
              </a:spcBef>
              <a:spcAft>
                <a:spcPct val="0"/>
              </a:spcAft>
            </a:pPr>
            <a:r>
              <a:rPr lang="en-US" sz="1400">
                <a:solidFill>
                  <a:prstClr val="black"/>
                </a:solidFill>
                <a:latin typeface="Arial" charset="0"/>
                <a:ea typeface="ヒラギノ角ゴ Pro W3" charset="0"/>
                <a:cs typeface="ヒラギノ角ゴ Pro W3" charset="0"/>
                <a:sym typeface="Gill Sans" charset="0"/>
              </a:rPr>
              <a:t>degrades LDL receptors</a:t>
            </a:r>
          </a:p>
        </p:txBody>
      </p:sp>
      <p:sp>
        <p:nvSpPr>
          <p:cNvPr id="21564" name="Rectangle 49"/>
          <p:cNvSpPr>
            <a:spLocks noChangeArrowheads="1"/>
          </p:cNvSpPr>
          <p:nvPr/>
        </p:nvSpPr>
        <p:spPr bwMode="auto">
          <a:xfrm>
            <a:off x="1119785" y="217493"/>
            <a:ext cx="6895504"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0" fontAlgn="base" hangingPunct="0">
              <a:spcBef>
                <a:spcPct val="0"/>
              </a:spcBef>
              <a:spcAft>
                <a:spcPct val="0"/>
              </a:spcAft>
            </a:pPr>
            <a:r>
              <a:rPr lang="en-US" sz="2400" b="1" dirty="0">
                <a:solidFill>
                  <a:srgbClr val="4F271C"/>
                </a:solidFill>
                <a:latin typeface="Arial" charset="0"/>
                <a:ea typeface="ＭＳ Ｐゴシック" charset="0"/>
              </a:rPr>
              <a:t>FH </a:t>
            </a:r>
            <a:r>
              <a:rPr lang="en-US" sz="2400" b="1" dirty="0" smtClean="0">
                <a:solidFill>
                  <a:srgbClr val="4F271C"/>
                </a:solidFill>
                <a:latin typeface="Arial" charset="0"/>
                <a:ea typeface="ＭＳ Ｐゴシック" charset="0"/>
              </a:rPr>
              <a:t>can be caused by mutations </a:t>
            </a:r>
            <a:r>
              <a:rPr lang="en-US" sz="2400" b="1" dirty="0">
                <a:solidFill>
                  <a:srgbClr val="4F271C"/>
                </a:solidFill>
                <a:latin typeface="Arial" charset="0"/>
                <a:ea typeface="ＭＳ Ｐゴシック" charset="0"/>
              </a:rPr>
              <a:t>in 4 </a:t>
            </a:r>
            <a:r>
              <a:rPr lang="en-US" sz="2400" b="1" dirty="0" smtClean="0">
                <a:solidFill>
                  <a:srgbClr val="4F271C"/>
                </a:solidFill>
                <a:latin typeface="Arial" charset="0"/>
                <a:ea typeface="ＭＳ Ｐゴシック" charset="0"/>
              </a:rPr>
              <a:t>known genes</a:t>
            </a:r>
            <a:endParaRPr lang="en-US" sz="2400" b="1" dirty="0">
              <a:solidFill>
                <a:srgbClr val="4F271C"/>
              </a:solidFill>
              <a:latin typeface="Arial" charset="0"/>
              <a:ea typeface="ＭＳ Ｐゴシック" charset="0"/>
            </a:endParaRPr>
          </a:p>
        </p:txBody>
      </p:sp>
      <p:sp>
        <p:nvSpPr>
          <p:cNvPr id="21565" name="TextBox 2"/>
          <p:cNvSpPr txBox="1">
            <a:spLocks noChangeArrowheads="1"/>
          </p:cNvSpPr>
          <p:nvPr/>
        </p:nvSpPr>
        <p:spPr bwMode="auto">
          <a:xfrm>
            <a:off x="866183" y="1474788"/>
            <a:ext cx="936724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algn="ctr" eaLnBrk="1" fontAlgn="base" hangingPunct="1">
              <a:spcBef>
                <a:spcPct val="0"/>
              </a:spcBef>
              <a:spcAft>
                <a:spcPct val="0"/>
              </a:spcAft>
            </a:pPr>
            <a:r>
              <a:rPr lang="en-US" sz="1400" b="1" i="1">
                <a:solidFill>
                  <a:prstClr val="black"/>
                </a:solidFill>
                <a:latin typeface="Arial" charset="0"/>
              </a:rPr>
              <a:t>FH is typically caused by mutations in LDLR, ApoB, PCSK9, </a:t>
            </a:r>
            <a:br>
              <a:rPr lang="en-US" sz="1400" b="1" i="1">
                <a:solidFill>
                  <a:prstClr val="black"/>
                </a:solidFill>
                <a:latin typeface="Arial" charset="0"/>
              </a:rPr>
            </a:br>
            <a:r>
              <a:rPr lang="en-US" sz="1400" b="1" i="1">
                <a:solidFill>
                  <a:prstClr val="black"/>
                </a:solidFill>
                <a:latin typeface="Arial" charset="0"/>
              </a:rPr>
              <a:t>LDLRAP1 or other as yet other unidentified genes</a:t>
            </a:r>
            <a:r>
              <a:rPr lang="en-US" sz="1400" b="1" i="1" baseline="30000">
                <a:solidFill>
                  <a:prstClr val="black"/>
                </a:solidFill>
                <a:latin typeface="Arial" charset="0"/>
              </a:rPr>
              <a:t>1</a:t>
            </a:r>
          </a:p>
        </p:txBody>
      </p:sp>
      <p:sp>
        <p:nvSpPr>
          <p:cNvPr id="21566" name="TextBox 30"/>
          <p:cNvSpPr txBox="1">
            <a:spLocks noChangeArrowheads="1"/>
          </p:cNvSpPr>
          <p:nvPr/>
        </p:nvSpPr>
        <p:spPr bwMode="auto">
          <a:xfrm>
            <a:off x="1121569" y="6392868"/>
            <a:ext cx="9456540"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marL="171450" indent="-171450" eaLnBrk="0" hangingPunct="0">
              <a:defRPr sz="1000">
                <a:solidFill>
                  <a:srgbClr val="FF0000"/>
                </a:solidFill>
                <a:latin typeface="Symbol" charset="0"/>
                <a:ea typeface="ＭＳ Ｐゴシック" charset="0"/>
                <a:cs typeface="ＭＳ Ｐゴシック" charset="0"/>
              </a:defRPr>
            </a:lvl1pPr>
            <a:lvl2pPr marL="742950" indent="-285750" eaLnBrk="0" hangingPunct="0">
              <a:defRPr sz="1000">
                <a:solidFill>
                  <a:srgbClr val="FF0000"/>
                </a:solidFill>
                <a:latin typeface="Symbol" charset="0"/>
                <a:ea typeface="ＭＳ Ｐゴシック" charset="0"/>
              </a:defRPr>
            </a:lvl2pPr>
            <a:lvl3pPr marL="1143000" indent="-228600" eaLnBrk="0" hangingPunct="0">
              <a:defRPr sz="1000">
                <a:solidFill>
                  <a:srgbClr val="FF0000"/>
                </a:solidFill>
                <a:latin typeface="Symbol" charset="0"/>
                <a:ea typeface="ＭＳ Ｐゴシック" charset="0"/>
              </a:defRPr>
            </a:lvl3pPr>
            <a:lvl4pPr marL="1600200" indent="-228600" eaLnBrk="0" hangingPunct="0">
              <a:defRPr sz="1000">
                <a:solidFill>
                  <a:srgbClr val="FF0000"/>
                </a:solidFill>
                <a:latin typeface="Symbol" charset="0"/>
                <a:ea typeface="ＭＳ Ｐゴシック" charset="0"/>
              </a:defRPr>
            </a:lvl4pPr>
            <a:lvl5pPr marL="2057400" indent="-228600" eaLnBrk="0" hangingPunct="0">
              <a:defRPr sz="1000">
                <a:solidFill>
                  <a:srgbClr val="FF0000"/>
                </a:solidFill>
                <a:latin typeface="Symbol" charset="0"/>
                <a:ea typeface="ＭＳ Ｐゴシック" charset="0"/>
              </a:defRPr>
            </a:lvl5pPr>
            <a:lvl6pPr marL="2514600" indent="-228600" eaLnBrk="0" fontAlgn="base" hangingPunct="0">
              <a:spcBef>
                <a:spcPct val="0"/>
              </a:spcBef>
              <a:spcAft>
                <a:spcPct val="0"/>
              </a:spcAft>
              <a:defRPr sz="1000">
                <a:solidFill>
                  <a:srgbClr val="FF0000"/>
                </a:solidFill>
                <a:latin typeface="Symbol" charset="0"/>
                <a:ea typeface="ＭＳ Ｐゴシック" charset="0"/>
              </a:defRPr>
            </a:lvl6pPr>
            <a:lvl7pPr marL="2971800" indent="-228600" eaLnBrk="0" fontAlgn="base" hangingPunct="0">
              <a:spcBef>
                <a:spcPct val="0"/>
              </a:spcBef>
              <a:spcAft>
                <a:spcPct val="0"/>
              </a:spcAft>
              <a:defRPr sz="1000">
                <a:solidFill>
                  <a:srgbClr val="FF0000"/>
                </a:solidFill>
                <a:latin typeface="Symbol" charset="0"/>
                <a:ea typeface="ＭＳ Ｐゴシック" charset="0"/>
              </a:defRPr>
            </a:lvl7pPr>
            <a:lvl8pPr marL="3429000" indent="-228600" eaLnBrk="0" fontAlgn="base" hangingPunct="0">
              <a:spcBef>
                <a:spcPct val="0"/>
              </a:spcBef>
              <a:spcAft>
                <a:spcPct val="0"/>
              </a:spcAft>
              <a:defRPr sz="1000">
                <a:solidFill>
                  <a:srgbClr val="FF0000"/>
                </a:solidFill>
                <a:latin typeface="Symbol" charset="0"/>
                <a:ea typeface="ＭＳ Ｐゴシック" charset="0"/>
              </a:defRPr>
            </a:lvl8pPr>
            <a:lvl9pPr marL="3886200" indent="-228600" eaLnBrk="0" fontAlgn="base" hangingPunct="0">
              <a:spcBef>
                <a:spcPct val="0"/>
              </a:spcBef>
              <a:spcAft>
                <a:spcPct val="0"/>
              </a:spcAft>
              <a:defRPr sz="1000">
                <a:solidFill>
                  <a:srgbClr val="FF0000"/>
                </a:solidFill>
                <a:latin typeface="Symbol" charset="0"/>
                <a:ea typeface="ＭＳ Ｐゴシック" charset="0"/>
              </a:defRPr>
            </a:lvl9pPr>
          </a:lstStyle>
          <a:p>
            <a:pPr eaLnBrk="1" fontAlgn="base" hangingPunct="1">
              <a:lnSpc>
                <a:spcPct val="90000"/>
              </a:lnSpc>
              <a:spcBef>
                <a:spcPts val="200"/>
              </a:spcBef>
              <a:spcAft>
                <a:spcPct val="0"/>
              </a:spcAft>
            </a:pPr>
            <a:r>
              <a:rPr lang="en-GB" sz="800">
                <a:solidFill>
                  <a:prstClr val="black"/>
                </a:solidFill>
                <a:latin typeface="Arial" charset="0"/>
                <a:ea typeface="ヒラギノ角ゴ ProN W3" charset="0"/>
                <a:cs typeface="ヒラギノ角ゴ ProN W3" charset="0"/>
                <a:sym typeface="Gill Sans" charset="0"/>
              </a:rPr>
              <a:t>Image reproduced from http://www.dls.ym.edu.tw/ol_biology2/ultranet/Endocytosis.html.</a:t>
            </a:r>
            <a:br>
              <a:rPr lang="en-GB" sz="800">
                <a:solidFill>
                  <a:prstClr val="black"/>
                </a:solidFill>
                <a:latin typeface="Arial" charset="0"/>
                <a:ea typeface="ヒラギノ角ゴ ProN W3" charset="0"/>
                <a:cs typeface="ヒラギノ角ゴ ProN W3" charset="0"/>
                <a:sym typeface="Gill Sans" charset="0"/>
              </a:rPr>
            </a:br>
            <a:endParaRPr lang="en-GB" sz="800">
              <a:solidFill>
                <a:prstClr val="black"/>
              </a:solidFill>
              <a:latin typeface="Arial" charset="0"/>
              <a:ea typeface="ヒラギノ角ゴ ProN W3" charset="0"/>
              <a:cs typeface="ヒラギノ角ゴ ProN W3" charset="0"/>
              <a:sym typeface="Gill Sans" charset="0"/>
            </a:endParaRPr>
          </a:p>
          <a:p>
            <a:pPr eaLnBrk="1" fontAlgn="base" hangingPunct="1">
              <a:lnSpc>
                <a:spcPct val="90000"/>
              </a:lnSpc>
              <a:spcBef>
                <a:spcPts val="200"/>
              </a:spcBef>
              <a:spcAft>
                <a:spcPct val="0"/>
              </a:spcAft>
            </a:pPr>
            <a:r>
              <a:rPr lang="en-GB" sz="800">
                <a:solidFill>
                  <a:prstClr val="black"/>
                </a:solidFill>
                <a:latin typeface="Arial" charset="0"/>
                <a:ea typeface="ヒラギノ角ゴ ProN W3" charset="0"/>
                <a:cs typeface="ヒラギノ角ゴ Pro W3" charset="0"/>
              </a:rPr>
              <a:t>1.     </a:t>
            </a:r>
            <a:r>
              <a:rPr lang="en-US" sz="800">
                <a:solidFill>
                  <a:prstClr val="black"/>
                </a:solidFill>
                <a:latin typeface="Arial" charset="0"/>
                <a:ea typeface="ヒラギノ角ゴ Pro W3" charset="0"/>
                <a:cs typeface="ヒラギノ角ゴ Pro W3" charset="0"/>
              </a:rPr>
              <a:t>De Castro-Oros I, et al. </a:t>
            </a:r>
            <a:r>
              <a:rPr lang="en-US" sz="800" i="1">
                <a:solidFill>
                  <a:prstClr val="black"/>
                </a:solidFill>
                <a:latin typeface="Arial" charset="0"/>
                <a:ea typeface="ヒラギノ角ゴ Pro W3" charset="0"/>
                <a:cs typeface="ヒラギノ角ゴ Pro W3" charset="0"/>
              </a:rPr>
              <a:t>Appl Clin Genet.</a:t>
            </a:r>
            <a:r>
              <a:rPr lang="en-US" sz="800">
                <a:solidFill>
                  <a:prstClr val="black"/>
                </a:solidFill>
                <a:latin typeface="Arial" charset="0"/>
                <a:ea typeface="ヒラギノ角ゴ Pro W3" charset="0"/>
                <a:cs typeface="ヒラギノ角ゴ Pro W3" charset="0"/>
              </a:rPr>
              <a:t> 2010;3:53-64.</a:t>
            </a:r>
          </a:p>
        </p:txBody>
      </p:sp>
      <p:pic>
        <p:nvPicPr>
          <p:cNvPr id="145" name="Picture 2" descr="signature.jpg"/>
          <p:cNvPicPr>
            <a:picLocks noChangeAspect="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147450" y="217492"/>
            <a:ext cx="1925241" cy="713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00032" y="285728"/>
            <a:ext cx="9486233" cy="633600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473090" name="1 - Τίτλος"/>
          <p:cNvSpPr>
            <a:spLocks noGrp="1"/>
          </p:cNvSpPr>
          <p:nvPr>
            <p:ph type="title"/>
          </p:nvPr>
        </p:nvSpPr>
        <p:spPr>
          <a:xfrm>
            <a:off x="160338" y="274638"/>
            <a:ext cx="9966326" cy="868362"/>
          </a:xfrm>
        </p:spPr>
        <p:txBody>
          <a:bodyPr/>
          <a:lstStyle/>
          <a:p>
            <a:pPr eaLnBrk="1" hangingPunct="1"/>
            <a:r>
              <a:rPr lang="en-US" sz="3000" b="1" smtClean="0">
                <a:solidFill>
                  <a:schemeClr val="bg1"/>
                </a:solidFill>
              </a:rPr>
              <a:t>Dutch Lipid Clinic Network</a:t>
            </a:r>
            <a:r>
              <a:rPr lang="el-GR" sz="3000" b="1" smtClean="0">
                <a:solidFill>
                  <a:schemeClr val="bg1"/>
                </a:solidFill>
              </a:rPr>
              <a:t> κριτήρια για τη διάγνωση της ετερόζυγου οικογενούς υπερχοληστερολαιμίας</a:t>
            </a:r>
          </a:p>
        </p:txBody>
      </p:sp>
      <p:graphicFrame>
        <p:nvGraphicFramePr>
          <p:cNvPr id="4" name="3 - Θέση περιεχομένου"/>
          <p:cNvGraphicFramePr>
            <a:graphicFrameLocks noGrp="1"/>
          </p:cNvGraphicFramePr>
          <p:nvPr>
            <p:ph idx="1"/>
          </p:nvPr>
        </p:nvGraphicFramePr>
        <p:xfrm>
          <a:off x="401638" y="1358900"/>
          <a:ext cx="9403027" cy="3427750"/>
        </p:xfrm>
        <a:graphic>
          <a:graphicData uri="http://schemas.openxmlformats.org/drawingml/2006/table">
            <a:tbl>
              <a:tblPr firstRow="1" bandRow="1">
                <a:tableStyleId>{5C22544A-7EE6-4342-B048-85BDC9FD1C3A}</a:tableStyleId>
              </a:tblPr>
              <a:tblGrid>
                <a:gridCol w="1903159"/>
                <a:gridCol w="6774074"/>
                <a:gridCol w="725794"/>
              </a:tblGrid>
              <a:tr h="142876">
                <a:tc gridSpan="2">
                  <a:txBody>
                    <a:bodyPr/>
                    <a:lstStyle/>
                    <a:p>
                      <a:r>
                        <a:rPr lang="en-GB" sz="1500" b="1" kern="1200" dirty="0" smtClean="0">
                          <a:solidFill>
                            <a:schemeClr val="lt1"/>
                          </a:solidFill>
                          <a:latin typeface="+mn-lt"/>
                          <a:ea typeface="+mn-ea"/>
                          <a:cs typeface="+mn-cs"/>
                        </a:rPr>
                        <a:t>Κριτήρια</a:t>
                      </a:r>
                      <a:endParaRPr lang="el-GR" sz="1500" dirty="0"/>
                    </a:p>
                  </a:txBody>
                  <a:tcPr marL="102870" marR="102870"/>
                </a:tc>
                <a:tc hMerge="1">
                  <a:txBody>
                    <a:bodyPr/>
                    <a:lstStyle/>
                    <a:p>
                      <a:endParaRPr lang="el-GR" dirty="0"/>
                    </a:p>
                  </a:txBody>
                  <a:tcPr/>
                </a:tc>
                <a:tc>
                  <a:txBody>
                    <a:bodyPr/>
                    <a:lstStyle/>
                    <a:p>
                      <a:pPr algn="ctr"/>
                      <a:r>
                        <a:rPr lang="en-US" sz="1500" dirty="0" smtClean="0"/>
                        <a:t>Score</a:t>
                      </a:r>
                      <a:endParaRPr lang="el-GR" sz="1500" dirty="0"/>
                    </a:p>
                  </a:txBody>
                  <a:tcPr marL="102870" marR="102870"/>
                </a:tc>
              </a:tr>
              <a:tr h="129226">
                <a:tc>
                  <a:txBody>
                    <a:bodyPr/>
                    <a:lstStyle/>
                    <a:p>
                      <a:pPr>
                        <a:lnSpc>
                          <a:spcPts val="800"/>
                        </a:lnSpc>
                      </a:pPr>
                      <a:r>
                        <a:rPr lang="en-GB" sz="1000" b="1" kern="1200" dirty="0" smtClean="0">
                          <a:solidFill>
                            <a:schemeClr val="dk1"/>
                          </a:solidFill>
                          <a:latin typeface="+mn-lt"/>
                          <a:ea typeface="+mn-ea"/>
                          <a:cs typeface="+mn-cs"/>
                        </a:rPr>
                        <a:t>Οικογενειακό Ιστορικό</a:t>
                      </a:r>
                      <a:endParaRPr lang="el-GR" sz="1000" b="1" dirty="0"/>
                    </a:p>
                  </a:txBody>
                  <a:tcPr marL="102870" marR="102870" marB="0" anchor="ctr"/>
                </a:tc>
                <a:tc>
                  <a:txBody>
                    <a:bodyPr/>
                    <a:lstStyle/>
                    <a:p>
                      <a:pPr>
                        <a:lnSpc>
                          <a:spcPts val="800"/>
                        </a:lnSpc>
                      </a:pPr>
                      <a:r>
                        <a:rPr lang="en-GB" sz="1000" b="0" kern="1200" dirty="0" smtClean="0">
                          <a:solidFill>
                            <a:schemeClr val="dk1"/>
                          </a:solidFill>
                          <a:latin typeface="+mn-lt"/>
                          <a:ea typeface="+mn-ea"/>
                          <a:cs typeface="+mn-cs"/>
                        </a:rPr>
                        <a:t> 1</a:t>
                      </a:r>
                      <a:r>
                        <a:rPr lang="en-GB" sz="1000" b="0" kern="1200" baseline="30000" dirty="0" smtClean="0">
                          <a:solidFill>
                            <a:schemeClr val="dk1"/>
                          </a:solidFill>
                          <a:latin typeface="+mn-lt"/>
                          <a:ea typeface="+mn-ea"/>
                          <a:cs typeface="+mn-cs"/>
                        </a:rPr>
                        <a:t>ου</a:t>
                      </a:r>
                      <a:r>
                        <a:rPr lang="en-GB" sz="1000" b="0" kern="1200" dirty="0" smtClean="0">
                          <a:solidFill>
                            <a:schemeClr val="dk1"/>
                          </a:solidFill>
                          <a:latin typeface="+mn-lt"/>
                          <a:ea typeface="+mn-ea"/>
                          <a:cs typeface="+mn-cs"/>
                        </a:rPr>
                        <a:t> βαθμού συγγενείς με:</a:t>
                      </a:r>
                      <a:endParaRPr lang="el-GR" sz="1000" b="0" dirty="0"/>
                    </a:p>
                  </a:txBody>
                  <a:tcPr marL="102870" marR="102870" marB="0" anchor="ctr">
                    <a:solidFill>
                      <a:srgbClr val="E9EDF4"/>
                    </a:solidFill>
                  </a:tcPr>
                </a:tc>
                <a:tc>
                  <a:txBody>
                    <a:bodyPr/>
                    <a:lstStyle/>
                    <a:p>
                      <a:pPr algn="ctr">
                        <a:lnSpc>
                          <a:spcPts val="800"/>
                        </a:lnSpc>
                      </a:pPr>
                      <a:endParaRPr lang="el-GR" sz="1000" b="0" dirty="0"/>
                    </a:p>
                  </a:txBody>
                  <a:tcPr marL="102870" marR="102870" marB="0" anchor="ctr">
                    <a:solidFill>
                      <a:srgbClr val="E9EDF4"/>
                    </a:solidFill>
                  </a:tcPr>
                </a:tc>
              </a:tr>
              <a:tr h="237490">
                <a:tc rowSpan="4">
                  <a:txBody>
                    <a:bodyPr/>
                    <a:lstStyle/>
                    <a:p>
                      <a:endParaRPr lang="el-GR" sz="1000" b="0" dirty="0"/>
                    </a:p>
                  </a:txBody>
                  <a:tcPr marL="102870" marR="102870" marB="0" anchor="ctr">
                    <a:solidFill>
                      <a:srgbClr val="E9EDF4"/>
                    </a:solidFill>
                  </a:tcPr>
                </a:tc>
                <a:tc>
                  <a:txBody>
                    <a:bodyPr/>
                    <a:lstStyle/>
                    <a:p>
                      <a:pPr>
                        <a:lnSpc>
                          <a:spcPts val="800"/>
                        </a:lnSpc>
                        <a:buFont typeface="Arial" pitchFamily="34" charset="0"/>
                        <a:buChar char="•"/>
                      </a:pPr>
                      <a:r>
                        <a:rPr lang="el-GR" sz="1000" b="0" kern="1200" dirty="0" smtClean="0">
                          <a:solidFill>
                            <a:schemeClr val="dk1"/>
                          </a:solidFill>
                          <a:latin typeface="+mn-lt"/>
                          <a:ea typeface="+mn-ea"/>
                          <a:cs typeface="+mn-cs"/>
                        </a:rPr>
                        <a:t>Πρώιμη στεφανιαία ή αγγειακή νόσος (άνδρες &lt;55 ετών; γυναίκες  &lt;60 ετών)</a:t>
                      </a:r>
                      <a:endParaRPr lang="el-GR" sz="1000" b="0" dirty="0"/>
                    </a:p>
                  </a:txBody>
                  <a:tcPr marL="102870" marR="102870" marB="0" anchor="ctr">
                    <a:solidFill>
                      <a:srgbClr val="E9EDF4"/>
                    </a:solidFill>
                  </a:tcPr>
                </a:tc>
                <a:tc>
                  <a:txBody>
                    <a:bodyPr/>
                    <a:lstStyle/>
                    <a:p>
                      <a:pPr algn="ctr">
                        <a:lnSpc>
                          <a:spcPts val="800"/>
                        </a:lnSpc>
                      </a:pPr>
                      <a:r>
                        <a:rPr lang="en-US" sz="1000" b="0" dirty="0" smtClean="0"/>
                        <a:t>1</a:t>
                      </a:r>
                      <a:endParaRPr lang="el-GR" sz="1000" b="0" dirty="0"/>
                    </a:p>
                  </a:txBody>
                  <a:tcPr marL="102870" marR="102870" marB="0" anchor="ctr">
                    <a:solidFill>
                      <a:srgbClr val="E9EDF4"/>
                    </a:solidFill>
                  </a:tcPr>
                </a:tc>
              </a:tr>
              <a:tr h="215900">
                <a:tc vMerge="1">
                  <a:txBody>
                    <a:bodyPr/>
                    <a:lstStyle/>
                    <a:p>
                      <a:endParaRPr lang="el-GR"/>
                    </a:p>
                  </a:txBody>
                  <a:tcPr/>
                </a:tc>
                <a:tc>
                  <a:txBody>
                    <a:bodyPr/>
                    <a:lstStyle/>
                    <a:p>
                      <a:pPr marL="0" marR="0" indent="0" algn="l" defTabSz="914400" rtl="0" eaLnBrk="1" fontAlgn="auto" latinLnBrk="0" hangingPunct="1">
                        <a:lnSpc>
                          <a:spcPts val="800"/>
                        </a:lnSpc>
                        <a:spcBef>
                          <a:spcPts val="0"/>
                        </a:spcBef>
                        <a:spcAft>
                          <a:spcPts val="0"/>
                        </a:spcAft>
                        <a:buClrTx/>
                        <a:buSzTx/>
                        <a:buFont typeface="Arial" pitchFamily="34" charset="0"/>
                        <a:buChar char="•"/>
                        <a:tabLst/>
                        <a:defRPr/>
                      </a:pPr>
                      <a:r>
                        <a:rPr lang="en-US" sz="1000" b="0" kern="1200" dirty="0" smtClean="0">
                          <a:solidFill>
                            <a:schemeClr val="dk1"/>
                          </a:solidFill>
                          <a:latin typeface="+mn-lt"/>
                          <a:ea typeface="+mn-ea"/>
                          <a:cs typeface="+mn-cs"/>
                        </a:rPr>
                        <a:t>LDL</a:t>
                      </a:r>
                      <a:r>
                        <a:rPr lang="el-GR" sz="1000" b="0" kern="1200" dirty="0" smtClean="0">
                          <a:solidFill>
                            <a:schemeClr val="dk1"/>
                          </a:solidFill>
                          <a:latin typeface="+mn-lt"/>
                          <a:ea typeface="+mn-ea"/>
                          <a:cs typeface="+mn-cs"/>
                        </a:rPr>
                        <a:t> χοληστερόλη &gt; 95</a:t>
                      </a:r>
                      <a:r>
                        <a:rPr lang="el-GR" sz="1000" b="0" kern="1200" baseline="30000" dirty="0" smtClean="0">
                          <a:solidFill>
                            <a:schemeClr val="dk1"/>
                          </a:solidFill>
                          <a:latin typeface="+mn-lt"/>
                          <a:ea typeface="+mn-ea"/>
                          <a:cs typeface="+mn-cs"/>
                        </a:rPr>
                        <a:t>ο</a:t>
                      </a:r>
                      <a:r>
                        <a:rPr lang="el-GR" sz="1000" b="0" kern="1200" dirty="0" smtClean="0">
                          <a:solidFill>
                            <a:schemeClr val="dk1"/>
                          </a:solidFill>
                          <a:latin typeface="+mn-lt"/>
                          <a:ea typeface="+mn-ea"/>
                          <a:cs typeface="+mn-cs"/>
                        </a:rPr>
                        <a:t> εκατοστημόριο για το φύλο και την ηλικία</a:t>
                      </a:r>
                      <a:endParaRPr lang="el-GR" sz="1000" b="0" dirty="0" smtClean="0"/>
                    </a:p>
                  </a:txBody>
                  <a:tcPr marL="102870" marR="102870" marB="0" anchor="ctr">
                    <a:solidFill>
                      <a:srgbClr val="E9EDF4"/>
                    </a:solidFill>
                  </a:tcPr>
                </a:tc>
                <a:tc>
                  <a:txBody>
                    <a:bodyPr/>
                    <a:lstStyle/>
                    <a:p>
                      <a:pPr algn="ctr">
                        <a:lnSpc>
                          <a:spcPts val="800"/>
                        </a:lnSpc>
                      </a:pPr>
                      <a:r>
                        <a:rPr lang="en-US" sz="1000" b="0" dirty="0" smtClean="0"/>
                        <a:t>1</a:t>
                      </a:r>
                      <a:endParaRPr lang="el-GR" sz="1000" b="0" dirty="0"/>
                    </a:p>
                  </a:txBody>
                  <a:tcPr marL="102870" marR="102870" marB="0" anchor="ctr">
                    <a:solidFill>
                      <a:srgbClr val="E9EDF4"/>
                    </a:solidFill>
                  </a:tcPr>
                </a:tc>
              </a:tr>
              <a:tr h="188604">
                <a:tc vMerge="1">
                  <a:txBody>
                    <a:bodyPr/>
                    <a:lstStyle/>
                    <a:p>
                      <a:endParaRPr lang="el-GR"/>
                    </a:p>
                  </a:txBody>
                  <a:tcPr/>
                </a:tc>
                <a:tc>
                  <a:txBody>
                    <a:bodyPr/>
                    <a:lstStyle/>
                    <a:p>
                      <a:pPr marL="0" marR="0" indent="0" algn="l" defTabSz="914400" rtl="0" eaLnBrk="1" fontAlgn="auto" latinLnBrk="0" hangingPunct="1">
                        <a:lnSpc>
                          <a:spcPts val="800"/>
                        </a:lnSpc>
                        <a:spcBef>
                          <a:spcPts val="0"/>
                        </a:spcBef>
                        <a:spcAft>
                          <a:spcPts val="0"/>
                        </a:spcAft>
                        <a:buClrTx/>
                        <a:buSzTx/>
                        <a:buFont typeface="Arial" pitchFamily="34" charset="0"/>
                        <a:buChar char="•"/>
                        <a:tabLst/>
                        <a:defRPr/>
                      </a:pPr>
                      <a:r>
                        <a:rPr lang="el-GR" sz="1000" b="0" kern="1200" dirty="0" err="1" smtClean="0">
                          <a:solidFill>
                            <a:schemeClr val="dk1"/>
                          </a:solidFill>
                          <a:latin typeface="+mn-lt"/>
                          <a:ea typeface="+mn-ea"/>
                          <a:cs typeface="+mn-cs"/>
                        </a:rPr>
                        <a:t>Τενόντια</a:t>
                      </a:r>
                      <a:r>
                        <a:rPr lang="el-GR" sz="1000" b="0" kern="1200" dirty="0" smtClean="0">
                          <a:solidFill>
                            <a:schemeClr val="dk1"/>
                          </a:solidFill>
                          <a:latin typeface="+mn-lt"/>
                          <a:ea typeface="+mn-ea"/>
                          <a:cs typeface="+mn-cs"/>
                        </a:rPr>
                        <a:t> ξανθώματα ή/και </a:t>
                      </a:r>
                      <a:r>
                        <a:rPr lang="el-GR" sz="1000" b="0" kern="1200" dirty="0" err="1" smtClean="0">
                          <a:solidFill>
                            <a:schemeClr val="dk1"/>
                          </a:solidFill>
                          <a:latin typeface="+mn-lt"/>
                          <a:ea typeface="+mn-ea"/>
                          <a:cs typeface="+mn-cs"/>
                        </a:rPr>
                        <a:t>γεροντότοξο</a:t>
                      </a:r>
                      <a:endParaRPr lang="el-GR" sz="1000" b="0" dirty="0" smtClean="0"/>
                    </a:p>
                  </a:txBody>
                  <a:tcPr marL="102870" marR="102870" marB="0" anchor="ctr">
                    <a:solidFill>
                      <a:srgbClr val="E9EDF4"/>
                    </a:solidFill>
                  </a:tcPr>
                </a:tc>
                <a:tc>
                  <a:txBody>
                    <a:bodyPr/>
                    <a:lstStyle/>
                    <a:p>
                      <a:pPr algn="ctr">
                        <a:lnSpc>
                          <a:spcPts val="800"/>
                        </a:lnSpc>
                      </a:pPr>
                      <a:r>
                        <a:rPr lang="en-US" sz="1000" b="0" dirty="0" smtClean="0"/>
                        <a:t>2</a:t>
                      </a:r>
                      <a:endParaRPr lang="el-GR" sz="1000" b="0" dirty="0"/>
                    </a:p>
                  </a:txBody>
                  <a:tcPr marL="102870" marR="102870" marB="0" anchor="ctr">
                    <a:solidFill>
                      <a:srgbClr val="E9EDF4"/>
                    </a:solidFill>
                  </a:tcPr>
                </a:tc>
              </a:tr>
              <a:tr h="215276">
                <a:tc vMerge="1">
                  <a:txBody>
                    <a:bodyPr/>
                    <a:lstStyle/>
                    <a:p>
                      <a:endParaRPr lang="el-GR"/>
                    </a:p>
                  </a:txBody>
                  <a:tcPr/>
                </a:tc>
                <a:tc>
                  <a:txBody>
                    <a:bodyPr/>
                    <a:lstStyle/>
                    <a:p>
                      <a:pPr marL="0" marR="0" indent="0" algn="l" defTabSz="914400" rtl="0" eaLnBrk="1" fontAlgn="auto" latinLnBrk="0" hangingPunct="1">
                        <a:lnSpc>
                          <a:spcPts val="800"/>
                        </a:lnSpc>
                        <a:spcBef>
                          <a:spcPts val="0"/>
                        </a:spcBef>
                        <a:spcAft>
                          <a:spcPts val="0"/>
                        </a:spcAft>
                        <a:buClrTx/>
                        <a:buSzTx/>
                        <a:buFont typeface="Arial" pitchFamily="34" charset="0"/>
                        <a:buChar char="•"/>
                        <a:tabLst/>
                        <a:defRPr/>
                      </a:pPr>
                      <a:r>
                        <a:rPr lang="el-GR" sz="1000" b="0" kern="1200" dirty="0" smtClean="0">
                          <a:solidFill>
                            <a:schemeClr val="dk1"/>
                          </a:solidFill>
                          <a:latin typeface="+mn-lt"/>
                          <a:ea typeface="+mn-ea"/>
                          <a:cs typeface="+mn-cs"/>
                        </a:rPr>
                        <a:t>1</a:t>
                      </a:r>
                      <a:r>
                        <a:rPr lang="el-GR" sz="1000" b="0" kern="1200" baseline="30000" dirty="0" smtClean="0">
                          <a:solidFill>
                            <a:schemeClr val="dk1"/>
                          </a:solidFill>
                          <a:latin typeface="+mn-lt"/>
                          <a:ea typeface="+mn-ea"/>
                          <a:cs typeface="+mn-cs"/>
                        </a:rPr>
                        <a:t>ου</a:t>
                      </a:r>
                      <a:r>
                        <a:rPr lang="el-GR" sz="1000" b="0" kern="1200" dirty="0" smtClean="0">
                          <a:solidFill>
                            <a:schemeClr val="dk1"/>
                          </a:solidFill>
                          <a:latin typeface="+mn-lt"/>
                          <a:ea typeface="+mn-ea"/>
                          <a:cs typeface="+mn-cs"/>
                        </a:rPr>
                        <a:t> βαθμού συγγενείς &lt;18 ετών με </a:t>
                      </a:r>
                      <a:r>
                        <a:rPr lang="en-US" sz="1000" b="0" kern="1200" dirty="0" smtClean="0">
                          <a:solidFill>
                            <a:schemeClr val="dk1"/>
                          </a:solidFill>
                          <a:latin typeface="+mn-lt"/>
                          <a:ea typeface="+mn-ea"/>
                          <a:cs typeface="+mn-cs"/>
                        </a:rPr>
                        <a:t>LDL</a:t>
                      </a:r>
                      <a:r>
                        <a:rPr lang="el-GR" sz="1000" b="0" kern="1200" dirty="0" smtClean="0">
                          <a:solidFill>
                            <a:schemeClr val="dk1"/>
                          </a:solidFill>
                          <a:latin typeface="+mn-lt"/>
                          <a:ea typeface="+mn-ea"/>
                          <a:cs typeface="+mn-cs"/>
                        </a:rPr>
                        <a:t>  χοληστερόλη &gt;95</a:t>
                      </a:r>
                      <a:r>
                        <a:rPr lang="el-GR" sz="1000" b="0" kern="1200" baseline="30000" dirty="0" smtClean="0">
                          <a:solidFill>
                            <a:schemeClr val="dk1"/>
                          </a:solidFill>
                          <a:latin typeface="+mn-lt"/>
                          <a:ea typeface="+mn-ea"/>
                          <a:cs typeface="+mn-cs"/>
                        </a:rPr>
                        <a:t>ο</a:t>
                      </a:r>
                      <a:r>
                        <a:rPr lang="el-GR" sz="1000" b="0" kern="1200" dirty="0" smtClean="0">
                          <a:solidFill>
                            <a:schemeClr val="dk1"/>
                          </a:solidFill>
                          <a:latin typeface="+mn-lt"/>
                          <a:ea typeface="+mn-ea"/>
                          <a:cs typeface="+mn-cs"/>
                        </a:rPr>
                        <a:t> εκατοστημόριο για το φύλο και την ηλικία</a:t>
                      </a:r>
                      <a:endParaRPr lang="el-GR" sz="1000" b="0" dirty="0" smtClean="0"/>
                    </a:p>
                  </a:txBody>
                  <a:tcPr marL="102870" marR="102870" marB="0" anchor="ctr">
                    <a:solidFill>
                      <a:srgbClr val="E9EDF4"/>
                    </a:solidFill>
                  </a:tcPr>
                </a:tc>
                <a:tc>
                  <a:txBody>
                    <a:bodyPr/>
                    <a:lstStyle/>
                    <a:p>
                      <a:pPr algn="ctr">
                        <a:lnSpc>
                          <a:spcPts val="800"/>
                        </a:lnSpc>
                      </a:pPr>
                      <a:r>
                        <a:rPr lang="en-US" sz="1000" dirty="0" smtClean="0"/>
                        <a:t>2</a:t>
                      </a:r>
                      <a:endParaRPr lang="el-GR" sz="1000" dirty="0"/>
                    </a:p>
                  </a:txBody>
                  <a:tcPr marL="102870" marR="102870" marB="0" anchor="ctr">
                    <a:solidFill>
                      <a:srgbClr val="E9EDF4"/>
                    </a:solidFill>
                  </a:tcPr>
                </a:tc>
              </a:tr>
              <a:tr h="137922">
                <a:tc>
                  <a:txBody>
                    <a:bodyPr/>
                    <a:lstStyle/>
                    <a:p>
                      <a:pPr>
                        <a:lnSpc>
                          <a:spcPts val="800"/>
                        </a:lnSpc>
                      </a:pPr>
                      <a:r>
                        <a:rPr lang="en-GB" sz="1000" b="1" kern="1200" dirty="0" smtClean="0">
                          <a:solidFill>
                            <a:schemeClr val="dk1"/>
                          </a:solidFill>
                          <a:latin typeface="+mn-lt"/>
                          <a:ea typeface="+mn-ea"/>
                          <a:cs typeface="+mn-cs"/>
                        </a:rPr>
                        <a:t>Ατομικό ιστορικό</a:t>
                      </a:r>
                      <a:endParaRPr lang="el-GR" sz="1000" b="1" dirty="0"/>
                    </a:p>
                  </a:txBody>
                  <a:tcPr marL="102870" marR="102870" marB="0" anchor="ctr">
                    <a:solidFill>
                      <a:srgbClr val="D0D8E8"/>
                    </a:solidFill>
                  </a:tcPr>
                </a:tc>
                <a:tc>
                  <a:txBody>
                    <a:bodyPr/>
                    <a:lstStyle/>
                    <a:p>
                      <a:pPr>
                        <a:lnSpc>
                          <a:spcPts val="800"/>
                        </a:lnSpc>
                      </a:pPr>
                      <a:r>
                        <a:rPr lang="el-GR" sz="1000" b="0" kern="1200" dirty="0" smtClean="0">
                          <a:solidFill>
                            <a:schemeClr val="dk1"/>
                          </a:solidFill>
                          <a:latin typeface="+mn-lt"/>
                          <a:ea typeface="+mn-ea"/>
                          <a:cs typeface="+mn-cs"/>
                        </a:rPr>
                        <a:t>Ασθενής με ιστορικό πρώιμης στεφανιαίας νόσου (ηλικίες όπως αναφέρθηκαν παραπάνω)</a:t>
                      </a:r>
                      <a:endParaRPr lang="el-GR" sz="1000" b="0" dirty="0"/>
                    </a:p>
                  </a:txBody>
                  <a:tcPr marL="102870" marR="102870" marB="0" anchor="ctr">
                    <a:solidFill>
                      <a:srgbClr val="E9EDF4"/>
                    </a:solidFill>
                  </a:tcPr>
                </a:tc>
                <a:tc>
                  <a:txBody>
                    <a:bodyPr/>
                    <a:lstStyle/>
                    <a:p>
                      <a:pPr algn="ctr">
                        <a:lnSpc>
                          <a:spcPts val="800"/>
                        </a:lnSpc>
                      </a:pPr>
                      <a:r>
                        <a:rPr lang="en-US" sz="1000" b="0" dirty="0" smtClean="0"/>
                        <a:t>2</a:t>
                      </a:r>
                      <a:endParaRPr lang="el-GR" sz="1000" b="0" dirty="0"/>
                    </a:p>
                  </a:txBody>
                  <a:tcPr marL="102870" marR="102870" marB="0" anchor="ctr">
                    <a:solidFill>
                      <a:srgbClr val="E9EDF4"/>
                    </a:solidFill>
                  </a:tcPr>
                </a:tc>
              </a:tr>
              <a:tr h="121618">
                <a:tc>
                  <a:txBody>
                    <a:bodyPr/>
                    <a:lstStyle/>
                    <a:p>
                      <a:endParaRPr lang="el-GR" sz="1000" b="0" dirty="0"/>
                    </a:p>
                  </a:txBody>
                  <a:tcPr marL="102870" marR="102870" marB="0" anchor="ctr">
                    <a:solidFill>
                      <a:srgbClr val="E9EDF4"/>
                    </a:solidFill>
                  </a:tcPr>
                </a:tc>
                <a:tc>
                  <a:txBody>
                    <a:bodyPr/>
                    <a:lstStyle/>
                    <a:p>
                      <a:r>
                        <a:rPr lang="el-GR" sz="1000" b="0" kern="1200" dirty="0" smtClean="0">
                          <a:solidFill>
                            <a:schemeClr val="dk1"/>
                          </a:solidFill>
                          <a:latin typeface="+mn-lt"/>
                          <a:ea typeface="+mn-ea"/>
                          <a:cs typeface="+mn-cs"/>
                        </a:rPr>
                        <a:t>Ασθενής με ιστορικό πρώιμης περιφερειακής αγγειακής νόσου ή ισχαιμικού αγγειακού εγκεφαλικού επεισοδίου (ηλικίες όπως αναφέρθηκαν παραπάνω)</a:t>
                      </a:r>
                      <a:endParaRPr lang="el-GR" sz="1000" b="0" dirty="0"/>
                    </a:p>
                  </a:txBody>
                  <a:tcPr marL="102870" marR="102870" marB="0" anchor="ctr">
                    <a:solidFill>
                      <a:srgbClr val="E9EDF4"/>
                    </a:solidFill>
                  </a:tcPr>
                </a:tc>
                <a:tc>
                  <a:txBody>
                    <a:bodyPr/>
                    <a:lstStyle/>
                    <a:p>
                      <a:pPr algn="ctr"/>
                      <a:r>
                        <a:rPr lang="en-US" sz="1000" b="0" dirty="0" smtClean="0"/>
                        <a:t>1</a:t>
                      </a:r>
                      <a:endParaRPr lang="el-GR" sz="1000" b="0" dirty="0"/>
                    </a:p>
                  </a:txBody>
                  <a:tcPr marL="102870" marR="102870" marB="0" anchor="ctr">
                    <a:solidFill>
                      <a:srgbClr val="E9EDF4"/>
                    </a:solidFill>
                  </a:tcPr>
                </a:tc>
              </a:tr>
              <a:tr h="0">
                <a:tc>
                  <a:txBody>
                    <a:bodyPr/>
                    <a:lstStyle/>
                    <a:p>
                      <a:pPr>
                        <a:lnSpc>
                          <a:spcPts val="800"/>
                        </a:lnSpc>
                      </a:pPr>
                      <a:r>
                        <a:rPr lang="en-GB" sz="1000" b="1" kern="1200" dirty="0" smtClean="0">
                          <a:solidFill>
                            <a:schemeClr val="dk1"/>
                          </a:solidFill>
                          <a:latin typeface="+mn-lt"/>
                          <a:ea typeface="+mn-ea"/>
                          <a:cs typeface="+mn-cs"/>
                        </a:rPr>
                        <a:t>Φυσική εξέταση</a:t>
                      </a:r>
                      <a:endParaRPr lang="el-GR" sz="1000" b="1" dirty="0"/>
                    </a:p>
                  </a:txBody>
                  <a:tcPr marL="102870" marR="102870" marB="0" anchor="ctr">
                    <a:solidFill>
                      <a:srgbClr val="D0D8E8"/>
                    </a:solidFill>
                  </a:tcPr>
                </a:tc>
                <a:tc>
                  <a:txBody>
                    <a:bodyPr/>
                    <a:lstStyle/>
                    <a:p>
                      <a:pPr>
                        <a:lnSpc>
                          <a:spcPts val="800"/>
                        </a:lnSpc>
                      </a:pPr>
                      <a:r>
                        <a:rPr lang="en-GB" sz="1000" b="0" kern="1200" dirty="0" smtClean="0">
                          <a:solidFill>
                            <a:schemeClr val="dk1"/>
                          </a:solidFill>
                          <a:latin typeface="+mn-lt"/>
                          <a:ea typeface="+mn-ea"/>
                          <a:cs typeface="+mn-cs"/>
                        </a:rPr>
                        <a:t>Τενόντια ξανθώματα</a:t>
                      </a:r>
                      <a:endParaRPr lang="el-GR" sz="1000" b="0" dirty="0"/>
                    </a:p>
                  </a:txBody>
                  <a:tcPr marL="102870" marR="102870" marB="0" anchor="ctr">
                    <a:solidFill>
                      <a:srgbClr val="E9EDF4"/>
                    </a:solidFill>
                  </a:tcPr>
                </a:tc>
                <a:tc>
                  <a:txBody>
                    <a:bodyPr/>
                    <a:lstStyle/>
                    <a:p>
                      <a:pPr algn="ctr">
                        <a:lnSpc>
                          <a:spcPts val="800"/>
                        </a:lnSpc>
                      </a:pPr>
                      <a:r>
                        <a:rPr lang="en-US" sz="1000" b="0" dirty="0" smtClean="0"/>
                        <a:t>6</a:t>
                      </a:r>
                      <a:endParaRPr lang="el-GR" sz="1000" b="0" dirty="0"/>
                    </a:p>
                  </a:txBody>
                  <a:tcPr marL="102870" marR="102870" marB="0" anchor="ctr">
                    <a:solidFill>
                      <a:srgbClr val="E9EDF4"/>
                    </a:solidFill>
                  </a:tcPr>
                </a:tc>
              </a:tr>
              <a:tr h="129560">
                <a:tc>
                  <a:txBody>
                    <a:bodyPr/>
                    <a:lstStyle/>
                    <a:p>
                      <a:endParaRPr lang="el-GR" sz="1000" b="0" dirty="0"/>
                    </a:p>
                  </a:txBody>
                  <a:tcPr marL="102870" marR="102870" marB="0" anchor="ctr">
                    <a:solidFill>
                      <a:srgbClr val="E9EDF4"/>
                    </a:solidFill>
                  </a:tcPr>
                </a:tc>
                <a:tc>
                  <a:txBody>
                    <a:bodyPr/>
                    <a:lstStyle/>
                    <a:p>
                      <a:pPr>
                        <a:lnSpc>
                          <a:spcPts val="800"/>
                        </a:lnSpc>
                      </a:pPr>
                      <a:r>
                        <a:rPr lang="el-GR" sz="1000" b="0" kern="1200" dirty="0" err="1" smtClean="0">
                          <a:solidFill>
                            <a:schemeClr val="dk1"/>
                          </a:solidFill>
                          <a:latin typeface="+mn-lt"/>
                          <a:ea typeface="+mn-ea"/>
                          <a:cs typeface="+mn-cs"/>
                        </a:rPr>
                        <a:t>Γεροντότοξο</a:t>
                      </a:r>
                      <a:r>
                        <a:rPr lang="el-GR" sz="1000" b="0" kern="1200" dirty="0" smtClean="0">
                          <a:solidFill>
                            <a:schemeClr val="dk1"/>
                          </a:solidFill>
                          <a:latin typeface="+mn-lt"/>
                          <a:ea typeface="+mn-ea"/>
                          <a:cs typeface="+mn-cs"/>
                        </a:rPr>
                        <a:t> σε ηλικία κάτω των 45 ετών</a:t>
                      </a:r>
                      <a:endParaRPr lang="el-GR" sz="1000" b="0" dirty="0"/>
                    </a:p>
                  </a:txBody>
                  <a:tcPr marL="102870" marR="102870" marB="0" anchor="ctr">
                    <a:solidFill>
                      <a:srgbClr val="E9EDF4"/>
                    </a:solidFill>
                  </a:tcPr>
                </a:tc>
                <a:tc>
                  <a:txBody>
                    <a:bodyPr/>
                    <a:lstStyle/>
                    <a:p>
                      <a:pPr algn="ctr">
                        <a:lnSpc>
                          <a:spcPts val="800"/>
                        </a:lnSpc>
                      </a:pPr>
                      <a:r>
                        <a:rPr lang="en-US" sz="1000" b="0" dirty="0" smtClean="0"/>
                        <a:t>4</a:t>
                      </a:r>
                      <a:endParaRPr lang="el-GR" sz="1000" b="0" dirty="0"/>
                    </a:p>
                  </a:txBody>
                  <a:tcPr marL="102870" marR="102870" marB="0" anchor="ctr">
                    <a:solidFill>
                      <a:srgbClr val="E9EDF4"/>
                    </a:solidFill>
                  </a:tcPr>
                </a:tc>
              </a:tr>
              <a:tr h="136548">
                <a:tc>
                  <a:txBody>
                    <a:bodyPr/>
                    <a:lstStyle/>
                    <a:p>
                      <a:pPr>
                        <a:lnSpc>
                          <a:spcPts val="800"/>
                        </a:lnSpc>
                      </a:pPr>
                      <a:r>
                        <a:rPr lang="en-GB" sz="1000" b="1" dirty="0" smtClean="0"/>
                        <a:t>Εργαστηριακός έλεγχος</a:t>
                      </a:r>
                      <a:endParaRPr lang="el-GR" sz="1000" b="1" dirty="0"/>
                    </a:p>
                  </a:txBody>
                  <a:tcPr marL="102870" marR="102870" marB="0" anchor="ctr">
                    <a:solidFill>
                      <a:srgbClr val="D0D8E8"/>
                    </a:solidFill>
                  </a:tcPr>
                </a:tc>
                <a:tc>
                  <a:txBody>
                    <a:bodyPr/>
                    <a:lstStyle/>
                    <a:p>
                      <a:pPr>
                        <a:lnSpc>
                          <a:spcPts val="800"/>
                        </a:lnSpc>
                      </a:pPr>
                      <a:r>
                        <a:rPr lang="en-GB" sz="1000" b="0" kern="1200" dirty="0" smtClean="0">
                          <a:solidFill>
                            <a:schemeClr val="dk1"/>
                          </a:solidFill>
                          <a:latin typeface="+mn-lt"/>
                          <a:ea typeface="+mn-ea"/>
                          <a:cs typeface="+mn-cs"/>
                        </a:rPr>
                        <a:t>LDL χοληστερόλη, mg/dL (mmol/L)</a:t>
                      </a:r>
                      <a:endParaRPr lang="el-GR" sz="1000" b="0" dirty="0"/>
                    </a:p>
                  </a:txBody>
                  <a:tcPr marL="102870" marR="102870" marB="0" anchor="ctr">
                    <a:solidFill>
                      <a:srgbClr val="E9EDF4"/>
                    </a:solidFill>
                  </a:tcPr>
                </a:tc>
                <a:tc>
                  <a:txBody>
                    <a:bodyPr/>
                    <a:lstStyle/>
                    <a:p>
                      <a:pPr algn="ctr">
                        <a:lnSpc>
                          <a:spcPts val="800"/>
                        </a:lnSpc>
                      </a:pPr>
                      <a:endParaRPr lang="el-GR" sz="1000" b="0" dirty="0"/>
                    </a:p>
                  </a:txBody>
                  <a:tcPr marL="102870" marR="102870" marB="0" anchor="ctr">
                    <a:solidFill>
                      <a:srgbClr val="E9EDF4"/>
                    </a:solidFill>
                  </a:tcPr>
                </a:tc>
              </a:tr>
              <a:tr h="190500">
                <a:tc rowSpan="4">
                  <a:txBody>
                    <a:bodyPr/>
                    <a:lstStyle/>
                    <a:p>
                      <a:endParaRPr lang="el-GR" sz="1000" b="0" dirty="0"/>
                    </a:p>
                  </a:txBody>
                  <a:tcPr marL="102870" marR="102870" marB="0" anchor="ctr">
                    <a:solidFill>
                      <a:srgbClr val="E9EDF4"/>
                    </a:solidFill>
                  </a:tcPr>
                </a:tc>
                <a:tc>
                  <a:txBody>
                    <a:bodyPr/>
                    <a:lstStyle/>
                    <a:p>
                      <a:pPr marL="180000">
                        <a:lnSpc>
                          <a:spcPts val="800"/>
                        </a:lnSpc>
                        <a:buFont typeface="Arial" pitchFamily="34" charset="0"/>
                        <a:buChar char="•"/>
                      </a:pPr>
                      <a:r>
                        <a:rPr lang="en-GB" sz="1000" b="0" kern="1200" dirty="0" smtClean="0">
                          <a:solidFill>
                            <a:schemeClr val="dk1"/>
                          </a:solidFill>
                          <a:latin typeface="+mn-lt"/>
                          <a:ea typeface="+mn-ea"/>
                          <a:cs typeface="+mn-cs"/>
                        </a:rPr>
                        <a:t>330 (≥8.5)</a:t>
                      </a:r>
                      <a:endParaRPr lang="el-GR" sz="1000" b="0" dirty="0"/>
                    </a:p>
                  </a:txBody>
                  <a:tcPr marL="102870" marR="102870" marB="0" anchor="ctr">
                    <a:solidFill>
                      <a:srgbClr val="E9EDF4"/>
                    </a:solidFill>
                  </a:tcPr>
                </a:tc>
                <a:tc>
                  <a:txBody>
                    <a:bodyPr/>
                    <a:lstStyle/>
                    <a:p>
                      <a:pPr algn="ctr">
                        <a:lnSpc>
                          <a:spcPts val="800"/>
                        </a:lnSpc>
                      </a:pPr>
                      <a:r>
                        <a:rPr lang="en-US" sz="1000" b="0" dirty="0" smtClean="0"/>
                        <a:t>8</a:t>
                      </a:r>
                      <a:endParaRPr lang="el-GR" sz="1000" b="0" dirty="0"/>
                    </a:p>
                  </a:txBody>
                  <a:tcPr marL="102870" marR="102870" marB="0" anchor="ctr">
                    <a:solidFill>
                      <a:srgbClr val="E9EDF4"/>
                    </a:solidFill>
                  </a:tcPr>
                </a:tc>
              </a:tr>
              <a:tr h="190500">
                <a:tc vMerge="1">
                  <a:txBody>
                    <a:bodyPr/>
                    <a:lstStyle/>
                    <a:p>
                      <a:endParaRPr lang="el-GR"/>
                    </a:p>
                  </a:txBody>
                  <a:tcPr/>
                </a:tc>
                <a:tc>
                  <a:txBody>
                    <a:bodyPr/>
                    <a:lstStyle/>
                    <a:p>
                      <a:pPr marL="180000" marR="0" indent="0" algn="l" defTabSz="914400" rtl="0" eaLnBrk="1" fontAlgn="auto" latinLnBrk="0" hangingPunct="1">
                        <a:lnSpc>
                          <a:spcPts val="800"/>
                        </a:lnSpc>
                        <a:spcBef>
                          <a:spcPts val="0"/>
                        </a:spcBef>
                        <a:spcAft>
                          <a:spcPts val="0"/>
                        </a:spcAft>
                        <a:buClrTx/>
                        <a:buSzTx/>
                        <a:buFont typeface="Arial" pitchFamily="34" charset="0"/>
                        <a:buChar char="•"/>
                        <a:tabLst/>
                        <a:defRPr/>
                      </a:pPr>
                      <a:r>
                        <a:rPr lang="en-GB" sz="1000" b="0" kern="1200" dirty="0" smtClean="0">
                          <a:solidFill>
                            <a:schemeClr val="dk1"/>
                          </a:solidFill>
                          <a:latin typeface="+mn-lt"/>
                          <a:ea typeface="+mn-ea"/>
                          <a:cs typeface="+mn-cs"/>
                        </a:rPr>
                        <a:t>250-330 (6.5-8.4)</a:t>
                      </a:r>
                      <a:endParaRPr lang="el-GR" sz="1000" b="0" dirty="0" smtClean="0"/>
                    </a:p>
                  </a:txBody>
                  <a:tcPr marL="102870" marR="102870" marB="0" anchor="ctr">
                    <a:solidFill>
                      <a:srgbClr val="E9EDF4"/>
                    </a:solidFill>
                  </a:tcPr>
                </a:tc>
                <a:tc>
                  <a:txBody>
                    <a:bodyPr/>
                    <a:lstStyle/>
                    <a:p>
                      <a:pPr algn="ctr">
                        <a:lnSpc>
                          <a:spcPts val="800"/>
                        </a:lnSpc>
                      </a:pPr>
                      <a:r>
                        <a:rPr lang="en-US" sz="1000" b="0" dirty="0" smtClean="0"/>
                        <a:t>5</a:t>
                      </a:r>
                      <a:endParaRPr lang="el-GR" sz="1000" b="0" dirty="0"/>
                    </a:p>
                  </a:txBody>
                  <a:tcPr marL="102870" marR="102870" marB="0" anchor="ctr">
                    <a:solidFill>
                      <a:srgbClr val="E9EDF4"/>
                    </a:solidFill>
                  </a:tcPr>
                </a:tc>
              </a:tr>
              <a:tr h="190500">
                <a:tc vMerge="1">
                  <a:txBody>
                    <a:bodyPr/>
                    <a:lstStyle/>
                    <a:p>
                      <a:endParaRPr lang="el-GR"/>
                    </a:p>
                  </a:txBody>
                  <a:tcPr/>
                </a:tc>
                <a:tc>
                  <a:txBody>
                    <a:bodyPr/>
                    <a:lstStyle/>
                    <a:p>
                      <a:pPr marL="180000" marR="0" indent="0" algn="l" defTabSz="914400" rtl="0" eaLnBrk="1" fontAlgn="auto" latinLnBrk="0" hangingPunct="1">
                        <a:lnSpc>
                          <a:spcPts val="800"/>
                        </a:lnSpc>
                        <a:spcBef>
                          <a:spcPts val="0"/>
                        </a:spcBef>
                        <a:spcAft>
                          <a:spcPts val="0"/>
                        </a:spcAft>
                        <a:buClrTx/>
                        <a:buSzTx/>
                        <a:buFont typeface="Arial" pitchFamily="34" charset="0"/>
                        <a:buChar char="•"/>
                        <a:tabLst/>
                        <a:defRPr/>
                      </a:pPr>
                      <a:r>
                        <a:rPr lang="en-GB" sz="1000" b="0" kern="1200" dirty="0" smtClean="0">
                          <a:solidFill>
                            <a:schemeClr val="dk1"/>
                          </a:solidFill>
                          <a:latin typeface="+mn-lt"/>
                          <a:ea typeface="+mn-ea"/>
                          <a:cs typeface="+mn-cs"/>
                        </a:rPr>
                        <a:t>190-250 (5.0-6.4)</a:t>
                      </a:r>
                      <a:endParaRPr lang="el-GR" sz="1000" b="0" dirty="0" smtClean="0"/>
                    </a:p>
                  </a:txBody>
                  <a:tcPr marL="102870" marR="102870" marB="0" anchor="ctr">
                    <a:solidFill>
                      <a:srgbClr val="E9EDF4"/>
                    </a:solidFill>
                  </a:tcPr>
                </a:tc>
                <a:tc>
                  <a:txBody>
                    <a:bodyPr/>
                    <a:lstStyle/>
                    <a:p>
                      <a:pPr algn="ctr">
                        <a:lnSpc>
                          <a:spcPts val="800"/>
                        </a:lnSpc>
                      </a:pPr>
                      <a:r>
                        <a:rPr lang="en-US" sz="1000" b="0" dirty="0" smtClean="0"/>
                        <a:t>3</a:t>
                      </a:r>
                      <a:endParaRPr lang="el-GR" sz="1000" b="0" dirty="0"/>
                    </a:p>
                  </a:txBody>
                  <a:tcPr marL="102870" marR="102870" marB="0" anchor="ctr">
                    <a:solidFill>
                      <a:srgbClr val="E9EDF4"/>
                    </a:solidFill>
                  </a:tcPr>
                </a:tc>
              </a:tr>
              <a:tr h="190500">
                <a:tc vMerge="1">
                  <a:txBody>
                    <a:bodyPr/>
                    <a:lstStyle/>
                    <a:p>
                      <a:endParaRPr lang="el-GR"/>
                    </a:p>
                  </a:txBody>
                  <a:tcPr/>
                </a:tc>
                <a:tc>
                  <a:txBody>
                    <a:bodyPr/>
                    <a:lstStyle/>
                    <a:p>
                      <a:pPr marL="180000" marR="0" indent="0" algn="l" defTabSz="914400" rtl="0" eaLnBrk="1" fontAlgn="auto" latinLnBrk="0" hangingPunct="1">
                        <a:lnSpc>
                          <a:spcPts val="800"/>
                        </a:lnSpc>
                        <a:spcBef>
                          <a:spcPts val="0"/>
                        </a:spcBef>
                        <a:spcAft>
                          <a:spcPts val="0"/>
                        </a:spcAft>
                        <a:buClrTx/>
                        <a:buSzTx/>
                        <a:buFont typeface="Arial" pitchFamily="34" charset="0"/>
                        <a:buChar char="•"/>
                        <a:tabLst/>
                        <a:defRPr/>
                      </a:pPr>
                      <a:r>
                        <a:rPr lang="en-GB" sz="1000" b="0" kern="1200" dirty="0" smtClean="0">
                          <a:solidFill>
                            <a:schemeClr val="dk1"/>
                          </a:solidFill>
                          <a:latin typeface="+mn-lt"/>
                          <a:ea typeface="+mn-ea"/>
                          <a:cs typeface="+mn-cs"/>
                        </a:rPr>
                        <a:t>159-190 (4.0-4.9)</a:t>
                      </a:r>
                      <a:endParaRPr lang="el-GR" sz="1000" b="0" dirty="0" smtClean="0"/>
                    </a:p>
                  </a:txBody>
                  <a:tcPr marL="102870" marR="102870" marB="0" anchor="ctr">
                    <a:solidFill>
                      <a:srgbClr val="E9EDF4"/>
                    </a:solidFill>
                  </a:tcPr>
                </a:tc>
                <a:tc>
                  <a:txBody>
                    <a:bodyPr/>
                    <a:lstStyle/>
                    <a:p>
                      <a:pPr algn="ctr">
                        <a:lnSpc>
                          <a:spcPts val="800"/>
                        </a:lnSpc>
                      </a:pPr>
                      <a:r>
                        <a:rPr lang="en-US" sz="1000" b="0" dirty="0" smtClean="0"/>
                        <a:t>1</a:t>
                      </a:r>
                      <a:endParaRPr lang="el-GR" sz="1000" b="0" dirty="0"/>
                    </a:p>
                  </a:txBody>
                  <a:tcPr marL="102870" marR="102870" marB="0" anchor="ctr">
                    <a:solidFill>
                      <a:srgbClr val="E9EDF4"/>
                    </a:solidFill>
                  </a:tcPr>
                </a:tc>
              </a:tr>
              <a:tr h="127032">
                <a:tc>
                  <a:txBody>
                    <a:bodyPr/>
                    <a:lstStyle/>
                    <a:p>
                      <a:pPr>
                        <a:lnSpc>
                          <a:spcPct val="100000"/>
                        </a:lnSpc>
                      </a:pPr>
                      <a:r>
                        <a:rPr lang="en-GB" sz="1000" b="1" kern="1200" dirty="0" smtClean="0">
                          <a:solidFill>
                            <a:schemeClr val="dk1"/>
                          </a:solidFill>
                          <a:latin typeface="+mn-lt"/>
                          <a:ea typeface="+mn-ea"/>
                          <a:cs typeface="+mn-cs"/>
                        </a:rPr>
                        <a:t>DNA ανάλυση</a:t>
                      </a:r>
                      <a:endParaRPr lang="el-GR" sz="1000" b="1" dirty="0"/>
                    </a:p>
                  </a:txBody>
                  <a:tcPr marL="102870" marR="102870" marB="0" anchor="ctr"/>
                </a:tc>
                <a:tc>
                  <a:txBody>
                    <a:bodyPr/>
                    <a:lstStyle/>
                    <a:p>
                      <a:pPr>
                        <a:lnSpc>
                          <a:spcPct val="100000"/>
                        </a:lnSpc>
                      </a:pPr>
                      <a:r>
                        <a:rPr lang="el-GR" sz="1000" kern="1200" dirty="0" smtClean="0">
                          <a:solidFill>
                            <a:schemeClr val="dk1"/>
                          </a:solidFill>
                          <a:latin typeface="+mn-lt"/>
                          <a:ea typeface="+mn-ea"/>
                          <a:cs typeface="+mn-cs"/>
                        </a:rPr>
                        <a:t>Αποτελέσματα γενετικού ελέγχου που επιβεβαιώνουν λειτουργική μετάλλαξη στα γονίδια του </a:t>
                      </a:r>
                      <a:r>
                        <a:rPr lang="en-US" sz="1000" kern="1200" dirty="0" smtClean="0">
                          <a:solidFill>
                            <a:schemeClr val="dk1"/>
                          </a:solidFill>
                          <a:latin typeface="+mn-lt"/>
                          <a:ea typeface="+mn-ea"/>
                          <a:cs typeface="+mn-cs"/>
                        </a:rPr>
                        <a:t>LDL</a:t>
                      </a:r>
                      <a:r>
                        <a:rPr lang="el-GR" sz="1000" kern="1200" dirty="0" smtClean="0">
                          <a:solidFill>
                            <a:schemeClr val="dk1"/>
                          </a:solidFill>
                          <a:latin typeface="+mn-lt"/>
                          <a:ea typeface="+mn-ea"/>
                          <a:cs typeface="+mn-cs"/>
                        </a:rPr>
                        <a:t> υποδοχέα, της </a:t>
                      </a:r>
                      <a:r>
                        <a:rPr lang="el-GR" sz="1000" kern="1200" dirty="0" err="1" smtClean="0">
                          <a:solidFill>
                            <a:schemeClr val="dk1"/>
                          </a:solidFill>
                          <a:latin typeface="+mn-lt"/>
                          <a:ea typeface="+mn-ea"/>
                          <a:cs typeface="+mn-cs"/>
                        </a:rPr>
                        <a:t>απολιποπρωτεϊνης</a:t>
                      </a:r>
                      <a:r>
                        <a:rPr lang="el-GR" sz="1000" kern="1200" dirty="0" smtClean="0">
                          <a:solidFill>
                            <a:schemeClr val="dk1"/>
                          </a:solidFill>
                          <a:latin typeface="+mn-lt"/>
                          <a:ea typeface="+mn-ea"/>
                          <a:cs typeface="+mn-cs"/>
                        </a:rPr>
                        <a:t> Β ή της </a:t>
                      </a:r>
                      <a:r>
                        <a:rPr lang="en-US" sz="1000" kern="1200" dirty="0" smtClean="0">
                          <a:solidFill>
                            <a:schemeClr val="dk1"/>
                          </a:solidFill>
                          <a:latin typeface="+mn-lt"/>
                          <a:ea typeface="+mn-ea"/>
                          <a:cs typeface="+mn-cs"/>
                        </a:rPr>
                        <a:t>PCSK</a:t>
                      </a:r>
                      <a:r>
                        <a:rPr lang="el-GR" sz="1000" kern="1200" dirty="0" smtClean="0">
                          <a:solidFill>
                            <a:schemeClr val="dk1"/>
                          </a:solidFill>
                          <a:latin typeface="+mn-lt"/>
                          <a:ea typeface="+mn-ea"/>
                          <a:cs typeface="+mn-cs"/>
                        </a:rPr>
                        <a:t>9</a:t>
                      </a:r>
                      <a:endParaRPr lang="el-GR" sz="1000" b="0" dirty="0"/>
                    </a:p>
                  </a:txBody>
                  <a:tcPr marL="102870" marR="102870" marB="0" anchor="ctr">
                    <a:solidFill>
                      <a:srgbClr val="E9EDF4"/>
                    </a:solidFill>
                  </a:tcPr>
                </a:tc>
                <a:tc>
                  <a:txBody>
                    <a:bodyPr/>
                    <a:lstStyle/>
                    <a:p>
                      <a:pPr algn="ctr">
                        <a:lnSpc>
                          <a:spcPct val="100000"/>
                        </a:lnSpc>
                      </a:pPr>
                      <a:r>
                        <a:rPr lang="en-US" sz="1000" b="0" dirty="0" smtClean="0"/>
                        <a:t>8</a:t>
                      </a:r>
                      <a:endParaRPr lang="el-GR" sz="1000" b="0" dirty="0"/>
                    </a:p>
                  </a:txBody>
                  <a:tcPr marL="102870" marR="102870" marB="0" anchor="ctr">
                    <a:solidFill>
                      <a:srgbClr val="E9EDF4"/>
                    </a:solidFill>
                  </a:tcPr>
                </a:tc>
              </a:tr>
            </a:tbl>
          </a:graphicData>
        </a:graphic>
      </p:graphicFrame>
      <p:sp>
        <p:nvSpPr>
          <p:cNvPr id="473154" name="4 - TextBox"/>
          <p:cNvSpPr txBox="1">
            <a:spLocks noChangeArrowheads="1"/>
          </p:cNvSpPr>
          <p:nvPr/>
        </p:nvSpPr>
        <p:spPr bwMode="auto">
          <a:xfrm>
            <a:off x="482600" y="6286500"/>
            <a:ext cx="5143500" cy="323850"/>
          </a:xfrm>
          <a:prstGeom prst="rect">
            <a:avLst/>
          </a:prstGeom>
          <a:noFill/>
          <a:ln w="9525">
            <a:noFill/>
            <a:miter lim="800000"/>
            <a:headEnd/>
            <a:tailEnd/>
          </a:ln>
        </p:spPr>
        <p:txBody>
          <a:bodyPr>
            <a:spAutoFit/>
          </a:bodyPr>
          <a:lstStyle/>
          <a:p>
            <a:pPr fontAlgn="base">
              <a:spcBef>
                <a:spcPct val="0"/>
              </a:spcBef>
              <a:spcAft>
                <a:spcPct val="0"/>
              </a:spcAft>
            </a:pPr>
            <a:r>
              <a:rPr lang="en-US" sz="1500" smtClean="0">
                <a:solidFill>
                  <a:srgbClr val="FFFFFF"/>
                </a:solidFill>
                <a:ea typeface="ＭＳ Ｐゴシック" pitchFamily="34" charset="-128"/>
              </a:rPr>
              <a:t>Hellenic Journal of Atherosclerosis 2014;5(3): 151-163</a:t>
            </a:r>
            <a:endParaRPr lang="el-GR" sz="1500" smtClean="0">
              <a:solidFill>
                <a:srgbClr val="FFFFFF"/>
              </a:solidFill>
              <a:ea typeface="ＭＳ Ｐゴシック" pitchFamily="34" charset="-128"/>
            </a:endParaRPr>
          </a:p>
        </p:txBody>
      </p:sp>
      <p:graphicFrame>
        <p:nvGraphicFramePr>
          <p:cNvPr id="7" name="6 - Πίνακας"/>
          <p:cNvGraphicFramePr>
            <a:graphicFrameLocks noGrp="1"/>
          </p:cNvGraphicFramePr>
          <p:nvPr/>
        </p:nvGraphicFramePr>
        <p:xfrm>
          <a:off x="401638" y="4878388"/>
          <a:ext cx="9403027" cy="1051560"/>
        </p:xfrm>
        <a:graphic>
          <a:graphicData uri="http://schemas.openxmlformats.org/drawingml/2006/table">
            <a:tbl>
              <a:tblPr firstRow="1" bandRow="1">
                <a:tableStyleId>{5C22544A-7EE6-4342-B048-85BDC9FD1C3A}</a:tableStyleId>
              </a:tblPr>
              <a:tblGrid>
                <a:gridCol w="1912340"/>
                <a:gridCol w="7490687"/>
              </a:tblGrid>
              <a:tr h="142876">
                <a:tc>
                  <a:txBody>
                    <a:bodyPr/>
                    <a:lstStyle/>
                    <a:p>
                      <a:r>
                        <a:rPr lang="en-GB" sz="1500" b="1" kern="1200" dirty="0" smtClean="0">
                          <a:solidFill>
                            <a:schemeClr val="lt1"/>
                          </a:solidFill>
                          <a:latin typeface="+mn-lt"/>
                          <a:ea typeface="+mn-ea"/>
                          <a:cs typeface="+mn-cs"/>
                        </a:rPr>
                        <a:t>Συνολικό </a:t>
                      </a:r>
                      <a:r>
                        <a:rPr lang="en-US" sz="1500" b="1" kern="1200" dirty="0" smtClean="0">
                          <a:solidFill>
                            <a:schemeClr val="lt1"/>
                          </a:solidFill>
                          <a:latin typeface="+mn-lt"/>
                          <a:ea typeface="+mn-ea"/>
                          <a:cs typeface="+mn-cs"/>
                        </a:rPr>
                        <a:t>score</a:t>
                      </a:r>
                      <a:endParaRPr lang="el-GR" sz="1500" dirty="0"/>
                    </a:p>
                  </a:txBody>
                  <a:tcPr marL="102870" marR="102870"/>
                </a:tc>
                <a:tc>
                  <a:txBody>
                    <a:bodyPr/>
                    <a:lstStyle/>
                    <a:p>
                      <a:r>
                        <a:rPr lang="en-GB" sz="1500" b="1" kern="1200" dirty="0" smtClean="0">
                          <a:solidFill>
                            <a:schemeClr val="lt1"/>
                          </a:solidFill>
                          <a:latin typeface="+mn-lt"/>
                          <a:ea typeface="+mn-ea"/>
                          <a:cs typeface="+mn-cs"/>
                        </a:rPr>
                        <a:t>Διάγνωση</a:t>
                      </a:r>
                      <a:endParaRPr lang="el-GR" sz="1500" dirty="0"/>
                    </a:p>
                  </a:txBody>
                  <a:tcPr marL="102870" marR="102870"/>
                </a:tc>
              </a:tr>
              <a:tr h="0">
                <a:tc>
                  <a:txBody>
                    <a:bodyPr/>
                    <a:lstStyle/>
                    <a:p>
                      <a:pPr algn="ctr"/>
                      <a:r>
                        <a:rPr lang="en-GB" sz="1000" b="1" kern="1200" dirty="0" smtClean="0">
                          <a:solidFill>
                            <a:schemeClr val="dk1"/>
                          </a:solidFill>
                          <a:latin typeface="+mn-lt"/>
                          <a:ea typeface="+mn-ea"/>
                          <a:cs typeface="+mn-cs"/>
                        </a:rPr>
                        <a:t>≥8</a:t>
                      </a:r>
                      <a:endParaRPr lang="el-GR" sz="1000" b="1" dirty="0"/>
                    </a:p>
                  </a:txBody>
                  <a:tcPr marL="102870" marR="102870" anchor="ctr"/>
                </a:tc>
                <a:tc>
                  <a:txBody>
                    <a:bodyPr/>
                    <a:lstStyle/>
                    <a:p>
                      <a:pPr algn="l"/>
                      <a:r>
                        <a:rPr lang="en-GB" sz="1000" b="0" kern="1200" dirty="0" smtClean="0">
                          <a:solidFill>
                            <a:schemeClr val="dk1"/>
                          </a:solidFill>
                          <a:latin typeface="+mn-lt"/>
                          <a:ea typeface="+mn-ea"/>
                          <a:cs typeface="+mn-cs"/>
                        </a:rPr>
                        <a:t>Βέβαιη οικογενής υπερχοληστερολαιμία</a:t>
                      </a:r>
                      <a:endParaRPr lang="el-GR" sz="1000" b="0" dirty="0"/>
                    </a:p>
                  </a:txBody>
                  <a:tcPr marL="102870" marR="102870" anchor="ctr"/>
                </a:tc>
              </a:tr>
              <a:tr h="150500">
                <a:tc>
                  <a:txBody>
                    <a:bodyPr/>
                    <a:lstStyle/>
                    <a:p>
                      <a:pPr algn="ctr"/>
                      <a:r>
                        <a:rPr lang="en-GB" sz="1000" b="1" kern="1200" dirty="0" smtClean="0">
                          <a:solidFill>
                            <a:schemeClr val="dk1"/>
                          </a:solidFill>
                          <a:latin typeface="+mn-lt"/>
                          <a:ea typeface="+mn-ea"/>
                          <a:cs typeface="+mn-cs"/>
                        </a:rPr>
                        <a:t>6-7</a:t>
                      </a:r>
                      <a:endParaRPr lang="el-GR" sz="1000" b="1" dirty="0"/>
                    </a:p>
                  </a:txBody>
                  <a:tcPr marL="102870" marR="102870" anchor="ctr"/>
                </a:tc>
                <a:tc>
                  <a:txBody>
                    <a:bodyPr/>
                    <a:lstStyle/>
                    <a:p>
                      <a:pPr algn="l"/>
                      <a:r>
                        <a:rPr lang="en-GB" sz="1000" b="0" kern="1200" dirty="0" smtClean="0">
                          <a:solidFill>
                            <a:schemeClr val="dk1"/>
                          </a:solidFill>
                          <a:latin typeface="+mn-lt"/>
                          <a:ea typeface="+mn-ea"/>
                          <a:cs typeface="+mn-cs"/>
                        </a:rPr>
                        <a:t>Πολύ πιθανή οικογενής υπερχοληστερολαιμία</a:t>
                      </a:r>
                      <a:endParaRPr lang="el-GR" sz="1000" b="0" dirty="0"/>
                    </a:p>
                  </a:txBody>
                  <a:tcPr marL="102870" marR="102870" anchor="ctr"/>
                </a:tc>
              </a:tr>
              <a:tr h="120974">
                <a:tc>
                  <a:txBody>
                    <a:bodyPr/>
                    <a:lstStyle/>
                    <a:p>
                      <a:pPr algn="ctr"/>
                      <a:r>
                        <a:rPr lang="en-GB" sz="1000" b="1" kern="1200" dirty="0" smtClean="0">
                          <a:solidFill>
                            <a:schemeClr val="dk1"/>
                          </a:solidFill>
                          <a:latin typeface="+mn-lt"/>
                          <a:ea typeface="+mn-ea"/>
                          <a:cs typeface="+mn-cs"/>
                        </a:rPr>
                        <a:t>3-5</a:t>
                      </a:r>
                      <a:endParaRPr lang="el-GR" sz="1000" b="1" dirty="0"/>
                    </a:p>
                  </a:txBody>
                  <a:tcPr marL="102870" marR="102870" anchor="ctr"/>
                </a:tc>
                <a:tc>
                  <a:txBody>
                    <a:bodyPr/>
                    <a:lstStyle/>
                    <a:p>
                      <a:pPr algn="l"/>
                      <a:r>
                        <a:rPr lang="en-GB" sz="1000" b="0" kern="1200" dirty="0" smtClean="0">
                          <a:solidFill>
                            <a:schemeClr val="dk1"/>
                          </a:solidFill>
                          <a:latin typeface="+mn-lt"/>
                          <a:ea typeface="+mn-ea"/>
                          <a:cs typeface="+mn-cs"/>
                        </a:rPr>
                        <a:t>Πιθανή οικογενής υπερχοληστερολαιμία</a:t>
                      </a:r>
                      <a:endParaRPr lang="el-GR" sz="1000" b="0" dirty="0"/>
                    </a:p>
                  </a:txBody>
                  <a:tcPr marL="102870" marR="102870" anchor="ct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utoShape 2"/>
          <p:cNvSpPr>
            <a:spLocks noChangeArrowheads="1"/>
          </p:cNvSpPr>
          <p:nvPr/>
        </p:nvSpPr>
        <p:spPr bwMode="auto">
          <a:xfrm>
            <a:off x="381000" y="2714627"/>
            <a:ext cx="7543800" cy="2924175"/>
          </a:xfrm>
          <a:prstGeom prst="roundRect">
            <a:avLst>
              <a:gd name="adj" fmla="val 16667"/>
            </a:avLst>
          </a:prstGeom>
          <a:solidFill>
            <a:srgbClr val="006600"/>
          </a:solidFill>
          <a:ln w="76200">
            <a:solidFill>
              <a:srgbClr val="FF0000"/>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39971" name="Text Box 3"/>
          <p:cNvSpPr txBox="1">
            <a:spLocks noChangeArrowheads="1"/>
          </p:cNvSpPr>
          <p:nvPr/>
        </p:nvSpPr>
        <p:spPr bwMode="auto">
          <a:xfrm>
            <a:off x="571500" y="571502"/>
            <a:ext cx="9144000" cy="1077913"/>
          </a:xfrm>
          <a:prstGeom prst="rect">
            <a:avLst/>
          </a:prstGeom>
          <a:noFill/>
          <a:ln w="9525">
            <a:noFill/>
            <a:miter lim="800000"/>
            <a:headEnd/>
            <a:tailEnd/>
          </a:ln>
        </p:spPr>
        <p:txBody>
          <a:bodyPr>
            <a:spAutoFit/>
          </a:bodyPr>
          <a:lstStyle/>
          <a:p>
            <a:pPr algn="ctr" fontAlgn="base">
              <a:spcBef>
                <a:spcPct val="50000"/>
              </a:spcBef>
              <a:spcAft>
                <a:spcPct val="0"/>
              </a:spcAft>
            </a:pPr>
            <a:r>
              <a:rPr lang="el-GR" sz="3200" b="1" smtClean="0">
                <a:solidFill>
                  <a:srgbClr val="FF0000"/>
                </a:solidFill>
                <a:latin typeface="Comic Sans MS" pitchFamily="66" charset="0"/>
              </a:rPr>
              <a:t>ΟΙΚΟΓΕΝΗΣ ΥΠΕΡΧΟΛΗΣΤΕΡΟΛΑΙΜΙΑ-ΘΕΡΑΠΕΙΑ</a:t>
            </a:r>
          </a:p>
        </p:txBody>
      </p:sp>
      <p:sp>
        <p:nvSpPr>
          <p:cNvPr id="339972" name="Text Box 4"/>
          <p:cNvSpPr txBox="1">
            <a:spLocks noChangeArrowheads="1"/>
          </p:cNvSpPr>
          <p:nvPr/>
        </p:nvSpPr>
        <p:spPr bwMode="auto">
          <a:xfrm>
            <a:off x="609601" y="2971802"/>
            <a:ext cx="8991600" cy="2289175"/>
          </a:xfrm>
          <a:prstGeom prst="rect">
            <a:avLst/>
          </a:prstGeom>
          <a:noFill/>
          <a:ln w="9525">
            <a:noFill/>
            <a:miter lim="800000"/>
            <a:headEnd/>
            <a:tailEnd/>
          </a:ln>
        </p:spPr>
        <p:txBody>
          <a:bodyPr>
            <a:spAutoFit/>
          </a:bodyPr>
          <a:lstStyle/>
          <a:p>
            <a:pPr algn="just" fontAlgn="base">
              <a:spcBef>
                <a:spcPct val="50000"/>
              </a:spcBef>
              <a:spcAft>
                <a:spcPct val="0"/>
              </a:spcAft>
              <a:buClr>
                <a:srgbClr val="FF0000"/>
              </a:buClr>
              <a:buFont typeface="Wingdings" pitchFamily="2" charset="2"/>
              <a:buChar char="ü"/>
            </a:pPr>
            <a:r>
              <a:rPr lang="el-GR" sz="3600" b="1" smtClean="0">
                <a:solidFill>
                  <a:srgbClr val="FFFF00"/>
                </a:solidFill>
                <a:latin typeface="Comic Sans MS" pitchFamily="66" charset="0"/>
              </a:rPr>
              <a:t>Στατίνες </a:t>
            </a:r>
            <a:r>
              <a:rPr lang="el-GR" sz="3200" b="1" smtClean="0">
                <a:solidFill>
                  <a:srgbClr val="66FF33"/>
                </a:solidFill>
                <a:latin typeface="Comic Sans MS" pitchFamily="66" charset="0"/>
              </a:rPr>
              <a:t>(υψηλές δόσεις)</a:t>
            </a:r>
            <a:endParaRPr lang="el-GR" sz="3600" b="1" smtClean="0">
              <a:solidFill>
                <a:srgbClr val="66FF33"/>
              </a:solidFill>
              <a:latin typeface="Comic Sans MS" pitchFamily="66" charset="0"/>
            </a:endParaRPr>
          </a:p>
          <a:p>
            <a:pPr algn="just" fontAlgn="base">
              <a:spcBef>
                <a:spcPct val="50000"/>
              </a:spcBef>
              <a:spcAft>
                <a:spcPct val="0"/>
              </a:spcAft>
              <a:buClr>
                <a:srgbClr val="FF0000"/>
              </a:buClr>
              <a:buFont typeface="Wingdings" pitchFamily="2" charset="2"/>
              <a:buChar char="ü"/>
            </a:pPr>
            <a:endParaRPr lang="el-GR" sz="3600" b="1" smtClean="0">
              <a:solidFill>
                <a:srgbClr val="66FF33"/>
              </a:solidFill>
              <a:latin typeface="Comic Sans MS" pitchFamily="66" charset="0"/>
            </a:endParaRPr>
          </a:p>
          <a:p>
            <a:pPr algn="just" fontAlgn="base">
              <a:spcBef>
                <a:spcPct val="50000"/>
              </a:spcBef>
              <a:spcAft>
                <a:spcPct val="0"/>
              </a:spcAft>
              <a:buClr>
                <a:srgbClr val="FF0000"/>
              </a:buClr>
              <a:buFont typeface="Wingdings" pitchFamily="2" charset="2"/>
              <a:buChar char="ü"/>
            </a:pPr>
            <a:r>
              <a:rPr lang="el-GR" sz="3600" b="1" smtClean="0">
                <a:solidFill>
                  <a:srgbClr val="FFFF00"/>
                </a:solidFill>
                <a:latin typeface="Comic Sans MS" pitchFamily="66" charset="0"/>
              </a:rPr>
              <a:t>+ </a:t>
            </a:r>
            <a:r>
              <a:rPr lang="en-US" sz="3600" b="1" smtClean="0">
                <a:solidFill>
                  <a:srgbClr val="FFFF00"/>
                </a:solidFill>
                <a:latin typeface="Comic Sans MS" pitchFamily="66" charset="0"/>
              </a:rPr>
              <a:t>Ezetimibe</a:t>
            </a:r>
            <a:r>
              <a:rPr lang="el-GR" sz="3600" b="1" smtClean="0">
                <a:solidFill>
                  <a:srgbClr val="FFFF00"/>
                </a:solidFill>
                <a:latin typeface="Comic Sans MS" pitchFamily="66" charset="0"/>
              </a:rPr>
              <a:t>/κολεσεβελάμη</a:t>
            </a:r>
          </a:p>
        </p:txBody>
      </p:sp>
      <p:sp>
        <p:nvSpPr>
          <p:cNvPr id="339973" name="AutoShape 5"/>
          <p:cNvSpPr>
            <a:spLocks noChangeArrowheads="1"/>
          </p:cNvSpPr>
          <p:nvPr/>
        </p:nvSpPr>
        <p:spPr bwMode="auto">
          <a:xfrm>
            <a:off x="642938" y="2000252"/>
            <a:ext cx="9144000" cy="233363"/>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39974" name="AutoShape 6"/>
          <p:cNvSpPr>
            <a:spLocks noChangeArrowheads="1"/>
          </p:cNvSpPr>
          <p:nvPr/>
        </p:nvSpPr>
        <p:spPr bwMode="auto">
          <a:xfrm>
            <a:off x="609600" y="6019802"/>
            <a:ext cx="9144000" cy="195263"/>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1058" name="Picture 2" descr="Untitled-18"/>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nvSpPr>
        <p:spPr bwMode="auto">
          <a:xfrm>
            <a:off x="381000" y="0"/>
            <a:ext cx="9601200" cy="6858000"/>
          </a:xfrm>
          <a:prstGeom prst="roundRect">
            <a:avLst>
              <a:gd name="adj" fmla="val 16667"/>
            </a:avLst>
          </a:prstGeom>
          <a:solidFill>
            <a:srgbClr val="002060">
              <a:alpha val="50195"/>
            </a:srgbClr>
          </a:solidFill>
          <a:ln w="76200">
            <a:solidFill>
              <a:srgbClr val="FF0000"/>
            </a:solidFill>
            <a:round/>
            <a:headEnd/>
            <a:tailEnd/>
          </a:ln>
        </p:spPr>
        <p:txBody>
          <a:bodyPr wrap="none" anchor="ctr"/>
          <a:lstStyle/>
          <a:p>
            <a:pPr fontAlgn="base">
              <a:spcBef>
                <a:spcPct val="0"/>
              </a:spcBef>
              <a:spcAft>
                <a:spcPct val="0"/>
              </a:spcAft>
              <a:defRPr/>
            </a:pPr>
            <a:endParaRPr lang="el-GR">
              <a:solidFill>
                <a:srgbClr val="000000"/>
              </a:solidFill>
              <a:latin typeface="Arial" pitchFamily="34" charset="0"/>
              <a:ea typeface="MS PGothic" pitchFamily="34" charset="-128"/>
              <a:cs typeface="Arial" pitchFamily="34" charset="0"/>
            </a:endParaRPr>
          </a:p>
        </p:txBody>
      </p:sp>
      <p:sp>
        <p:nvSpPr>
          <p:cNvPr id="63491" name="AutoShape 3"/>
          <p:cNvSpPr>
            <a:spLocks noChangeArrowheads="1"/>
          </p:cNvSpPr>
          <p:nvPr/>
        </p:nvSpPr>
        <p:spPr bwMode="auto">
          <a:xfrm>
            <a:off x="2057400" y="5181600"/>
            <a:ext cx="6477000" cy="1371600"/>
          </a:xfrm>
          <a:prstGeom prst="roundRect">
            <a:avLst>
              <a:gd name="adj" fmla="val 16667"/>
            </a:avLst>
          </a:prstGeom>
          <a:solidFill>
            <a:srgbClr val="003399"/>
          </a:solidFill>
          <a:ln w="76200">
            <a:solidFill>
              <a:srgbClr val="66FFFF"/>
            </a:solidFill>
            <a:round/>
            <a:headEnd/>
            <a:tailEnd/>
          </a:ln>
        </p:spPr>
        <p:txBody>
          <a:bodyPr wrap="none" anchor="ctr"/>
          <a:lstStyle/>
          <a:p>
            <a:pPr fontAlgn="base">
              <a:spcBef>
                <a:spcPct val="0"/>
              </a:spcBef>
              <a:spcAft>
                <a:spcPct val="0"/>
              </a:spcAft>
              <a:defRPr/>
            </a:pPr>
            <a:endParaRPr lang="el-GR">
              <a:solidFill>
                <a:srgbClr val="000000"/>
              </a:solidFill>
              <a:latin typeface="Arial" pitchFamily="34" charset="0"/>
              <a:ea typeface="MS PGothic" pitchFamily="34" charset="-128"/>
              <a:cs typeface="Arial" pitchFamily="34" charset="0"/>
            </a:endParaRPr>
          </a:p>
        </p:txBody>
      </p:sp>
      <p:sp>
        <p:nvSpPr>
          <p:cNvPr id="63492" name="Text Box 4"/>
          <p:cNvSpPr txBox="1">
            <a:spLocks noChangeArrowheads="1"/>
          </p:cNvSpPr>
          <p:nvPr/>
        </p:nvSpPr>
        <p:spPr bwMode="auto">
          <a:xfrm>
            <a:off x="304800" y="228602"/>
            <a:ext cx="9982200" cy="6188075"/>
          </a:xfrm>
          <a:prstGeom prst="rect">
            <a:avLst/>
          </a:prstGeom>
          <a:noFill/>
          <a:ln w="9525">
            <a:noFill/>
            <a:miter lim="800000"/>
            <a:headEnd/>
            <a:tailEnd/>
          </a:ln>
        </p:spPr>
        <p:txBody>
          <a:bodyPr>
            <a:spAutoFit/>
          </a:bodyPr>
          <a:lstStyle/>
          <a:p>
            <a:pPr algn="ctr" fontAlgn="base">
              <a:spcBef>
                <a:spcPct val="50000"/>
              </a:spcBef>
              <a:spcAft>
                <a:spcPct val="0"/>
              </a:spcAft>
              <a:defRPr/>
            </a:pPr>
            <a:r>
              <a:rPr lang="el-GR" sz="3200" b="1" dirty="0">
                <a:solidFill>
                  <a:srgbClr val="FFFF00"/>
                </a:solidFill>
                <a:latin typeface="Comic Sans MS" pitchFamily="66" charset="0"/>
                <a:ea typeface="MS PGothic" pitchFamily="34" charset="-128"/>
                <a:cs typeface="Arial" pitchFamily="34" charset="0"/>
              </a:rPr>
              <a:t>ΑΣΘΕΝΗΣ ΜΕ ΟΙΚΟΓΕΝΗ ΥΠΕΡΧΟΛΗΣΤΕΡΟΛΑΙΜΙΑ</a:t>
            </a:r>
          </a:p>
          <a:p>
            <a:pPr algn="ctr" fontAlgn="base">
              <a:spcBef>
                <a:spcPct val="50000"/>
              </a:spcBef>
              <a:spcAft>
                <a:spcPct val="0"/>
              </a:spcAft>
              <a:defRPr/>
            </a:pPr>
            <a:endParaRPr lang="el-GR" sz="3200" b="1" dirty="0">
              <a:solidFill>
                <a:srgbClr val="FFFF00"/>
              </a:solidFill>
              <a:latin typeface="Comic Sans MS" pitchFamily="66" charset="0"/>
              <a:ea typeface="MS PGothic" pitchFamily="34" charset="-128"/>
              <a:cs typeface="Arial" pitchFamily="34" charset="0"/>
            </a:endParaRPr>
          </a:p>
          <a:p>
            <a:pPr algn="ctr" fontAlgn="base">
              <a:spcBef>
                <a:spcPct val="50000"/>
              </a:spcBef>
              <a:spcAft>
                <a:spcPct val="0"/>
              </a:spcAft>
              <a:defRPr/>
            </a:pPr>
            <a:r>
              <a:rPr lang="en-US" sz="3200" b="1" dirty="0">
                <a:solidFill>
                  <a:srgbClr val="FFFF00"/>
                </a:solidFill>
                <a:latin typeface="Comic Sans MS" pitchFamily="66" charset="0"/>
                <a:ea typeface="MS PGothic" pitchFamily="34" charset="-128"/>
                <a:cs typeface="Arial" pitchFamily="34" charset="0"/>
                <a:sym typeface="Wingdings" pitchFamily="2" charset="2"/>
              </a:rPr>
              <a:t> </a:t>
            </a:r>
            <a:r>
              <a:rPr lang="en-US" sz="3200" b="1" dirty="0">
                <a:solidFill>
                  <a:srgbClr val="FFFF00"/>
                </a:solidFill>
                <a:latin typeface="Comic Sans MS" pitchFamily="66" charset="0"/>
                <a:ea typeface="MS PGothic" pitchFamily="34" charset="-128"/>
                <a:cs typeface="Arial" pitchFamily="34" charset="0"/>
              </a:rPr>
              <a:t>LDL CHOL </a:t>
            </a:r>
            <a:r>
              <a:rPr lang="en-US" sz="3200" b="1" dirty="0">
                <a:solidFill>
                  <a:srgbClr val="66FF33"/>
                </a:solidFill>
                <a:latin typeface="Comic Sans MS" pitchFamily="66" charset="0"/>
                <a:ea typeface="MS PGothic" pitchFamily="34" charset="-128"/>
                <a:cs typeface="Arial" pitchFamily="34" charset="0"/>
              </a:rPr>
              <a:t>(</a:t>
            </a:r>
            <a:r>
              <a:rPr lang="el-GR" sz="3200" b="1" dirty="0">
                <a:solidFill>
                  <a:srgbClr val="66FF33"/>
                </a:solidFill>
                <a:latin typeface="Comic Sans MS" pitchFamily="66" charset="0"/>
                <a:ea typeface="MS PGothic" pitchFamily="34" charset="-128"/>
                <a:cs typeface="Arial" pitchFamily="34" charset="0"/>
              </a:rPr>
              <a:t>από την εμβρυϊκή ζωή)</a:t>
            </a:r>
            <a:endParaRPr lang="en-US" sz="3200" b="1" dirty="0">
              <a:solidFill>
                <a:srgbClr val="66FF33"/>
              </a:solidFill>
              <a:latin typeface="Comic Sans MS" pitchFamily="66" charset="0"/>
              <a:ea typeface="MS PGothic" pitchFamily="34" charset="-128"/>
              <a:cs typeface="Arial" pitchFamily="34" charset="0"/>
            </a:endParaRPr>
          </a:p>
          <a:p>
            <a:pPr algn="ctr" fontAlgn="base">
              <a:spcBef>
                <a:spcPct val="50000"/>
              </a:spcBef>
              <a:spcAft>
                <a:spcPct val="0"/>
              </a:spcAft>
              <a:defRPr/>
            </a:pPr>
            <a:endParaRPr lang="en-US" sz="3200" b="1" dirty="0">
              <a:solidFill>
                <a:srgbClr val="FFFF00"/>
              </a:solidFill>
              <a:latin typeface="Comic Sans MS" pitchFamily="66" charset="0"/>
              <a:ea typeface="MS PGothic" pitchFamily="34" charset="-128"/>
              <a:cs typeface="Arial" pitchFamily="34" charset="0"/>
            </a:endParaRPr>
          </a:p>
          <a:p>
            <a:pPr algn="ctr" fontAlgn="base">
              <a:spcBef>
                <a:spcPct val="50000"/>
              </a:spcBef>
              <a:spcAft>
                <a:spcPct val="0"/>
              </a:spcAft>
              <a:defRPr/>
            </a:pPr>
            <a:r>
              <a:rPr lang="el-GR" sz="3200" b="1" dirty="0">
                <a:solidFill>
                  <a:srgbClr val="FFFF00"/>
                </a:solidFill>
                <a:latin typeface="Comic Sans MS" pitchFamily="66" charset="0"/>
                <a:ea typeface="MS PGothic" pitchFamily="34" charset="-128"/>
                <a:cs typeface="Arial" pitchFamily="34" charset="0"/>
              </a:rPr>
              <a:t>ΑΤΟΜΟ ΥΨΗΛΟΥ ΚΙΝΔΥΝΟΥ</a:t>
            </a:r>
          </a:p>
          <a:p>
            <a:pPr algn="ctr" fontAlgn="base">
              <a:spcBef>
                <a:spcPct val="50000"/>
              </a:spcBef>
              <a:spcAft>
                <a:spcPct val="0"/>
              </a:spcAft>
              <a:defRPr/>
            </a:pPr>
            <a:endParaRPr lang="el-GR" sz="3200" b="1" dirty="0">
              <a:solidFill>
                <a:srgbClr val="FFFF00"/>
              </a:solidFill>
              <a:latin typeface="Comic Sans MS" pitchFamily="66" charset="0"/>
              <a:ea typeface="MS PGothic" pitchFamily="34" charset="-128"/>
              <a:cs typeface="Arial" pitchFamily="34" charset="0"/>
            </a:endParaRPr>
          </a:p>
          <a:p>
            <a:pPr algn="ctr" fontAlgn="base">
              <a:spcBef>
                <a:spcPct val="0"/>
              </a:spcBef>
              <a:spcAft>
                <a:spcPct val="0"/>
              </a:spcAft>
              <a:defRPr/>
            </a:pPr>
            <a:endParaRPr lang="en-US" sz="3200" b="1" dirty="0">
              <a:solidFill>
                <a:srgbClr val="FFFF00"/>
              </a:solidFill>
              <a:latin typeface="Comic Sans MS" pitchFamily="66" charset="0"/>
              <a:ea typeface="MS PGothic" pitchFamily="34" charset="-128"/>
              <a:cs typeface="Arial" pitchFamily="34" charset="0"/>
            </a:endParaRPr>
          </a:p>
          <a:p>
            <a:pPr algn="ctr" fontAlgn="base">
              <a:spcBef>
                <a:spcPct val="0"/>
              </a:spcBef>
              <a:spcAft>
                <a:spcPct val="0"/>
              </a:spcAft>
              <a:defRPr/>
            </a:pPr>
            <a:r>
              <a:rPr lang="el-GR" sz="3200" b="1" dirty="0">
                <a:solidFill>
                  <a:srgbClr val="FFFF00"/>
                </a:solidFill>
                <a:latin typeface="Comic Sans MS" pitchFamily="66" charset="0"/>
                <a:ea typeface="MS PGothic" pitchFamily="34" charset="-128"/>
                <a:cs typeface="Arial" pitchFamily="34" charset="0"/>
              </a:rPr>
              <a:t>ΕΠΙΘΕΤΙΚΗ ΑΝΤΙΜΕΤΩΠΙΣΗ </a:t>
            </a:r>
            <a:endParaRPr lang="en-US" sz="3200" b="1" dirty="0">
              <a:solidFill>
                <a:srgbClr val="FFFF00"/>
              </a:solidFill>
              <a:latin typeface="Comic Sans MS" pitchFamily="66" charset="0"/>
              <a:ea typeface="MS PGothic" pitchFamily="34" charset="-128"/>
              <a:cs typeface="Arial" pitchFamily="34" charset="0"/>
            </a:endParaRPr>
          </a:p>
          <a:p>
            <a:pPr algn="ctr" fontAlgn="base">
              <a:spcBef>
                <a:spcPct val="0"/>
              </a:spcBef>
              <a:spcAft>
                <a:spcPct val="0"/>
              </a:spcAft>
              <a:defRPr/>
            </a:pPr>
            <a:r>
              <a:rPr lang="el-GR" sz="3200" b="1" dirty="0">
                <a:solidFill>
                  <a:srgbClr val="FFFF00"/>
                </a:solidFill>
                <a:latin typeface="Comic Sans MS" pitchFamily="66" charset="0"/>
                <a:ea typeface="MS PGothic" pitchFamily="34" charset="-128"/>
                <a:cs typeface="Arial" pitchFamily="34" charset="0"/>
              </a:rPr>
              <a:t>(</a:t>
            </a:r>
            <a:r>
              <a:rPr lang="en-US" sz="3200" b="1" dirty="0">
                <a:solidFill>
                  <a:srgbClr val="FFFF00"/>
                </a:solidFill>
                <a:latin typeface="Comic Sans MS" pitchFamily="66" charset="0"/>
                <a:ea typeface="MS PGothic" pitchFamily="34" charset="-128"/>
                <a:cs typeface="Arial" pitchFamily="34" charset="0"/>
              </a:rPr>
              <a:t>LDL CHOL &lt;100 mg/</a:t>
            </a:r>
            <a:r>
              <a:rPr lang="en-US" sz="3200" b="1" dirty="0" err="1">
                <a:solidFill>
                  <a:srgbClr val="FFFF00"/>
                </a:solidFill>
                <a:latin typeface="Comic Sans MS" pitchFamily="66" charset="0"/>
                <a:ea typeface="MS PGothic" pitchFamily="34" charset="-128"/>
                <a:cs typeface="Arial" pitchFamily="34" charset="0"/>
              </a:rPr>
              <a:t>dL</a:t>
            </a:r>
            <a:r>
              <a:rPr lang="en-US" sz="3200" b="1" dirty="0">
                <a:solidFill>
                  <a:srgbClr val="FFFF00"/>
                </a:solidFill>
                <a:latin typeface="Comic Sans MS" pitchFamily="66" charset="0"/>
                <a:ea typeface="MS PGothic" pitchFamily="34" charset="-128"/>
                <a:cs typeface="Arial" pitchFamily="34" charset="0"/>
              </a:rPr>
              <a:t>)</a:t>
            </a:r>
            <a:endParaRPr lang="el-GR" sz="3200" b="1" dirty="0">
              <a:solidFill>
                <a:srgbClr val="FFFF00"/>
              </a:solidFill>
              <a:latin typeface="Comic Sans MS" pitchFamily="66" charset="0"/>
              <a:ea typeface="MS PGothic" pitchFamily="34" charset="-128"/>
              <a:cs typeface="Arial" pitchFamily="34" charset="0"/>
            </a:endParaRPr>
          </a:p>
        </p:txBody>
      </p:sp>
      <p:sp>
        <p:nvSpPr>
          <p:cNvPr id="63493" name="AutoShape 5"/>
          <p:cNvSpPr>
            <a:spLocks noChangeArrowheads="1"/>
          </p:cNvSpPr>
          <p:nvPr/>
        </p:nvSpPr>
        <p:spPr bwMode="auto">
          <a:xfrm>
            <a:off x="4495801" y="1371600"/>
            <a:ext cx="1447800" cy="838200"/>
          </a:xfrm>
          <a:prstGeom prst="downArrow">
            <a:avLst>
              <a:gd name="adj1" fmla="val 50000"/>
              <a:gd name="adj2" fmla="val 25000"/>
            </a:avLst>
          </a:prstGeom>
          <a:solidFill>
            <a:srgbClr val="FF0066"/>
          </a:solidFill>
          <a:ln w="9525">
            <a:solidFill>
              <a:schemeClr val="tx1"/>
            </a:solidFill>
            <a:miter lim="800000"/>
            <a:headEnd/>
            <a:tailEnd/>
          </a:ln>
        </p:spPr>
        <p:txBody>
          <a:bodyPr wrap="none" anchor="ctr"/>
          <a:lstStyle/>
          <a:p>
            <a:pPr fontAlgn="base">
              <a:spcBef>
                <a:spcPct val="0"/>
              </a:spcBef>
              <a:spcAft>
                <a:spcPct val="0"/>
              </a:spcAft>
              <a:defRPr/>
            </a:pPr>
            <a:endParaRPr lang="el-GR">
              <a:solidFill>
                <a:srgbClr val="000000"/>
              </a:solidFill>
              <a:latin typeface="Arial" pitchFamily="34" charset="0"/>
              <a:ea typeface="MS PGothic" pitchFamily="34" charset="-128"/>
              <a:cs typeface="Arial" pitchFamily="34" charset="0"/>
            </a:endParaRPr>
          </a:p>
        </p:txBody>
      </p:sp>
      <p:sp>
        <p:nvSpPr>
          <p:cNvPr id="63494" name="AutoShape 6"/>
          <p:cNvSpPr>
            <a:spLocks noChangeArrowheads="1"/>
          </p:cNvSpPr>
          <p:nvPr/>
        </p:nvSpPr>
        <p:spPr bwMode="auto">
          <a:xfrm>
            <a:off x="4495801" y="2819400"/>
            <a:ext cx="1447800" cy="838200"/>
          </a:xfrm>
          <a:prstGeom prst="downArrow">
            <a:avLst>
              <a:gd name="adj1" fmla="val 50000"/>
              <a:gd name="adj2" fmla="val 25000"/>
            </a:avLst>
          </a:prstGeom>
          <a:solidFill>
            <a:srgbClr val="FF0066"/>
          </a:solidFill>
          <a:ln w="9525">
            <a:solidFill>
              <a:schemeClr val="tx1"/>
            </a:solidFill>
            <a:miter lim="800000"/>
            <a:headEnd/>
            <a:tailEnd/>
          </a:ln>
        </p:spPr>
        <p:txBody>
          <a:bodyPr wrap="none" anchor="ctr"/>
          <a:lstStyle/>
          <a:p>
            <a:pPr fontAlgn="base">
              <a:spcBef>
                <a:spcPct val="0"/>
              </a:spcBef>
              <a:spcAft>
                <a:spcPct val="0"/>
              </a:spcAft>
              <a:defRPr/>
            </a:pPr>
            <a:endParaRPr lang="el-GR">
              <a:solidFill>
                <a:srgbClr val="000000"/>
              </a:solidFill>
              <a:latin typeface="Arial" pitchFamily="34" charset="0"/>
              <a:ea typeface="MS PGothic" pitchFamily="34" charset="-128"/>
              <a:cs typeface="Arial" pitchFamily="34" charset="0"/>
            </a:endParaRPr>
          </a:p>
        </p:txBody>
      </p:sp>
      <p:sp>
        <p:nvSpPr>
          <p:cNvPr id="63495" name="AutoShape 7"/>
          <p:cNvSpPr>
            <a:spLocks noChangeArrowheads="1"/>
          </p:cNvSpPr>
          <p:nvPr/>
        </p:nvSpPr>
        <p:spPr bwMode="auto">
          <a:xfrm>
            <a:off x="4495801" y="4267200"/>
            <a:ext cx="1447800" cy="838200"/>
          </a:xfrm>
          <a:prstGeom prst="downArrow">
            <a:avLst>
              <a:gd name="adj1" fmla="val 50000"/>
              <a:gd name="adj2" fmla="val 25000"/>
            </a:avLst>
          </a:prstGeom>
          <a:solidFill>
            <a:srgbClr val="FF0066"/>
          </a:solidFill>
          <a:ln w="9525">
            <a:solidFill>
              <a:schemeClr val="tx1"/>
            </a:solidFill>
            <a:miter lim="800000"/>
            <a:headEnd/>
            <a:tailEnd/>
          </a:ln>
        </p:spPr>
        <p:txBody>
          <a:bodyPr wrap="none" anchor="ctr"/>
          <a:lstStyle/>
          <a:p>
            <a:pPr fontAlgn="base">
              <a:spcBef>
                <a:spcPct val="0"/>
              </a:spcBef>
              <a:spcAft>
                <a:spcPct val="0"/>
              </a:spcAft>
              <a:defRPr/>
            </a:pPr>
            <a:endParaRPr lang="el-GR">
              <a:solidFill>
                <a:srgbClr val="000000"/>
              </a:solidFill>
              <a:latin typeface="Arial" pitchFamily="34" charset="0"/>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 Στρογγυλεμένο ορθογώνιο"/>
          <p:cNvSpPr/>
          <p:nvPr/>
        </p:nvSpPr>
        <p:spPr>
          <a:xfrm>
            <a:off x="342900" y="1785940"/>
            <a:ext cx="9372600" cy="3571875"/>
          </a:xfrm>
          <a:prstGeom prst="roundRect">
            <a:avLst/>
          </a:prstGeom>
          <a:solidFill>
            <a:srgbClr val="00008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sz="2400">
              <a:solidFill>
                <a:srgbClr val="FFFFFF"/>
              </a:solidFill>
            </a:endParaRPr>
          </a:p>
        </p:txBody>
      </p:sp>
      <p:sp>
        <p:nvSpPr>
          <p:cNvPr id="537603" name="1 - Τίτλος"/>
          <p:cNvSpPr>
            <a:spLocks noGrp="1"/>
          </p:cNvSpPr>
          <p:nvPr>
            <p:ph type="title"/>
          </p:nvPr>
        </p:nvSpPr>
        <p:spPr>
          <a:xfrm>
            <a:off x="390526" y="1700213"/>
            <a:ext cx="9286875" cy="3581400"/>
          </a:xfrm>
        </p:spPr>
        <p:txBody>
          <a:bodyPr/>
          <a:lstStyle/>
          <a:p>
            <a:r>
              <a:rPr lang="en-US" sz="3600" b="1" smtClean="0">
                <a:solidFill>
                  <a:srgbClr val="FFFF00"/>
                </a:solidFill>
                <a:latin typeface="Comic Sans MS" pitchFamily="66" charset="0"/>
              </a:rPr>
              <a:t>ROSUVASTATIN 40 mg </a:t>
            </a:r>
            <a:r>
              <a:rPr lang="el-GR" sz="3600" b="1" smtClean="0">
                <a:solidFill>
                  <a:srgbClr val="FFFF00"/>
                </a:solidFill>
                <a:latin typeface="Comic Sans MS" pitchFamily="66" charset="0"/>
              </a:rPr>
              <a:t/>
            </a:r>
            <a:br>
              <a:rPr lang="el-GR" sz="3600" b="1" smtClean="0">
                <a:solidFill>
                  <a:srgbClr val="FFFF00"/>
                </a:solidFill>
                <a:latin typeface="Comic Sans MS" pitchFamily="66" charset="0"/>
              </a:rPr>
            </a:br>
            <a:r>
              <a:rPr lang="en-US" sz="3600" b="1" smtClean="0">
                <a:solidFill>
                  <a:srgbClr val="FFFF00"/>
                </a:solidFill>
                <a:latin typeface="Comic Sans MS" pitchFamily="66" charset="0"/>
              </a:rPr>
              <a:t>+ </a:t>
            </a:r>
            <a:r>
              <a:rPr lang="el-GR" sz="3600" b="1" smtClean="0">
                <a:solidFill>
                  <a:srgbClr val="FFFF00"/>
                </a:solidFill>
                <a:latin typeface="Comic Sans MS" pitchFamily="66" charset="0"/>
              </a:rPr>
              <a:t/>
            </a:r>
            <a:br>
              <a:rPr lang="el-GR" sz="3600" b="1" smtClean="0">
                <a:solidFill>
                  <a:srgbClr val="FFFF00"/>
                </a:solidFill>
                <a:latin typeface="Comic Sans MS" pitchFamily="66" charset="0"/>
              </a:rPr>
            </a:br>
            <a:r>
              <a:rPr lang="en-US" sz="3600" b="1" smtClean="0">
                <a:solidFill>
                  <a:srgbClr val="FFFF00"/>
                </a:solidFill>
                <a:latin typeface="Comic Sans MS" pitchFamily="66" charset="0"/>
              </a:rPr>
              <a:t>EZETIMIBE 10 mg </a:t>
            </a:r>
            <a:r>
              <a:rPr lang="el-GR" sz="3600" b="1" smtClean="0">
                <a:solidFill>
                  <a:srgbClr val="FFFF00"/>
                </a:solidFill>
                <a:latin typeface="Comic Sans MS" pitchFamily="66" charset="0"/>
              </a:rPr>
              <a:t/>
            </a:r>
            <a:br>
              <a:rPr lang="el-GR" sz="3600" b="1" smtClean="0">
                <a:solidFill>
                  <a:srgbClr val="FFFF00"/>
                </a:solidFill>
                <a:latin typeface="Comic Sans MS" pitchFamily="66" charset="0"/>
              </a:rPr>
            </a:br>
            <a:r>
              <a:rPr lang="en-US" sz="3600" b="1" smtClean="0">
                <a:solidFill>
                  <a:srgbClr val="FFFF00"/>
                </a:solidFill>
                <a:latin typeface="Comic Sans MS" pitchFamily="66" charset="0"/>
              </a:rPr>
              <a:t>+ </a:t>
            </a:r>
            <a:r>
              <a:rPr lang="el-GR" sz="3600" b="1" smtClean="0">
                <a:solidFill>
                  <a:srgbClr val="FFFF00"/>
                </a:solidFill>
                <a:latin typeface="Comic Sans MS" pitchFamily="66" charset="0"/>
              </a:rPr>
              <a:t/>
            </a:r>
            <a:br>
              <a:rPr lang="el-GR" sz="3600" b="1" smtClean="0">
                <a:solidFill>
                  <a:srgbClr val="FFFF00"/>
                </a:solidFill>
                <a:latin typeface="Comic Sans MS" pitchFamily="66" charset="0"/>
              </a:rPr>
            </a:br>
            <a:r>
              <a:rPr lang="en-US" sz="3600" b="1" smtClean="0">
                <a:solidFill>
                  <a:srgbClr val="FFFF00"/>
                </a:solidFill>
                <a:latin typeface="Comic Sans MS" pitchFamily="66" charset="0"/>
              </a:rPr>
              <a:t>COLESEVELAM 3.75 g</a:t>
            </a:r>
            <a:endParaRPr lang="el-GR" sz="3600" b="1" smtClean="0">
              <a:solidFill>
                <a:srgbClr val="FFFF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1" descr="Slide14"/>
          <p:cNvPicPr>
            <a:picLocks noGrp="1" noChangeAspect="1"/>
          </p:cNvPicPr>
          <p:nvPr isPhoto="1"/>
        </p:nvPicPr>
        <p:blipFill>
          <a:blip r:embed="rId3" cstate="print"/>
          <a:srcRect/>
          <a:stretch>
            <a:fillRect/>
          </a:stretch>
        </p:blipFill>
        <p:spPr bwMode="auto">
          <a:xfrm>
            <a:off x="0" y="0"/>
            <a:ext cx="10287000" cy="6858000"/>
          </a:xfrm>
          <a:prstGeom prst="rect">
            <a:avLst/>
          </a:prstGeom>
          <a:noFill/>
          <a:ln w="9525">
            <a:noFill/>
            <a:miter lim="800000"/>
            <a:headEnd/>
            <a:tailEnd/>
          </a:ln>
        </p:spPr>
      </p:pic>
      <p:sp>
        <p:nvSpPr>
          <p:cNvPr id="3" name="2 - Στρογγυλεμένο ορθογώνιο"/>
          <p:cNvSpPr/>
          <p:nvPr/>
        </p:nvSpPr>
        <p:spPr>
          <a:xfrm>
            <a:off x="7664449" y="6165850"/>
            <a:ext cx="2622551" cy="69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4" name="3 - Στρογγυλεμένο ορθογώνιο"/>
          <p:cNvSpPr/>
          <p:nvPr/>
        </p:nvSpPr>
        <p:spPr>
          <a:xfrm>
            <a:off x="1" y="5943600"/>
            <a:ext cx="2263775"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5" name="4 - Ορθογώνιο"/>
          <p:cNvSpPr/>
          <p:nvPr/>
        </p:nvSpPr>
        <p:spPr>
          <a:xfrm>
            <a:off x="679451" y="2997200"/>
            <a:ext cx="8928100"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39650" name="TextBox 14"/>
          <p:cNvSpPr txBox="1">
            <a:spLocks noChangeArrowheads="1"/>
          </p:cNvSpPr>
          <p:nvPr/>
        </p:nvSpPr>
        <p:spPr bwMode="auto">
          <a:xfrm>
            <a:off x="1" y="6415088"/>
            <a:ext cx="9472613" cy="190500"/>
          </a:xfrm>
          <a:prstGeom prst="rect">
            <a:avLst/>
          </a:prstGeom>
          <a:noFill/>
          <a:ln w="9525">
            <a:noFill/>
            <a:miter lim="800000"/>
            <a:headEnd/>
            <a:tailEnd/>
          </a:ln>
        </p:spPr>
        <p:txBody>
          <a:bodyPr lIns="0" tIns="0" rIns="0" bIns="0" anchor="b">
            <a:spAutoFit/>
          </a:bodyPr>
          <a:lstStyle/>
          <a:p>
            <a:pPr marL="176213" indent="-176213" fontAlgn="base">
              <a:lnSpc>
                <a:spcPct val="95000"/>
              </a:lnSpc>
              <a:spcBef>
                <a:spcPct val="0"/>
              </a:spcBef>
              <a:spcAft>
                <a:spcPct val="0"/>
              </a:spcAft>
            </a:pPr>
            <a:r>
              <a:rPr lang="en-GB" sz="1300" smtClean="0">
                <a:solidFill>
                  <a:srgbClr val="000000"/>
                </a:solidFill>
                <a:latin typeface="Arial" pitchFamily="34" charset="0"/>
                <a:cs typeface="Arial" pitchFamily="34" charset="0"/>
              </a:rPr>
              <a:t>Rader DJ, et al. </a:t>
            </a:r>
            <a:r>
              <a:rPr lang="en-GB" sz="1300" i="1" smtClean="0">
                <a:solidFill>
                  <a:srgbClr val="000000"/>
                </a:solidFill>
                <a:latin typeface="Arial" pitchFamily="34" charset="0"/>
                <a:cs typeface="Arial" pitchFamily="34" charset="0"/>
              </a:rPr>
              <a:t>J Clin Invest.</a:t>
            </a:r>
            <a:r>
              <a:rPr lang="en-GB" sz="1300" smtClean="0">
                <a:solidFill>
                  <a:srgbClr val="000000"/>
                </a:solidFill>
                <a:latin typeface="Arial" pitchFamily="34" charset="0"/>
                <a:cs typeface="Arial" pitchFamily="34" charset="0"/>
              </a:rPr>
              <a:t> 2003;111:1796-1803. Konrad RJ, et al. </a:t>
            </a:r>
            <a:r>
              <a:rPr lang="en-GB" sz="1300" i="1" smtClean="0">
                <a:solidFill>
                  <a:srgbClr val="000000"/>
                </a:solidFill>
                <a:latin typeface="Arial" pitchFamily="34" charset="0"/>
                <a:cs typeface="Arial" pitchFamily="34" charset="0"/>
              </a:rPr>
              <a:t>Lipids Health Dis.</a:t>
            </a:r>
            <a:r>
              <a:rPr lang="en-GB" sz="1300" smtClean="0">
                <a:solidFill>
                  <a:srgbClr val="000000"/>
                </a:solidFill>
                <a:latin typeface="Arial" pitchFamily="34" charset="0"/>
                <a:cs typeface="Arial" pitchFamily="34" charset="0"/>
              </a:rPr>
              <a:t> 2011;10:38.</a:t>
            </a:r>
            <a:endParaRPr lang="en-US" sz="1300" smtClean="0">
              <a:solidFill>
                <a:srgbClr val="000000"/>
              </a:solidFill>
              <a:latin typeface="Arial" pitchFamily="34" charset="0"/>
              <a:cs typeface="Arial" pitchFamily="34" charset="0"/>
            </a:endParaRPr>
          </a:p>
        </p:txBody>
      </p:sp>
      <p:sp>
        <p:nvSpPr>
          <p:cNvPr id="539651" name="Title 6"/>
          <p:cNvSpPr>
            <a:spLocks noGrp="1"/>
          </p:cNvSpPr>
          <p:nvPr>
            <p:ph type="title"/>
          </p:nvPr>
        </p:nvSpPr>
        <p:spPr>
          <a:xfrm>
            <a:off x="144463" y="144463"/>
            <a:ext cx="10142537" cy="576262"/>
          </a:xfrm>
        </p:spPr>
        <p:txBody>
          <a:bodyPr/>
          <a:lstStyle/>
          <a:p>
            <a:r>
              <a:rPr smtClean="0"/>
              <a:t>Current cholesterol lowering drugs are insufficient in HoFH</a:t>
            </a:r>
          </a:p>
        </p:txBody>
      </p:sp>
      <p:graphicFrame>
        <p:nvGraphicFramePr>
          <p:cNvPr id="8" name="Group 218"/>
          <p:cNvGraphicFramePr>
            <a:graphicFrameLocks/>
          </p:cNvGraphicFramePr>
          <p:nvPr/>
        </p:nvGraphicFramePr>
        <p:xfrm>
          <a:off x="414339" y="1149350"/>
          <a:ext cx="9458325" cy="4170980"/>
        </p:xfrm>
        <a:graphic>
          <a:graphicData uri="http://schemas.openxmlformats.org/drawingml/2006/table">
            <a:tbl>
              <a:tblPr/>
              <a:tblGrid>
                <a:gridCol w="4304620"/>
                <a:gridCol w="2514600"/>
                <a:gridCol w="2639105"/>
              </a:tblGrid>
              <a:tr h="557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Arial" charset="0"/>
                          <a:ea typeface="ＭＳ Ｐゴシック" pitchFamily="-32" charset="-128"/>
                          <a:cs typeface="Arial" charset="0"/>
                        </a:rPr>
                        <a:t>Class</a:t>
                      </a:r>
                      <a:endParaRPr kumimoji="0" lang="en-GB" sz="1800" b="1" i="0" u="none" strike="noStrike" cap="none" normalizeH="0" baseline="30000" dirty="0" smtClean="0">
                        <a:ln>
                          <a:noFill/>
                        </a:ln>
                        <a:solidFill>
                          <a:schemeClr val="bg1"/>
                        </a:solidFill>
                        <a:effectLst/>
                        <a:latin typeface="Arial" charset="0"/>
                        <a:ea typeface="ＭＳ Ｐゴシック" pitchFamily="-32" charset="-128"/>
                        <a:cs typeface="Arial" charset="0"/>
                      </a:endParaRPr>
                    </a:p>
                  </a:txBody>
                  <a:tcPr marL="102870" marR="10287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Arial" charset="0"/>
                          <a:ea typeface="ＭＳ Ｐゴシック" pitchFamily="-32" charset="-128"/>
                          <a:cs typeface="Arial" charset="0"/>
                        </a:rPr>
                        <a:t>Major Effect</a:t>
                      </a:r>
                    </a:p>
                  </a:txBody>
                  <a:tcPr marL="102870" marR="10287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Arial" charset="0"/>
                          <a:ea typeface="ＭＳ Ｐゴシック" pitchFamily="-32" charset="-128"/>
                          <a:cs typeface="Arial" charset="0"/>
                        </a:rPr>
                        <a:t>Typical </a:t>
                      </a:r>
                      <a:br>
                        <a:rPr kumimoji="0" lang="en-GB" sz="1800" b="1" i="0" u="none" strike="noStrike" cap="none" normalizeH="0" baseline="0" dirty="0" smtClean="0">
                          <a:ln>
                            <a:noFill/>
                          </a:ln>
                          <a:solidFill>
                            <a:schemeClr val="bg1"/>
                          </a:solidFill>
                          <a:effectLst/>
                          <a:latin typeface="Arial" charset="0"/>
                          <a:ea typeface="ＭＳ Ｐゴシック" pitchFamily="-32" charset="-128"/>
                          <a:cs typeface="Arial" charset="0"/>
                        </a:rPr>
                      </a:br>
                      <a:r>
                        <a:rPr kumimoji="0" lang="en-GB" sz="1800" b="1" i="0" u="none" strike="noStrike" cap="none" normalizeH="0" baseline="0" dirty="0" err="1" smtClean="0">
                          <a:ln>
                            <a:noFill/>
                          </a:ln>
                          <a:solidFill>
                            <a:schemeClr val="bg1"/>
                          </a:solidFill>
                          <a:effectLst/>
                          <a:latin typeface="Arial" charset="0"/>
                          <a:ea typeface="ＭＳ Ｐゴシック" pitchFamily="-32" charset="-128"/>
                          <a:cs typeface="Arial" charset="0"/>
                        </a:rPr>
                        <a:t>LDL</a:t>
                      </a:r>
                      <a:r>
                        <a:rPr kumimoji="0" lang="en-GB" sz="1800" b="1" i="0" u="none" strike="noStrike" cap="none" normalizeH="0" baseline="0" dirty="0" smtClean="0">
                          <a:ln>
                            <a:noFill/>
                          </a:ln>
                          <a:solidFill>
                            <a:schemeClr val="bg1"/>
                          </a:solidFill>
                          <a:effectLst/>
                          <a:latin typeface="Arial" charset="0"/>
                          <a:ea typeface="ＭＳ Ｐゴシック" pitchFamily="-32" charset="-128"/>
                          <a:cs typeface="Arial" charset="0"/>
                        </a:rPr>
                        <a:t>-C-Lowering Response</a:t>
                      </a:r>
                    </a:p>
                  </a:txBody>
                  <a:tcPr marL="102870" marR="10287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33"/>
                    </a:solidFill>
                  </a:tcPr>
                </a:tc>
              </a:tr>
              <a:tr h="8141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Statins </a:t>
                      </a:r>
                      <a:b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b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(e.g. atorvastatin, </a:t>
                      </a:r>
                      <a:r>
                        <a:rPr kumimoji="0" lang="en-GB" sz="1800" b="1" i="0" u="none" strike="noStrike" cap="none" normalizeH="0" baseline="0" dirty="0" err="1" smtClean="0">
                          <a:ln>
                            <a:noFill/>
                          </a:ln>
                          <a:solidFill>
                            <a:schemeClr val="tx1"/>
                          </a:solidFill>
                          <a:effectLst/>
                          <a:latin typeface="Arial" charset="0"/>
                          <a:ea typeface="ＭＳ Ｐゴシック" pitchFamily="-32" charset="-128"/>
                          <a:cs typeface="Arial" charset="0"/>
                        </a:rPr>
                        <a:t>rosuvastatin</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chemeClr val="tx1"/>
                          </a:solidFill>
                          <a:effectLst/>
                          <a:latin typeface="Arial" charset="0"/>
                          <a:ea typeface="ＭＳ Ｐゴシック" pitchFamily="-32" charset="-128"/>
                          <a:cs typeface="Arial" charset="0"/>
                        </a:rPr>
                        <a:t>↑</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 LDLR activity</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&lt;10 to 25%</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DDDD"/>
                    </a:solidFill>
                  </a:tcPr>
                </a:tc>
              </a:tr>
              <a:tr h="8141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Bile acid </a:t>
                      </a:r>
                      <a:r>
                        <a:rPr kumimoji="0" lang="en-GB" sz="1800" b="1" i="0" u="none" strike="noStrike" cap="none" normalizeH="0" baseline="0" dirty="0" err="1" smtClean="0">
                          <a:ln>
                            <a:noFill/>
                          </a:ln>
                          <a:solidFill>
                            <a:schemeClr val="tx1"/>
                          </a:solidFill>
                          <a:effectLst/>
                          <a:latin typeface="Arial" charset="0"/>
                          <a:ea typeface="ＭＳ Ｐゴシック" pitchFamily="-32" charset="-128"/>
                          <a:cs typeface="Arial" charset="0"/>
                        </a:rPr>
                        <a:t>sequestrants</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
                      </a:r>
                      <a:b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b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(e.g. </a:t>
                      </a:r>
                      <a:r>
                        <a:rPr kumimoji="0" lang="en-GB" sz="1800" b="1" i="0" u="none" strike="noStrike" cap="none" normalizeH="0" baseline="0" dirty="0" err="1" smtClean="0">
                          <a:ln>
                            <a:noFill/>
                          </a:ln>
                          <a:solidFill>
                            <a:schemeClr val="tx1"/>
                          </a:solidFill>
                          <a:effectLst/>
                          <a:latin typeface="Arial" charset="0"/>
                          <a:ea typeface="ＭＳ Ｐゴシック" pitchFamily="-32" charset="-128"/>
                          <a:cs typeface="Arial" charset="0"/>
                        </a:rPr>
                        <a:t>cholestyamine</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 </a:t>
                      </a:r>
                      <a:r>
                        <a:rPr kumimoji="0" lang="en-GB" sz="1800" b="1" i="0" u="none" strike="noStrike" cap="none" normalizeH="0" baseline="0" dirty="0" err="1" smtClean="0">
                          <a:ln>
                            <a:noFill/>
                          </a:ln>
                          <a:solidFill>
                            <a:schemeClr val="tx1"/>
                          </a:solidFill>
                          <a:effectLst/>
                          <a:latin typeface="Arial" charset="0"/>
                          <a:ea typeface="ＭＳ Ｐゴシック" pitchFamily="-32" charset="-128"/>
                          <a:cs typeface="Arial" charset="0"/>
                        </a:rPr>
                        <a:t>colestipol</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chemeClr val="tx1"/>
                          </a:solidFill>
                          <a:effectLst/>
                          <a:latin typeface="Arial" charset="0"/>
                          <a:ea typeface="ＭＳ Ｐゴシック" pitchFamily="-32" charset="-128"/>
                          <a:cs typeface="Arial" charset="0"/>
                        </a:rPr>
                        <a:t>↑</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 LDLR activity</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&lt;10%</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8141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Cholesterol absorption inhibitors </a:t>
                      </a:r>
                      <a:b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b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(e.g. </a:t>
                      </a:r>
                      <a:r>
                        <a:rPr kumimoji="0" lang="en-GB" sz="1800" b="1" i="0" u="none" strike="noStrike" cap="none" normalizeH="0" baseline="0" dirty="0" err="1" smtClean="0">
                          <a:ln>
                            <a:noFill/>
                          </a:ln>
                          <a:solidFill>
                            <a:schemeClr val="tx1"/>
                          </a:solidFill>
                          <a:effectLst/>
                          <a:latin typeface="Arial" charset="0"/>
                          <a:ea typeface="ＭＳ Ｐゴシック" pitchFamily="-32" charset="-128"/>
                          <a:cs typeface="Arial" charset="0"/>
                        </a:rPr>
                        <a:t>ezetimibe</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 )</a:t>
                      </a:r>
                      <a:endParaRPr kumimoji="0" lang="en-GB" sz="1800" b="1" i="0" u="none" strike="noStrike" cap="none" normalizeH="0" baseline="30000" dirty="0" smtClean="0">
                        <a:ln>
                          <a:noFill/>
                        </a:ln>
                        <a:solidFill>
                          <a:schemeClr val="tx1"/>
                        </a:solidFill>
                        <a:effectLst/>
                        <a:latin typeface="Arial" charset="0"/>
                        <a:ea typeface="ＭＳ Ｐゴシック" pitchFamily="-32" charset="-128"/>
                        <a:cs typeface="Arial" charset="0"/>
                      </a:endParaRP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chemeClr val="tx1"/>
                          </a:solidFill>
                          <a:effectLst/>
                          <a:latin typeface="Arial" charset="0"/>
                          <a:ea typeface="ＭＳ Ｐゴシック" pitchFamily="-32" charset="-128"/>
                          <a:cs typeface="Arial" charset="0"/>
                        </a:rPr>
                        <a:t>↑</a:t>
                      </a: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 LDLR activity</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&lt;10%</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DDDD"/>
                    </a:solidFill>
                  </a:tcPr>
                </a:tc>
              </a:tr>
              <a:tr h="8141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Nicotinic acid (i.e. niacin)</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Unknown</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charset="0"/>
                          <a:ea typeface="ＭＳ Ｐゴシック" pitchFamily="-32" charset="-128"/>
                          <a:cs typeface="Arial" charset="0"/>
                        </a:rPr>
                        <a:t>&lt;10%</a:t>
                      </a:r>
                    </a:p>
                  </a:txBody>
                  <a:tcPr marL="30861" marR="30861" marT="27432" marB="274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0994" name="Picture 2" descr="C:\Users\eorangers.BIOCENTRICINC\AppData\Local\Microsoft\Windows\Temporary Internet Files\Content.Outlook\PMRVVY7P\regeneron (9).jpg"/>
          <p:cNvPicPr>
            <a:picLocks noChangeAspect="1" noChangeArrowheads="1"/>
          </p:cNvPicPr>
          <p:nvPr/>
        </p:nvPicPr>
        <p:blipFill>
          <a:blip r:embed="rId3" cstate="print"/>
          <a:srcRect/>
          <a:stretch>
            <a:fillRect/>
          </a:stretch>
        </p:blipFill>
        <p:spPr bwMode="auto">
          <a:xfrm>
            <a:off x="617539" y="1112838"/>
            <a:ext cx="9097962" cy="5391150"/>
          </a:xfrm>
          <a:prstGeom prst="rect">
            <a:avLst/>
          </a:prstGeom>
          <a:noFill/>
          <a:ln w="9525">
            <a:noFill/>
            <a:miter lim="800000"/>
            <a:headEnd/>
            <a:tailEnd/>
          </a:ln>
        </p:spPr>
      </p:pic>
      <p:sp>
        <p:nvSpPr>
          <p:cNvPr id="340995" name="Rectangle 2"/>
          <p:cNvSpPr>
            <a:spLocks noGrp="1" noChangeArrowheads="1"/>
          </p:cNvSpPr>
          <p:nvPr>
            <p:ph type="title"/>
          </p:nvPr>
        </p:nvSpPr>
        <p:spPr>
          <a:xfrm>
            <a:off x="514350" y="73025"/>
            <a:ext cx="9258300" cy="803275"/>
          </a:xfrm>
        </p:spPr>
        <p:txBody>
          <a:bodyPr anchor="t"/>
          <a:lstStyle/>
          <a:p>
            <a:pPr eaLnBrk="1" hangingPunct="1">
              <a:lnSpc>
                <a:spcPts val="3463"/>
              </a:lnSpc>
            </a:pPr>
            <a:r>
              <a:rPr lang="en-US" sz="2800" b="1" smtClean="0">
                <a:solidFill>
                  <a:srgbClr val="FF0000"/>
                </a:solidFill>
                <a:latin typeface="Comic Sans MS" pitchFamily="66" charset="0"/>
                <a:ea typeface="MS PGothic" pitchFamily="34" charset="-128"/>
              </a:rPr>
              <a:t>Impact of an PCSK9 mAb    </a:t>
            </a:r>
            <a:br>
              <a:rPr lang="en-US" sz="2800" b="1" smtClean="0">
                <a:solidFill>
                  <a:srgbClr val="FF0000"/>
                </a:solidFill>
                <a:latin typeface="Comic Sans MS" pitchFamily="66" charset="0"/>
                <a:ea typeface="MS PGothic" pitchFamily="34" charset="-128"/>
              </a:rPr>
            </a:br>
            <a:r>
              <a:rPr lang="en-US" sz="2800" b="1" smtClean="0">
                <a:solidFill>
                  <a:srgbClr val="FF0000"/>
                </a:solidFill>
                <a:latin typeface="Comic Sans MS" pitchFamily="66" charset="0"/>
                <a:ea typeface="MS PGothic" pitchFamily="34" charset="-128"/>
              </a:rPr>
              <a:t>on LDL Receptor Expression</a:t>
            </a:r>
            <a:endParaRPr lang="en-GB" sz="2800" b="1" i="1" smtClean="0">
              <a:solidFill>
                <a:srgbClr val="FF0000"/>
              </a:solidFill>
              <a:latin typeface="Comic Sans MS" pitchFamily="66" charset="0"/>
              <a:ea typeface="MS PGothic" pitchFamily="34" charset="-128"/>
              <a:cs typeface="Times New Roman" pitchFamily="18" charset="0"/>
            </a:endParaRPr>
          </a:p>
        </p:txBody>
      </p:sp>
      <p:sp>
        <p:nvSpPr>
          <p:cNvPr id="340996" name="Slide Number Placeholder 2"/>
          <p:cNvSpPr txBox="1">
            <a:spLocks noGrp="1"/>
          </p:cNvSpPr>
          <p:nvPr/>
        </p:nvSpPr>
        <p:spPr bwMode="auto">
          <a:xfrm>
            <a:off x="0" y="6634165"/>
            <a:ext cx="396875" cy="223837"/>
          </a:xfrm>
          <a:prstGeom prst="rect">
            <a:avLst/>
          </a:prstGeom>
          <a:noFill/>
          <a:ln w="9525">
            <a:noFill/>
            <a:miter lim="800000"/>
            <a:headEnd/>
            <a:tailEnd/>
          </a:ln>
        </p:spPr>
        <p:txBody>
          <a:bodyPr/>
          <a:lstStyle/>
          <a:p>
            <a:pPr fontAlgn="base">
              <a:spcBef>
                <a:spcPct val="0"/>
              </a:spcBef>
              <a:spcAft>
                <a:spcPct val="0"/>
              </a:spcAft>
            </a:pPr>
            <a:fld id="{74416E9A-DF8B-4569-BADB-569062A54A94}" type="slidenum">
              <a:rPr lang="en-US" sz="800" smtClean="0">
                <a:solidFill>
                  <a:srgbClr val="BFBFBF"/>
                </a:solidFill>
                <a:ea typeface="MS PGothic" pitchFamily="34" charset="-128"/>
              </a:rPr>
              <a:pPr fontAlgn="base">
                <a:spcBef>
                  <a:spcPct val="0"/>
                </a:spcBef>
                <a:spcAft>
                  <a:spcPct val="0"/>
                </a:spcAft>
              </a:pPr>
              <a:t>64</a:t>
            </a:fld>
            <a:endParaRPr lang="en-US" sz="800" smtClean="0">
              <a:solidFill>
                <a:srgbClr val="BFBFBF"/>
              </a:solidFill>
              <a:ea typeface="MS PGothic" pitchFamily="34" charset="-128"/>
            </a:endParaRPr>
          </a:p>
        </p:txBody>
      </p:sp>
      <p:sp>
        <p:nvSpPr>
          <p:cNvPr id="340997" name="Slide Number Placeholder 2"/>
          <p:cNvSpPr>
            <a:spLocks noGrp="1"/>
          </p:cNvSpPr>
          <p:nvPr>
            <p:ph type="sldNum" sz="quarter" idx="12"/>
          </p:nvPr>
        </p:nvSpPr>
        <p:spPr>
          <a:xfrm>
            <a:off x="514350" y="6245225"/>
            <a:ext cx="2400300" cy="476250"/>
          </a:xfrm>
          <a:noFill/>
        </p:spPr>
        <p:txBody>
          <a:bodyPr/>
          <a:lstStyle/>
          <a:p>
            <a:fld id="{D2CB7CB0-68B8-4883-BF74-847D2D094917}" type="slidenum">
              <a:rPr lang="en-US" smtClean="0">
                <a:solidFill>
                  <a:srgbClr val="BFBFBF"/>
                </a:solidFill>
                <a:latin typeface="Arial" pitchFamily="34" charset="0"/>
                <a:ea typeface="MS PGothic" pitchFamily="34" charset="-128"/>
                <a:cs typeface="Arial" pitchFamily="34" charset="0"/>
              </a:rPr>
              <a:pPr/>
              <a:t>64</a:t>
            </a:fld>
            <a:endParaRPr lang="en-US" smtClean="0">
              <a:solidFill>
                <a:srgbClr val="BFBFBF"/>
              </a:solidFill>
              <a:latin typeface="Arial" pitchFamily="34" charset="0"/>
              <a:ea typeface="MS PGothic" pitchFamily="34" charset="-128"/>
              <a:cs typeface="Arial" pitchFamily="34" charset="0"/>
            </a:endParaRPr>
          </a:p>
        </p:txBody>
      </p:sp>
      <p:sp>
        <p:nvSpPr>
          <p:cNvPr id="340998" name="Rectangle 2"/>
          <p:cNvSpPr>
            <a:spLocks noChangeArrowheads="1"/>
          </p:cNvSpPr>
          <p:nvPr/>
        </p:nvSpPr>
        <p:spPr bwMode="auto">
          <a:xfrm>
            <a:off x="7800976" y="1112839"/>
            <a:ext cx="1701107" cy="246221"/>
          </a:xfrm>
          <a:prstGeom prst="rect">
            <a:avLst/>
          </a:prstGeom>
          <a:noFill/>
          <a:ln w="9525">
            <a:noFill/>
            <a:miter lim="800000"/>
            <a:headEnd/>
            <a:tailEnd/>
          </a:ln>
        </p:spPr>
        <p:txBody>
          <a:bodyPr wrap="none">
            <a:spAutoFit/>
          </a:bodyPr>
          <a:lstStyle/>
          <a:p>
            <a:pPr fontAlgn="base">
              <a:spcBef>
                <a:spcPct val="0"/>
              </a:spcBef>
              <a:spcAft>
                <a:spcPct val="0"/>
              </a:spcAft>
            </a:pPr>
            <a:r>
              <a:rPr lang="en-US" sz="1000" smtClean="0">
                <a:solidFill>
                  <a:srgbClr val="FFFFFF"/>
                </a:solidFill>
                <a:latin typeface="Calibri" pitchFamily="34" charset="0"/>
                <a:ea typeface="MS PGothic" pitchFamily="34" charset="-128"/>
              </a:rPr>
              <a:t>For illustration purposes only</a:t>
            </a:r>
            <a:endParaRPr lang="en-US" sz="1000" smtClean="0">
              <a:solidFill>
                <a:srgbClr val="FFFFFF"/>
              </a:solidFill>
              <a:ea typeface="MS PGothic" pitchFamily="34" charset="-128"/>
            </a:endParaRPr>
          </a:p>
        </p:txBody>
      </p:sp>
      <p:cxnSp>
        <p:nvCxnSpPr>
          <p:cNvPr id="340999" name="Straight Arrow Connector 8"/>
          <p:cNvCxnSpPr>
            <a:cxnSpLocks noChangeShapeType="1"/>
          </p:cNvCxnSpPr>
          <p:nvPr/>
        </p:nvCxnSpPr>
        <p:spPr bwMode="auto">
          <a:xfrm>
            <a:off x="8167689" y="4641852"/>
            <a:ext cx="266700" cy="309563"/>
          </a:xfrm>
          <a:prstGeom prst="straightConnector1">
            <a:avLst/>
          </a:prstGeom>
          <a:noFill/>
          <a:ln w="38100" algn="ctr">
            <a:solidFill>
              <a:srgbClr val="FF0000"/>
            </a:solidFill>
            <a:prstDash val="sysDash"/>
            <a:round/>
            <a:headEnd/>
            <a:tailEnd type="arrow" w="med" len="med"/>
          </a:ln>
        </p:spPr>
      </p:cxnSp>
      <p:cxnSp>
        <p:nvCxnSpPr>
          <p:cNvPr id="341000" name="Straight Arrow Connector 10"/>
          <p:cNvCxnSpPr>
            <a:cxnSpLocks noChangeShapeType="1"/>
          </p:cNvCxnSpPr>
          <p:nvPr/>
        </p:nvCxnSpPr>
        <p:spPr bwMode="auto">
          <a:xfrm flipH="1" flipV="1">
            <a:off x="8118475" y="3221040"/>
            <a:ext cx="315914" cy="422275"/>
          </a:xfrm>
          <a:prstGeom prst="straightConnector1">
            <a:avLst/>
          </a:prstGeom>
          <a:noFill/>
          <a:ln w="57150" algn="ctr">
            <a:solidFill>
              <a:srgbClr val="005C2A"/>
            </a:solidFill>
            <a:round/>
            <a:headEnd/>
            <a:tailEnd type="arrow" w="med" len="med"/>
          </a:ln>
        </p:spPr>
      </p:cxnSp>
      <p:grpSp>
        <p:nvGrpSpPr>
          <p:cNvPr id="2" name="Group 10"/>
          <p:cNvGrpSpPr>
            <a:grpSpLocks/>
          </p:cNvGrpSpPr>
          <p:nvPr/>
        </p:nvGrpSpPr>
        <p:grpSpPr bwMode="auto">
          <a:xfrm>
            <a:off x="603250" y="1112838"/>
            <a:ext cx="9099550" cy="5391150"/>
            <a:chOff x="536575" y="1112838"/>
            <a:chExt cx="8088313" cy="5391150"/>
          </a:xfrm>
        </p:grpSpPr>
        <p:pic>
          <p:nvPicPr>
            <p:cNvPr id="341002" name="Picture 1"/>
            <p:cNvPicPr>
              <a:picLocks noChangeAspect="1"/>
            </p:cNvPicPr>
            <p:nvPr/>
          </p:nvPicPr>
          <p:blipFill>
            <a:blip r:embed="rId4" cstate="print"/>
            <a:srcRect/>
            <a:stretch>
              <a:fillRect/>
            </a:stretch>
          </p:blipFill>
          <p:spPr bwMode="auto">
            <a:xfrm>
              <a:off x="536575" y="1112838"/>
              <a:ext cx="8088313" cy="5391150"/>
            </a:xfrm>
            <a:prstGeom prst="rect">
              <a:avLst/>
            </a:prstGeom>
            <a:noFill/>
            <a:ln w="9525">
              <a:noFill/>
              <a:miter lim="800000"/>
              <a:headEnd/>
              <a:tailEnd/>
            </a:ln>
          </p:spPr>
        </p:pic>
        <p:sp>
          <p:nvSpPr>
            <p:cNvPr id="341003" name="TextBox 9"/>
            <p:cNvSpPr txBox="1">
              <a:spLocks noChangeArrowheads="1"/>
            </p:cNvSpPr>
            <p:nvPr/>
          </p:nvSpPr>
          <p:spPr bwMode="auto">
            <a:xfrm>
              <a:off x="1308297" y="1800664"/>
              <a:ext cx="914400" cy="369332"/>
            </a:xfrm>
            <a:prstGeom prst="rect">
              <a:avLst/>
            </a:prstGeom>
            <a:solidFill>
              <a:srgbClr val="003399"/>
            </a:solidFill>
            <a:ln w="9525">
              <a:noFill/>
              <a:miter lim="800000"/>
              <a:headEnd/>
              <a:tailEnd/>
            </a:ln>
          </p:spPr>
          <p:txBody>
            <a:bodyPr>
              <a:spAutoFit/>
            </a:bodyPr>
            <a:lstStyle/>
            <a:p>
              <a:pPr fontAlgn="base">
                <a:spcBef>
                  <a:spcPct val="0"/>
                </a:spcBef>
                <a:spcAft>
                  <a:spcPct val="0"/>
                </a:spcAft>
              </a:pPr>
              <a:r>
                <a:rPr lang="en-US" b="1" smtClean="0">
                  <a:solidFill>
                    <a:srgbClr val="FFFFFF"/>
                  </a:solidFill>
                </a:rPr>
                <a:t>mAb</a:t>
              </a:r>
            </a:p>
          </p:txBody>
        </p:sp>
      </p:gr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38"/>
            <a:ext cx="10287000" cy="6857962"/>
          </a:xfrm>
          <a:prstGeom prst="rect">
            <a:avLst/>
          </a:prstGeom>
          <a:noFill/>
          <a:ln w="9525">
            <a:noFill/>
            <a:miter lim="800000"/>
            <a:headEnd/>
            <a:tailEnd/>
          </a:ln>
          <a:effectLst/>
        </p:spPr>
      </p:pic>
    </p:spTree>
  </p:cSld>
  <p:clrMapOvr>
    <a:masterClrMapping/>
  </p:clrMapOvr>
  <p:transition>
    <p:pull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2018" name="Title 1"/>
          <p:cNvSpPr>
            <a:spLocks noGrp="1"/>
          </p:cNvSpPr>
          <p:nvPr>
            <p:ph type="title"/>
          </p:nvPr>
        </p:nvSpPr>
        <p:spPr bwMode="auto">
          <a:xfrm>
            <a:off x="500063" y="285752"/>
            <a:ext cx="9258300" cy="803275"/>
          </a:xfrm>
          <a:noFill/>
          <a:ln>
            <a:miter lim="800000"/>
            <a:headEnd/>
            <a:tailEnd/>
          </a:ln>
        </p:spPr>
        <p:txBody>
          <a:bodyPr wrap="square" lIns="91440" tIns="45720" rIns="91440" bIns="45720" numCol="1" anchor="t" anchorCtr="0" compatLnSpc="1">
            <a:prstTxWarp prst="textNoShape">
              <a:avLst/>
            </a:prstTxWarp>
          </a:bodyPr>
          <a:lstStyle/>
          <a:p>
            <a:pPr>
              <a:lnSpc>
                <a:spcPts val="3475"/>
              </a:lnSpc>
            </a:pPr>
            <a:r>
              <a:rPr lang="en-US" smtClean="0">
                <a:latin typeface="Comic Sans MS" pitchFamily="66" charset="0"/>
              </a:rPr>
              <a:t>PCSK9:</a:t>
            </a:r>
            <a:br>
              <a:rPr lang="en-US" smtClean="0">
                <a:latin typeface="Comic Sans MS" pitchFamily="66" charset="0"/>
              </a:rPr>
            </a:br>
            <a:r>
              <a:rPr lang="en-US" sz="3200" smtClean="0">
                <a:latin typeface="Comic Sans MS" pitchFamily="66" charset="0"/>
              </a:rPr>
              <a:t>Rapid Progress From Discovery to Clinic</a:t>
            </a:r>
          </a:p>
        </p:txBody>
      </p:sp>
      <p:sp>
        <p:nvSpPr>
          <p:cNvPr id="342019" name="Text Box 73"/>
          <p:cNvSpPr txBox="1">
            <a:spLocks noChangeArrowheads="1"/>
          </p:cNvSpPr>
          <p:nvPr/>
        </p:nvSpPr>
        <p:spPr bwMode="auto">
          <a:xfrm>
            <a:off x="211138" y="5953126"/>
            <a:ext cx="9702800" cy="507831"/>
          </a:xfrm>
          <a:prstGeom prst="rect">
            <a:avLst/>
          </a:prstGeom>
          <a:noFill/>
          <a:ln w="9525">
            <a:noFill/>
            <a:miter lim="800000"/>
            <a:headEnd/>
            <a:tailEnd/>
          </a:ln>
        </p:spPr>
        <p:txBody>
          <a:bodyPr>
            <a:spAutoFit/>
          </a:bodyPr>
          <a:lstStyle/>
          <a:p>
            <a:pPr fontAlgn="base">
              <a:spcBef>
                <a:spcPct val="0"/>
              </a:spcBef>
              <a:spcAft>
                <a:spcPct val="0"/>
              </a:spcAft>
            </a:pPr>
            <a:r>
              <a:rPr lang="en-US" sz="900" smtClean="0">
                <a:solidFill>
                  <a:srgbClr val="FFFFFF"/>
                </a:solidFill>
                <a:ea typeface="MS PGothic" pitchFamily="34" charset="-128"/>
                <a:cs typeface="Arial" pitchFamily="34" charset="0"/>
              </a:rPr>
              <a:t>Seidah NG. </a:t>
            </a:r>
            <a:r>
              <a:rPr lang="en-US" sz="900" i="1" smtClean="0">
                <a:solidFill>
                  <a:srgbClr val="FFFFFF"/>
                </a:solidFill>
                <a:ea typeface="MS PGothic" pitchFamily="34" charset="-128"/>
                <a:cs typeface="Arial" pitchFamily="34" charset="0"/>
              </a:rPr>
              <a:t>Proc Natl Acad Sci USA </a:t>
            </a:r>
            <a:r>
              <a:rPr lang="en-US" sz="900" smtClean="0">
                <a:solidFill>
                  <a:srgbClr val="FFFFFF"/>
                </a:solidFill>
                <a:ea typeface="MS PGothic" pitchFamily="34" charset="-128"/>
                <a:cs typeface="Arial" pitchFamily="34" charset="0"/>
              </a:rPr>
              <a:t>2003;100(3):928-33, Abifadel M. </a:t>
            </a:r>
            <a:r>
              <a:rPr lang="en-US" sz="900" i="1" smtClean="0">
                <a:solidFill>
                  <a:srgbClr val="FFFFFF"/>
                </a:solidFill>
                <a:ea typeface="MS PGothic" pitchFamily="34" charset="-128"/>
                <a:cs typeface="Arial" pitchFamily="34" charset="0"/>
              </a:rPr>
              <a:t>Nat Genet </a:t>
            </a:r>
            <a:r>
              <a:rPr lang="en-US" sz="900" smtClean="0">
                <a:solidFill>
                  <a:srgbClr val="FFFFFF"/>
                </a:solidFill>
                <a:ea typeface="MS PGothic" pitchFamily="34" charset="-128"/>
                <a:cs typeface="Arial" pitchFamily="34" charset="0"/>
              </a:rPr>
              <a:t>2003;34(2):154-6, Maxwell KN. </a:t>
            </a:r>
            <a:r>
              <a:rPr lang="en-US" sz="900" i="1" smtClean="0">
                <a:solidFill>
                  <a:srgbClr val="FFFFFF"/>
                </a:solidFill>
                <a:ea typeface="MS PGothic" pitchFamily="34" charset="-128"/>
                <a:cs typeface="Arial" pitchFamily="34" charset="0"/>
              </a:rPr>
              <a:t>Proc Natl Acad Sci USA </a:t>
            </a:r>
            <a:r>
              <a:rPr lang="en-US" sz="900" smtClean="0">
                <a:solidFill>
                  <a:srgbClr val="FFFFFF"/>
                </a:solidFill>
                <a:ea typeface="MS PGothic" pitchFamily="34" charset="-128"/>
                <a:cs typeface="Arial" pitchFamily="34" charset="0"/>
              </a:rPr>
              <a:t>2004;101(18):7100-5, Rashid S. Proc Natl Acad Sci USA 2005;102(15):5374-79, Lagace TA et al. JCI 2006;116:2995-3005 Cohen JC. </a:t>
            </a:r>
            <a:r>
              <a:rPr lang="en-US" sz="900" i="1" smtClean="0">
                <a:solidFill>
                  <a:srgbClr val="FFFFFF"/>
                </a:solidFill>
                <a:ea typeface="MS PGothic" pitchFamily="34" charset="-128"/>
                <a:cs typeface="Arial" pitchFamily="34" charset="0"/>
              </a:rPr>
              <a:t>N Engl J Med </a:t>
            </a:r>
            <a:r>
              <a:rPr lang="en-US" sz="900" smtClean="0">
                <a:solidFill>
                  <a:srgbClr val="FFFFFF"/>
                </a:solidFill>
                <a:ea typeface="MS PGothic" pitchFamily="34" charset="-128"/>
                <a:cs typeface="Arial" pitchFamily="34" charset="0"/>
              </a:rPr>
              <a:t>2006;354(12):1264-72, Zhao Z. </a:t>
            </a:r>
            <a:r>
              <a:rPr lang="en-US" sz="900" i="1" smtClean="0">
                <a:solidFill>
                  <a:srgbClr val="FFFFFF"/>
                </a:solidFill>
                <a:ea typeface="MS PGothic" pitchFamily="34" charset="-128"/>
                <a:cs typeface="Arial" pitchFamily="34" charset="0"/>
              </a:rPr>
              <a:t>Am</a:t>
            </a:r>
            <a:r>
              <a:rPr lang="en-US" sz="900" smtClean="0">
                <a:solidFill>
                  <a:srgbClr val="FFFFFF"/>
                </a:solidFill>
                <a:ea typeface="MS PGothic" pitchFamily="34" charset="-128"/>
                <a:cs typeface="Arial" pitchFamily="34" charset="0"/>
              </a:rPr>
              <a:t> </a:t>
            </a:r>
            <a:r>
              <a:rPr lang="en-US" sz="900" i="1" smtClean="0">
                <a:solidFill>
                  <a:srgbClr val="FFFFFF"/>
                </a:solidFill>
                <a:ea typeface="MS PGothic" pitchFamily="34" charset="-128"/>
                <a:cs typeface="Arial" pitchFamily="34" charset="0"/>
              </a:rPr>
              <a:t>J Hum Genet </a:t>
            </a:r>
            <a:r>
              <a:rPr lang="en-US" sz="900" smtClean="0">
                <a:solidFill>
                  <a:srgbClr val="FFFFFF"/>
                </a:solidFill>
                <a:ea typeface="MS PGothic" pitchFamily="34" charset="-128"/>
                <a:cs typeface="Arial" pitchFamily="34" charset="0"/>
              </a:rPr>
              <a:t>2006;79(3):514-23, Hooper AJ. </a:t>
            </a:r>
            <a:r>
              <a:rPr lang="en-US" sz="900" i="1" smtClean="0">
                <a:solidFill>
                  <a:srgbClr val="FFFFFF"/>
                </a:solidFill>
                <a:ea typeface="MS PGothic" pitchFamily="34" charset="-128"/>
                <a:cs typeface="Arial" pitchFamily="34" charset="0"/>
              </a:rPr>
              <a:t>Atherosclerosis</a:t>
            </a:r>
            <a:r>
              <a:rPr lang="en-US" sz="900" smtClean="0">
                <a:solidFill>
                  <a:srgbClr val="FFFFFF"/>
                </a:solidFill>
                <a:ea typeface="MS PGothic" pitchFamily="34" charset="-128"/>
                <a:cs typeface="Arial" pitchFamily="34" charset="0"/>
              </a:rPr>
              <a:t> 2007;193(2):445-8, Chan JC. </a:t>
            </a:r>
            <a:r>
              <a:rPr lang="en-US" sz="900" i="1" smtClean="0">
                <a:solidFill>
                  <a:srgbClr val="FFFFFF"/>
                </a:solidFill>
                <a:ea typeface="MS PGothic" pitchFamily="34" charset="-128"/>
                <a:cs typeface="Arial" pitchFamily="34" charset="0"/>
              </a:rPr>
              <a:t>Proc Natl Acad Sci USA </a:t>
            </a:r>
            <a:r>
              <a:rPr lang="en-US" sz="900" smtClean="0">
                <a:solidFill>
                  <a:srgbClr val="FFFFFF"/>
                </a:solidFill>
                <a:ea typeface="MS PGothic" pitchFamily="34" charset="-128"/>
                <a:cs typeface="Arial" pitchFamily="34" charset="0"/>
              </a:rPr>
              <a:t>2009;106(24):9820-5; Stein et al </a:t>
            </a:r>
            <a:r>
              <a:rPr lang="en-US" sz="900" i="1" smtClean="0">
                <a:solidFill>
                  <a:srgbClr val="FFFFFF"/>
                </a:solidFill>
                <a:ea typeface="MS PGothic" pitchFamily="34" charset="-128"/>
                <a:cs typeface="Arial" pitchFamily="34" charset="0"/>
              </a:rPr>
              <a:t>N Engl J Med </a:t>
            </a:r>
            <a:r>
              <a:rPr lang="en-US" sz="900" smtClean="0">
                <a:solidFill>
                  <a:srgbClr val="FFFFFF"/>
                </a:solidFill>
                <a:ea typeface="MS PGothic" pitchFamily="34" charset="-128"/>
                <a:cs typeface="Arial" pitchFamily="34" charset="0"/>
              </a:rPr>
              <a:t>2012;366:1108-18 </a:t>
            </a:r>
          </a:p>
        </p:txBody>
      </p:sp>
      <p:grpSp>
        <p:nvGrpSpPr>
          <p:cNvPr id="2" name="Group 43"/>
          <p:cNvGrpSpPr>
            <a:grpSpLocks/>
          </p:cNvGrpSpPr>
          <p:nvPr/>
        </p:nvGrpSpPr>
        <p:grpSpPr bwMode="auto">
          <a:xfrm>
            <a:off x="8658225" y="3743327"/>
            <a:ext cx="1885950" cy="1514475"/>
            <a:chOff x="7696200" y="3743980"/>
            <a:chExt cx="1676400" cy="1513820"/>
          </a:xfrm>
        </p:grpSpPr>
        <p:cxnSp>
          <p:nvCxnSpPr>
            <p:cNvPr id="342058" name="Straight Connector 38"/>
            <p:cNvCxnSpPr>
              <a:cxnSpLocks noChangeShapeType="1"/>
            </p:cNvCxnSpPr>
            <p:nvPr/>
          </p:nvCxnSpPr>
          <p:spPr bwMode="auto">
            <a:xfrm>
              <a:off x="8305800" y="4267473"/>
              <a:ext cx="0" cy="990327"/>
            </a:xfrm>
            <a:prstGeom prst="line">
              <a:avLst/>
            </a:prstGeom>
            <a:noFill/>
            <a:ln w="9525" algn="ctr">
              <a:solidFill>
                <a:schemeClr val="bg1"/>
              </a:solidFill>
              <a:round/>
              <a:headEnd/>
              <a:tailEnd/>
            </a:ln>
          </p:spPr>
        </p:cxnSp>
        <p:sp>
          <p:nvSpPr>
            <p:cNvPr id="342059" name="TextBox 43"/>
            <p:cNvSpPr txBox="1">
              <a:spLocks noChangeArrowheads="1"/>
            </p:cNvSpPr>
            <p:nvPr/>
          </p:nvSpPr>
          <p:spPr bwMode="auto">
            <a:xfrm>
              <a:off x="7696200" y="3743980"/>
              <a:ext cx="1676400" cy="523220"/>
            </a:xfrm>
            <a:prstGeom prst="rect">
              <a:avLst/>
            </a:prstGeom>
            <a:noFill/>
            <a:ln w="9525">
              <a:noFill/>
              <a:miter lim="800000"/>
              <a:headEnd/>
              <a:tailEnd/>
            </a:ln>
          </p:spPr>
          <p:txBody>
            <a:bodyPr>
              <a:spAutoFit/>
            </a:bodyPr>
            <a:lstStyle/>
            <a:p>
              <a:pPr fontAlgn="base">
                <a:spcBef>
                  <a:spcPct val="0"/>
                </a:spcBef>
                <a:spcAft>
                  <a:spcPct val="0"/>
                </a:spcAft>
              </a:pPr>
              <a:r>
                <a:rPr lang="en-US" sz="1400" smtClean="0">
                  <a:solidFill>
                    <a:srgbClr val="FFFFFF"/>
                  </a:solidFill>
                  <a:cs typeface="Arial" pitchFamily="34" charset="0"/>
                </a:rPr>
                <a:t>First publication  POC in patients</a:t>
              </a:r>
            </a:p>
          </p:txBody>
        </p:sp>
      </p:grpSp>
      <p:grpSp>
        <p:nvGrpSpPr>
          <p:cNvPr id="3" name="Group 50"/>
          <p:cNvGrpSpPr>
            <a:grpSpLocks/>
          </p:cNvGrpSpPr>
          <p:nvPr/>
        </p:nvGrpSpPr>
        <p:grpSpPr bwMode="auto">
          <a:xfrm>
            <a:off x="8229601" y="3048000"/>
            <a:ext cx="2220913" cy="2133600"/>
            <a:chOff x="7315200" y="3048000"/>
            <a:chExt cx="1974850" cy="2133600"/>
          </a:xfrm>
        </p:grpSpPr>
        <p:sp>
          <p:nvSpPr>
            <p:cNvPr id="40" name="Rectangle 39"/>
            <p:cNvSpPr/>
            <p:nvPr/>
          </p:nvSpPr>
          <p:spPr bwMode="auto">
            <a:xfrm>
              <a:off x="7315200" y="3048000"/>
              <a:ext cx="1974850" cy="669925"/>
            </a:xfrm>
            <a:prstGeom prst="rect">
              <a:avLst/>
            </a:prstGeom>
          </p:spPr>
          <p:txBody>
            <a:bodyPr>
              <a:spAutoFit/>
            </a:bodyPr>
            <a:lstStyle/>
            <a:p>
              <a:pPr marL="173038" indent="-173038" fontAlgn="base">
                <a:lnSpc>
                  <a:spcPts val="1480"/>
                </a:lnSpc>
                <a:spcBef>
                  <a:spcPts val="936"/>
                </a:spcBef>
                <a:spcAft>
                  <a:spcPct val="0"/>
                </a:spcAft>
                <a:buClr>
                  <a:srgbClr val="91BE59"/>
                </a:buClr>
                <a:buFont typeface="Arial" pitchFamily="34" charset="0"/>
                <a:buChar char="•"/>
                <a:defRPr/>
              </a:pPr>
              <a:r>
                <a:rPr lang="en-US" sz="1400" kern="0" dirty="0">
                  <a:solidFill>
                    <a:srgbClr val="FFFF00"/>
                  </a:solidFill>
                  <a:ea typeface="ＭＳ Ｐゴシック" charset="0"/>
                  <a:cs typeface="ＭＳ Ｐゴシック" charset="0"/>
                </a:rPr>
                <a:t>First patients with FH &amp; nonFH treated with PCSK9 mAb </a:t>
              </a:r>
            </a:p>
          </p:txBody>
        </p:sp>
        <p:cxnSp>
          <p:nvCxnSpPr>
            <p:cNvPr id="342057" name="Straight Connector 45"/>
            <p:cNvCxnSpPr>
              <a:cxnSpLocks noChangeShapeType="1"/>
            </p:cNvCxnSpPr>
            <p:nvPr/>
          </p:nvCxnSpPr>
          <p:spPr bwMode="auto">
            <a:xfrm flipV="1">
              <a:off x="7772400" y="3733800"/>
              <a:ext cx="0" cy="1447800"/>
            </a:xfrm>
            <a:prstGeom prst="line">
              <a:avLst/>
            </a:prstGeom>
            <a:noFill/>
            <a:ln w="12700" algn="ctr">
              <a:solidFill>
                <a:schemeClr val="bg1"/>
              </a:solidFill>
              <a:round/>
              <a:headEnd/>
              <a:tailEnd/>
            </a:ln>
          </p:spPr>
        </p:cxnSp>
      </p:grpSp>
      <p:pic>
        <p:nvPicPr>
          <p:cNvPr id="342022" name="Picture 1" descr="Time line copy.png"/>
          <p:cNvPicPr>
            <a:picLocks noChangeAspect="1"/>
          </p:cNvPicPr>
          <p:nvPr/>
        </p:nvPicPr>
        <p:blipFill>
          <a:blip r:embed="rId3" cstate="print"/>
          <a:srcRect/>
          <a:stretch>
            <a:fillRect/>
          </a:stretch>
        </p:blipFill>
        <p:spPr bwMode="auto">
          <a:xfrm>
            <a:off x="285750" y="4959352"/>
            <a:ext cx="9690100" cy="823913"/>
          </a:xfrm>
          <a:prstGeom prst="rect">
            <a:avLst/>
          </a:prstGeom>
          <a:noFill/>
          <a:ln w="9525">
            <a:noFill/>
            <a:miter lim="800000"/>
            <a:headEnd/>
            <a:tailEnd/>
          </a:ln>
        </p:spPr>
      </p:pic>
      <p:pic>
        <p:nvPicPr>
          <p:cNvPr id="342023" name="Picture 2" descr="3Dball-2.png"/>
          <p:cNvPicPr>
            <a:picLocks noChangeAspect="1"/>
          </p:cNvPicPr>
          <p:nvPr/>
        </p:nvPicPr>
        <p:blipFill>
          <a:blip r:embed="rId4" cstate="print"/>
          <a:srcRect/>
          <a:stretch>
            <a:fillRect/>
          </a:stretch>
        </p:blipFill>
        <p:spPr bwMode="auto">
          <a:xfrm>
            <a:off x="976313" y="5080002"/>
            <a:ext cx="428625" cy="358775"/>
          </a:xfrm>
          <a:prstGeom prst="rect">
            <a:avLst/>
          </a:prstGeom>
          <a:noFill/>
          <a:ln w="9525">
            <a:noFill/>
            <a:miter lim="800000"/>
            <a:headEnd/>
            <a:tailEnd/>
          </a:ln>
        </p:spPr>
      </p:pic>
      <p:pic>
        <p:nvPicPr>
          <p:cNvPr id="342024" name="Picture 6" descr="3Dball-2.png"/>
          <p:cNvPicPr>
            <a:picLocks noChangeAspect="1"/>
          </p:cNvPicPr>
          <p:nvPr/>
        </p:nvPicPr>
        <p:blipFill>
          <a:blip r:embed="rId4" cstate="print"/>
          <a:srcRect/>
          <a:stretch>
            <a:fillRect/>
          </a:stretch>
        </p:blipFill>
        <p:spPr bwMode="auto">
          <a:xfrm>
            <a:off x="1709739" y="5072065"/>
            <a:ext cx="428625" cy="357187"/>
          </a:xfrm>
          <a:prstGeom prst="rect">
            <a:avLst/>
          </a:prstGeom>
          <a:noFill/>
          <a:ln w="9525">
            <a:noFill/>
            <a:miter lim="800000"/>
            <a:headEnd/>
            <a:tailEnd/>
          </a:ln>
        </p:spPr>
      </p:pic>
      <p:pic>
        <p:nvPicPr>
          <p:cNvPr id="342025" name="Picture 7" descr="3Dball-2.png"/>
          <p:cNvPicPr>
            <a:picLocks noChangeAspect="1"/>
          </p:cNvPicPr>
          <p:nvPr/>
        </p:nvPicPr>
        <p:blipFill>
          <a:blip r:embed="rId4" cstate="print"/>
          <a:srcRect/>
          <a:stretch>
            <a:fillRect/>
          </a:stretch>
        </p:blipFill>
        <p:spPr bwMode="auto">
          <a:xfrm>
            <a:off x="2484439" y="5072065"/>
            <a:ext cx="428625" cy="357187"/>
          </a:xfrm>
          <a:prstGeom prst="rect">
            <a:avLst/>
          </a:prstGeom>
          <a:noFill/>
          <a:ln w="9525">
            <a:noFill/>
            <a:miter lim="800000"/>
            <a:headEnd/>
            <a:tailEnd/>
          </a:ln>
        </p:spPr>
      </p:pic>
      <p:pic>
        <p:nvPicPr>
          <p:cNvPr id="342026" name="Picture 12" descr="3Dball-2.png"/>
          <p:cNvPicPr>
            <a:picLocks noChangeAspect="1"/>
          </p:cNvPicPr>
          <p:nvPr/>
        </p:nvPicPr>
        <p:blipFill>
          <a:blip r:embed="rId4" cstate="print"/>
          <a:srcRect/>
          <a:stretch>
            <a:fillRect/>
          </a:stretch>
        </p:blipFill>
        <p:spPr bwMode="auto">
          <a:xfrm>
            <a:off x="6302376" y="5075240"/>
            <a:ext cx="428625" cy="358775"/>
          </a:xfrm>
          <a:prstGeom prst="rect">
            <a:avLst/>
          </a:prstGeom>
          <a:noFill/>
          <a:ln w="9525">
            <a:noFill/>
            <a:miter lim="800000"/>
            <a:headEnd/>
            <a:tailEnd/>
          </a:ln>
        </p:spPr>
      </p:pic>
      <p:pic>
        <p:nvPicPr>
          <p:cNvPr id="342027" name="Picture 13" descr="3Dball-2.png"/>
          <p:cNvPicPr>
            <a:picLocks noChangeAspect="1"/>
          </p:cNvPicPr>
          <p:nvPr/>
        </p:nvPicPr>
        <p:blipFill>
          <a:blip r:embed="rId4" cstate="print"/>
          <a:srcRect/>
          <a:stretch>
            <a:fillRect/>
          </a:stretch>
        </p:blipFill>
        <p:spPr bwMode="auto">
          <a:xfrm>
            <a:off x="7065963" y="5073652"/>
            <a:ext cx="428625" cy="358775"/>
          </a:xfrm>
          <a:prstGeom prst="rect">
            <a:avLst/>
          </a:prstGeom>
          <a:noFill/>
          <a:ln w="9525">
            <a:noFill/>
            <a:miter lim="800000"/>
            <a:headEnd/>
            <a:tailEnd/>
          </a:ln>
        </p:spPr>
      </p:pic>
      <p:sp>
        <p:nvSpPr>
          <p:cNvPr id="4" name="Rectangle 3"/>
          <p:cNvSpPr/>
          <p:nvPr/>
        </p:nvSpPr>
        <p:spPr bwMode="auto">
          <a:xfrm>
            <a:off x="823914" y="5434015"/>
            <a:ext cx="8863012" cy="276225"/>
          </a:xfrm>
          <a:prstGeom prst="rect">
            <a:avLst/>
          </a:prstGeom>
        </p:spPr>
        <p:txBody>
          <a:bodyPr>
            <a:spAutoFit/>
          </a:bodyPr>
          <a:lstStyle/>
          <a:p>
            <a:pPr fontAlgn="base">
              <a:spcBef>
                <a:spcPct val="0"/>
              </a:spcBef>
              <a:spcAft>
                <a:spcPct val="0"/>
              </a:spcAft>
              <a:defRPr/>
            </a:pPr>
            <a:r>
              <a:rPr lang="en-US" sz="1200" kern="0" dirty="0">
                <a:solidFill>
                  <a:srgbClr val="FFFFFF"/>
                </a:solidFill>
                <a:ea typeface="ＭＳ Ｐゴシック" charset="0"/>
                <a:cs typeface="ＭＳ Ｐゴシック" charset="0"/>
              </a:rPr>
              <a:t>2000         2001        2002        2003        2004        2005        2006        2007        2008        2009        2010    2012</a:t>
            </a:r>
            <a:endParaRPr lang="en-US" sz="1200" dirty="0">
              <a:solidFill>
                <a:srgbClr val="000000"/>
              </a:solidFill>
              <a:ea typeface="MS PGothic"/>
              <a:cs typeface="Arial" pitchFamily="34" charset="0"/>
            </a:endParaRPr>
          </a:p>
        </p:txBody>
      </p:sp>
      <p:pic>
        <p:nvPicPr>
          <p:cNvPr id="342029" name="Picture 8" descr="3Dball-2.png"/>
          <p:cNvPicPr>
            <a:picLocks noChangeAspect="1"/>
          </p:cNvPicPr>
          <p:nvPr/>
        </p:nvPicPr>
        <p:blipFill>
          <a:blip r:embed="rId4" cstate="print"/>
          <a:srcRect/>
          <a:stretch>
            <a:fillRect/>
          </a:stretch>
        </p:blipFill>
        <p:spPr bwMode="auto">
          <a:xfrm>
            <a:off x="3270250" y="5072065"/>
            <a:ext cx="428625" cy="358775"/>
          </a:xfrm>
          <a:prstGeom prst="rect">
            <a:avLst/>
          </a:prstGeom>
          <a:noFill/>
          <a:ln w="9525">
            <a:noFill/>
            <a:miter lim="800000"/>
            <a:headEnd/>
            <a:tailEnd/>
          </a:ln>
        </p:spPr>
      </p:pic>
      <p:pic>
        <p:nvPicPr>
          <p:cNvPr id="342030" name="Picture 11" descr="3Dball-2.png"/>
          <p:cNvPicPr>
            <a:picLocks noChangeAspect="1"/>
          </p:cNvPicPr>
          <p:nvPr/>
        </p:nvPicPr>
        <p:blipFill>
          <a:blip r:embed="rId4" cstate="print"/>
          <a:srcRect/>
          <a:stretch>
            <a:fillRect/>
          </a:stretch>
        </p:blipFill>
        <p:spPr bwMode="auto">
          <a:xfrm>
            <a:off x="5534026" y="5073650"/>
            <a:ext cx="428625" cy="357188"/>
          </a:xfrm>
          <a:prstGeom prst="rect">
            <a:avLst/>
          </a:prstGeom>
          <a:noFill/>
          <a:ln w="9525">
            <a:noFill/>
            <a:miter lim="800000"/>
            <a:headEnd/>
            <a:tailEnd/>
          </a:ln>
        </p:spPr>
      </p:pic>
      <p:pic>
        <p:nvPicPr>
          <p:cNvPr id="342031" name="Picture 14" descr="3Dball-2.png"/>
          <p:cNvPicPr>
            <a:picLocks noChangeAspect="1"/>
          </p:cNvPicPr>
          <p:nvPr/>
        </p:nvPicPr>
        <p:blipFill>
          <a:blip r:embed="rId4" cstate="print"/>
          <a:srcRect/>
          <a:stretch>
            <a:fillRect/>
          </a:stretch>
        </p:blipFill>
        <p:spPr bwMode="auto">
          <a:xfrm>
            <a:off x="7829550" y="5073652"/>
            <a:ext cx="428625" cy="358775"/>
          </a:xfrm>
          <a:prstGeom prst="rect">
            <a:avLst/>
          </a:prstGeom>
          <a:noFill/>
          <a:ln w="9525">
            <a:noFill/>
            <a:miter lim="800000"/>
            <a:headEnd/>
            <a:tailEnd/>
          </a:ln>
        </p:spPr>
      </p:pic>
      <p:pic>
        <p:nvPicPr>
          <p:cNvPr id="342032" name="Picture 15" descr="3Dball-2.png"/>
          <p:cNvPicPr>
            <a:picLocks noChangeAspect="1"/>
          </p:cNvPicPr>
          <p:nvPr/>
        </p:nvPicPr>
        <p:blipFill>
          <a:blip r:embed="rId4" cstate="print"/>
          <a:srcRect/>
          <a:stretch>
            <a:fillRect/>
          </a:stretch>
        </p:blipFill>
        <p:spPr bwMode="auto">
          <a:xfrm>
            <a:off x="8572500" y="5083177"/>
            <a:ext cx="428625" cy="358775"/>
          </a:xfrm>
          <a:prstGeom prst="rect">
            <a:avLst/>
          </a:prstGeom>
          <a:noFill/>
          <a:ln w="9525">
            <a:noFill/>
            <a:miter lim="800000"/>
            <a:headEnd/>
            <a:tailEnd/>
          </a:ln>
        </p:spPr>
      </p:pic>
      <p:grpSp>
        <p:nvGrpSpPr>
          <p:cNvPr id="6" name="Group 19"/>
          <p:cNvGrpSpPr>
            <a:grpSpLocks/>
          </p:cNvGrpSpPr>
          <p:nvPr/>
        </p:nvGrpSpPr>
        <p:grpSpPr bwMode="auto">
          <a:xfrm>
            <a:off x="4262439" y="2325688"/>
            <a:ext cx="3322637" cy="2870200"/>
            <a:chOff x="3789480" y="2325268"/>
            <a:chExt cx="2952516" cy="2870424"/>
          </a:xfrm>
        </p:grpSpPr>
        <p:cxnSp>
          <p:nvCxnSpPr>
            <p:cNvPr id="35" name="Elbow Connector 34"/>
            <p:cNvCxnSpPr/>
            <p:nvPr/>
          </p:nvCxnSpPr>
          <p:spPr bwMode="auto">
            <a:xfrm rot="16200000" flipV="1">
              <a:off x="4147539" y="4224907"/>
              <a:ext cx="1700346" cy="241224"/>
            </a:xfrm>
            <a:prstGeom prst="bentConnector3">
              <a:avLst>
                <a:gd name="adj1" fmla="val 34734"/>
              </a:avLst>
            </a:prstGeom>
            <a:solidFill>
              <a:schemeClr val="accent1"/>
            </a:solidFill>
            <a:ln w="9525" cap="flat" cmpd="sng" algn="ctr">
              <a:solidFill>
                <a:schemeClr val="bg1">
                  <a:lumMod val="95000"/>
                </a:schemeClr>
              </a:solidFill>
              <a:prstDash val="solid"/>
              <a:round/>
              <a:headEnd type="none" w="med" len="med"/>
              <a:tailEnd type="none" w="med" len="med"/>
            </a:ln>
            <a:effectLst/>
          </p:spPr>
        </p:cxnSp>
        <p:sp>
          <p:nvSpPr>
            <p:cNvPr id="37" name="Rectangle 36"/>
            <p:cNvSpPr/>
            <p:nvPr/>
          </p:nvSpPr>
          <p:spPr>
            <a:xfrm>
              <a:off x="3789480" y="2325268"/>
              <a:ext cx="2952516" cy="1170078"/>
            </a:xfrm>
            <a:prstGeom prst="rect">
              <a:avLst/>
            </a:prstGeom>
          </p:spPr>
          <p:txBody>
            <a:bodyPr>
              <a:spAutoFit/>
            </a:bodyPr>
            <a:lstStyle/>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FF"/>
                  </a:solidFill>
                  <a:ea typeface="ＭＳ Ｐゴシック" charset="0"/>
                  <a:cs typeface="ＭＳ Ｐゴシック" charset="0"/>
                </a:rPr>
                <a:t>PCSK9 LOF mutations  found with 28% </a:t>
              </a:r>
              <a:r>
                <a:rPr lang="en-US" sz="1400" dirty="0">
                  <a:solidFill>
                    <a:srgbClr val="FFFFFF"/>
                  </a:solidFill>
                  <a:latin typeface="Wingdings"/>
                  <a:ea typeface="Wingdings"/>
                  <a:cs typeface="Wingdings"/>
                  <a:sym typeface="Wingdings"/>
                </a:rPr>
                <a:t></a:t>
              </a:r>
              <a:r>
                <a:rPr lang="en-US" sz="1400" kern="0" dirty="0">
                  <a:solidFill>
                    <a:srgbClr val="FFFFFF"/>
                  </a:solidFill>
                  <a:ea typeface="ＭＳ Ｐゴシック" charset="0"/>
                  <a:cs typeface="ＭＳ Ｐゴシック" charset="0"/>
                </a:rPr>
                <a:t> LDL-C  </a:t>
              </a:r>
              <a:br>
                <a:rPr lang="en-US" sz="1400" kern="0" dirty="0">
                  <a:solidFill>
                    <a:srgbClr val="FFFFFF"/>
                  </a:solidFill>
                  <a:ea typeface="ＭＳ Ｐゴシック" charset="0"/>
                  <a:cs typeface="ＭＳ Ｐゴシック" charset="0"/>
                </a:rPr>
              </a:br>
              <a:r>
                <a:rPr lang="en-US" sz="1400" kern="0" dirty="0">
                  <a:solidFill>
                    <a:srgbClr val="FFFFFF"/>
                  </a:solidFill>
                  <a:ea typeface="ＭＳ Ｐゴシック" charset="0"/>
                  <a:cs typeface="ＭＳ Ｐゴシック" charset="0"/>
                </a:rPr>
                <a:t>and 88% </a:t>
              </a:r>
              <a:r>
                <a:rPr lang="en-US" sz="1400" dirty="0">
                  <a:solidFill>
                    <a:srgbClr val="FFFFFF"/>
                  </a:solidFill>
                  <a:latin typeface="Wingdings"/>
                  <a:ea typeface="Wingdings"/>
                  <a:cs typeface="Wingdings"/>
                  <a:sym typeface="Wingdings"/>
                </a:rPr>
                <a:t></a:t>
              </a:r>
              <a:r>
                <a:rPr lang="en-US" sz="1400" kern="0" dirty="0">
                  <a:solidFill>
                    <a:srgbClr val="FFFFFF"/>
                  </a:solidFill>
                  <a:ea typeface="ＭＳ Ｐゴシック" charset="0"/>
                  <a:cs typeface="ＭＳ Ｐゴシック" charset="0"/>
                </a:rPr>
                <a:t> CHD risk</a:t>
              </a:r>
            </a:p>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FF"/>
                  </a:solidFill>
                  <a:ea typeface="ＭＳ Ｐゴシック" charset="0"/>
                  <a:cs typeface="ＭＳ Ｐゴシック" charset="0"/>
                </a:rPr>
                <a:t>Humans null for PCSK9 have LDL-C  ~15 mg/</a:t>
              </a:r>
              <a:r>
                <a:rPr lang="en-US" sz="1400" kern="0" dirty="0" err="1">
                  <a:solidFill>
                    <a:srgbClr val="FFFFFF"/>
                  </a:solidFill>
                  <a:ea typeface="ＭＳ Ｐゴシック" charset="0"/>
                  <a:cs typeface="ＭＳ Ｐゴシック" charset="0"/>
                </a:rPr>
                <a:t>dL</a:t>
              </a:r>
              <a:endParaRPr lang="en-US" sz="1400" kern="0" dirty="0">
                <a:solidFill>
                  <a:srgbClr val="FFFFFF"/>
                </a:solidFill>
                <a:ea typeface="ＭＳ Ｐゴシック" charset="0"/>
                <a:cs typeface="ＭＳ Ｐゴシック" charset="0"/>
              </a:endParaRPr>
            </a:p>
          </p:txBody>
        </p:sp>
      </p:grpSp>
      <p:grpSp>
        <p:nvGrpSpPr>
          <p:cNvPr id="7" name="Group 38"/>
          <p:cNvGrpSpPr>
            <a:grpSpLocks/>
          </p:cNvGrpSpPr>
          <p:nvPr/>
        </p:nvGrpSpPr>
        <p:grpSpPr bwMode="auto">
          <a:xfrm>
            <a:off x="5829300" y="3662363"/>
            <a:ext cx="2571750" cy="1566862"/>
            <a:chOff x="5181600" y="3662363"/>
            <a:chExt cx="2286000" cy="1566862"/>
          </a:xfrm>
        </p:grpSpPr>
        <p:cxnSp>
          <p:nvCxnSpPr>
            <p:cNvPr id="42" name="Elbow Connector 41"/>
            <p:cNvCxnSpPr/>
            <p:nvPr/>
          </p:nvCxnSpPr>
          <p:spPr bwMode="auto">
            <a:xfrm rot="16200000" flipV="1">
              <a:off x="6267274" y="4364743"/>
              <a:ext cx="879475" cy="849489"/>
            </a:xfrm>
            <a:prstGeom prst="bentConnector3">
              <a:avLst>
                <a:gd name="adj1" fmla="val 50000"/>
              </a:avLst>
            </a:prstGeom>
            <a:solidFill>
              <a:schemeClr val="accent1"/>
            </a:solidFill>
            <a:ln w="9525" cap="flat" cmpd="sng" algn="ctr">
              <a:solidFill>
                <a:schemeClr val="bg1">
                  <a:lumMod val="95000"/>
                </a:schemeClr>
              </a:solidFill>
              <a:prstDash val="solid"/>
              <a:round/>
              <a:headEnd type="none" w="med" len="med"/>
              <a:tailEnd type="none" w="med" len="med"/>
            </a:ln>
            <a:effectLst/>
          </p:spPr>
        </p:cxnSp>
        <p:sp>
          <p:nvSpPr>
            <p:cNvPr id="43" name="Rectangle 42"/>
            <p:cNvSpPr/>
            <p:nvPr/>
          </p:nvSpPr>
          <p:spPr bwMode="auto">
            <a:xfrm>
              <a:off x="5181600" y="3662363"/>
              <a:ext cx="2286000" cy="669925"/>
            </a:xfrm>
            <a:prstGeom prst="rect">
              <a:avLst/>
            </a:prstGeom>
          </p:spPr>
          <p:txBody>
            <a:bodyPr>
              <a:spAutoFit/>
            </a:bodyPr>
            <a:lstStyle/>
            <a:p>
              <a:pPr marL="173038" indent="-173038" fontAlgn="base">
                <a:lnSpc>
                  <a:spcPts val="1480"/>
                </a:lnSpc>
                <a:spcBef>
                  <a:spcPts val="936"/>
                </a:spcBef>
                <a:spcAft>
                  <a:spcPct val="0"/>
                </a:spcAft>
                <a:buClr>
                  <a:srgbClr val="91BE59"/>
                </a:buClr>
                <a:defRPr/>
              </a:pPr>
              <a:r>
                <a:rPr lang="en-US" sz="1400" dirty="0">
                  <a:solidFill>
                    <a:srgbClr val="FFFFFF"/>
                  </a:solidFill>
                  <a:latin typeface="Wingdings"/>
                  <a:ea typeface="Wingdings"/>
                  <a:cs typeface="Wingdings"/>
                  <a:sym typeface="Wingdings"/>
                </a:rPr>
                <a:t></a:t>
              </a:r>
              <a:r>
                <a:rPr lang="en-US" sz="1400" kern="0" dirty="0">
                  <a:solidFill>
                    <a:srgbClr val="FFFFFF"/>
                  </a:solidFill>
                  <a:ea typeface="ＭＳ Ｐゴシック" charset="0"/>
                  <a:cs typeface="ＭＳ Ｐゴシック" charset="0"/>
                </a:rPr>
                <a:t> LDL-C in mice and non-human primates treated with anti-PCSK9 mAb</a:t>
              </a:r>
            </a:p>
          </p:txBody>
        </p:sp>
      </p:grpSp>
      <p:grpSp>
        <p:nvGrpSpPr>
          <p:cNvPr id="8" name="Group 17"/>
          <p:cNvGrpSpPr>
            <a:grpSpLocks/>
          </p:cNvGrpSpPr>
          <p:nvPr/>
        </p:nvGrpSpPr>
        <p:grpSpPr bwMode="auto">
          <a:xfrm>
            <a:off x="271463" y="3094040"/>
            <a:ext cx="3225800" cy="2105025"/>
            <a:chOff x="241300" y="3093735"/>
            <a:chExt cx="2866670" cy="2104869"/>
          </a:xfrm>
        </p:grpSpPr>
        <p:sp>
          <p:nvSpPr>
            <p:cNvPr id="5" name="Rectangle 4"/>
            <p:cNvSpPr/>
            <p:nvPr/>
          </p:nvSpPr>
          <p:spPr>
            <a:xfrm>
              <a:off x="241300" y="3093735"/>
              <a:ext cx="2752398" cy="785754"/>
            </a:xfrm>
            <a:prstGeom prst="rect">
              <a:avLst/>
            </a:prstGeom>
          </p:spPr>
          <p:txBody>
            <a:bodyPr>
              <a:spAutoFit/>
            </a:bodyPr>
            <a:lstStyle/>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00"/>
                  </a:solidFill>
                  <a:ea typeface="ＭＳ Ｐゴシック" charset="0"/>
                  <a:cs typeface="ＭＳ Ｐゴシック" charset="0"/>
                </a:rPr>
                <a:t>PCSK9 (NARC-1) discovered </a:t>
              </a:r>
            </a:p>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00"/>
                  </a:solidFill>
                  <a:ea typeface="ＭＳ Ｐゴシック" charset="0"/>
                  <a:cs typeface="ＭＳ Ｐゴシック" charset="0"/>
                </a:rPr>
                <a:t>PCSK9 GOF mutations associated with ADH</a:t>
              </a:r>
            </a:p>
          </p:txBody>
        </p:sp>
        <p:sp>
          <p:nvSpPr>
            <p:cNvPr id="342050" name="Freeform 230429"/>
            <p:cNvSpPr>
              <a:spLocks/>
            </p:cNvSpPr>
            <p:nvPr/>
          </p:nvSpPr>
          <p:spPr bwMode="auto">
            <a:xfrm>
              <a:off x="3060944" y="4586466"/>
              <a:ext cx="47026" cy="612138"/>
            </a:xfrm>
            <a:custGeom>
              <a:avLst/>
              <a:gdLst>
                <a:gd name="T0" fmla="*/ 0 w 47026"/>
                <a:gd name="T1" fmla="*/ 603001 h 612138"/>
                <a:gd name="T2" fmla="*/ 9137 w 47026"/>
                <a:gd name="T3" fmla="*/ 612138 h 612138"/>
                <a:gd name="T4" fmla="*/ 27412 w 47026"/>
                <a:gd name="T5" fmla="*/ 127909 h 612138"/>
                <a:gd name="T6" fmla="*/ 45686 w 47026"/>
                <a:gd name="T7" fmla="*/ 63955 h 612138"/>
                <a:gd name="T8" fmla="*/ 45686 w 47026"/>
                <a:gd name="T9" fmla="*/ 0 h 612138"/>
                <a:gd name="T10" fmla="*/ 0 60000 65536"/>
                <a:gd name="T11" fmla="*/ 0 60000 65536"/>
                <a:gd name="T12" fmla="*/ 0 60000 65536"/>
                <a:gd name="T13" fmla="*/ 0 60000 65536"/>
                <a:gd name="T14" fmla="*/ 0 60000 65536"/>
                <a:gd name="T15" fmla="*/ 0 w 47026"/>
                <a:gd name="T16" fmla="*/ 0 h 612138"/>
                <a:gd name="T17" fmla="*/ 47026 w 47026"/>
                <a:gd name="T18" fmla="*/ 612138 h 612138"/>
              </a:gdLst>
              <a:ahLst/>
              <a:cxnLst>
                <a:cxn ang="T10">
                  <a:pos x="T0" y="T1"/>
                </a:cxn>
                <a:cxn ang="T11">
                  <a:pos x="T2" y="T3"/>
                </a:cxn>
                <a:cxn ang="T12">
                  <a:pos x="T4" y="T5"/>
                </a:cxn>
                <a:cxn ang="T13">
                  <a:pos x="T6" y="T7"/>
                </a:cxn>
                <a:cxn ang="T14">
                  <a:pos x="T8" y="T9"/>
                </a:cxn>
              </a:cxnLst>
              <a:rect l="T15" t="T16" r="T17" b="T18"/>
              <a:pathLst>
                <a:path w="47026" h="612138">
                  <a:moveTo>
                    <a:pt x="0" y="603001"/>
                  </a:moveTo>
                  <a:lnTo>
                    <a:pt x="9137" y="612138"/>
                  </a:lnTo>
                  <a:cubicBezTo>
                    <a:pt x="39858" y="335692"/>
                    <a:pt x="-15300" y="853968"/>
                    <a:pt x="27412" y="127909"/>
                  </a:cubicBezTo>
                  <a:cubicBezTo>
                    <a:pt x="28714" y="105776"/>
                    <a:pt x="42550" y="85903"/>
                    <a:pt x="45686" y="63955"/>
                  </a:cubicBezTo>
                  <a:cubicBezTo>
                    <a:pt x="48701" y="42851"/>
                    <a:pt x="45686" y="21318"/>
                    <a:pt x="45686" y="0"/>
                  </a:cubicBezTo>
                </a:path>
              </a:pathLst>
            </a:custGeom>
            <a:noFill/>
            <a:ln w="9525">
              <a:noFill/>
              <a:round/>
              <a:headEnd/>
              <a:tailEnd/>
            </a:ln>
          </p:spPr>
          <p:txBody>
            <a:bodyPr/>
            <a:lstStyle/>
            <a:p>
              <a:pPr fontAlgn="base">
                <a:spcBef>
                  <a:spcPct val="0"/>
                </a:spcBef>
                <a:spcAft>
                  <a:spcPct val="0"/>
                </a:spcAft>
              </a:pPr>
              <a:endParaRPr lang="el-GR" sz="2400" smtClean="0">
                <a:solidFill>
                  <a:srgbClr val="000000"/>
                </a:solidFill>
                <a:latin typeface="Times New Roman" pitchFamily="18" charset="0"/>
              </a:endParaRPr>
            </a:p>
          </p:txBody>
        </p:sp>
        <p:sp>
          <p:nvSpPr>
            <p:cNvPr id="342051" name="Freeform 230430"/>
            <p:cNvSpPr>
              <a:spLocks/>
            </p:cNvSpPr>
            <p:nvPr/>
          </p:nvSpPr>
          <p:spPr bwMode="auto">
            <a:xfrm>
              <a:off x="1276414" y="3892550"/>
              <a:ext cx="1801181" cy="1243264"/>
            </a:xfrm>
            <a:custGeom>
              <a:avLst/>
              <a:gdLst>
                <a:gd name="T0" fmla="*/ 1800018 w 1801181"/>
                <a:gd name="T1" fmla="*/ 4 h 1726777"/>
                <a:gd name="T2" fmla="*/ 1800018 w 1801181"/>
                <a:gd name="T3" fmla="*/ 4 h 1726777"/>
                <a:gd name="T4" fmla="*/ 1801181 w 1801181"/>
                <a:gd name="T5" fmla="*/ 3 h 1726777"/>
                <a:gd name="T6" fmla="*/ 1235 w 1801181"/>
                <a:gd name="T7" fmla="*/ 3 h 1726777"/>
                <a:gd name="T8" fmla="*/ 0 w 1801181"/>
                <a:gd name="T9" fmla="*/ 0 h 1726777"/>
                <a:gd name="T10" fmla="*/ 0 60000 65536"/>
                <a:gd name="T11" fmla="*/ 0 60000 65536"/>
                <a:gd name="T12" fmla="*/ 0 60000 65536"/>
                <a:gd name="T13" fmla="*/ 0 60000 65536"/>
                <a:gd name="T14" fmla="*/ 0 60000 65536"/>
                <a:gd name="T15" fmla="*/ 0 w 1801181"/>
                <a:gd name="T16" fmla="*/ 0 h 1726777"/>
                <a:gd name="T17" fmla="*/ 1801181 w 1801181"/>
                <a:gd name="T18" fmla="*/ 1726777 h 1726777"/>
              </a:gdLst>
              <a:ahLst/>
              <a:cxnLst>
                <a:cxn ang="T10">
                  <a:pos x="T0" y="T1"/>
                </a:cxn>
                <a:cxn ang="T11">
                  <a:pos x="T2" y="T3"/>
                </a:cxn>
                <a:cxn ang="T12">
                  <a:pos x="T4" y="T5"/>
                </a:cxn>
                <a:cxn ang="T13">
                  <a:pos x="T6" y="T7"/>
                </a:cxn>
                <a:cxn ang="T14">
                  <a:pos x="T8" y="T9"/>
                </a:cxn>
              </a:cxnLst>
              <a:rect l="T15" t="T16" r="T17" b="T18"/>
              <a:pathLst>
                <a:path w="1801181" h="1726777">
                  <a:moveTo>
                    <a:pt x="1800018" y="1726777"/>
                  </a:moveTo>
                  <a:lnTo>
                    <a:pt x="1800018" y="1726777"/>
                  </a:lnTo>
                  <a:cubicBezTo>
                    <a:pt x="1800212" y="1652562"/>
                    <a:pt x="1800599" y="1504130"/>
                    <a:pt x="1801181" y="1281484"/>
                  </a:cubicBezTo>
                  <a:lnTo>
                    <a:pt x="1235" y="1288678"/>
                  </a:lnTo>
                  <a:cubicBezTo>
                    <a:pt x="823" y="859119"/>
                    <a:pt x="412" y="429559"/>
                    <a:pt x="0" y="0"/>
                  </a:cubicBezTo>
                </a:path>
              </a:pathLst>
            </a:custGeom>
            <a:noFill/>
            <a:ln w="9525">
              <a:solidFill>
                <a:srgbClr val="F2F2F2"/>
              </a:solidFill>
              <a:round/>
              <a:headEnd/>
              <a:tailEnd/>
            </a:ln>
          </p:spPr>
          <p:txBody>
            <a:bodyPr/>
            <a:lstStyle/>
            <a:p>
              <a:pPr fontAlgn="base">
                <a:spcBef>
                  <a:spcPct val="0"/>
                </a:spcBef>
                <a:spcAft>
                  <a:spcPct val="0"/>
                </a:spcAft>
              </a:pPr>
              <a:endParaRPr lang="el-GR" sz="2400" smtClean="0">
                <a:solidFill>
                  <a:srgbClr val="000000"/>
                </a:solidFill>
                <a:latin typeface="Times New Roman" pitchFamily="18" charset="0"/>
              </a:endParaRPr>
            </a:p>
          </p:txBody>
        </p:sp>
      </p:grpSp>
      <p:grpSp>
        <p:nvGrpSpPr>
          <p:cNvPr id="9" name="Group 40"/>
          <p:cNvGrpSpPr>
            <a:grpSpLocks/>
          </p:cNvGrpSpPr>
          <p:nvPr/>
        </p:nvGrpSpPr>
        <p:grpSpPr bwMode="auto">
          <a:xfrm>
            <a:off x="7200901" y="2441575"/>
            <a:ext cx="2220913" cy="2787650"/>
            <a:chOff x="6400800" y="2441575"/>
            <a:chExt cx="1974850" cy="2787650"/>
          </a:xfrm>
        </p:grpSpPr>
        <p:cxnSp>
          <p:nvCxnSpPr>
            <p:cNvPr id="72" name="Elbow Connector 71"/>
            <p:cNvCxnSpPr/>
            <p:nvPr/>
          </p:nvCxnSpPr>
          <p:spPr bwMode="auto">
            <a:xfrm rot="5400000" flipH="1" flipV="1">
              <a:off x="6283323" y="4130675"/>
              <a:ext cx="2197100" cy="0"/>
            </a:xfrm>
            <a:prstGeom prst="bentConnector3">
              <a:avLst>
                <a:gd name="adj1" fmla="val 50000"/>
              </a:avLst>
            </a:prstGeom>
            <a:solidFill>
              <a:schemeClr val="accent1"/>
            </a:solidFill>
            <a:ln w="9525" cap="flat" cmpd="sng" algn="ctr">
              <a:solidFill>
                <a:schemeClr val="bg1">
                  <a:lumMod val="95000"/>
                </a:schemeClr>
              </a:solidFill>
              <a:prstDash val="solid"/>
              <a:round/>
              <a:headEnd type="none" w="med" len="med"/>
              <a:tailEnd type="none" w="med" len="med"/>
            </a:ln>
            <a:effectLst/>
          </p:spPr>
        </p:cxnSp>
        <p:sp>
          <p:nvSpPr>
            <p:cNvPr id="74" name="Rectangle 73"/>
            <p:cNvSpPr/>
            <p:nvPr/>
          </p:nvSpPr>
          <p:spPr bwMode="auto">
            <a:xfrm>
              <a:off x="6400800" y="2441575"/>
              <a:ext cx="1974850" cy="477838"/>
            </a:xfrm>
            <a:prstGeom prst="rect">
              <a:avLst/>
            </a:prstGeom>
          </p:spPr>
          <p:txBody>
            <a:bodyPr>
              <a:spAutoFit/>
            </a:bodyPr>
            <a:lstStyle/>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00"/>
                  </a:solidFill>
                  <a:ea typeface="ＭＳ Ｐゴシック" charset="0"/>
                  <a:cs typeface="ＭＳ Ｐゴシック" charset="0"/>
                </a:rPr>
                <a:t>First subject treated with PCSK9 mAb </a:t>
              </a:r>
            </a:p>
          </p:txBody>
        </p:sp>
      </p:grpSp>
      <p:grpSp>
        <p:nvGrpSpPr>
          <p:cNvPr id="10" name="Group 18"/>
          <p:cNvGrpSpPr>
            <a:grpSpLocks/>
          </p:cNvGrpSpPr>
          <p:nvPr/>
        </p:nvGrpSpPr>
        <p:grpSpPr bwMode="auto">
          <a:xfrm>
            <a:off x="1944689" y="1593850"/>
            <a:ext cx="3322637" cy="3606800"/>
            <a:chOff x="1728355" y="1593823"/>
            <a:chExt cx="2952516" cy="3606338"/>
          </a:xfrm>
        </p:grpSpPr>
        <p:cxnSp>
          <p:nvCxnSpPr>
            <p:cNvPr id="22" name="Elbow Connector 21"/>
            <p:cNvCxnSpPr/>
            <p:nvPr/>
          </p:nvCxnSpPr>
          <p:spPr bwMode="auto">
            <a:xfrm rot="16200000" flipV="1">
              <a:off x="3296262" y="4101904"/>
              <a:ext cx="1395233" cy="674297"/>
            </a:xfrm>
            <a:prstGeom prst="bentConnector3">
              <a:avLst>
                <a:gd name="adj1" fmla="val 50000"/>
              </a:avLst>
            </a:prstGeom>
            <a:solidFill>
              <a:schemeClr val="accent1"/>
            </a:solidFill>
            <a:ln w="9525" cap="flat" cmpd="sng" algn="ctr">
              <a:solidFill>
                <a:schemeClr val="bg1">
                  <a:lumMod val="95000"/>
                </a:schemeClr>
              </a:solidFill>
              <a:prstDash val="solid"/>
              <a:round/>
              <a:headEnd type="none" w="med" len="med"/>
              <a:tailEnd type="none" w="med" len="med"/>
            </a:ln>
            <a:effectLst/>
          </p:spPr>
        </p:cxnSp>
        <p:sp>
          <p:nvSpPr>
            <p:cNvPr id="24" name="Rectangle 23"/>
            <p:cNvSpPr/>
            <p:nvPr/>
          </p:nvSpPr>
          <p:spPr>
            <a:xfrm>
              <a:off x="1728355" y="1593823"/>
              <a:ext cx="2952516" cy="592062"/>
            </a:xfrm>
            <a:prstGeom prst="rect">
              <a:avLst/>
            </a:prstGeom>
          </p:spPr>
          <p:txBody>
            <a:bodyPr>
              <a:spAutoFit/>
            </a:bodyPr>
            <a:lstStyle/>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FF"/>
                  </a:solidFill>
                  <a:ea typeface="ＭＳ Ｐゴシック" charset="0"/>
                  <a:cs typeface="ＭＳ Ｐゴシック" charset="0"/>
                </a:rPr>
                <a:t>Adenoviral </a:t>
              </a:r>
              <a:r>
                <a:rPr lang="en-US" sz="1400" dirty="0">
                  <a:solidFill>
                    <a:srgbClr val="FFFFFF"/>
                  </a:solidFill>
                  <a:latin typeface="Wingdings"/>
                  <a:ea typeface="Wingdings"/>
                  <a:cs typeface="Wingdings"/>
                  <a:sym typeface="Wingdings"/>
                </a:rPr>
                <a:t></a:t>
              </a:r>
              <a:r>
                <a:rPr lang="en-US" sz="1400" kern="0" dirty="0">
                  <a:solidFill>
                    <a:srgbClr val="FFFFFF"/>
                  </a:solidFill>
                  <a:ea typeface="ＭＳ Ｐゴシック" charset="0"/>
                  <a:cs typeface="ＭＳ Ｐゴシック" charset="0"/>
                </a:rPr>
                <a:t> expression in mice</a:t>
              </a:r>
            </a:p>
            <a:p>
              <a:pPr marL="173038" indent="-173038" fontAlgn="base">
                <a:lnSpc>
                  <a:spcPts val="1480"/>
                </a:lnSpc>
                <a:spcBef>
                  <a:spcPts val="936"/>
                </a:spcBef>
                <a:spcAft>
                  <a:spcPct val="0"/>
                </a:spcAft>
                <a:buClr>
                  <a:srgbClr val="91BE59"/>
                </a:buClr>
                <a:buFont typeface="Arial"/>
                <a:buChar char="•"/>
                <a:defRPr/>
              </a:pPr>
              <a:r>
                <a:rPr lang="en-US" sz="1400" kern="0" dirty="0">
                  <a:solidFill>
                    <a:srgbClr val="FFFFFF"/>
                  </a:solidFill>
                  <a:ea typeface="ＭＳ Ｐゴシック" charset="0"/>
                  <a:cs typeface="ＭＳ Ｐゴシック" charset="0"/>
                </a:rPr>
                <a:t>PCSK9 KO mouse </a:t>
              </a:r>
              <a:r>
                <a:rPr lang="en-US" sz="1400" dirty="0">
                  <a:solidFill>
                    <a:srgbClr val="FFFFFF"/>
                  </a:solidFill>
                  <a:latin typeface="Wingdings"/>
                  <a:ea typeface="Wingdings"/>
                  <a:cs typeface="Wingdings"/>
                  <a:sym typeface="Wingdings"/>
                </a:rPr>
                <a:t></a:t>
              </a:r>
              <a:r>
                <a:rPr lang="en-US" sz="1400" kern="0" dirty="0">
                  <a:solidFill>
                    <a:srgbClr val="FFFFFF"/>
                  </a:solidFill>
                  <a:ea typeface="ＭＳ Ｐゴシック" charset="0"/>
                  <a:cs typeface="ＭＳ Ｐゴシック" charset="0"/>
                </a:rPr>
                <a:t> LDL-C  </a:t>
              </a:r>
            </a:p>
          </p:txBody>
        </p:sp>
        <p:cxnSp>
          <p:nvCxnSpPr>
            <p:cNvPr id="91" name="Elbow Connector 90"/>
            <p:cNvCxnSpPr/>
            <p:nvPr/>
          </p:nvCxnSpPr>
          <p:spPr bwMode="auto">
            <a:xfrm rot="16200000" flipV="1">
              <a:off x="1882272" y="3427113"/>
              <a:ext cx="3014276" cy="531820"/>
            </a:xfrm>
            <a:prstGeom prst="bentConnector3">
              <a:avLst>
                <a:gd name="adj1" fmla="val 50000"/>
              </a:avLst>
            </a:prstGeom>
            <a:solidFill>
              <a:schemeClr val="accent1"/>
            </a:solidFill>
            <a:ln w="9525" cap="flat" cmpd="sng" algn="ctr">
              <a:solidFill>
                <a:schemeClr val="bg1">
                  <a:lumMod val="95000"/>
                </a:schemeClr>
              </a:solidFill>
              <a:prstDash val="solid"/>
              <a:round/>
              <a:headEnd type="none" w="med" len="med"/>
              <a:tailEnd type="none" w="med" len="med"/>
            </a:ln>
            <a:effectLst/>
          </p:spPr>
        </p:cxnSp>
      </p:grpSp>
      <p:pic>
        <p:nvPicPr>
          <p:cNvPr id="342038" name="Picture 9" descr="3Dball-2.png"/>
          <p:cNvPicPr>
            <a:picLocks noChangeAspect="1"/>
          </p:cNvPicPr>
          <p:nvPr/>
        </p:nvPicPr>
        <p:blipFill>
          <a:blip r:embed="rId4" cstate="print"/>
          <a:srcRect/>
          <a:stretch>
            <a:fillRect/>
          </a:stretch>
        </p:blipFill>
        <p:spPr bwMode="auto">
          <a:xfrm>
            <a:off x="4003676" y="5081590"/>
            <a:ext cx="428625" cy="357187"/>
          </a:xfrm>
          <a:prstGeom prst="rect">
            <a:avLst/>
          </a:prstGeom>
          <a:noFill/>
          <a:ln w="9525">
            <a:noFill/>
            <a:miter lim="800000"/>
            <a:headEnd/>
            <a:tailEnd/>
          </a:ln>
        </p:spPr>
      </p:pic>
      <p:pic>
        <p:nvPicPr>
          <p:cNvPr id="342039" name="Picture 10" descr="3Dball-2.png"/>
          <p:cNvPicPr>
            <a:picLocks noChangeAspect="1"/>
          </p:cNvPicPr>
          <p:nvPr/>
        </p:nvPicPr>
        <p:blipFill>
          <a:blip r:embed="rId4" cstate="print"/>
          <a:srcRect/>
          <a:stretch>
            <a:fillRect/>
          </a:stretch>
        </p:blipFill>
        <p:spPr bwMode="auto">
          <a:xfrm>
            <a:off x="4770439" y="5081590"/>
            <a:ext cx="428625" cy="358775"/>
          </a:xfrm>
          <a:prstGeom prst="rect">
            <a:avLst/>
          </a:prstGeom>
          <a:noFill/>
          <a:ln w="9525">
            <a:noFill/>
            <a:miter lim="800000"/>
            <a:headEnd/>
            <a:tailEnd/>
          </a:ln>
        </p:spPr>
      </p:pic>
      <p:pic>
        <p:nvPicPr>
          <p:cNvPr id="342040" name="Picture 15" descr="3Dball-2.png"/>
          <p:cNvPicPr>
            <a:picLocks noChangeAspect="1"/>
          </p:cNvPicPr>
          <p:nvPr/>
        </p:nvPicPr>
        <p:blipFill>
          <a:blip r:embed="rId4" cstate="print"/>
          <a:srcRect/>
          <a:stretch>
            <a:fillRect/>
          </a:stretch>
        </p:blipFill>
        <p:spPr bwMode="auto">
          <a:xfrm>
            <a:off x="9172575" y="5105402"/>
            <a:ext cx="428625" cy="358775"/>
          </a:xfrm>
          <a:prstGeom prst="rect">
            <a:avLst/>
          </a:prstGeom>
          <a:noFill/>
          <a:ln w="9525">
            <a:noFill/>
            <a:miter lim="800000"/>
            <a:headEnd/>
            <a:tailEnd/>
          </a:ln>
        </p:spPr>
      </p:pic>
      <p:grpSp>
        <p:nvGrpSpPr>
          <p:cNvPr id="11" name="Group 48"/>
          <p:cNvGrpSpPr>
            <a:grpSpLocks/>
          </p:cNvGrpSpPr>
          <p:nvPr/>
        </p:nvGrpSpPr>
        <p:grpSpPr bwMode="auto">
          <a:xfrm>
            <a:off x="4029075" y="3733802"/>
            <a:ext cx="1628775" cy="1412875"/>
            <a:chOff x="3581400" y="3733800"/>
            <a:chExt cx="1447800" cy="1412875"/>
          </a:xfrm>
        </p:grpSpPr>
        <p:cxnSp>
          <p:nvCxnSpPr>
            <p:cNvPr id="46" name="Elbow Connector 45"/>
            <p:cNvCxnSpPr/>
            <p:nvPr/>
          </p:nvCxnSpPr>
          <p:spPr bwMode="auto">
            <a:xfrm rot="16200000" flipV="1">
              <a:off x="4290307" y="4472694"/>
              <a:ext cx="879475" cy="468489"/>
            </a:xfrm>
            <a:prstGeom prst="bentConnector3">
              <a:avLst>
                <a:gd name="adj1" fmla="val 50000"/>
              </a:avLst>
            </a:prstGeom>
            <a:solidFill>
              <a:schemeClr val="accent1"/>
            </a:solidFill>
            <a:ln w="9525" cap="flat" cmpd="sng" algn="ctr">
              <a:solidFill>
                <a:schemeClr val="bg1">
                  <a:lumMod val="95000"/>
                </a:schemeClr>
              </a:solidFill>
              <a:prstDash val="solid"/>
              <a:round/>
              <a:headEnd type="none" w="med" len="med"/>
              <a:tailEnd type="none" w="med" len="med"/>
            </a:ln>
            <a:effectLst/>
          </p:spPr>
        </p:cxnSp>
        <p:sp>
          <p:nvSpPr>
            <p:cNvPr id="342043" name="TextBox 43"/>
            <p:cNvSpPr txBox="1">
              <a:spLocks noChangeArrowheads="1"/>
            </p:cNvSpPr>
            <p:nvPr/>
          </p:nvSpPr>
          <p:spPr bwMode="auto">
            <a:xfrm>
              <a:off x="3581400" y="3733800"/>
              <a:ext cx="1447800" cy="523220"/>
            </a:xfrm>
            <a:prstGeom prst="rect">
              <a:avLst/>
            </a:prstGeom>
            <a:noFill/>
            <a:ln w="9525">
              <a:noFill/>
              <a:miter lim="800000"/>
              <a:headEnd/>
              <a:tailEnd/>
            </a:ln>
          </p:spPr>
          <p:txBody>
            <a:bodyPr>
              <a:spAutoFit/>
            </a:bodyPr>
            <a:lstStyle/>
            <a:p>
              <a:pPr fontAlgn="base">
                <a:spcBef>
                  <a:spcPct val="0"/>
                </a:spcBef>
                <a:spcAft>
                  <a:spcPct val="0"/>
                </a:spcAft>
              </a:pPr>
              <a:r>
                <a:rPr lang="en-US" sz="1400" smtClean="0">
                  <a:solidFill>
                    <a:srgbClr val="FFFFFF"/>
                  </a:solidFill>
                  <a:cs typeface="Arial" pitchFamily="34" charset="0"/>
                </a:rPr>
                <a:t>Plasma PCSK9 binds to LDLr</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Text Box 43"/>
          <p:cNvSpPr txBox="1">
            <a:spLocks noChangeArrowheads="1"/>
          </p:cNvSpPr>
          <p:nvPr/>
        </p:nvSpPr>
        <p:spPr bwMode="auto">
          <a:xfrm>
            <a:off x="9372600" y="6524625"/>
            <a:ext cx="914400" cy="338138"/>
          </a:xfrm>
          <a:prstGeom prst="rect">
            <a:avLst/>
          </a:prstGeom>
          <a:noFill/>
          <a:ln w="9525">
            <a:noFill/>
            <a:miter lim="800000"/>
            <a:headEnd/>
            <a:tailEnd/>
          </a:ln>
        </p:spPr>
        <p:txBody>
          <a:bodyPr wrap="none" anchor="b">
            <a:spAutoFit/>
          </a:bodyPr>
          <a:lstStyle/>
          <a:p>
            <a:pPr algn="r" fontAlgn="base">
              <a:spcBef>
                <a:spcPct val="0"/>
              </a:spcBef>
              <a:spcAft>
                <a:spcPct val="0"/>
              </a:spcAft>
            </a:pPr>
            <a:r>
              <a:rPr lang="en-US" sz="1600" b="1" smtClean="0">
                <a:solidFill>
                  <a:srgbClr val="000000"/>
                </a:solidFill>
                <a:latin typeface="Arial" pitchFamily="34" charset="0"/>
                <a:cs typeface="Arial" pitchFamily="34" charset="0"/>
              </a:rPr>
              <a:t>CM-016</a:t>
            </a:r>
          </a:p>
        </p:txBody>
      </p:sp>
      <p:grpSp>
        <p:nvGrpSpPr>
          <p:cNvPr id="2" name="Group 13"/>
          <p:cNvGrpSpPr>
            <a:grpSpLocks/>
          </p:cNvGrpSpPr>
          <p:nvPr/>
        </p:nvGrpSpPr>
        <p:grpSpPr bwMode="auto">
          <a:xfrm>
            <a:off x="419100" y="2197100"/>
            <a:ext cx="4741863" cy="3389313"/>
            <a:chOff x="372734" y="1566879"/>
            <a:chExt cx="4214764" cy="3361582"/>
          </a:xfrm>
        </p:grpSpPr>
        <p:pic>
          <p:nvPicPr>
            <p:cNvPr id="351238" name="Picture 2"/>
            <p:cNvPicPr>
              <a:picLocks noChangeAspect="1" noChangeArrowheads="1"/>
            </p:cNvPicPr>
            <p:nvPr/>
          </p:nvPicPr>
          <p:blipFill>
            <a:blip r:embed="rId3" cstate="print"/>
            <a:srcRect l="4156" t="31343" r="54843" b="21324"/>
            <a:stretch>
              <a:fillRect/>
            </a:stretch>
          </p:blipFill>
          <p:spPr bwMode="auto">
            <a:xfrm>
              <a:off x="372734" y="1566879"/>
              <a:ext cx="4214764" cy="3361582"/>
            </a:xfrm>
            <a:prstGeom prst="rect">
              <a:avLst/>
            </a:prstGeom>
            <a:solidFill>
              <a:schemeClr val="tx1"/>
            </a:solidFill>
            <a:ln w="19050">
              <a:solidFill>
                <a:schemeClr val="tx1"/>
              </a:solidFill>
              <a:miter lim="800000"/>
              <a:headEnd/>
              <a:tailEnd/>
            </a:ln>
          </p:spPr>
        </p:pic>
        <p:sp>
          <p:nvSpPr>
            <p:cNvPr id="4" name="Rectangle 3"/>
            <p:cNvSpPr/>
            <p:nvPr/>
          </p:nvSpPr>
          <p:spPr>
            <a:xfrm rot="1753483">
              <a:off x="2664256" y="2561970"/>
              <a:ext cx="476930" cy="291285"/>
            </a:xfrm>
            <a:prstGeom prst="rect">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grpSp>
      <p:pic>
        <p:nvPicPr>
          <p:cNvPr id="351236" name="Picture 2"/>
          <p:cNvPicPr>
            <a:picLocks noChangeAspect="1" noChangeArrowheads="1"/>
          </p:cNvPicPr>
          <p:nvPr/>
        </p:nvPicPr>
        <p:blipFill>
          <a:blip r:embed="rId4" cstate="print"/>
          <a:srcRect/>
          <a:stretch>
            <a:fillRect/>
          </a:stretch>
        </p:blipFill>
        <p:spPr bwMode="auto">
          <a:xfrm>
            <a:off x="5405438" y="2197100"/>
            <a:ext cx="4467225" cy="3417888"/>
          </a:xfrm>
          <a:prstGeom prst="rect">
            <a:avLst/>
          </a:prstGeom>
          <a:noFill/>
          <a:ln w="19050">
            <a:solidFill>
              <a:schemeClr val="tx1"/>
            </a:solidFill>
            <a:miter lim="800000"/>
            <a:headEnd/>
            <a:tailEnd/>
          </a:ln>
        </p:spPr>
      </p:pic>
      <p:sp>
        <p:nvSpPr>
          <p:cNvPr id="6" name="Title 5"/>
          <p:cNvSpPr>
            <a:spLocks noGrp="1"/>
          </p:cNvSpPr>
          <p:nvPr>
            <p:ph type="title"/>
          </p:nvPr>
        </p:nvSpPr>
        <p:spPr>
          <a:xfrm>
            <a:off x="142875" y="142875"/>
            <a:ext cx="10144125" cy="576263"/>
          </a:xfrm>
        </p:spPr>
        <p:txBody>
          <a:bodyPr/>
          <a:lstStyle/>
          <a:p>
            <a:pPr>
              <a:defRPr/>
            </a:pPr>
            <a:r>
              <a:rPr dirty="0">
                <a:latin typeface="+mn-lt"/>
                <a:cs typeface="MS PGothic" charset="0"/>
              </a:rPr>
              <a:t>LDL </a:t>
            </a:r>
            <a:r>
              <a:rPr dirty="0" smtClean="0">
                <a:latin typeface="+mn-lt"/>
                <a:cs typeface="MS PGothic" charset="0"/>
              </a:rPr>
              <a:t>apheresis </a:t>
            </a:r>
            <a:r>
              <a:rPr dirty="0">
                <a:latin typeface="+mn-lt"/>
                <a:cs typeface="MS PGothic" charset="0"/>
              </a:rPr>
              <a:t>is </a:t>
            </a:r>
            <a:r>
              <a:rPr dirty="0" smtClean="0">
                <a:latin typeface="+mn-lt"/>
                <a:cs typeface="MS PGothic" charset="0"/>
              </a:rPr>
              <a:t>current </a:t>
            </a:r>
            <a:r>
              <a:rPr dirty="0">
                <a:latin typeface="+mn-lt"/>
                <a:cs typeface="MS PGothic" charset="0"/>
              </a:rPr>
              <a:t>s</a:t>
            </a:r>
            <a:r>
              <a:rPr dirty="0" smtClean="0">
                <a:latin typeface="+mn-lt"/>
                <a:cs typeface="MS PGothic" charset="0"/>
              </a:rPr>
              <a:t>tandard of care </a:t>
            </a:r>
            <a:r>
              <a:rPr dirty="0">
                <a:latin typeface="+mn-lt"/>
                <a:cs typeface="MS PGothic" charset="0"/>
              </a:rPr>
              <a:t>for HoFH</a:t>
            </a:r>
            <a:endParaRPr dirty="0">
              <a:latin typeface="+mn-lt"/>
            </a:endParaRP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4066" name="Title 1"/>
          <p:cNvSpPr>
            <a:spLocks noGrp="1"/>
          </p:cNvSpPr>
          <p:nvPr>
            <p:ph type="title"/>
          </p:nvPr>
        </p:nvSpPr>
        <p:spPr>
          <a:xfrm>
            <a:off x="-6350" y="19050"/>
            <a:ext cx="10382250" cy="1028700"/>
          </a:xfrm>
        </p:spPr>
        <p:txBody>
          <a:bodyPr/>
          <a:lstStyle/>
          <a:p>
            <a:r>
              <a:rPr sz="2600" smtClean="0"/>
              <a:t>LDL-C Levels acutely decrease and then rebound following apheresis</a:t>
            </a:r>
          </a:p>
        </p:txBody>
      </p:sp>
      <p:grpSp>
        <p:nvGrpSpPr>
          <p:cNvPr id="2" name="Group 3"/>
          <p:cNvGrpSpPr>
            <a:grpSpLocks/>
          </p:cNvGrpSpPr>
          <p:nvPr/>
        </p:nvGrpSpPr>
        <p:grpSpPr bwMode="auto">
          <a:xfrm>
            <a:off x="-34923" y="1292225"/>
            <a:ext cx="5565775" cy="4287838"/>
            <a:chOff x="549514" y="1744201"/>
            <a:chExt cx="7994237" cy="4287660"/>
          </a:xfrm>
        </p:grpSpPr>
        <p:pic>
          <p:nvPicPr>
            <p:cNvPr id="344071" name="Picture 107"/>
            <p:cNvPicPr>
              <a:picLocks noChangeAspect="1" noChangeArrowheads="1"/>
            </p:cNvPicPr>
            <p:nvPr/>
          </p:nvPicPr>
          <p:blipFill>
            <a:blip r:embed="rId3" cstate="print"/>
            <a:srcRect/>
            <a:stretch>
              <a:fillRect/>
            </a:stretch>
          </p:blipFill>
          <p:spPr bwMode="auto">
            <a:xfrm>
              <a:off x="1228693" y="2591902"/>
              <a:ext cx="5322618" cy="2651779"/>
            </a:xfrm>
            <a:prstGeom prst="rect">
              <a:avLst/>
            </a:prstGeom>
            <a:noFill/>
            <a:ln w="9525">
              <a:noFill/>
              <a:miter lim="800000"/>
              <a:headEnd/>
              <a:tailEnd/>
            </a:ln>
          </p:spPr>
        </p:pic>
        <p:sp>
          <p:nvSpPr>
            <p:cNvPr id="26" name="Rectangle 25"/>
            <p:cNvSpPr/>
            <p:nvPr/>
          </p:nvSpPr>
          <p:spPr>
            <a:xfrm>
              <a:off x="3226421" y="2644277"/>
              <a:ext cx="161892" cy="152394"/>
            </a:xfrm>
            <a:prstGeom prst="rect">
              <a:avLst/>
            </a:prstGeom>
            <a:solidFill>
              <a:schemeClr val="bg1"/>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27" name="Rectangle 26"/>
            <p:cNvSpPr/>
            <p:nvPr/>
          </p:nvSpPr>
          <p:spPr>
            <a:xfrm>
              <a:off x="3837503" y="2783971"/>
              <a:ext cx="161892" cy="152394"/>
            </a:xfrm>
            <a:prstGeom prst="rect">
              <a:avLst/>
            </a:prstGeom>
            <a:solidFill>
              <a:schemeClr val="bg1"/>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28" name="Rectangle 27"/>
            <p:cNvSpPr/>
            <p:nvPr/>
          </p:nvSpPr>
          <p:spPr>
            <a:xfrm>
              <a:off x="4503309" y="2976050"/>
              <a:ext cx="159611" cy="152394"/>
            </a:xfrm>
            <a:prstGeom prst="rect">
              <a:avLst/>
            </a:prstGeom>
            <a:solidFill>
              <a:schemeClr val="bg1"/>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29" name="Rectangle 28"/>
            <p:cNvSpPr/>
            <p:nvPr/>
          </p:nvSpPr>
          <p:spPr>
            <a:xfrm>
              <a:off x="5123513" y="3096695"/>
              <a:ext cx="161892" cy="152394"/>
            </a:xfrm>
            <a:prstGeom prst="rect">
              <a:avLst/>
            </a:prstGeom>
            <a:solidFill>
              <a:schemeClr val="bg1"/>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0" name="Rectangle 29"/>
            <p:cNvSpPr/>
            <p:nvPr/>
          </p:nvSpPr>
          <p:spPr>
            <a:xfrm>
              <a:off x="5775638" y="3107807"/>
              <a:ext cx="159611" cy="152394"/>
            </a:xfrm>
            <a:prstGeom prst="rect">
              <a:avLst/>
            </a:prstGeom>
            <a:solidFill>
              <a:schemeClr val="bg1"/>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1" name="Rectangle 30"/>
            <p:cNvSpPr/>
            <p:nvPr/>
          </p:nvSpPr>
          <p:spPr>
            <a:xfrm>
              <a:off x="6446005" y="3107807"/>
              <a:ext cx="159611" cy="152394"/>
            </a:xfrm>
            <a:prstGeom prst="rect">
              <a:avLst/>
            </a:prstGeom>
            <a:solidFill>
              <a:schemeClr val="bg1"/>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2" name="Rectangle 31"/>
            <p:cNvSpPr/>
            <p:nvPr/>
          </p:nvSpPr>
          <p:spPr>
            <a:xfrm>
              <a:off x="6373040" y="5130198"/>
              <a:ext cx="159611" cy="153981"/>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3" name="Rectangle 32"/>
            <p:cNvSpPr/>
            <p:nvPr/>
          </p:nvSpPr>
          <p:spPr>
            <a:xfrm>
              <a:off x="5682152" y="5157184"/>
              <a:ext cx="159611" cy="152394"/>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4" name="Rectangle 33"/>
            <p:cNvSpPr/>
            <p:nvPr/>
          </p:nvSpPr>
          <p:spPr>
            <a:xfrm>
              <a:off x="5073349" y="5139723"/>
              <a:ext cx="161892" cy="152394"/>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5" name="Rectangle 34"/>
            <p:cNvSpPr/>
            <p:nvPr/>
          </p:nvSpPr>
          <p:spPr>
            <a:xfrm>
              <a:off x="4473668" y="5088925"/>
              <a:ext cx="159611" cy="152394"/>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6" name="Rectangle 35"/>
            <p:cNvSpPr/>
            <p:nvPr/>
          </p:nvSpPr>
          <p:spPr>
            <a:xfrm>
              <a:off x="3816982" y="4938118"/>
              <a:ext cx="161891" cy="152394"/>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7" name="Rectangle 36"/>
            <p:cNvSpPr/>
            <p:nvPr/>
          </p:nvSpPr>
          <p:spPr>
            <a:xfrm>
              <a:off x="3158016" y="4725402"/>
              <a:ext cx="159611" cy="152394"/>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8" name="Rectangle 37"/>
            <p:cNvSpPr/>
            <p:nvPr/>
          </p:nvSpPr>
          <p:spPr>
            <a:xfrm>
              <a:off x="2535533" y="4503161"/>
              <a:ext cx="159611" cy="152394"/>
            </a:xfrm>
            <a:prstGeom prst="rect">
              <a:avLst/>
            </a:prstGeom>
            <a:solidFill>
              <a:schemeClr val="accent3"/>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44085" name="TextBox 18"/>
            <p:cNvSpPr txBox="1">
              <a:spLocks noChangeArrowheads="1"/>
            </p:cNvSpPr>
            <p:nvPr/>
          </p:nvSpPr>
          <p:spPr bwMode="auto">
            <a:xfrm>
              <a:off x="7080159" y="2930300"/>
              <a:ext cx="1463590" cy="646331"/>
            </a:xfrm>
            <a:prstGeom prst="rect">
              <a:avLst/>
            </a:prstGeom>
            <a:noFill/>
            <a:ln w="9525">
              <a:noFill/>
              <a:miter lim="800000"/>
              <a:headEnd/>
              <a:tailEnd/>
            </a:ln>
          </p:spPr>
          <p:txBody>
            <a:bodyPr>
              <a:spAutoFit/>
            </a:bodyPr>
            <a:lstStyle/>
            <a:p>
              <a:pPr algn="ctr" eaLnBrk="0" fontAlgn="base" hangingPunct="0">
                <a:spcBef>
                  <a:spcPts val="600"/>
                </a:spcBef>
                <a:spcAft>
                  <a:spcPct val="0"/>
                </a:spcAft>
              </a:pPr>
              <a:r>
                <a:rPr lang="en-US" sz="1200" b="1" smtClean="0">
                  <a:solidFill>
                    <a:srgbClr val="000000"/>
                  </a:solidFill>
                  <a:latin typeface="Arial" pitchFamily="34" charset="0"/>
                  <a:cs typeface="Arial" pitchFamily="34" charset="0"/>
                </a:rPr>
                <a:t>Pre-treatment </a:t>
              </a:r>
              <a:br>
                <a:rPr lang="en-US" sz="1200" b="1" smtClean="0">
                  <a:solidFill>
                    <a:srgbClr val="000000"/>
                  </a:solidFill>
                  <a:latin typeface="Arial" pitchFamily="34" charset="0"/>
                  <a:cs typeface="Arial" pitchFamily="34" charset="0"/>
                </a:rPr>
              </a:br>
              <a:r>
                <a:rPr lang="en-US" sz="1200" b="1" smtClean="0">
                  <a:solidFill>
                    <a:srgbClr val="000000"/>
                  </a:solidFill>
                  <a:latin typeface="Arial" pitchFamily="34" charset="0"/>
                  <a:cs typeface="Arial" pitchFamily="34" charset="0"/>
                </a:rPr>
                <a:t>LDL level</a:t>
              </a:r>
            </a:p>
          </p:txBody>
        </p:sp>
        <p:sp>
          <p:nvSpPr>
            <p:cNvPr id="344086" name="TextBox 5"/>
            <p:cNvSpPr txBox="1">
              <a:spLocks noChangeArrowheads="1"/>
            </p:cNvSpPr>
            <p:nvPr/>
          </p:nvSpPr>
          <p:spPr bwMode="auto">
            <a:xfrm>
              <a:off x="2006071" y="5016053"/>
              <a:ext cx="1633989" cy="46166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200" b="1" smtClean="0">
                  <a:solidFill>
                    <a:srgbClr val="000000"/>
                  </a:solidFill>
                  <a:latin typeface="Arial" pitchFamily="34" charset="0"/>
                  <a:cs typeface="Arial" pitchFamily="34" charset="0"/>
                </a:rPr>
                <a:t>2-week interval</a:t>
              </a:r>
            </a:p>
          </p:txBody>
        </p:sp>
        <p:sp>
          <p:nvSpPr>
            <p:cNvPr id="344087" name="TextBox 7"/>
            <p:cNvSpPr txBox="1">
              <a:spLocks noChangeArrowheads="1"/>
            </p:cNvSpPr>
            <p:nvPr/>
          </p:nvSpPr>
          <p:spPr bwMode="auto">
            <a:xfrm rot="16200000">
              <a:off x="4215" y="4358041"/>
              <a:ext cx="1532663" cy="44206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LDL cholesterol</a:t>
              </a:r>
            </a:p>
          </p:txBody>
        </p:sp>
        <p:sp>
          <p:nvSpPr>
            <p:cNvPr id="344088" name="TextBox 8"/>
            <p:cNvSpPr txBox="1">
              <a:spLocks noChangeArrowheads="1"/>
            </p:cNvSpPr>
            <p:nvPr/>
          </p:nvSpPr>
          <p:spPr bwMode="auto">
            <a:xfrm>
              <a:off x="1112184" y="1744201"/>
              <a:ext cx="3002732" cy="307764"/>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Start of LDL apheresis</a:t>
              </a:r>
            </a:p>
          </p:txBody>
        </p:sp>
        <p:sp>
          <p:nvSpPr>
            <p:cNvPr id="344089" name="TextBox 9"/>
            <p:cNvSpPr txBox="1">
              <a:spLocks noChangeArrowheads="1"/>
            </p:cNvSpPr>
            <p:nvPr/>
          </p:nvSpPr>
          <p:spPr bwMode="auto">
            <a:xfrm>
              <a:off x="1121957" y="2689392"/>
              <a:ext cx="1393428" cy="52319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Baseline </a:t>
              </a:r>
            </a:p>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LDL</a:t>
              </a:r>
            </a:p>
          </p:txBody>
        </p:sp>
        <p:sp>
          <p:nvSpPr>
            <p:cNvPr id="11" name="Freeform 10"/>
            <p:cNvSpPr/>
            <p:nvPr/>
          </p:nvSpPr>
          <p:spPr>
            <a:xfrm>
              <a:off x="1087631" y="2068038"/>
              <a:ext cx="5757402" cy="3568552"/>
            </a:xfrm>
            <a:custGeom>
              <a:avLst/>
              <a:gdLst>
                <a:gd name="connsiteX0" fmla="*/ 0 w 5202315"/>
                <a:gd name="connsiteY0" fmla="*/ 0 h 3178206"/>
                <a:gd name="connsiteX1" fmla="*/ 0 w 5202315"/>
                <a:gd name="connsiteY1" fmla="*/ 3178206 h 3178206"/>
                <a:gd name="connsiteX2" fmla="*/ 5202315 w 5202315"/>
                <a:gd name="connsiteY2" fmla="*/ 3178206 h 3178206"/>
              </a:gdLst>
              <a:ahLst/>
              <a:cxnLst>
                <a:cxn ang="0">
                  <a:pos x="connsiteX0" y="connsiteY0"/>
                </a:cxn>
                <a:cxn ang="0">
                  <a:pos x="connsiteX1" y="connsiteY1"/>
                </a:cxn>
                <a:cxn ang="0">
                  <a:pos x="connsiteX2" y="connsiteY2"/>
                </a:cxn>
              </a:cxnLst>
              <a:rect l="l" t="t" r="r" b="b"/>
              <a:pathLst>
                <a:path w="5202315" h="3178206">
                  <a:moveTo>
                    <a:pt x="0" y="0"/>
                  </a:moveTo>
                  <a:lnTo>
                    <a:pt x="0" y="3178206"/>
                  </a:lnTo>
                  <a:lnTo>
                    <a:pt x="5202315" y="3178206"/>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12" name="Down Arrow 11"/>
            <p:cNvSpPr/>
            <p:nvPr/>
          </p:nvSpPr>
          <p:spPr>
            <a:xfrm>
              <a:off x="2489930" y="2060101"/>
              <a:ext cx="248537" cy="511154"/>
            </a:xfrm>
            <a:prstGeom prst="downArrow">
              <a:avLst>
                <a:gd name="adj1" fmla="val 39501"/>
                <a:gd name="adj2" fmla="val 79279"/>
              </a:avLst>
            </a:prstGeom>
            <a:solidFill>
              <a:srgbClr val="C00000"/>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44092" name="TextBox 21"/>
            <p:cNvSpPr txBox="1">
              <a:spLocks noChangeArrowheads="1"/>
            </p:cNvSpPr>
            <p:nvPr/>
          </p:nvSpPr>
          <p:spPr bwMode="auto">
            <a:xfrm>
              <a:off x="1221178" y="5724097"/>
              <a:ext cx="861476" cy="307764"/>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Time</a:t>
              </a:r>
            </a:p>
          </p:txBody>
        </p:sp>
        <p:sp>
          <p:nvSpPr>
            <p:cNvPr id="23" name="Right Arrow 22"/>
            <p:cNvSpPr/>
            <p:nvPr/>
          </p:nvSpPr>
          <p:spPr>
            <a:xfrm>
              <a:off x="2407844" y="5819145"/>
              <a:ext cx="4247935" cy="153981"/>
            </a:xfrm>
            <a:prstGeom prst="rightArrow">
              <a:avLst>
                <a:gd name="adj1" fmla="val 50000"/>
                <a:gd name="adj2" fmla="val 88534"/>
              </a:avLst>
            </a:prstGeom>
            <a:solidFill>
              <a:schemeClr val="tx1"/>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18" name="Right Arrow 17"/>
            <p:cNvSpPr/>
            <p:nvPr/>
          </p:nvSpPr>
          <p:spPr>
            <a:xfrm rot="16200000">
              <a:off x="-54776" y="2818258"/>
              <a:ext cx="1650931" cy="150490"/>
            </a:xfrm>
            <a:prstGeom prst="rightArrow">
              <a:avLst>
                <a:gd name="adj1" fmla="val 50000"/>
                <a:gd name="adj2" fmla="val 88534"/>
              </a:avLst>
            </a:prstGeom>
            <a:solidFill>
              <a:schemeClr val="tx1"/>
            </a:solidFill>
            <a:ln w="28575">
              <a:no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sz="1400" b="1">
                <a:solidFill>
                  <a:prstClr val="black"/>
                </a:solidFill>
              </a:endParaRPr>
            </a:p>
          </p:txBody>
        </p:sp>
        <p:sp>
          <p:nvSpPr>
            <p:cNvPr id="344095" name="TextBox 49"/>
            <p:cNvSpPr txBox="1">
              <a:spLocks noChangeArrowheads="1"/>
            </p:cNvSpPr>
            <p:nvPr/>
          </p:nvSpPr>
          <p:spPr bwMode="auto">
            <a:xfrm>
              <a:off x="7080161" y="4954861"/>
              <a:ext cx="1463590" cy="646331"/>
            </a:xfrm>
            <a:prstGeom prst="rect">
              <a:avLst/>
            </a:prstGeom>
            <a:noFill/>
            <a:ln w="9525">
              <a:noFill/>
              <a:miter lim="800000"/>
              <a:headEnd/>
              <a:tailEnd/>
            </a:ln>
          </p:spPr>
          <p:txBody>
            <a:bodyPr>
              <a:spAutoFit/>
            </a:bodyPr>
            <a:lstStyle/>
            <a:p>
              <a:pPr algn="ctr" eaLnBrk="0" fontAlgn="base" hangingPunct="0">
                <a:spcBef>
                  <a:spcPts val="600"/>
                </a:spcBef>
                <a:spcAft>
                  <a:spcPct val="0"/>
                </a:spcAft>
              </a:pPr>
              <a:r>
                <a:rPr lang="en-US" sz="1200" b="1" smtClean="0">
                  <a:solidFill>
                    <a:srgbClr val="000000"/>
                  </a:solidFill>
                  <a:latin typeface="Arial" pitchFamily="34" charset="0"/>
                  <a:cs typeface="Arial" pitchFamily="34" charset="0"/>
                </a:rPr>
                <a:t>Post-treatment </a:t>
              </a:r>
              <a:br>
                <a:rPr lang="en-US" sz="1200" b="1" smtClean="0">
                  <a:solidFill>
                    <a:srgbClr val="000000"/>
                  </a:solidFill>
                  <a:latin typeface="Arial" pitchFamily="34" charset="0"/>
                  <a:cs typeface="Arial" pitchFamily="34" charset="0"/>
                </a:rPr>
              </a:br>
              <a:r>
                <a:rPr lang="en-US" sz="1200" b="1" smtClean="0">
                  <a:solidFill>
                    <a:srgbClr val="000000"/>
                  </a:solidFill>
                  <a:latin typeface="Arial" pitchFamily="34" charset="0"/>
                  <a:cs typeface="Arial" pitchFamily="34" charset="0"/>
                </a:rPr>
                <a:t>LDL level</a:t>
              </a:r>
            </a:p>
          </p:txBody>
        </p:sp>
        <p:cxnSp>
          <p:nvCxnSpPr>
            <p:cNvPr id="17" name="Straight Arrow Connector 16"/>
            <p:cNvCxnSpPr/>
            <p:nvPr/>
          </p:nvCxnSpPr>
          <p:spPr>
            <a:xfrm flipH="1">
              <a:off x="6696822" y="3191941"/>
              <a:ext cx="383067" cy="0"/>
            </a:xfrm>
            <a:prstGeom prst="straightConnector1">
              <a:avLst/>
            </a:prstGeom>
            <a:solidFill>
              <a:schemeClr val="tx1"/>
            </a:solidFill>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6696822" y="5333390"/>
              <a:ext cx="383067" cy="0"/>
            </a:xfrm>
            <a:prstGeom prst="straightConnector1">
              <a:avLst/>
            </a:prstGeom>
            <a:solidFill>
              <a:schemeClr val="tx1"/>
            </a:solidFill>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44068" name="Rectangle 4"/>
          <p:cNvSpPr>
            <a:spLocks noChangeArrowheads="1"/>
          </p:cNvSpPr>
          <p:nvPr/>
        </p:nvSpPr>
        <p:spPr bwMode="auto">
          <a:xfrm>
            <a:off x="5781676" y="1938338"/>
            <a:ext cx="4646613" cy="2197525"/>
          </a:xfrm>
          <a:prstGeom prst="rect">
            <a:avLst/>
          </a:prstGeom>
          <a:noFill/>
          <a:ln w="9525">
            <a:noFill/>
            <a:miter lim="800000"/>
            <a:headEnd/>
            <a:tailEnd/>
          </a:ln>
        </p:spPr>
        <p:txBody>
          <a:bodyPr>
            <a:spAutoFit/>
          </a:bodyPr>
          <a:lstStyle/>
          <a:p>
            <a:pPr marL="285750" indent="-285750" eaLnBrk="0" fontAlgn="base" hangingPunct="0">
              <a:lnSpc>
                <a:spcPct val="114000"/>
              </a:lnSpc>
              <a:spcBef>
                <a:spcPct val="0"/>
              </a:spcBef>
              <a:spcAft>
                <a:spcPct val="0"/>
              </a:spcAft>
              <a:buFont typeface="Arial" pitchFamily="34" charset="0"/>
              <a:buChar char="•"/>
            </a:pPr>
            <a:r>
              <a:rPr lang="en-US" sz="2000" smtClean="0">
                <a:solidFill>
                  <a:srgbClr val="000000"/>
                </a:solidFill>
                <a:latin typeface="Arial" pitchFamily="34" charset="0"/>
                <a:cs typeface="Arial" pitchFamily="34" charset="0"/>
              </a:rPr>
              <a:t>In a cohort of 7 patients with HoFH, lipid lowering therapies and </a:t>
            </a:r>
            <a:r>
              <a:rPr lang="en-US" sz="2000" u="sng" smtClean="0">
                <a:solidFill>
                  <a:srgbClr val="000000"/>
                </a:solidFill>
                <a:latin typeface="Arial" pitchFamily="34" charset="0"/>
                <a:cs typeface="Arial" pitchFamily="34" charset="0"/>
              </a:rPr>
              <a:t>once weekly apheresis</a:t>
            </a:r>
            <a:r>
              <a:rPr lang="en-US" sz="2000" smtClean="0">
                <a:solidFill>
                  <a:srgbClr val="000000"/>
                </a:solidFill>
                <a:latin typeface="Arial" pitchFamily="34" charset="0"/>
                <a:cs typeface="Arial" pitchFamily="34" charset="0"/>
              </a:rPr>
              <a:t> reduced LDL-C to</a:t>
            </a:r>
          </a:p>
          <a:p>
            <a:pPr marL="742950" lvl="1" indent="-285750" eaLnBrk="0" fontAlgn="base" hangingPunct="0">
              <a:lnSpc>
                <a:spcPct val="114000"/>
              </a:lnSpc>
              <a:spcBef>
                <a:spcPct val="0"/>
              </a:spcBef>
              <a:spcAft>
                <a:spcPct val="0"/>
              </a:spcAft>
              <a:buFont typeface="Arial" pitchFamily="34" charset="0"/>
              <a:buChar char="•"/>
            </a:pPr>
            <a:r>
              <a:rPr lang="en-US" sz="2000" smtClean="0">
                <a:solidFill>
                  <a:srgbClr val="000000"/>
                </a:solidFill>
                <a:latin typeface="Arial" pitchFamily="34" charset="0"/>
                <a:cs typeface="Arial" pitchFamily="34" charset="0"/>
              </a:rPr>
              <a:t>Pre-apheresis - 5.1 mmol/l </a:t>
            </a:r>
          </a:p>
          <a:p>
            <a:pPr marL="742950" lvl="1" indent="-285750" eaLnBrk="0" fontAlgn="base" hangingPunct="0">
              <a:lnSpc>
                <a:spcPct val="114000"/>
              </a:lnSpc>
              <a:spcBef>
                <a:spcPct val="0"/>
              </a:spcBef>
              <a:spcAft>
                <a:spcPct val="0"/>
              </a:spcAft>
              <a:buFont typeface="Arial" pitchFamily="34" charset="0"/>
              <a:buChar char="•"/>
            </a:pPr>
            <a:r>
              <a:rPr lang="en-US" sz="2000" smtClean="0">
                <a:solidFill>
                  <a:srgbClr val="000000"/>
                </a:solidFill>
                <a:latin typeface="Arial" pitchFamily="34" charset="0"/>
                <a:cs typeface="Arial" pitchFamily="34" charset="0"/>
              </a:rPr>
              <a:t>Post apheresis - 2.2 mmol/l</a:t>
            </a:r>
          </a:p>
          <a:p>
            <a:pPr marL="742950" lvl="1" indent="-285750" eaLnBrk="0" fontAlgn="base" hangingPunct="0">
              <a:lnSpc>
                <a:spcPct val="114000"/>
              </a:lnSpc>
              <a:spcBef>
                <a:spcPct val="0"/>
              </a:spcBef>
              <a:spcAft>
                <a:spcPct val="0"/>
              </a:spcAft>
              <a:buFont typeface="Arial" pitchFamily="34" charset="0"/>
              <a:buChar char="•"/>
            </a:pPr>
            <a:r>
              <a:rPr lang="en-US" sz="2000" smtClean="0">
                <a:solidFill>
                  <a:srgbClr val="000000"/>
                </a:solidFill>
                <a:latin typeface="Arial" pitchFamily="34" charset="0"/>
                <a:cs typeface="Arial" pitchFamily="34" charset="0"/>
              </a:rPr>
              <a:t>Mean interval - 4.2 mmol/l</a:t>
            </a:r>
          </a:p>
        </p:txBody>
      </p:sp>
      <p:sp>
        <p:nvSpPr>
          <p:cNvPr id="344069" name="Right Brace 14"/>
          <p:cNvSpPr>
            <a:spLocks/>
          </p:cNvSpPr>
          <p:nvPr/>
        </p:nvSpPr>
        <p:spPr bwMode="auto">
          <a:xfrm rot="5400000">
            <a:off x="1463676" y="4227513"/>
            <a:ext cx="219075" cy="406400"/>
          </a:xfrm>
          <a:prstGeom prst="rightBrace">
            <a:avLst>
              <a:gd name="adj1" fmla="val 8296"/>
              <a:gd name="adj2" fmla="val 50000"/>
            </a:avLst>
          </a:prstGeom>
          <a:noFill/>
          <a:ln w="9525" algn="ctr">
            <a:solidFill>
              <a:schemeClr val="tx1"/>
            </a:solidFill>
            <a:round/>
            <a:headEnd/>
            <a:tailEnd/>
          </a:ln>
        </p:spPr>
        <p:txBody>
          <a:bodyPr rot="10800000" wrap="none" anchor="ctr"/>
          <a:lstStyle/>
          <a:p>
            <a:pPr algn="ctr" eaLnBrk="0" fontAlgn="base" hangingPunct="0">
              <a:spcBef>
                <a:spcPct val="0"/>
              </a:spcBef>
              <a:spcAft>
                <a:spcPct val="0"/>
              </a:spcAft>
            </a:pPr>
            <a:endParaRPr lang="en-US" sz="1400" smtClean="0">
              <a:solidFill>
                <a:srgbClr val="FFFFFF"/>
              </a:solidFill>
              <a:latin typeface="Arial" pitchFamily="34" charset="0"/>
              <a:cs typeface="Arial" pitchFamily="34" charset="0"/>
            </a:endParaRPr>
          </a:p>
        </p:txBody>
      </p:sp>
      <p:sp>
        <p:nvSpPr>
          <p:cNvPr id="344070" name="TextBox 42"/>
          <p:cNvSpPr txBox="1">
            <a:spLocks noChangeArrowheads="1"/>
          </p:cNvSpPr>
          <p:nvPr/>
        </p:nvSpPr>
        <p:spPr bwMode="auto">
          <a:xfrm>
            <a:off x="93663" y="6342063"/>
            <a:ext cx="8843963" cy="260350"/>
          </a:xfrm>
          <a:prstGeom prst="rect">
            <a:avLst/>
          </a:prstGeom>
          <a:solidFill>
            <a:schemeClr val="bg1"/>
          </a:solidFill>
          <a:ln w="9525">
            <a:noFill/>
            <a:miter lim="800000"/>
            <a:headEnd/>
            <a:tailEnd/>
          </a:ln>
        </p:spPr>
        <p:txBody>
          <a:bodyPr>
            <a:spAutoFit/>
          </a:bodyPr>
          <a:lstStyle/>
          <a:p>
            <a:pPr eaLnBrk="0" fontAlgn="base" hangingPunct="0">
              <a:spcBef>
                <a:spcPct val="0"/>
              </a:spcBef>
              <a:spcAft>
                <a:spcPct val="0"/>
              </a:spcAft>
            </a:pPr>
            <a:r>
              <a:rPr lang="en-US" sz="1100" smtClean="0">
                <a:solidFill>
                  <a:srgbClr val="000000"/>
                </a:solidFill>
                <a:latin typeface="Calibri" pitchFamily="34" charset="0"/>
                <a:cs typeface="Arial" pitchFamily="34" charset="0"/>
              </a:rPr>
              <a:t>1.  Thomson et al.  Atherosclerosis  2010, 208: 317-321.  2.  Graesdal et al.  J Clin Lipidology 2012, 6:331-339 </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1" descr="Slide3"/>
          <p:cNvPicPr>
            <a:picLocks noGrp="1" noChangeAspect="1"/>
          </p:cNvPicPr>
          <p:nvPr isPhoto="1"/>
        </p:nvPicPr>
        <p:blipFill>
          <a:blip r:embed="rId3" cstate="print"/>
          <a:srcRect/>
          <a:stretch>
            <a:fillRect/>
          </a:stretch>
        </p:blipFill>
        <p:spPr bwMode="auto">
          <a:xfrm>
            <a:off x="0" y="0"/>
            <a:ext cx="10287000" cy="6858000"/>
          </a:xfrm>
          <a:prstGeom prst="rect">
            <a:avLst/>
          </a:prstGeom>
          <a:noFill/>
          <a:ln w="9525">
            <a:noFill/>
            <a:miter lim="800000"/>
            <a:headEnd/>
            <a:tailEnd/>
          </a:ln>
        </p:spPr>
      </p:pic>
      <p:sp>
        <p:nvSpPr>
          <p:cNvPr id="3" name="2 - Στρογγυλεμένο ορθογώνιο"/>
          <p:cNvSpPr/>
          <p:nvPr/>
        </p:nvSpPr>
        <p:spPr>
          <a:xfrm>
            <a:off x="7519988" y="6237288"/>
            <a:ext cx="2767012" cy="620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
        <p:nvSpPr>
          <p:cNvPr id="4" name="3 - Στρογγυλεμένο ορθογώνιο"/>
          <p:cNvSpPr/>
          <p:nvPr/>
        </p:nvSpPr>
        <p:spPr>
          <a:xfrm>
            <a:off x="2" y="6165850"/>
            <a:ext cx="2767013" cy="69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2082" name="Picture 2" descr="Untitled-15"/>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4114800" y="1066800"/>
            <a:ext cx="6086475"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4200">
              <a:solidFill>
                <a:prstClr val="white"/>
              </a:solidFill>
              <a:sym typeface="Gill Sans" charset="0"/>
            </a:endParaRPr>
          </a:p>
        </p:txBody>
      </p:sp>
      <p:sp>
        <p:nvSpPr>
          <p:cNvPr id="346115" name="Rectangle 2"/>
          <p:cNvSpPr>
            <a:spLocks noGrp="1" noChangeArrowheads="1"/>
          </p:cNvSpPr>
          <p:nvPr>
            <p:ph type="title"/>
          </p:nvPr>
        </p:nvSpPr>
        <p:spPr/>
        <p:txBody>
          <a:bodyPr/>
          <a:lstStyle/>
          <a:p>
            <a:r>
              <a:rPr lang="en-US" sz="2800" smtClean="0"/>
              <a:t>Mipomersen – A 2</a:t>
            </a:r>
            <a:r>
              <a:rPr lang="en-US" sz="2800" baseline="30000" smtClean="0"/>
              <a:t>nd</a:t>
            </a:r>
            <a:r>
              <a:rPr lang="en-US" sz="2800" smtClean="0"/>
              <a:t> Generation Antisense Drug</a:t>
            </a:r>
          </a:p>
        </p:txBody>
      </p:sp>
      <p:sp>
        <p:nvSpPr>
          <p:cNvPr id="346116" name="Rectangle 3"/>
          <p:cNvSpPr>
            <a:spLocks noGrp="1" noChangeAspect="1" noChangeArrowheads="1"/>
          </p:cNvSpPr>
          <p:nvPr>
            <p:ph type="body" idx="1"/>
          </p:nvPr>
        </p:nvSpPr>
        <p:spPr>
          <a:xfrm>
            <a:off x="428625" y="1454150"/>
            <a:ext cx="7629525" cy="3346450"/>
          </a:xfrm>
        </p:spPr>
        <p:txBody>
          <a:bodyPr/>
          <a:lstStyle/>
          <a:p>
            <a:r>
              <a:rPr lang="en-US" sz="1800" smtClean="0"/>
              <a:t>‘Gapmer’ design</a:t>
            </a:r>
            <a:br>
              <a:rPr lang="en-US" sz="1800" smtClean="0"/>
            </a:br>
            <a:r>
              <a:rPr lang="en-US" sz="1800" smtClean="0"/>
              <a:t>(to activate RNase H)</a:t>
            </a:r>
          </a:p>
          <a:p>
            <a:pPr lvl="1"/>
            <a:r>
              <a:rPr lang="en-US" sz="1800" smtClean="0"/>
              <a:t>MOE modification </a:t>
            </a:r>
            <a:br>
              <a:rPr lang="en-US" sz="1800" smtClean="0"/>
            </a:br>
            <a:r>
              <a:rPr lang="en-US" sz="1800" smtClean="0"/>
              <a:t>at ends</a:t>
            </a:r>
          </a:p>
          <a:p>
            <a:pPr lvl="1"/>
            <a:r>
              <a:rPr lang="en-US" sz="1800" smtClean="0"/>
              <a:t>DNA in middle</a:t>
            </a:r>
          </a:p>
          <a:p>
            <a:pPr lvl="1"/>
            <a:r>
              <a:rPr lang="en-US" sz="1800" smtClean="0"/>
              <a:t>Phosphorothioate </a:t>
            </a:r>
            <a:br>
              <a:rPr lang="en-US" sz="1800" smtClean="0"/>
            </a:br>
            <a:r>
              <a:rPr lang="en-US" sz="1800" smtClean="0"/>
              <a:t>throughout</a:t>
            </a:r>
          </a:p>
          <a:p>
            <a:pPr lvl="1"/>
            <a:r>
              <a:rPr lang="en-US" sz="1800" smtClean="0"/>
              <a:t>20 bases for high </a:t>
            </a:r>
            <a:br>
              <a:rPr lang="en-US" sz="1800" smtClean="0"/>
            </a:br>
            <a:r>
              <a:rPr lang="en-US" sz="1800" smtClean="0"/>
              <a:t>specificity and affinity</a:t>
            </a:r>
          </a:p>
          <a:p>
            <a:r>
              <a:rPr lang="en-US" sz="1800" smtClean="0"/>
              <a:t>Molecular model of mipomersen</a:t>
            </a:r>
          </a:p>
        </p:txBody>
      </p:sp>
      <p:grpSp>
        <p:nvGrpSpPr>
          <p:cNvPr id="2" name="Group 4"/>
          <p:cNvGrpSpPr>
            <a:grpSpLocks/>
          </p:cNvGrpSpPr>
          <p:nvPr/>
        </p:nvGrpSpPr>
        <p:grpSpPr bwMode="auto">
          <a:xfrm>
            <a:off x="4319636" y="1219242"/>
            <a:ext cx="5195469" cy="2582863"/>
            <a:chOff x="1230" y="985"/>
            <a:chExt cx="2909" cy="1627"/>
          </a:xfrm>
          <a:solidFill>
            <a:schemeClr val="bg1"/>
          </a:solidFill>
        </p:grpSpPr>
        <p:sp>
          <p:nvSpPr>
            <p:cNvPr id="1554437" name="Rectangle 5"/>
            <p:cNvSpPr>
              <a:spLocks noChangeArrowheads="1"/>
            </p:cNvSpPr>
            <p:nvPr/>
          </p:nvSpPr>
          <p:spPr bwMode="gray">
            <a:xfrm>
              <a:off x="2046" y="1155"/>
              <a:ext cx="1285" cy="233"/>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a:solidFill>
                    <a:srgbClr val="420F57"/>
                  </a:solidFill>
                  <a:cs typeface="Arial" charset="0"/>
                  <a:sym typeface="Gill Sans" charset="0"/>
                </a:rPr>
                <a:t>A G T C T G C T T C</a:t>
              </a:r>
            </a:p>
          </p:txBody>
        </p:sp>
        <p:sp>
          <p:nvSpPr>
            <p:cNvPr id="1554438" name="Text Box 6"/>
            <p:cNvSpPr txBox="1">
              <a:spLocks noChangeArrowheads="1"/>
            </p:cNvSpPr>
            <p:nvPr/>
          </p:nvSpPr>
          <p:spPr bwMode="gray">
            <a:xfrm>
              <a:off x="3649" y="2456"/>
              <a:ext cx="267" cy="156"/>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sz="1000">
                  <a:solidFill>
                    <a:srgbClr val="420F57"/>
                  </a:solidFill>
                  <a:cs typeface="Arial" charset="0"/>
                  <a:sym typeface="Gill Sans" charset="0"/>
                </a:rPr>
                <a:t>MOE</a:t>
              </a:r>
            </a:p>
          </p:txBody>
        </p:sp>
        <p:sp>
          <p:nvSpPr>
            <p:cNvPr id="1554439" name="Text Box 7"/>
            <p:cNvSpPr txBox="1">
              <a:spLocks noChangeArrowheads="1"/>
            </p:cNvSpPr>
            <p:nvPr/>
          </p:nvSpPr>
          <p:spPr bwMode="gray">
            <a:xfrm>
              <a:off x="2628" y="2456"/>
              <a:ext cx="256" cy="156"/>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sz="1000">
                  <a:solidFill>
                    <a:srgbClr val="420F57"/>
                  </a:solidFill>
                  <a:cs typeface="Arial" charset="0"/>
                  <a:sym typeface="Gill Sans" charset="0"/>
                </a:rPr>
                <a:t>DNA</a:t>
              </a:r>
            </a:p>
          </p:txBody>
        </p:sp>
        <p:sp>
          <p:nvSpPr>
            <p:cNvPr id="1554440" name="Rectangle 8"/>
            <p:cNvSpPr>
              <a:spLocks noChangeArrowheads="1"/>
            </p:cNvSpPr>
            <p:nvPr/>
          </p:nvSpPr>
          <p:spPr bwMode="gray">
            <a:xfrm>
              <a:off x="1230" y="1171"/>
              <a:ext cx="749" cy="202"/>
            </a:xfrm>
            <a:prstGeom prst="rect">
              <a:avLst/>
            </a:prstGeom>
            <a:grpFill/>
            <a:ln w="12700">
              <a:noFill/>
              <a:miter lim="800000"/>
              <a:headEnd/>
              <a:tailEnd/>
            </a:ln>
            <a:effectLst/>
          </p:spPr>
          <p:txBody>
            <a:bodyPr wrap="none" anchor="ctr"/>
            <a:lstStyle/>
            <a:p>
              <a:pPr algn="ctr">
                <a:spcBef>
                  <a:spcPct val="0"/>
                </a:spcBef>
                <a:defRPr/>
              </a:pPr>
              <a:r>
                <a:rPr lang="en-US">
                  <a:solidFill>
                    <a:srgbClr val="420F57"/>
                  </a:solidFill>
                  <a:cs typeface="Arial" charset="0"/>
                  <a:sym typeface="Gill Sans" charset="0"/>
                </a:rPr>
                <a:t>G C C T C</a:t>
              </a:r>
              <a:endParaRPr lang="en-US" sz="1000" i="1">
                <a:solidFill>
                  <a:srgbClr val="420F57"/>
                </a:solidFill>
                <a:cs typeface="Arial" charset="0"/>
                <a:sym typeface="Gill Sans" charset="0"/>
              </a:endParaRPr>
            </a:p>
          </p:txBody>
        </p:sp>
        <p:sp>
          <p:nvSpPr>
            <p:cNvPr id="1554441" name="Rectangle 9"/>
            <p:cNvSpPr>
              <a:spLocks noChangeArrowheads="1"/>
            </p:cNvSpPr>
            <p:nvPr/>
          </p:nvSpPr>
          <p:spPr bwMode="gray">
            <a:xfrm>
              <a:off x="3390" y="1168"/>
              <a:ext cx="749" cy="202"/>
            </a:xfrm>
            <a:prstGeom prst="rect">
              <a:avLst/>
            </a:prstGeom>
            <a:grpFill/>
            <a:ln w="12700">
              <a:noFill/>
              <a:miter lim="800000"/>
              <a:headEnd/>
              <a:tailEnd/>
            </a:ln>
            <a:effectLst/>
          </p:spPr>
          <p:txBody>
            <a:bodyPr wrap="none" anchor="ctr"/>
            <a:lstStyle/>
            <a:p>
              <a:pPr algn="ctr">
                <a:spcBef>
                  <a:spcPct val="0"/>
                </a:spcBef>
                <a:defRPr/>
              </a:pPr>
              <a:r>
                <a:rPr lang="en-US">
                  <a:solidFill>
                    <a:srgbClr val="420F57"/>
                  </a:solidFill>
                  <a:cs typeface="Arial" charset="0"/>
                  <a:sym typeface="Gill Sans" charset="0"/>
                </a:rPr>
                <a:t>G C A C C</a:t>
              </a:r>
            </a:p>
          </p:txBody>
        </p:sp>
        <p:sp>
          <p:nvSpPr>
            <p:cNvPr id="1554442" name="Rectangle 10"/>
            <p:cNvSpPr>
              <a:spLocks noChangeArrowheads="1"/>
            </p:cNvSpPr>
            <p:nvPr/>
          </p:nvSpPr>
          <p:spPr bwMode="gray">
            <a:xfrm>
              <a:off x="2619" y="989"/>
              <a:ext cx="247" cy="175"/>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sz="1200" i="1">
                  <a:solidFill>
                    <a:srgbClr val="420F57"/>
                  </a:solidFill>
                  <a:cs typeface="Arial" charset="0"/>
                  <a:sym typeface="Gill Sans" charset="0"/>
                </a:rPr>
                <a:t>gap</a:t>
              </a:r>
            </a:p>
          </p:txBody>
        </p:sp>
        <p:sp>
          <p:nvSpPr>
            <p:cNvPr id="1554443" name="Text Box 11"/>
            <p:cNvSpPr txBox="1">
              <a:spLocks noChangeArrowheads="1"/>
            </p:cNvSpPr>
            <p:nvPr/>
          </p:nvSpPr>
          <p:spPr bwMode="gray">
            <a:xfrm>
              <a:off x="1636" y="2456"/>
              <a:ext cx="267" cy="156"/>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sz="1000" dirty="0">
                  <a:solidFill>
                    <a:srgbClr val="420F57"/>
                  </a:solidFill>
                  <a:cs typeface="Arial" charset="0"/>
                  <a:sym typeface="Gill Sans" charset="0"/>
                </a:rPr>
                <a:t>MOE</a:t>
              </a:r>
            </a:p>
          </p:txBody>
        </p:sp>
        <p:sp>
          <p:nvSpPr>
            <p:cNvPr id="1554444" name="Rectangle 12"/>
            <p:cNvSpPr>
              <a:spLocks noChangeArrowheads="1"/>
            </p:cNvSpPr>
            <p:nvPr/>
          </p:nvSpPr>
          <p:spPr bwMode="gray">
            <a:xfrm>
              <a:off x="1374" y="985"/>
              <a:ext cx="375" cy="175"/>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sz="1200" i="1" dirty="0">
                  <a:solidFill>
                    <a:srgbClr val="420F57"/>
                  </a:solidFill>
                  <a:cs typeface="Arial" charset="0"/>
                  <a:sym typeface="Gill Sans" charset="0"/>
                </a:rPr>
                <a:t>5’-wing</a:t>
              </a:r>
            </a:p>
          </p:txBody>
        </p:sp>
        <p:sp>
          <p:nvSpPr>
            <p:cNvPr id="1554445" name="Rectangle 13"/>
            <p:cNvSpPr>
              <a:spLocks noChangeArrowheads="1"/>
            </p:cNvSpPr>
            <p:nvPr/>
          </p:nvSpPr>
          <p:spPr bwMode="gray">
            <a:xfrm>
              <a:off x="3516" y="985"/>
              <a:ext cx="375" cy="175"/>
            </a:xfrm>
            <a:prstGeom prst="rect">
              <a:avLst/>
            </a:prstGeom>
            <a:grpFill/>
            <a:ln w="9525" algn="ctr">
              <a:noFill/>
              <a:miter lim="800000"/>
              <a:headEnd/>
              <a:tailEnd/>
            </a:ln>
            <a:effectLst/>
          </p:spPr>
          <p:txBody>
            <a:bodyPr wrap="none" lIns="92075" tIns="46038" rIns="92075" bIns="46038">
              <a:spAutoFit/>
            </a:bodyPr>
            <a:lstStyle/>
            <a:p>
              <a:pPr algn="ctr">
                <a:spcBef>
                  <a:spcPct val="0"/>
                </a:spcBef>
                <a:defRPr/>
              </a:pPr>
              <a:r>
                <a:rPr lang="en-US" sz="1200" i="1" dirty="0">
                  <a:solidFill>
                    <a:srgbClr val="420F57"/>
                  </a:solidFill>
                  <a:cs typeface="Arial" charset="0"/>
                  <a:sym typeface="Gill Sans" charset="0"/>
                </a:rPr>
                <a:t>3’-wing</a:t>
              </a:r>
            </a:p>
          </p:txBody>
        </p:sp>
      </p:grpSp>
      <p:pic>
        <p:nvPicPr>
          <p:cNvPr id="346118" name="Picture 17"/>
          <p:cNvPicPr>
            <a:picLocks noChangeAspect="1" noChangeArrowheads="1"/>
          </p:cNvPicPr>
          <p:nvPr/>
        </p:nvPicPr>
        <p:blipFill>
          <a:blip r:embed="rId3" cstate="print"/>
          <a:srcRect/>
          <a:stretch>
            <a:fillRect/>
          </a:stretch>
        </p:blipFill>
        <p:spPr bwMode="auto">
          <a:xfrm>
            <a:off x="942975" y="4978402"/>
            <a:ext cx="8883650" cy="1662113"/>
          </a:xfrm>
          <a:prstGeom prst="rect">
            <a:avLst/>
          </a:prstGeom>
          <a:noFill/>
          <a:ln w="9525" algn="ctr">
            <a:noFill/>
            <a:miter lim="800000"/>
            <a:headEnd/>
            <a:tailEnd/>
          </a:ln>
        </p:spPr>
      </p:pic>
      <p:sp>
        <p:nvSpPr>
          <p:cNvPr id="346119" name="Oval 18"/>
          <p:cNvSpPr>
            <a:spLocks noChangeArrowheads="1"/>
          </p:cNvSpPr>
          <p:nvPr/>
        </p:nvSpPr>
        <p:spPr bwMode="invGray">
          <a:xfrm rot="-2193148">
            <a:off x="1044576" y="5430838"/>
            <a:ext cx="592138" cy="520700"/>
          </a:xfrm>
          <a:prstGeom prst="ellipse">
            <a:avLst/>
          </a:prstGeom>
          <a:noFill/>
          <a:ln w="19050" algn="ctr">
            <a:solidFill>
              <a:schemeClr val="tx2"/>
            </a:solidFill>
            <a:round/>
            <a:headEnd/>
            <a:tailEnd/>
          </a:ln>
        </p:spPr>
        <p:txBody>
          <a:bodyPr lIns="92075" tIns="46038" rIns="92075" bIns="46038" anchor="ctr">
            <a:spAutoFit/>
          </a:bodyPr>
          <a:lstStyle/>
          <a:p>
            <a:pPr algn="ctr" fontAlgn="base">
              <a:spcBef>
                <a:spcPct val="0"/>
              </a:spcBef>
              <a:spcAft>
                <a:spcPct val="0"/>
              </a:spcAft>
            </a:pPr>
            <a:endParaRPr lang="en-US" smtClean="0">
              <a:solidFill>
                <a:srgbClr val="420F57"/>
              </a:solidFill>
              <a:cs typeface="Arial" pitchFamily="34" charset="0"/>
              <a:sym typeface="Gill Sans"/>
            </a:endParaRPr>
          </a:p>
        </p:txBody>
      </p:sp>
      <p:sp>
        <p:nvSpPr>
          <p:cNvPr id="346120" name="Oval 19"/>
          <p:cNvSpPr>
            <a:spLocks noChangeArrowheads="1"/>
          </p:cNvSpPr>
          <p:nvPr/>
        </p:nvSpPr>
        <p:spPr bwMode="invGray">
          <a:xfrm>
            <a:off x="5486400" y="5105400"/>
            <a:ext cx="514350" cy="533400"/>
          </a:xfrm>
          <a:prstGeom prst="ellipse">
            <a:avLst/>
          </a:prstGeom>
          <a:noFill/>
          <a:ln w="19050" algn="ctr">
            <a:solidFill>
              <a:schemeClr val="tx2"/>
            </a:solidFill>
            <a:round/>
            <a:headEnd/>
            <a:tailEnd/>
          </a:ln>
        </p:spPr>
        <p:txBody>
          <a:bodyPr lIns="92075" tIns="46038" rIns="92075" bIns="46038" anchor="ctr">
            <a:spAutoFit/>
          </a:bodyPr>
          <a:lstStyle/>
          <a:p>
            <a:pPr algn="ctr" fontAlgn="base">
              <a:spcBef>
                <a:spcPct val="0"/>
              </a:spcBef>
              <a:spcAft>
                <a:spcPct val="0"/>
              </a:spcAft>
            </a:pPr>
            <a:endParaRPr lang="en-US" smtClean="0">
              <a:solidFill>
                <a:srgbClr val="420F57"/>
              </a:solidFill>
              <a:cs typeface="Arial" pitchFamily="34" charset="0"/>
              <a:sym typeface="Gill Sans"/>
            </a:endParaRPr>
          </a:p>
        </p:txBody>
      </p:sp>
      <p:sp>
        <p:nvSpPr>
          <p:cNvPr id="346121" name="Text Box 20"/>
          <p:cNvSpPr txBox="1">
            <a:spLocks noChangeArrowheads="1"/>
          </p:cNvSpPr>
          <p:nvPr/>
        </p:nvSpPr>
        <p:spPr bwMode="invGray">
          <a:xfrm>
            <a:off x="1117558" y="6088064"/>
            <a:ext cx="1814599" cy="369974"/>
          </a:xfrm>
          <a:prstGeom prst="rect">
            <a:avLst/>
          </a:prstGeom>
          <a:noFill/>
          <a:ln w="9525" algn="ctr">
            <a:noFill/>
            <a:miter lim="800000"/>
            <a:headEnd/>
            <a:tailEnd/>
          </a:ln>
        </p:spPr>
        <p:txBody>
          <a:bodyPr wrap="none" lIns="92075" tIns="46038" rIns="92075" bIns="46038">
            <a:spAutoFit/>
          </a:bodyPr>
          <a:lstStyle/>
          <a:p>
            <a:pPr algn="ctr" fontAlgn="base">
              <a:spcBef>
                <a:spcPct val="0"/>
              </a:spcBef>
              <a:spcAft>
                <a:spcPct val="0"/>
              </a:spcAft>
            </a:pPr>
            <a:r>
              <a:rPr lang="en-US" smtClean="0">
                <a:solidFill>
                  <a:srgbClr val="420F57"/>
                </a:solidFill>
                <a:cs typeface="Arial" pitchFamily="34" charset="0"/>
                <a:sym typeface="Gill Sans"/>
              </a:rPr>
              <a:t>MOE side chain</a:t>
            </a:r>
          </a:p>
        </p:txBody>
      </p:sp>
      <p:sp>
        <p:nvSpPr>
          <p:cNvPr id="346122" name="Text Box 21"/>
          <p:cNvSpPr txBox="1">
            <a:spLocks noChangeArrowheads="1"/>
          </p:cNvSpPr>
          <p:nvPr/>
        </p:nvSpPr>
        <p:spPr bwMode="invGray">
          <a:xfrm>
            <a:off x="6208897" y="4911725"/>
            <a:ext cx="3080972" cy="400752"/>
          </a:xfrm>
          <a:prstGeom prst="rect">
            <a:avLst/>
          </a:prstGeom>
          <a:noFill/>
          <a:ln w="9525" algn="ctr">
            <a:noFill/>
            <a:miter lim="800000"/>
            <a:headEnd/>
            <a:tailEnd/>
          </a:ln>
        </p:spPr>
        <p:txBody>
          <a:bodyPr wrap="none" lIns="92075" tIns="46038" rIns="92075" bIns="46038">
            <a:spAutoFit/>
          </a:bodyPr>
          <a:lstStyle/>
          <a:p>
            <a:pPr algn="ctr" fontAlgn="base">
              <a:spcBef>
                <a:spcPct val="0"/>
              </a:spcBef>
              <a:spcAft>
                <a:spcPct val="0"/>
              </a:spcAft>
            </a:pPr>
            <a:r>
              <a:rPr lang="en-US" sz="2000" smtClean="0">
                <a:solidFill>
                  <a:srgbClr val="420F57"/>
                </a:solidFill>
                <a:cs typeface="Arial" pitchFamily="34" charset="0"/>
                <a:sym typeface="Gill Sans"/>
              </a:rPr>
              <a:t>Phosphorothioate linkage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3"/>
          <p:cNvGrpSpPr>
            <a:grpSpLocks/>
          </p:cNvGrpSpPr>
          <p:nvPr/>
        </p:nvGrpSpPr>
        <p:grpSpPr bwMode="auto">
          <a:xfrm>
            <a:off x="8101014" y="1612900"/>
            <a:ext cx="1562100" cy="4560888"/>
            <a:chOff x="7200899" y="1612901"/>
            <a:chExt cx="1387967" cy="4560910"/>
          </a:xfrm>
        </p:grpSpPr>
        <p:sp>
          <p:nvSpPr>
            <p:cNvPr id="347207" name="Rectangle 68"/>
            <p:cNvSpPr>
              <a:spLocks noChangeArrowheads="1"/>
            </p:cNvSpPr>
            <p:nvPr/>
          </p:nvSpPr>
          <p:spPr bwMode="auto">
            <a:xfrm>
              <a:off x="7344774" y="1612901"/>
              <a:ext cx="1108681" cy="4560910"/>
            </a:xfrm>
            <a:prstGeom prst="rect">
              <a:avLst/>
            </a:prstGeom>
            <a:gradFill rotWithShape="1">
              <a:gsLst>
                <a:gs pos="0">
                  <a:srgbClr val="EA8C8C"/>
                </a:gs>
                <a:gs pos="50000">
                  <a:srgbClr val="F0BABA"/>
                </a:gs>
                <a:gs pos="100000">
                  <a:srgbClr val="F7DEDE"/>
                </a:gs>
              </a:gsLst>
              <a:lin ang="10800000" scaled="1"/>
            </a:gradFill>
            <a:ln w="9525" algn="ctr">
              <a:solidFill>
                <a:schemeClr val="tx1"/>
              </a:solidFill>
              <a:round/>
              <a:headEnd/>
              <a:tailEnd/>
            </a:ln>
          </p:spPr>
          <p:txBody>
            <a:bodyPr rot="10800000" wrap="none" anchor="ctr"/>
            <a:lstStyle/>
            <a:p>
              <a:pPr algn="ctr" eaLnBrk="0" fontAlgn="base" hangingPunct="0">
                <a:spcBef>
                  <a:spcPct val="0"/>
                </a:spcBef>
                <a:spcAft>
                  <a:spcPct val="0"/>
                </a:spcAft>
              </a:pPr>
              <a:endParaRPr lang="en-US" sz="1400" smtClean="0">
                <a:solidFill>
                  <a:srgbClr val="FFFFFF"/>
                </a:solidFill>
                <a:latin typeface="Arial" pitchFamily="34" charset="0"/>
                <a:cs typeface="Arial" pitchFamily="34" charset="0"/>
              </a:endParaRPr>
            </a:p>
          </p:txBody>
        </p:sp>
        <p:sp>
          <p:nvSpPr>
            <p:cNvPr id="347208" name="Rectangle 69"/>
            <p:cNvSpPr>
              <a:spLocks noChangeArrowheads="1"/>
            </p:cNvSpPr>
            <p:nvPr/>
          </p:nvSpPr>
          <p:spPr bwMode="auto">
            <a:xfrm>
              <a:off x="7200899" y="1612901"/>
              <a:ext cx="143875" cy="4560910"/>
            </a:xfrm>
            <a:prstGeom prst="rect">
              <a:avLst/>
            </a:prstGeom>
            <a:solidFill>
              <a:srgbClr val="E27A7A"/>
            </a:solidFill>
            <a:ln w="9525" algn="ctr">
              <a:solidFill>
                <a:schemeClr val="tx1"/>
              </a:solidFill>
              <a:round/>
              <a:headEnd/>
              <a:tailEnd/>
            </a:ln>
          </p:spPr>
          <p:txBody>
            <a:bodyPr rot="10800000" wrap="none" anchor="ctr"/>
            <a:lstStyle/>
            <a:p>
              <a:pPr algn="ctr" eaLnBrk="0" fontAlgn="base" hangingPunct="0">
                <a:spcBef>
                  <a:spcPct val="0"/>
                </a:spcBef>
                <a:spcAft>
                  <a:spcPct val="0"/>
                </a:spcAft>
              </a:pPr>
              <a:endParaRPr lang="en-US" sz="1400" smtClean="0">
                <a:solidFill>
                  <a:srgbClr val="FFFFFF"/>
                </a:solidFill>
                <a:latin typeface="Arial" pitchFamily="34" charset="0"/>
                <a:cs typeface="Arial" pitchFamily="34" charset="0"/>
              </a:endParaRPr>
            </a:p>
          </p:txBody>
        </p:sp>
        <p:sp>
          <p:nvSpPr>
            <p:cNvPr id="347209" name="Rectangle 70"/>
            <p:cNvSpPr>
              <a:spLocks noChangeArrowheads="1"/>
            </p:cNvSpPr>
            <p:nvPr/>
          </p:nvSpPr>
          <p:spPr bwMode="auto">
            <a:xfrm>
              <a:off x="8444991" y="1612901"/>
              <a:ext cx="143875" cy="4560910"/>
            </a:xfrm>
            <a:prstGeom prst="rect">
              <a:avLst/>
            </a:prstGeom>
            <a:solidFill>
              <a:srgbClr val="E27A7A"/>
            </a:solidFill>
            <a:ln w="9525" algn="ctr">
              <a:solidFill>
                <a:schemeClr val="tx1"/>
              </a:solidFill>
              <a:round/>
              <a:headEnd/>
              <a:tailEnd/>
            </a:ln>
          </p:spPr>
          <p:txBody>
            <a:bodyPr rot="10800000" wrap="none" anchor="ctr"/>
            <a:lstStyle/>
            <a:p>
              <a:pPr algn="ctr" eaLnBrk="0" fontAlgn="base" hangingPunct="0">
                <a:spcBef>
                  <a:spcPct val="0"/>
                </a:spcBef>
                <a:spcAft>
                  <a:spcPct val="0"/>
                </a:spcAft>
              </a:pPr>
              <a:endParaRPr lang="en-US" sz="1400" smtClean="0">
                <a:solidFill>
                  <a:srgbClr val="FFFFFF"/>
                </a:solidFill>
                <a:latin typeface="Arial" pitchFamily="34" charset="0"/>
                <a:cs typeface="Arial" pitchFamily="34" charset="0"/>
              </a:endParaRPr>
            </a:p>
          </p:txBody>
        </p:sp>
        <p:sp>
          <p:nvSpPr>
            <p:cNvPr id="347210" name="TextBox 71"/>
            <p:cNvSpPr txBox="1">
              <a:spLocks noChangeArrowheads="1"/>
            </p:cNvSpPr>
            <p:nvPr/>
          </p:nvSpPr>
          <p:spPr bwMode="auto">
            <a:xfrm>
              <a:off x="7552122" y="1641476"/>
              <a:ext cx="659512" cy="523223"/>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C00000"/>
                  </a:solidFill>
                  <a:latin typeface="Arial" pitchFamily="34" charset="0"/>
                  <a:cs typeface="Arial" pitchFamily="34" charset="0"/>
                </a:rPr>
                <a:t>Blood</a:t>
              </a:r>
            </a:p>
            <a:p>
              <a:pPr algn="ctr" eaLnBrk="0" fontAlgn="base" hangingPunct="0">
                <a:spcBef>
                  <a:spcPct val="0"/>
                </a:spcBef>
                <a:spcAft>
                  <a:spcPct val="0"/>
                </a:spcAft>
              </a:pPr>
              <a:r>
                <a:rPr lang="en-US" sz="1400" b="1" smtClean="0">
                  <a:solidFill>
                    <a:srgbClr val="C00000"/>
                  </a:solidFill>
                  <a:latin typeface="Arial" pitchFamily="34" charset="0"/>
                  <a:cs typeface="Arial" pitchFamily="34" charset="0"/>
                </a:rPr>
                <a:t>Vessel</a:t>
              </a:r>
            </a:p>
          </p:txBody>
        </p:sp>
      </p:grpSp>
      <p:sp>
        <p:nvSpPr>
          <p:cNvPr id="34" name="Rounded Rectangle 33"/>
          <p:cNvSpPr/>
          <p:nvPr/>
        </p:nvSpPr>
        <p:spPr>
          <a:xfrm>
            <a:off x="2228850" y="914400"/>
            <a:ext cx="5689600" cy="2736850"/>
          </a:xfrm>
          <a:prstGeom prst="roundRect">
            <a:avLst/>
          </a:prstGeom>
          <a:solidFill>
            <a:srgbClr val="FBD9D9"/>
          </a:solidFill>
          <a:ln w="19050"/>
        </p:spPr>
        <p:style>
          <a:lnRef idx="1">
            <a:schemeClr val="accent2"/>
          </a:lnRef>
          <a:fillRef idx="2">
            <a:schemeClr val="accent2"/>
          </a:fillRef>
          <a:effectRef idx="1">
            <a:schemeClr val="accent2"/>
          </a:effectRef>
          <a:fontRef idx="minor">
            <a:schemeClr val="dk1"/>
          </a:fontRef>
        </p:style>
        <p:txBody>
          <a:bodyPr anchor="ctr"/>
          <a:lstStyle/>
          <a:p>
            <a:pPr algn="ctr" eaLnBrk="0" fontAlgn="base" hangingPunct="0">
              <a:spcBef>
                <a:spcPct val="0"/>
              </a:spcBef>
              <a:spcAft>
                <a:spcPct val="0"/>
              </a:spcAft>
              <a:defRPr/>
            </a:pPr>
            <a:endParaRPr lang="en-US" sz="1400" dirty="0">
              <a:solidFill>
                <a:prstClr val="black"/>
              </a:solidFill>
            </a:endParaRPr>
          </a:p>
        </p:txBody>
      </p:sp>
      <p:pic>
        <p:nvPicPr>
          <p:cNvPr id="347140" name="Picture 49"/>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897438" y="1066802"/>
            <a:ext cx="1100138" cy="860425"/>
          </a:xfrm>
          <a:prstGeom prst="rect">
            <a:avLst/>
          </a:prstGeom>
          <a:noFill/>
          <a:ln w="9525">
            <a:noFill/>
            <a:miter lim="800000"/>
            <a:headEnd/>
            <a:tailEnd/>
          </a:ln>
        </p:spPr>
      </p:pic>
      <p:pic>
        <p:nvPicPr>
          <p:cNvPr id="347141" name="Picture 39"/>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262188" y="1298577"/>
            <a:ext cx="4543425" cy="1781175"/>
          </a:xfrm>
          <a:prstGeom prst="rect">
            <a:avLst/>
          </a:prstGeom>
          <a:noFill/>
          <a:ln w="9525">
            <a:noFill/>
            <a:miter lim="800000"/>
            <a:headEnd/>
            <a:tailEnd/>
          </a:ln>
        </p:spPr>
      </p:pic>
      <p:sp>
        <p:nvSpPr>
          <p:cNvPr id="33" name="Rounded Rectangle 32"/>
          <p:cNvSpPr/>
          <p:nvPr/>
        </p:nvSpPr>
        <p:spPr>
          <a:xfrm>
            <a:off x="2228850" y="3733800"/>
            <a:ext cx="5689600" cy="2736850"/>
          </a:xfrm>
          <a:prstGeom prst="roundRect">
            <a:avLst/>
          </a:prstGeom>
          <a:solidFill>
            <a:srgbClr val="FCEFD4"/>
          </a:solidFill>
          <a:ln w="19050">
            <a:solidFill>
              <a:srgbClr val="FDDF5F"/>
            </a:solidFill>
          </a:ln>
        </p:spPr>
        <p:style>
          <a:lnRef idx="1">
            <a:schemeClr val="accent3"/>
          </a:lnRef>
          <a:fillRef idx="2">
            <a:schemeClr val="accent3"/>
          </a:fillRef>
          <a:effectRef idx="1">
            <a:schemeClr val="accent3"/>
          </a:effectRef>
          <a:fontRef idx="minor">
            <a:schemeClr val="dk1"/>
          </a:fontRef>
        </p:style>
        <p:txBody>
          <a:bodyPr anchor="ctr"/>
          <a:lstStyle/>
          <a:p>
            <a:pPr algn="ctr" eaLnBrk="0" fontAlgn="base" hangingPunct="0">
              <a:spcBef>
                <a:spcPct val="0"/>
              </a:spcBef>
              <a:spcAft>
                <a:spcPct val="0"/>
              </a:spcAft>
              <a:defRPr/>
            </a:pPr>
            <a:endParaRPr lang="en-US" sz="1400" dirty="0">
              <a:solidFill>
                <a:prstClr val="black"/>
              </a:solidFill>
            </a:endParaRPr>
          </a:p>
        </p:txBody>
      </p:sp>
      <p:sp>
        <p:nvSpPr>
          <p:cNvPr id="19" name="TextBox 18"/>
          <p:cNvSpPr txBox="1">
            <a:spLocks noChangeArrowheads="1"/>
          </p:cNvSpPr>
          <p:nvPr/>
        </p:nvSpPr>
        <p:spPr bwMode="auto">
          <a:xfrm>
            <a:off x="4183068" y="6116640"/>
            <a:ext cx="1279517"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Chylomicron</a:t>
            </a:r>
          </a:p>
        </p:txBody>
      </p:sp>
      <p:sp>
        <p:nvSpPr>
          <p:cNvPr id="23" name="TextBox 22"/>
          <p:cNvSpPr txBox="1">
            <a:spLocks noChangeArrowheads="1"/>
          </p:cNvSpPr>
          <p:nvPr/>
        </p:nvSpPr>
        <p:spPr bwMode="auto">
          <a:xfrm>
            <a:off x="8228019" y="5659439"/>
            <a:ext cx="1279517" cy="52322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FFFFFF"/>
                </a:solidFill>
                <a:latin typeface="Arial" pitchFamily="34" charset="0"/>
                <a:cs typeface="Arial" pitchFamily="34" charset="0"/>
              </a:rPr>
              <a:t>Chylomicron</a:t>
            </a:r>
          </a:p>
          <a:p>
            <a:pPr algn="ctr" eaLnBrk="0" fontAlgn="base" hangingPunct="0">
              <a:spcBef>
                <a:spcPct val="0"/>
              </a:spcBef>
              <a:spcAft>
                <a:spcPct val="0"/>
              </a:spcAft>
            </a:pPr>
            <a:r>
              <a:rPr lang="en-US" sz="1400" b="1" smtClean="0">
                <a:solidFill>
                  <a:srgbClr val="FFFFFF"/>
                </a:solidFill>
                <a:latin typeface="Arial" pitchFamily="34" charset="0"/>
                <a:cs typeface="Arial" pitchFamily="34" charset="0"/>
              </a:rPr>
              <a:t>Remnant</a:t>
            </a:r>
          </a:p>
        </p:txBody>
      </p:sp>
      <p:sp>
        <p:nvSpPr>
          <p:cNvPr id="347145" name="Title 30"/>
          <p:cNvSpPr>
            <a:spLocks noGrp="1"/>
          </p:cNvSpPr>
          <p:nvPr>
            <p:ph type="title"/>
          </p:nvPr>
        </p:nvSpPr>
        <p:spPr/>
        <p:txBody>
          <a:bodyPr/>
          <a:lstStyle/>
          <a:p>
            <a:r>
              <a:rPr smtClean="0"/>
              <a:t>VLDL and Chylomicron Synthesis</a:t>
            </a:r>
          </a:p>
        </p:txBody>
      </p:sp>
      <p:sp>
        <p:nvSpPr>
          <p:cNvPr id="347146" name="Slide Number Placeholder 29"/>
          <p:cNvSpPr>
            <a:spLocks noGrp="1"/>
          </p:cNvSpPr>
          <p:nvPr>
            <p:ph type="sldNum" sz="quarter" idx="12"/>
          </p:nvPr>
        </p:nvSpPr>
        <p:spPr>
          <a:xfrm>
            <a:off x="514350" y="6356350"/>
            <a:ext cx="2400300" cy="369888"/>
          </a:xfrm>
          <a:noFill/>
        </p:spPr>
        <p:txBody>
          <a:bodyPr wrap="square" anchor="t"/>
          <a:lstStyle/>
          <a:p>
            <a:pPr algn="l"/>
            <a:fld id="{44037642-609D-4DC8-BB97-E87E45884BC7}" type="slidenum">
              <a:rPr lang="en-US" sz="1800" smtClean="0">
                <a:solidFill>
                  <a:srgbClr val="FFFFFF"/>
                </a:solidFill>
                <a:latin typeface="Arial" pitchFamily="34" charset="0"/>
                <a:cs typeface="Arial" pitchFamily="34" charset="0"/>
              </a:rPr>
              <a:pPr algn="l"/>
              <a:t>71</a:t>
            </a:fld>
            <a:endParaRPr lang="en-US" sz="1800" smtClean="0">
              <a:solidFill>
                <a:srgbClr val="FFFFFF"/>
              </a:solidFill>
              <a:latin typeface="Arial" pitchFamily="34" charset="0"/>
              <a:cs typeface="Arial" pitchFamily="34" charset="0"/>
            </a:endParaRPr>
          </a:p>
        </p:txBody>
      </p:sp>
      <p:sp>
        <p:nvSpPr>
          <p:cNvPr id="347147" name="TextBox 28"/>
          <p:cNvSpPr txBox="1">
            <a:spLocks noChangeArrowheads="1"/>
          </p:cNvSpPr>
          <p:nvPr/>
        </p:nvSpPr>
        <p:spPr bwMode="auto">
          <a:xfrm>
            <a:off x="6766046" y="2208215"/>
            <a:ext cx="434734"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53735"/>
                </a:solidFill>
                <a:latin typeface="Arial" pitchFamily="34" charset="0"/>
                <a:cs typeface="Arial" pitchFamily="34" charset="0"/>
              </a:rPr>
              <a:t>ER</a:t>
            </a:r>
          </a:p>
        </p:txBody>
      </p:sp>
      <p:sp>
        <p:nvSpPr>
          <p:cNvPr id="347148" name="TextBox 31"/>
          <p:cNvSpPr txBox="1">
            <a:spLocks noChangeArrowheads="1"/>
          </p:cNvSpPr>
          <p:nvPr/>
        </p:nvSpPr>
        <p:spPr bwMode="auto">
          <a:xfrm>
            <a:off x="6775531" y="2546352"/>
            <a:ext cx="771365"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53735"/>
                </a:solidFill>
                <a:latin typeface="Arial" pitchFamily="34" charset="0"/>
                <a:cs typeface="Arial" pitchFamily="34" charset="0"/>
              </a:rPr>
              <a:t>Lumen</a:t>
            </a:r>
          </a:p>
        </p:txBody>
      </p:sp>
      <p:sp>
        <p:nvSpPr>
          <p:cNvPr id="347149" name="TextBox 34"/>
          <p:cNvSpPr txBox="1">
            <a:spLocks noChangeArrowheads="1"/>
          </p:cNvSpPr>
          <p:nvPr/>
        </p:nvSpPr>
        <p:spPr bwMode="auto">
          <a:xfrm>
            <a:off x="6769180" y="1870077"/>
            <a:ext cx="1099981"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53735"/>
                </a:solidFill>
                <a:latin typeface="Arial" pitchFamily="34" charset="0"/>
                <a:cs typeface="Arial" pitchFamily="34" charset="0"/>
              </a:rPr>
              <a:t>Cytoplasm</a:t>
            </a:r>
          </a:p>
        </p:txBody>
      </p:sp>
      <p:sp>
        <p:nvSpPr>
          <p:cNvPr id="347150" name="TextBox 36"/>
          <p:cNvSpPr txBox="1">
            <a:spLocks noChangeArrowheads="1"/>
          </p:cNvSpPr>
          <p:nvPr/>
        </p:nvSpPr>
        <p:spPr bwMode="auto">
          <a:xfrm>
            <a:off x="2230156" y="2649540"/>
            <a:ext cx="1010213"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4F6228"/>
                </a:solidFill>
                <a:latin typeface="Arial" pitchFamily="34" charset="0"/>
                <a:cs typeface="Arial" pitchFamily="34" charset="0"/>
              </a:rPr>
              <a:t>Apo B100</a:t>
            </a:r>
          </a:p>
        </p:txBody>
      </p:sp>
      <p:sp>
        <p:nvSpPr>
          <p:cNvPr id="41" name="Right Arrow 40"/>
          <p:cNvSpPr/>
          <p:nvPr/>
        </p:nvSpPr>
        <p:spPr>
          <a:xfrm rot="8741965">
            <a:off x="3713882" y="2128984"/>
            <a:ext cx="1250744" cy="374859"/>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pic>
        <p:nvPicPr>
          <p:cNvPr id="42" name="Picture 41"/>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725988" y="914402"/>
            <a:ext cx="1465262" cy="1146175"/>
          </a:xfrm>
          <a:prstGeom prst="rect">
            <a:avLst/>
          </a:prstGeom>
          <a:noFill/>
          <a:ln w="9525">
            <a:noFill/>
            <a:miter lim="800000"/>
            <a:headEnd/>
            <a:tailEnd/>
          </a:ln>
        </p:spPr>
      </p:pic>
      <p:pic>
        <p:nvPicPr>
          <p:cNvPr id="347155" name="Picture 43"/>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3159125" y="2586038"/>
            <a:ext cx="604838" cy="525462"/>
          </a:xfrm>
          <a:prstGeom prst="rect">
            <a:avLst/>
          </a:prstGeom>
          <a:noFill/>
          <a:ln w="9525">
            <a:noFill/>
            <a:miter lim="800000"/>
            <a:headEnd/>
            <a:tailEnd/>
          </a:ln>
        </p:spPr>
      </p:pic>
      <p:sp>
        <p:nvSpPr>
          <p:cNvPr id="347156" name="TextBox 44"/>
          <p:cNvSpPr txBox="1">
            <a:spLocks noChangeArrowheads="1"/>
          </p:cNvSpPr>
          <p:nvPr/>
        </p:nvSpPr>
        <p:spPr bwMode="auto">
          <a:xfrm>
            <a:off x="2508545" y="2878140"/>
            <a:ext cx="562975"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70C0"/>
                </a:solidFill>
                <a:latin typeface="Arial" pitchFamily="34" charset="0"/>
                <a:cs typeface="Arial" pitchFamily="34" charset="0"/>
              </a:rPr>
              <a:t>MTP</a:t>
            </a:r>
          </a:p>
        </p:txBody>
      </p:sp>
      <p:sp>
        <p:nvSpPr>
          <p:cNvPr id="347157" name="TextBox 45"/>
          <p:cNvSpPr txBox="1">
            <a:spLocks noChangeArrowheads="1"/>
          </p:cNvSpPr>
          <p:nvPr/>
        </p:nvSpPr>
        <p:spPr bwMode="auto">
          <a:xfrm>
            <a:off x="5242053" y="1360490"/>
            <a:ext cx="433132"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84807"/>
                </a:solidFill>
                <a:latin typeface="Arial" pitchFamily="34" charset="0"/>
                <a:cs typeface="Arial" pitchFamily="34" charset="0"/>
              </a:rPr>
              <a:t>TG</a:t>
            </a:r>
          </a:p>
        </p:txBody>
      </p:sp>
      <p:pic>
        <p:nvPicPr>
          <p:cNvPr id="47" name="Picture 46"/>
          <p:cNvPicPr>
            <a:picLocks noChangeAspect="1"/>
          </p:cNvPicPr>
          <p:nvPr/>
        </p:nvPicPr>
        <p:blipFill>
          <a:blip r:embed="rId6" cstate="print"/>
          <a:srcRect l="15355" t="76585" r="58939"/>
          <a:stretch>
            <a:fillRect/>
          </a:stretch>
        </p:blipFill>
        <p:spPr bwMode="auto">
          <a:xfrm>
            <a:off x="2947988" y="2752727"/>
            <a:ext cx="1168400" cy="415925"/>
          </a:xfrm>
          <a:prstGeom prst="rect">
            <a:avLst/>
          </a:prstGeom>
          <a:noFill/>
          <a:ln w="9525">
            <a:noFill/>
            <a:miter lim="800000"/>
            <a:headEnd/>
            <a:tailEnd/>
          </a:ln>
        </p:spPr>
      </p:pic>
      <p:sp>
        <p:nvSpPr>
          <p:cNvPr id="48" name="TextBox 47"/>
          <p:cNvSpPr txBox="1">
            <a:spLocks noChangeArrowheads="1"/>
          </p:cNvSpPr>
          <p:nvPr/>
        </p:nvSpPr>
        <p:spPr bwMode="auto">
          <a:xfrm>
            <a:off x="4648061" y="3273427"/>
            <a:ext cx="652743"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VLDL</a:t>
            </a:r>
          </a:p>
        </p:txBody>
      </p:sp>
      <p:sp>
        <p:nvSpPr>
          <p:cNvPr id="49" name="TextBox 48"/>
          <p:cNvSpPr txBox="1">
            <a:spLocks noChangeArrowheads="1"/>
          </p:cNvSpPr>
          <p:nvPr/>
        </p:nvSpPr>
        <p:spPr bwMode="auto">
          <a:xfrm>
            <a:off x="8600723" y="3413127"/>
            <a:ext cx="532518"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FFFFFF"/>
                </a:solidFill>
                <a:latin typeface="Arial" pitchFamily="34" charset="0"/>
                <a:cs typeface="Arial" pitchFamily="34" charset="0"/>
              </a:rPr>
              <a:t>LDL</a:t>
            </a:r>
          </a:p>
        </p:txBody>
      </p:sp>
      <p:pic>
        <p:nvPicPr>
          <p:cNvPr id="43" name="Picture 42"/>
          <p:cNvPicPr>
            <a:picLocks noChangeAspect="1"/>
          </p:cNvPicPr>
          <p:nvPr/>
        </p:nvPicPr>
        <p:blipFill>
          <a:blip r:embed="rId7" cstate="print"/>
          <a:srcRect l="23773" t="71912" r="53517"/>
          <a:stretch>
            <a:fillRect/>
          </a:stretch>
        </p:blipFill>
        <p:spPr bwMode="auto">
          <a:xfrm>
            <a:off x="3275013" y="2622552"/>
            <a:ext cx="1031875" cy="538163"/>
          </a:xfrm>
          <a:prstGeom prst="rect">
            <a:avLst/>
          </a:prstGeom>
          <a:noFill/>
          <a:ln w="9525">
            <a:noFill/>
            <a:miter lim="800000"/>
            <a:headEnd/>
            <a:tailEnd/>
          </a:ln>
        </p:spPr>
      </p:pic>
      <p:pic>
        <p:nvPicPr>
          <p:cNvPr id="2" name="Picture 1"/>
          <p:cNvPicPr>
            <a:picLocks noChangeAspect="1"/>
          </p:cNvPicPr>
          <p:nvPr/>
        </p:nvPicPr>
        <p:blipFill>
          <a:blip r:embed="rId8" cstate="print"/>
          <a:srcRect/>
          <a:stretch>
            <a:fillRect/>
          </a:stretch>
        </p:blipFill>
        <p:spPr bwMode="auto">
          <a:xfrm>
            <a:off x="4970464" y="2465388"/>
            <a:ext cx="1431925" cy="1085850"/>
          </a:xfrm>
          <a:prstGeom prst="rect">
            <a:avLst/>
          </a:prstGeom>
          <a:noFill/>
          <a:ln w="9525">
            <a:noFill/>
            <a:miter lim="800000"/>
            <a:headEnd/>
            <a:tailEnd/>
          </a:ln>
        </p:spPr>
      </p:pic>
      <p:sp>
        <p:nvSpPr>
          <p:cNvPr id="3" name="Right Arrow 2"/>
          <p:cNvSpPr/>
          <p:nvPr/>
        </p:nvSpPr>
        <p:spPr bwMode="auto">
          <a:xfrm>
            <a:off x="4304353" y="2771630"/>
            <a:ext cx="550974" cy="295921"/>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sp>
        <p:nvSpPr>
          <p:cNvPr id="4" name="Right Arrow 3"/>
          <p:cNvSpPr/>
          <p:nvPr/>
        </p:nvSpPr>
        <p:spPr bwMode="auto">
          <a:xfrm>
            <a:off x="6505441" y="2919519"/>
            <a:ext cx="813276" cy="292608"/>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sp>
        <p:nvSpPr>
          <p:cNvPr id="51" name="Right Arrow 50"/>
          <p:cNvSpPr/>
          <p:nvPr/>
        </p:nvSpPr>
        <p:spPr bwMode="auto">
          <a:xfrm>
            <a:off x="7469648" y="2919519"/>
            <a:ext cx="813276" cy="292608"/>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pic>
        <p:nvPicPr>
          <p:cNvPr id="5" name="Picture 4"/>
          <p:cNvPicPr>
            <a:picLocks noChangeAspect="1"/>
          </p:cNvPicPr>
          <p:nvPr/>
        </p:nvPicPr>
        <p:blipFill>
          <a:blip r:embed="rId9" cstate="print"/>
          <a:srcRect/>
          <a:stretch>
            <a:fillRect/>
          </a:stretch>
        </p:blipFill>
        <p:spPr bwMode="auto">
          <a:xfrm>
            <a:off x="8328025" y="2571752"/>
            <a:ext cx="1033463" cy="873125"/>
          </a:xfrm>
          <a:prstGeom prst="rect">
            <a:avLst/>
          </a:prstGeom>
          <a:noFill/>
          <a:ln w="9525">
            <a:noFill/>
            <a:miter lim="800000"/>
            <a:headEnd/>
            <a:tailEnd/>
          </a:ln>
        </p:spPr>
      </p:pic>
      <p:pic>
        <p:nvPicPr>
          <p:cNvPr id="347173" name="Picture 37"/>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897438" y="3898902"/>
            <a:ext cx="1100138" cy="860425"/>
          </a:xfrm>
          <a:prstGeom prst="rect">
            <a:avLst/>
          </a:prstGeom>
          <a:noFill/>
          <a:ln w="9525">
            <a:noFill/>
            <a:miter lim="800000"/>
            <a:headEnd/>
            <a:tailEnd/>
          </a:ln>
        </p:spPr>
      </p:pic>
      <p:pic>
        <p:nvPicPr>
          <p:cNvPr id="347174" name="Picture 38"/>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262188" y="4130677"/>
            <a:ext cx="4543425" cy="1781175"/>
          </a:xfrm>
          <a:prstGeom prst="rect">
            <a:avLst/>
          </a:prstGeom>
          <a:noFill/>
          <a:ln w="9525">
            <a:noFill/>
            <a:miter lim="800000"/>
            <a:headEnd/>
            <a:tailEnd/>
          </a:ln>
        </p:spPr>
      </p:pic>
      <p:sp>
        <p:nvSpPr>
          <p:cNvPr id="347175" name="TextBox 51"/>
          <p:cNvSpPr txBox="1">
            <a:spLocks noChangeArrowheads="1"/>
          </p:cNvSpPr>
          <p:nvPr/>
        </p:nvSpPr>
        <p:spPr bwMode="auto">
          <a:xfrm>
            <a:off x="6766046" y="5040315"/>
            <a:ext cx="434734"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53735"/>
                </a:solidFill>
                <a:latin typeface="Arial" pitchFamily="34" charset="0"/>
                <a:cs typeface="Arial" pitchFamily="34" charset="0"/>
              </a:rPr>
              <a:t>ER</a:t>
            </a:r>
          </a:p>
        </p:txBody>
      </p:sp>
      <p:sp>
        <p:nvSpPr>
          <p:cNvPr id="347176" name="TextBox 52"/>
          <p:cNvSpPr txBox="1">
            <a:spLocks noChangeArrowheads="1"/>
          </p:cNvSpPr>
          <p:nvPr/>
        </p:nvSpPr>
        <p:spPr bwMode="auto">
          <a:xfrm>
            <a:off x="6775531" y="5378452"/>
            <a:ext cx="771365"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53735"/>
                </a:solidFill>
                <a:latin typeface="Arial" pitchFamily="34" charset="0"/>
                <a:cs typeface="Arial" pitchFamily="34" charset="0"/>
              </a:rPr>
              <a:t>Lumen</a:t>
            </a:r>
          </a:p>
        </p:txBody>
      </p:sp>
      <p:sp>
        <p:nvSpPr>
          <p:cNvPr id="347177" name="TextBox 53"/>
          <p:cNvSpPr txBox="1">
            <a:spLocks noChangeArrowheads="1"/>
          </p:cNvSpPr>
          <p:nvPr/>
        </p:nvSpPr>
        <p:spPr bwMode="auto">
          <a:xfrm>
            <a:off x="6769180" y="4702177"/>
            <a:ext cx="1099981"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53735"/>
                </a:solidFill>
                <a:latin typeface="Arial" pitchFamily="34" charset="0"/>
                <a:cs typeface="Arial" pitchFamily="34" charset="0"/>
              </a:rPr>
              <a:t>Cytoplasm</a:t>
            </a:r>
          </a:p>
        </p:txBody>
      </p:sp>
      <p:sp>
        <p:nvSpPr>
          <p:cNvPr id="347178" name="TextBox 54"/>
          <p:cNvSpPr txBox="1">
            <a:spLocks noChangeArrowheads="1"/>
          </p:cNvSpPr>
          <p:nvPr/>
        </p:nvSpPr>
        <p:spPr bwMode="auto">
          <a:xfrm>
            <a:off x="2233813" y="5481640"/>
            <a:ext cx="910827"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4F6228"/>
                </a:solidFill>
                <a:latin typeface="Arial" pitchFamily="34" charset="0"/>
                <a:cs typeface="Arial" pitchFamily="34" charset="0"/>
              </a:rPr>
              <a:t>Apo B48</a:t>
            </a:r>
          </a:p>
        </p:txBody>
      </p:sp>
      <p:sp>
        <p:nvSpPr>
          <p:cNvPr id="56" name="Right Arrow 55"/>
          <p:cNvSpPr/>
          <p:nvPr/>
        </p:nvSpPr>
        <p:spPr>
          <a:xfrm rot="8741965">
            <a:off x="3713882" y="4961139"/>
            <a:ext cx="1250744" cy="374859"/>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pic>
        <p:nvPicPr>
          <p:cNvPr id="57" name="Picture 56"/>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725988" y="3746502"/>
            <a:ext cx="1465262" cy="1146175"/>
          </a:xfrm>
          <a:prstGeom prst="rect">
            <a:avLst/>
          </a:prstGeom>
          <a:noFill/>
          <a:ln w="9525">
            <a:noFill/>
            <a:miter lim="800000"/>
            <a:headEnd/>
            <a:tailEnd/>
          </a:ln>
        </p:spPr>
      </p:pic>
      <p:pic>
        <p:nvPicPr>
          <p:cNvPr id="347183" name="Picture 57"/>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3159125" y="5418138"/>
            <a:ext cx="604838" cy="525462"/>
          </a:xfrm>
          <a:prstGeom prst="rect">
            <a:avLst/>
          </a:prstGeom>
          <a:noFill/>
          <a:ln w="9525">
            <a:noFill/>
            <a:miter lim="800000"/>
            <a:headEnd/>
            <a:tailEnd/>
          </a:ln>
        </p:spPr>
      </p:pic>
      <p:sp>
        <p:nvSpPr>
          <p:cNvPr id="347184" name="TextBox 58"/>
          <p:cNvSpPr txBox="1">
            <a:spLocks noChangeArrowheads="1"/>
          </p:cNvSpPr>
          <p:nvPr/>
        </p:nvSpPr>
        <p:spPr bwMode="auto">
          <a:xfrm>
            <a:off x="2508545" y="5710240"/>
            <a:ext cx="562975"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70C0"/>
                </a:solidFill>
                <a:latin typeface="Arial" pitchFamily="34" charset="0"/>
                <a:cs typeface="Arial" pitchFamily="34" charset="0"/>
              </a:rPr>
              <a:t>MTP</a:t>
            </a:r>
          </a:p>
        </p:txBody>
      </p:sp>
      <p:sp>
        <p:nvSpPr>
          <p:cNvPr id="347185" name="TextBox 59"/>
          <p:cNvSpPr txBox="1">
            <a:spLocks noChangeArrowheads="1"/>
          </p:cNvSpPr>
          <p:nvPr/>
        </p:nvSpPr>
        <p:spPr bwMode="auto">
          <a:xfrm>
            <a:off x="5242053" y="4192590"/>
            <a:ext cx="433132" cy="30777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984807"/>
                </a:solidFill>
                <a:latin typeface="Arial" pitchFamily="34" charset="0"/>
                <a:cs typeface="Arial" pitchFamily="34" charset="0"/>
              </a:rPr>
              <a:t>TG</a:t>
            </a:r>
          </a:p>
        </p:txBody>
      </p:sp>
      <p:sp>
        <p:nvSpPr>
          <p:cNvPr id="66" name="Right Arrow 65"/>
          <p:cNvSpPr/>
          <p:nvPr/>
        </p:nvSpPr>
        <p:spPr bwMode="auto">
          <a:xfrm>
            <a:off x="4304353" y="5603785"/>
            <a:ext cx="550974" cy="295921"/>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sp>
        <p:nvSpPr>
          <p:cNvPr id="67" name="Right Arrow 66"/>
          <p:cNvSpPr/>
          <p:nvPr/>
        </p:nvSpPr>
        <p:spPr bwMode="auto">
          <a:xfrm>
            <a:off x="6505441" y="5751674"/>
            <a:ext cx="813276" cy="292608"/>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sp>
        <p:nvSpPr>
          <p:cNvPr id="68" name="Right Arrow 67"/>
          <p:cNvSpPr/>
          <p:nvPr/>
        </p:nvSpPr>
        <p:spPr bwMode="auto">
          <a:xfrm rot="20341167">
            <a:off x="7469648" y="5610005"/>
            <a:ext cx="813276" cy="292608"/>
          </a:xfrm>
          <a:prstGeom prst="right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eaLnBrk="0" fontAlgn="base" hangingPunct="0">
              <a:spcBef>
                <a:spcPct val="0"/>
              </a:spcBef>
              <a:spcAft>
                <a:spcPct val="0"/>
              </a:spcAft>
              <a:defRPr/>
            </a:pPr>
            <a:endParaRPr lang="en-US" sz="1400" dirty="0">
              <a:solidFill>
                <a:prstClr val="white"/>
              </a:solidFill>
            </a:endParaRPr>
          </a:p>
        </p:txBody>
      </p:sp>
      <p:pic>
        <p:nvPicPr>
          <p:cNvPr id="6" name="Picture 5"/>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8350251" y="4968875"/>
            <a:ext cx="989013" cy="808038"/>
          </a:xfrm>
          <a:prstGeom prst="rect">
            <a:avLst/>
          </a:prstGeom>
          <a:noFill/>
          <a:ln w="9525">
            <a:noFill/>
            <a:miter lim="800000"/>
            <a:headEnd/>
            <a:tailEnd/>
          </a:ln>
        </p:spPr>
      </p:pic>
      <p:pic>
        <p:nvPicPr>
          <p:cNvPr id="10" name="Picture 9"/>
          <p:cNvPicPr>
            <a:picLocks noChangeAspect="1"/>
          </p:cNvPicPr>
          <p:nvPr/>
        </p:nvPicPr>
        <p:blipFill>
          <a:blip r:embed="rId11" cstate="print"/>
          <a:srcRect/>
          <a:stretch>
            <a:fillRect/>
          </a:stretch>
        </p:blipFill>
        <p:spPr bwMode="auto">
          <a:xfrm>
            <a:off x="5056189" y="5216527"/>
            <a:ext cx="1260475" cy="1146175"/>
          </a:xfrm>
          <a:prstGeom prst="rect">
            <a:avLst/>
          </a:prstGeom>
          <a:noFill/>
          <a:ln w="9525">
            <a:noFill/>
            <a:miter lim="800000"/>
            <a:headEnd/>
            <a:tailEnd/>
          </a:ln>
        </p:spPr>
      </p:pic>
      <p:pic>
        <p:nvPicPr>
          <p:cNvPr id="12" name="Picture 11"/>
          <p:cNvPicPr>
            <a:picLocks noChangeAspect="1"/>
          </p:cNvPicPr>
          <p:nvPr/>
        </p:nvPicPr>
        <p:blipFill>
          <a:blip r:embed="rId12" cstate="print"/>
          <a:srcRect/>
          <a:stretch>
            <a:fillRect/>
          </a:stretch>
        </p:blipFill>
        <p:spPr bwMode="auto">
          <a:xfrm>
            <a:off x="3062289" y="5302250"/>
            <a:ext cx="976312" cy="731838"/>
          </a:xfrm>
          <a:prstGeom prst="rect">
            <a:avLst/>
          </a:prstGeom>
          <a:noFill/>
          <a:ln w="9525">
            <a:noFill/>
            <a:miter lim="800000"/>
            <a:headEnd/>
            <a:tailEnd/>
          </a:ln>
        </p:spPr>
      </p:pic>
      <p:pic>
        <p:nvPicPr>
          <p:cNvPr id="13" name="Picture 12"/>
          <p:cNvPicPr>
            <a:picLocks noChangeAspect="1"/>
          </p:cNvPicPr>
          <p:nvPr/>
        </p:nvPicPr>
        <p:blipFill>
          <a:blip r:embed="rId13" cstate="print"/>
          <a:srcRect l="31171"/>
          <a:stretch>
            <a:fillRect/>
          </a:stretch>
        </p:blipFill>
        <p:spPr bwMode="auto">
          <a:xfrm rot="638845">
            <a:off x="3376613" y="5118102"/>
            <a:ext cx="849312" cy="944563"/>
          </a:xfrm>
          <a:prstGeom prst="rect">
            <a:avLst/>
          </a:prstGeom>
          <a:noFill/>
          <a:ln w="9525">
            <a:noFill/>
            <a:miter lim="800000"/>
            <a:headEnd/>
            <a:tailEnd/>
          </a:ln>
        </p:spPr>
      </p:pic>
      <p:grpSp>
        <p:nvGrpSpPr>
          <p:cNvPr id="8" name="Group 62"/>
          <p:cNvGrpSpPr>
            <a:grpSpLocks/>
          </p:cNvGrpSpPr>
          <p:nvPr/>
        </p:nvGrpSpPr>
        <p:grpSpPr bwMode="auto">
          <a:xfrm>
            <a:off x="203025" y="1735139"/>
            <a:ext cx="1645001" cy="3997566"/>
            <a:chOff x="180345" y="1734548"/>
            <a:chExt cx="1463472" cy="3999583"/>
          </a:xfrm>
        </p:grpSpPr>
        <p:sp>
          <p:nvSpPr>
            <p:cNvPr id="347205" name="TextBox 60"/>
            <p:cNvSpPr txBox="1">
              <a:spLocks noChangeArrowheads="1"/>
            </p:cNvSpPr>
            <p:nvPr/>
          </p:nvSpPr>
          <p:spPr bwMode="auto">
            <a:xfrm>
              <a:off x="203002" y="1734548"/>
              <a:ext cx="858803" cy="95458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800" smtClean="0">
                  <a:solidFill>
                    <a:srgbClr val="FFFFFF"/>
                  </a:solidFill>
                  <a:latin typeface="Arial" pitchFamily="34" charset="0"/>
                  <a:cs typeface="Arial" pitchFamily="34" charset="0"/>
                </a:rPr>
                <a:t>Liver</a:t>
              </a:r>
            </a:p>
            <a:p>
              <a:pPr algn="ctr" eaLnBrk="0" fontAlgn="base" hangingPunct="0">
                <a:spcBef>
                  <a:spcPct val="0"/>
                </a:spcBef>
                <a:spcAft>
                  <a:spcPct val="0"/>
                </a:spcAft>
              </a:pPr>
              <a:r>
                <a:rPr lang="en-US" sz="2800" smtClean="0">
                  <a:solidFill>
                    <a:srgbClr val="FFFFFF"/>
                  </a:solidFill>
                  <a:latin typeface="Arial" pitchFamily="34" charset="0"/>
                  <a:cs typeface="Arial" pitchFamily="34" charset="0"/>
                </a:rPr>
                <a:t>Cell</a:t>
              </a:r>
            </a:p>
          </p:txBody>
        </p:sp>
        <p:sp>
          <p:nvSpPr>
            <p:cNvPr id="347206" name="TextBox 61"/>
            <p:cNvSpPr txBox="1">
              <a:spLocks noChangeArrowheads="1"/>
            </p:cNvSpPr>
            <p:nvPr/>
          </p:nvSpPr>
          <p:spPr bwMode="auto">
            <a:xfrm>
              <a:off x="180345" y="4348437"/>
              <a:ext cx="1463472" cy="1385694"/>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800" smtClean="0">
                  <a:solidFill>
                    <a:srgbClr val="FFFFFF"/>
                  </a:solidFill>
                  <a:latin typeface="Arial" pitchFamily="34" charset="0"/>
                  <a:cs typeface="Arial" pitchFamily="34" charset="0"/>
                </a:rPr>
                <a:t>Intestinal</a:t>
              </a:r>
            </a:p>
            <a:p>
              <a:pPr algn="ctr" eaLnBrk="0" fontAlgn="base" hangingPunct="0">
                <a:spcBef>
                  <a:spcPct val="0"/>
                </a:spcBef>
                <a:spcAft>
                  <a:spcPct val="0"/>
                </a:spcAft>
              </a:pPr>
              <a:r>
                <a:rPr lang="en-US" sz="2800" smtClean="0">
                  <a:solidFill>
                    <a:srgbClr val="FFFFFF"/>
                  </a:solidFill>
                  <a:latin typeface="Arial" pitchFamily="34" charset="0"/>
                  <a:cs typeface="Arial" pitchFamily="34" charset="0"/>
                </a:rPr>
                <a:t>Epithelial</a:t>
              </a:r>
            </a:p>
            <a:p>
              <a:pPr algn="ctr" eaLnBrk="0" fontAlgn="base" hangingPunct="0">
                <a:spcBef>
                  <a:spcPct val="0"/>
                </a:spcBef>
                <a:spcAft>
                  <a:spcPct val="0"/>
                </a:spcAft>
              </a:pPr>
              <a:r>
                <a:rPr lang="en-US" sz="2800" smtClean="0">
                  <a:solidFill>
                    <a:srgbClr val="FFFFFF"/>
                  </a:solidFill>
                  <a:latin typeface="Arial" pitchFamily="34" charset="0"/>
                  <a:cs typeface="Arial" pitchFamily="34" charset="0"/>
                </a:rPr>
                <a:t>Cell</a:t>
              </a:r>
            </a:p>
          </p:txBody>
        </p:sp>
      </p:grpSp>
      <p:sp>
        <p:nvSpPr>
          <p:cNvPr id="64" name="TextBox 63"/>
          <p:cNvSpPr txBox="1">
            <a:spLocks noChangeArrowheads="1"/>
          </p:cNvSpPr>
          <p:nvPr/>
        </p:nvSpPr>
        <p:spPr bwMode="auto">
          <a:xfrm>
            <a:off x="3127723" y="3090864"/>
            <a:ext cx="880369" cy="52322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Nascent</a:t>
            </a:r>
          </a:p>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VLDL</a:t>
            </a:r>
          </a:p>
        </p:txBody>
      </p:sp>
      <p:sp>
        <p:nvSpPr>
          <p:cNvPr id="65" name="TextBox 64"/>
          <p:cNvSpPr txBox="1">
            <a:spLocks noChangeArrowheads="1"/>
          </p:cNvSpPr>
          <p:nvPr/>
        </p:nvSpPr>
        <p:spPr bwMode="auto">
          <a:xfrm>
            <a:off x="2919419" y="5919789"/>
            <a:ext cx="1279517" cy="52322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Nascent</a:t>
            </a:r>
          </a:p>
          <a:p>
            <a:pPr algn="ctr" eaLnBrk="0" fontAlgn="base" hangingPunct="0">
              <a:spcBef>
                <a:spcPct val="0"/>
              </a:spcBef>
              <a:spcAft>
                <a:spcPct val="0"/>
              </a:spcAft>
            </a:pPr>
            <a:r>
              <a:rPr lang="en-US" sz="1400" b="1" smtClean="0">
                <a:solidFill>
                  <a:srgbClr val="000000"/>
                </a:solidFill>
                <a:latin typeface="Arial" pitchFamily="34" charset="0"/>
                <a:cs typeface="Arial" pitchFamily="34" charset="0"/>
              </a:rPr>
              <a:t>Chylomicron</a:t>
            </a:r>
          </a:p>
        </p:txBody>
      </p:sp>
      <p:sp>
        <p:nvSpPr>
          <p:cNvPr id="347202" name="Rectangle 72"/>
          <p:cNvSpPr>
            <a:spLocks noChangeArrowheads="1"/>
          </p:cNvSpPr>
          <p:nvPr/>
        </p:nvSpPr>
        <p:spPr bwMode="auto">
          <a:xfrm>
            <a:off x="0" y="5853113"/>
            <a:ext cx="1800225" cy="43088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100" smtClean="0">
                <a:solidFill>
                  <a:srgbClr val="000000"/>
                </a:solidFill>
                <a:latin typeface="Arial" pitchFamily="34" charset="0"/>
                <a:cs typeface="Arial" pitchFamily="34" charset="0"/>
              </a:rPr>
              <a:t>Hussain M, et al. </a:t>
            </a:r>
            <a:r>
              <a:rPr lang="en-US" sz="1100" i="1" smtClean="0">
                <a:solidFill>
                  <a:srgbClr val="000000"/>
                </a:solidFill>
                <a:latin typeface="Arial" pitchFamily="34" charset="0"/>
                <a:cs typeface="Arial" pitchFamily="34" charset="0"/>
              </a:rPr>
              <a:t>J Lipid Res</a:t>
            </a:r>
            <a:r>
              <a:rPr lang="en-US" sz="1100" smtClean="0">
                <a:solidFill>
                  <a:srgbClr val="000000"/>
                </a:solidFill>
                <a:latin typeface="Arial" pitchFamily="34" charset="0"/>
                <a:cs typeface="Arial" pitchFamily="34" charset="0"/>
              </a:rPr>
              <a:t>. 2003:44;22-32.</a:t>
            </a:r>
            <a:endParaRPr lang="en-US" sz="1400" smtClean="0">
              <a:solidFill>
                <a:srgbClr val="FFFFFF"/>
              </a:solidFill>
              <a:latin typeface="Arial" pitchFamily="34" charset="0"/>
              <a:cs typeface="Arial" pitchFamily="34" charset="0"/>
            </a:endParaRPr>
          </a:p>
        </p:txBody>
      </p:sp>
      <p:sp>
        <p:nvSpPr>
          <p:cNvPr id="9" name="TextBox 8"/>
          <p:cNvSpPr txBox="1"/>
          <p:nvPr/>
        </p:nvSpPr>
        <p:spPr>
          <a:xfrm>
            <a:off x="249239" y="4826000"/>
            <a:ext cx="1684337" cy="368300"/>
          </a:xfrm>
          <a:prstGeom prst="rect">
            <a:avLst/>
          </a:prstGeom>
          <a:solidFill>
            <a:schemeClr val="tx2">
              <a:lumMod val="40000"/>
              <a:lumOff val="60000"/>
            </a:schemeClr>
          </a:solidFill>
          <a:ln>
            <a:solidFill>
              <a:schemeClr val="tx1"/>
            </a:solidFill>
          </a:ln>
        </p:spPr>
        <p:txBody>
          <a:bodyPr>
            <a:spAutoFit/>
          </a:bodyPr>
          <a:lstStyle/>
          <a:p>
            <a:pPr algn="ctr" eaLnBrk="0" fontAlgn="base" hangingPunct="0">
              <a:spcBef>
                <a:spcPct val="0"/>
              </a:spcBef>
              <a:spcAft>
                <a:spcPct val="0"/>
              </a:spcAft>
              <a:defRPr/>
            </a:pPr>
            <a:r>
              <a:rPr lang="en-US" dirty="0">
                <a:solidFill>
                  <a:prstClr val="black"/>
                </a:solidFill>
                <a:cs typeface="Arial" pitchFamily="34" charset="0"/>
              </a:rPr>
              <a:t>GUT</a:t>
            </a:r>
          </a:p>
        </p:txBody>
      </p:sp>
      <p:sp>
        <p:nvSpPr>
          <p:cNvPr id="63" name="TextBox 62"/>
          <p:cNvSpPr txBox="1"/>
          <p:nvPr/>
        </p:nvSpPr>
        <p:spPr>
          <a:xfrm>
            <a:off x="249239" y="2146300"/>
            <a:ext cx="1684337" cy="369888"/>
          </a:xfrm>
          <a:prstGeom prst="rect">
            <a:avLst/>
          </a:prstGeom>
          <a:solidFill>
            <a:schemeClr val="tx2">
              <a:lumMod val="40000"/>
              <a:lumOff val="60000"/>
            </a:schemeClr>
          </a:solidFill>
          <a:ln>
            <a:solidFill>
              <a:schemeClr val="tx1"/>
            </a:solidFill>
          </a:ln>
        </p:spPr>
        <p:txBody>
          <a:bodyPr>
            <a:spAutoFit/>
          </a:bodyPr>
          <a:lstStyle/>
          <a:p>
            <a:pPr algn="ctr" eaLnBrk="0" fontAlgn="base" hangingPunct="0">
              <a:spcBef>
                <a:spcPct val="0"/>
              </a:spcBef>
              <a:spcAft>
                <a:spcPct val="0"/>
              </a:spcAft>
              <a:defRPr/>
            </a:pPr>
            <a:r>
              <a:rPr lang="en-US" dirty="0">
                <a:solidFill>
                  <a:prstClr val="black"/>
                </a:solidFill>
                <a:cs typeface="Arial" pitchFamily="34" charset="0"/>
              </a:rPr>
              <a:t>LIVER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22" presetClass="entr" presetSubtype="2"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right)">
                                      <p:cBhvr>
                                        <p:cTn id="14" dur="500"/>
                                        <p:tgtEl>
                                          <p:spTgt spid="56"/>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53" presetClass="exit" presetSubtype="32" fill="hold" nodeType="withEffect">
                                  <p:stCondLst>
                                    <p:cond delay="0"/>
                                  </p:stCondLst>
                                  <p:childTnLst>
                                    <p:anim calcmode="lin" valueType="num">
                                      <p:cBhvr>
                                        <p:cTn id="31" dur="2000"/>
                                        <p:tgtEl>
                                          <p:spTgt spid="42"/>
                                        </p:tgtEl>
                                        <p:attrNameLst>
                                          <p:attrName>ppt_w</p:attrName>
                                        </p:attrNameLst>
                                      </p:cBhvr>
                                      <p:tavLst>
                                        <p:tav tm="0">
                                          <p:val>
                                            <p:strVal val="ppt_w"/>
                                          </p:val>
                                        </p:tav>
                                        <p:tav tm="100000">
                                          <p:val>
                                            <p:fltVal val="0"/>
                                          </p:val>
                                        </p:tav>
                                      </p:tavLst>
                                    </p:anim>
                                    <p:anim calcmode="lin" valueType="num">
                                      <p:cBhvr>
                                        <p:cTn id="32" dur="2000"/>
                                        <p:tgtEl>
                                          <p:spTgt spid="42"/>
                                        </p:tgtEl>
                                        <p:attrNameLst>
                                          <p:attrName>ppt_h</p:attrName>
                                        </p:attrNameLst>
                                      </p:cBhvr>
                                      <p:tavLst>
                                        <p:tav tm="0">
                                          <p:val>
                                            <p:strVal val="ppt_h"/>
                                          </p:val>
                                        </p:tav>
                                        <p:tav tm="100000">
                                          <p:val>
                                            <p:fltVal val="0"/>
                                          </p:val>
                                        </p:tav>
                                      </p:tavLst>
                                    </p:anim>
                                    <p:animEffect transition="out" filter="fade">
                                      <p:cBhvr>
                                        <p:cTn id="33" dur="2000"/>
                                        <p:tgtEl>
                                          <p:spTgt spid="42"/>
                                        </p:tgtEl>
                                      </p:cBhvr>
                                    </p:animEffect>
                                    <p:set>
                                      <p:cBhvr>
                                        <p:cTn id="34" dur="1" fill="hold">
                                          <p:stCondLst>
                                            <p:cond delay="1999"/>
                                          </p:stCondLst>
                                        </p:cTn>
                                        <p:tgtEl>
                                          <p:spTgt spid="4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53" presetClass="exit" presetSubtype="32" fill="hold" nodeType="withEffect">
                                  <p:stCondLst>
                                    <p:cond delay="0"/>
                                  </p:stCondLst>
                                  <p:childTnLst>
                                    <p:anim calcmode="lin" valueType="num">
                                      <p:cBhvr>
                                        <p:cTn id="39" dur="2000"/>
                                        <p:tgtEl>
                                          <p:spTgt spid="57"/>
                                        </p:tgtEl>
                                        <p:attrNameLst>
                                          <p:attrName>ppt_w</p:attrName>
                                        </p:attrNameLst>
                                      </p:cBhvr>
                                      <p:tavLst>
                                        <p:tav tm="0">
                                          <p:val>
                                            <p:strVal val="ppt_w"/>
                                          </p:val>
                                        </p:tav>
                                        <p:tav tm="100000">
                                          <p:val>
                                            <p:fltVal val="0"/>
                                          </p:val>
                                        </p:tav>
                                      </p:tavLst>
                                    </p:anim>
                                    <p:anim calcmode="lin" valueType="num">
                                      <p:cBhvr>
                                        <p:cTn id="40" dur="2000"/>
                                        <p:tgtEl>
                                          <p:spTgt spid="57"/>
                                        </p:tgtEl>
                                        <p:attrNameLst>
                                          <p:attrName>ppt_h</p:attrName>
                                        </p:attrNameLst>
                                      </p:cBhvr>
                                      <p:tavLst>
                                        <p:tav tm="0">
                                          <p:val>
                                            <p:strVal val="ppt_h"/>
                                          </p:val>
                                        </p:tav>
                                        <p:tav tm="100000">
                                          <p:val>
                                            <p:fltVal val="0"/>
                                          </p:val>
                                        </p:tav>
                                      </p:tavLst>
                                    </p:anim>
                                    <p:animEffect transition="out" filter="fade">
                                      <p:cBhvr>
                                        <p:cTn id="41" dur="2000"/>
                                        <p:tgtEl>
                                          <p:spTgt spid="57"/>
                                        </p:tgtEl>
                                      </p:cBhvr>
                                    </p:animEffect>
                                    <p:set>
                                      <p:cBhvr>
                                        <p:cTn id="42" dur="1" fill="hold">
                                          <p:stCondLst>
                                            <p:cond delay="1999"/>
                                          </p:stCondLst>
                                        </p:cTn>
                                        <p:tgtEl>
                                          <p:spTgt spid="5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22" presetClass="entr" presetSubtype="8"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left)">
                                      <p:cBhvr>
                                        <p:cTn id="50" dur="500"/>
                                        <p:tgtEl>
                                          <p:spTgt spid="66"/>
                                        </p:tgtEl>
                                      </p:cBhvr>
                                    </p:animEffect>
                                  </p:childTnLst>
                                </p:cTn>
                              </p:par>
                            </p:childTnLst>
                          </p:cTn>
                        </p:par>
                        <p:par>
                          <p:cTn id="51" fill="hold" nodeType="afterGroup">
                            <p:stCondLst>
                              <p:cond delay="500"/>
                            </p:stCondLst>
                            <p:childTnLst>
                              <p:par>
                                <p:cTn id="52" presetID="10"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par>
                                <p:cTn id="69" presetID="22" presetClass="entr" presetSubtype="8"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wipe(left)">
                                      <p:cBhvr>
                                        <p:cTn id="71" dur="500"/>
                                        <p:tgtEl>
                                          <p:spTgt spid="67"/>
                                        </p:tgtEl>
                                      </p:cBhvr>
                                    </p:animEffect>
                                  </p:childTnLst>
                                </p:cTn>
                              </p:par>
                            </p:childTnLst>
                          </p:cTn>
                        </p:par>
                        <p:par>
                          <p:cTn id="72" fill="hold" nodeType="afterGroup">
                            <p:stCondLst>
                              <p:cond delay="500"/>
                            </p:stCondLst>
                            <p:childTnLst>
                              <p:par>
                                <p:cTn id="73" presetID="22" presetClass="entr" presetSubtype="8" fill="hold"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left)">
                                      <p:cBhvr>
                                        <p:cTn id="75" dur="500"/>
                                        <p:tgtEl>
                                          <p:spTgt spid="51"/>
                                        </p:tgtEl>
                                      </p:cBhvr>
                                    </p:animEffect>
                                  </p:childTnLst>
                                </p:cTn>
                              </p:par>
                              <p:par>
                                <p:cTn id="76" presetID="22" presetClass="entr" presetSubtype="8" fill="hold"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500"/>
                                        <p:tgtEl>
                                          <p:spTgt spid="68"/>
                                        </p:tgtEl>
                                      </p:cBhvr>
                                    </p:animEffect>
                                  </p:childTnLst>
                                </p:cTn>
                              </p:par>
                              <p:par>
                                <p:cTn id="79" presetID="47"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1000"/>
                                        <p:tgtEl>
                                          <p:spTgt spid="7"/>
                                        </p:tgtEl>
                                      </p:cBhvr>
                                    </p:animEffect>
                                    <p:anim calcmode="lin" valueType="num">
                                      <p:cBhvr>
                                        <p:cTn id="82" dur="1000" fill="hold"/>
                                        <p:tgtEl>
                                          <p:spTgt spid="7"/>
                                        </p:tgtEl>
                                        <p:attrNameLst>
                                          <p:attrName>ppt_x</p:attrName>
                                        </p:attrNameLst>
                                      </p:cBhvr>
                                      <p:tavLst>
                                        <p:tav tm="0">
                                          <p:val>
                                            <p:strVal val="#ppt_x"/>
                                          </p:val>
                                        </p:tav>
                                        <p:tav tm="100000">
                                          <p:val>
                                            <p:strVal val="#ppt_x"/>
                                          </p:val>
                                        </p:tav>
                                      </p:tavLst>
                                    </p:anim>
                                    <p:anim calcmode="lin" valueType="num">
                                      <p:cBhvr>
                                        <p:cTn id="83" dur="1000" fill="hold"/>
                                        <p:tgtEl>
                                          <p:spTgt spid="7"/>
                                        </p:tgtEl>
                                        <p:attrNameLst>
                                          <p:attrName>ppt_y</p:attrName>
                                        </p:attrNameLst>
                                      </p:cBhvr>
                                      <p:tavLst>
                                        <p:tav tm="0">
                                          <p:val>
                                            <p:strVal val="#ppt_y-.1"/>
                                          </p:val>
                                        </p:tav>
                                        <p:tav tm="100000">
                                          <p:val>
                                            <p:strVal val="#ppt_y"/>
                                          </p:val>
                                        </p:tav>
                                      </p:tavLst>
                                    </p:anim>
                                  </p:childTnLst>
                                </p:cTn>
                              </p:par>
                            </p:childTnLst>
                          </p:cTn>
                        </p:par>
                        <p:par>
                          <p:cTn id="84" fill="hold" nodeType="afterGroup">
                            <p:stCondLst>
                              <p:cond delay="1500"/>
                            </p:stCondLst>
                            <p:childTnLst>
                              <p:par>
                                <p:cTn id="85" presetID="10" presetClass="entr" presetSubtype="0" fill="hold" nodeType="after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48" grpId="0"/>
      <p:bldP spid="49" grpId="0"/>
      <p:bldP spid="64" grpId="0"/>
      <p:bldP spid="65"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 name="AutoShape 8"/>
          <p:cNvSpPr>
            <a:spLocks noChangeArrowheads="1"/>
          </p:cNvSpPr>
          <p:nvPr/>
        </p:nvSpPr>
        <p:spPr bwMode="auto">
          <a:xfrm>
            <a:off x="5540375" y="2382838"/>
            <a:ext cx="1325563" cy="576262"/>
          </a:xfrm>
          <a:prstGeom prst="rightArrow">
            <a:avLst>
              <a:gd name="adj1" fmla="val 56964"/>
              <a:gd name="adj2" fmla="val 37276"/>
            </a:avLst>
          </a:prstGeom>
          <a:gradFill rotWithShape="1">
            <a:gsLst>
              <a:gs pos="0">
                <a:schemeClr val="bg1"/>
              </a:gs>
              <a:gs pos="100000">
                <a:srgbClr val="92D050"/>
              </a:gs>
            </a:gsLst>
            <a:lin ang="0" scaled="1"/>
          </a:gradFill>
          <a:ln w="9525">
            <a:noFill/>
            <a:miter lim="800000"/>
            <a:headEnd/>
            <a:tailEnd/>
          </a:ln>
          <a:effectLst/>
        </p:spPr>
        <p:txBody>
          <a:bodyPr wrap="none" lIns="45720" rIns="45720"/>
          <a:lstStyle>
            <a:defPPr>
              <a:defRPr lang="en-US"/>
            </a:defPPr>
            <a:lvl1pPr algn="ctr" rtl="0" eaLnBrk="0" fontAlgn="base" hangingPunct="0">
              <a:spcBef>
                <a:spcPct val="0"/>
              </a:spcBef>
              <a:spcAft>
                <a:spcPct val="0"/>
              </a:spcAft>
              <a:defRPr sz="1400" kern="1200">
                <a:solidFill>
                  <a:schemeClr val="bg1"/>
                </a:solidFill>
                <a:latin typeface="Arial" charset="0"/>
                <a:ea typeface="+mn-ea"/>
                <a:cs typeface="+mn-cs"/>
              </a:defRPr>
            </a:lvl1pPr>
            <a:lvl2pPr marL="457200" algn="ctr" rtl="0" eaLnBrk="0" fontAlgn="base" hangingPunct="0">
              <a:spcBef>
                <a:spcPct val="0"/>
              </a:spcBef>
              <a:spcAft>
                <a:spcPct val="0"/>
              </a:spcAft>
              <a:defRPr sz="1400" kern="1200">
                <a:solidFill>
                  <a:schemeClr val="bg1"/>
                </a:solidFill>
                <a:latin typeface="Arial" charset="0"/>
                <a:ea typeface="+mn-ea"/>
                <a:cs typeface="+mn-cs"/>
              </a:defRPr>
            </a:lvl2pPr>
            <a:lvl3pPr marL="914400" algn="ctr" rtl="0" eaLnBrk="0" fontAlgn="base" hangingPunct="0">
              <a:spcBef>
                <a:spcPct val="0"/>
              </a:spcBef>
              <a:spcAft>
                <a:spcPct val="0"/>
              </a:spcAft>
              <a:defRPr sz="1400" kern="1200">
                <a:solidFill>
                  <a:schemeClr val="bg1"/>
                </a:solidFill>
                <a:latin typeface="Arial" charset="0"/>
                <a:ea typeface="+mn-ea"/>
                <a:cs typeface="+mn-cs"/>
              </a:defRPr>
            </a:lvl3pPr>
            <a:lvl4pPr marL="1371600" algn="ctr" rtl="0" eaLnBrk="0" fontAlgn="base" hangingPunct="0">
              <a:spcBef>
                <a:spcPct val="0"/>
              </a:spcBef>
              <a:spcAft>
                <a:spcPct val="0"/>
              </a:spcAft>
              <a:defRPr sz="1400" kern="1200">
                <a:solidFill>
                  <a:schemeClr val="bg1"/>
                </a:solidFill>
                <a:latin typeface="Arial" charset="0"/>
                <a:ea typeface="+mn-ea"/>
                <a:cs typeface="+mn-cs"/>
              </a:defRPr>
            </a:lvl4pPr>
            <a:lvl5pPr marL="1828800" algn="ctr" rtl="0" eaLnBrk="0" fontAlgn="base" hangingPunct="0">
              <a:spcBef>
                <a:spcPct val="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defTabSz="457200">
              <a:defRPr/>
            </a:pPr>
            <a:endParaRPr lang="en-US" sz="2000" b="1">
              <a:solidFill>
                <a:prstClr val="white"/>
              </a:solidFill>
              <a:effectLst>
                <a:outerShdw blurRad="38100" dist="38100" dir="2700000" algn="tl">
                  <a:srgbClr val="000000">
                    <a:alpha val="43137"/>
                  </a:srgbClr>
                </a:outerShdw>
              </a:effectLst>
              <a:latin typeface="Arial Narrow" pitchFamily="34" charset="0"/>
            </a:endParaRPr>
          </a:p>
        </p:txBody>
      </p:sp>
      <p:sp>
        <p:nvSpPr>
          <p:cNvPr id="60" name="AutoShape 8"/>
          <p:cNvSpPr>
            <a:spLocks noChangeArrowheads="1"/>
          </p:cNvSpPr>
          <p:nvPr/>
        </p:nvSpPr>
        <p:spPr bwMode="auto">
          <a:xfrm>
            <a:off x="5540375" y="4794252"/>
            <a:ext cx="1325563" cy="574675"/>
          </a:xfrm>
          <a:prstGeom prst="rightArrow">
            <a:avLst>
              <a:gd name="adj1" fmla="val 56964"/>
              <a:gd name="adj2" fmla="val 37276"/>
            </a:avLst>
          </a:prstGeom>
          <a:gradFill rotWithShape="1">
            <a:gsLst>
              <a:gs pos="0">
                <a:schemeClr val="bg1"/>
              </a:gs>
              <a:gs pos="100000">
                <a:srgbClr val="FF99FF"/>
              </a:gs>
            </a:gsLst>
            <a:lin ang="0" scaled="1"/>
          </a:gradFill>
          <a:ln w="9525">
            <a:noFill/>
            <a:miter lim="800000"/>
            <a:headEnd/>
            <a:tailEnd/>
          </a:ln>
          <a:effectLst/>
        </p:spPr>
        <p:txBody>
          <a:bodyPr wrap="none" lIns="45720" rIns="45720"/>
          <a:lstStyle>
            <a:defPPr>
              <a:defRPr lang="en-US"/>
            </a:defPPr>
            <a:lvl1pPr algn="ctr" rtl="0" eaLnBrk="0" fontAlgn="base" hangingPunct="0">
              <a:spcBef>
                <a:spcPct val="0"/>
              </a:spcBef>
              <a:spcAft>
                <a:spcPct val="0"/>
              </a:spcAft>
              <a:defRPr sz="1400" kern="1200">
                <a:solidFill>
                  <a:schemeClr val="bg1"/>
                </a:solidFill>
                <a:latin typeface="Arial" charset="0"/>
                <a:ea typeface="+mn-ea"/>
                <a:cs typeface="+mn-cs"/>
              </a:defRPr>
            </a:lvl1pPr>
            <a:lvl2pPr marL="457200" algn="ctr" rtl="0" eaLnBrk="0" fontAlgn="base" hangingPunct="0">
              <a:spcBef>
                <a:spcPct val="0"/>
              </a:spcBef>
              <a:spcAft>
                <a:spcPct val="0"/>
              </a:spcAft>
              <a:defRPr sz="1400" kern="1200">
                <a:solidFill>
                  <a:schemeClr val="bg1"/>
                </a:solidFill>
                <a:latin typeface="Arial" charset="0"/>
                <a:ea typeface="+mn-ea"/>
                <a:cs typeface="+mn-cs"/>
              </a:defRPr>
            </a:lvl2pPr>
            <a:lvl3pPr marL="914400" algn="ctr" rtl="0" eaLnBrk="0" fontAlgn="base" hangingPunct="0">
              <a:spcBef>
                <a:spcPct val="0"/>
              </a:spcBef>
              <a:spcAft>
                <a:spcPct val="0"/>
              </a:spcAft>
              <a:defRPr sz="1400" kern="1200">
                <a:solidFill>
                  <a:schemeClr val="bg1"/>
                </a:solidFill>
                <a:latin typeface="Arial" charset="0"/>
                <a:ea typeface="+mn-ea"/>
                <a:cs typeface="+mn-cs"/>
              </a:defRPr>
            </a:lvl3pPr>
            <a:lvl4pPr marL="1371600" algn="ctr" rtl="0" eaLnBrk="0" fontAlgn="base" hangingPunct="0">
              <a:spcBef>
                <a:spcPct val="0"/>
              </a:spcBef>
              <a:spcAft>
                <a:spcPct val="0"/>
              </a:spcAft>
              <a:defRPr sz="1400" kern="1200">
                <a:solidFill>
                  <a:schemeClr val="bg1"/>
                </a:solidFill>
                <a:latin typeface="Arial" charset="0"/>
                <a:ea typeface="+mn-ea"/>
                <a:cs typeface="+mn-cs"/>
              </a:defRPr>
            </a:lvl4pPr>
            <a:lvl5pPr marL="1828800" algn="ctr" rtl="0" eaLnBrk="0" fontAlgn="base" hangingPunct="0">
              <a:spcBef>
                <a:spcPct val="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defTabSz="457200">
              <a:defRPr/>
            </a:pPr>
            <a:endParaRPr lang="en-US" sz="2000" b="1">
              <a:solidFill>
                <a:prstClr val="white"/>
              </a:solidFill>
              <a:effectLst>
                <a:outerShdw blurRad="38100" dist="38100" dir="2700000" algn="tl">
                  <a:srgbClr val="000000">
                    <a:alpha val="43137"/>
                  </a:srgbClr>
                </a:outerShdw>
              </a:effectLst>
              <a:latin typeface="Arial Narrow" pitchFamily="34" charset="0"/>
            </a:endParaRPr>
          </a:p>
        </p:txBody>
      </p:sp>
      <p:grpSp>
        <p:nvGrpSpPr>
          <p:cNvPr id="2" name="Group 68"/>
          <p:cNvGrpSpPr>
            <a:grpSpLocks/>
          </p:cNvGrpSpPr>
          <p:nvPr/>
        </p:nvGrpSpPr>
        <p:grpSpPr bwMode="auto">
          <a:xfrm>
            <a:off x="3459164" y="4395790"/>
            <a:ext cx="2555875" cy="1303337"/>
            <a:chOff x="2834642" y="4763447"/>
            <a:chExt cx="2615965" cy="1368524"/>
          </a:xfrm>
        </p:grpSpPr>
        <p:sp>
          <p:nvSpPr>
            <p:cNvPr id="70" name="AutoShape 8"/>
            <p:cNvSpPr>
              <a:spLocks noChangeArrowheads="1"/>
            </p:cNvSpPr>
            <p:nvPr/>
          </p:nvSpPr>
          <p:spPr bwMode="auto">
            <a:xfrm>
              <a:off x="2834642" y="5161835"/>
              <a:ext cx="1216992" cy="575081"/>
            </a:xfrm>
            <a:prstGeom prst="rightArrow">
              <a:avLst>
                <a:gd name="adj1" fmla="val 56964"/>
                <a:gd name="adj2" fmla="val 37276"/>
              </a:avLst>
            </a:prstGeom>
            <a:gradFill rotWithShape="1">
              <a:gsLst>
                <a:gs pos="0">
                  <a:schemeClr val="bg1"/>
                </a:gs>
                <a:gs pos="100000">
                  <a:srgbClr val="FF99FF"/>
                </a:gs>
              </a:gsLst>
              <a:lin ang="0" scaled="1"/>
            </a:gradFill>
            <a:ln w="9525">
              <a:noFill/>
              <a:miter lim="800000"/>
              <a:headEnd/>
              <a:tailEnd/>
            </a:ln>
            <a:effectLst/>
          </p:spPr>
          <p:txBody>
            <a:bodyPr wrap="none" lIns="45720" rIns="45720"/>
            <a:lstStyle>
              <a:defPPr>
                <a:defRPr lang="en-US"/>
              </a:defPPr>
              <a:lvl1pPr algn="ctr" rtl="0" eaLnBrk="0" fontAlgn="base" hangingPunct="0">
                <a:spcBef>
                  <a:spcPct val="0"/>
                </a:spcBef>
                <a:spcAft>
                  <a:spcPct val="0"/>
                </a:spcAft>
                <a:defRPr sz="1400" kern="1200">
                  <a:solidFill>
                    <a:schemeClr val="bg1"/>
                  </a:solidFill>
                  <a:latin typeface="Arial" charset="0"/>
                  <a:ea typeface="+mn-ea"/>
                  <a:cs typeface="+mn-cs"/>
                </a:defRPr>
              </a:lvl1pPr>
              <a:lvl2pPr marL="457200" algn="ctr" rtl="0" eaLnBrk="0" fontAlgn="base" hangingPunct="0">
                <a:spcBef>
                  <a:spcPct val="0"/>
                </a:spcBef>
                <a:spcAft>
                  <a:spcPct val="0"/>
                </a:spcAft>
                <a:defRPr sz="1400" kern="1200">
                  <a:solidFill>
                    <a:schemeClr val="bg1"/>
                  </a:solidFill>
                  <a:latin typeface="Arial" charset="0"/>
                  <a:ea typeface="+mn-ea"/>
                  <a:cs typeface="+mn-cs"/>
                </a:defRPr>
              </a:lvl2pPr>
              <a:lvl3pPr marL="914400" algn="ctr" rtl="0" eaLnBrk="0" fontAlgn="base" hangingPunct="0">
                <a:spcBef>
                  <a:spcPct val="0"/>
                </a:spcBef>
                <a:spcAft>
                  <a:spcPct val="0"/>
                </a:spcAft>
                <a:defRPr sz="1400" kern="1200">
                  <a:solidFill>
                    <a:schemeClr val="bg1"/>
                  </a:solidFill>
                  <a:latin typeface="Arial" charset="0"/>
                  <a:ea typeface="+mn-ea"/>
                  <a:cs typeface="+mn-cs"/>
                </a:defRPr>
              </a:lvl3pPr>
              <a:lvl4pPr marL="1371600" algn="ctr" rtl="0" eaLnBrk="0" fontAlgn="base" hangingPunct="0">
                <a:spcBef>
                  <a:spcPct val="0"/>
                </a:spcBef>
                <a:spcAft>
                  <a:spcPct val="0"/>
                </a:spcAft>
                <a:defRPr sz="1400" kern="1200">
                  <a:solidFill>
                    <a:schemeClr val="bg1"/>
                  </a:solidFill>
                  <a:latin typeface="Arial" charset="0"/>
                  <a:ea typeface="+mn-ea"/>
                  <a:cs typeface="+mn-cs"/>
                </a:defRPr>
              </a:lvl4pPr>
              <a:lvl5pPr marL="1828800" algn="ctr" rtl="0" eaLnBrk="0" fontAlgn="base" hangingPunct="0">
                <a:spcBef>
                  <a:spcPct val="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defTabSz="457200">
                <a:defRPr/>
              </a:pPr>
              <a:endParaRPr lang="en-US" sz="2000" b="1">
                <a:solidFill>
                  <a:prstClr val="white"/>
                </a:solidFill>
                <a:effectLst>
                  <a:outerShdw blurRad="38100" dist="38100" dir="2700000" algn="tl">
                    <a:srgbClr val="000000">
                      <a:alpha val="43137"/>
                    </a:srgbClr>
                  </a:outerShdw>
                </a:effectLst>
                <a:latin typeface="Arial Narrow" pitchFamily="34" charset="0"/>
              </a:endParaRPr>
            </a:p>
          </p:txBody>
        </p:sp>
        <p:pic>
          <p:nvPicPr>
            <p:cNvPr id="348219" name="Picture 71" descr="VLDL"/>
            <p:cNvPicPr>
              <a:picLocks noChangeAspect="1" noChangeArrowheads="1"/>
            </p:cNvPicPr>
            <p:nvPr/>
          </p:nvPicPr>
          <p:blipFill>
            <a:blip r:embed="rId3" cstate="print">
              <a:lum bright="-12000" contrast="36000"/>
            </a:blip>
            <a:srcRect/>
            <a:stretch>
              <a:fillRect/>
            </a:stretch>
          </p:blipFill>
          <p:spPr bwMode="auto">
            <a:xfrm>
              <a:off x="4082080" y="4763447"/>
              <a:ext cx="1368527" cy="1368524"/>
            </a:xfrm>
            <a:prstGeom prst="rect">
              <a:avLst/>
            </a:prstGeom>
            <a:noFill/>
            <a:ln w="9525">
              <a:noFill/>
              <a:miter lim="800000"/>
              <a:headEnd/>
              <a:tailEnd/>
            </a:ln>
          </p:spPr>
        </p:pic>
      </p:grpSp>
      <p:grpSp>
        <p:nvGrpSpPr>
          <p:cNvPr id="3" name="Group 74"/>
          <p:cNvGrpSpPr>
            <a:grpSpLocks/>
          </p:cNvGrpSpPr>
          <p:nvPr/>
        </p:nvGrpSpPr>
        <p:grpSpPr bwMode="auto">
          <a:xfrm>
            <a:off x="2814639" y="1816100"/>
            <a:ext cx="3387725" cy="1689100"/>
            <a:chOff x="2834642" y="2369920"/>
            <a:chExt cx="2588441" cy="1372316"/>
          </a:xfrm>
        </p:grpSpPr>
        <p:sp>
          <p:nvSpPr>
            <p:cNvPr id="76" name="AutoShape 8"/>
            <p:cNvSpPr>
              <a:spLocks noChangeArrowheads="1"/>
            </p:cNvSpPr>
            <p:nvPr/>
          </p:nvSpPr>
          <p:spPr bwMode="auto">
            <a:xfrm>
              <a:off x="2834642" y="2751692"/>
              <a:ext cx="1219017" cy="573948"/>
            </a:xfrm>
            <a:prstGeom prst="rightArrow">
              <a:avLst>
                <a:gd name="adj1" fmla="val 56964"/>
                <a:gd name="adj2" fmla="val 37276"/>
              </a:avLst>
            </a:prstGeom>
            <a:gradFill rotWithShape="1">
              <a:gsLst>
                <a:gs pos="0">
                  <a:schemeClr val="bg1"/>
                </a:gs>
                <a:gs pos="100000">
                  <a:srgbClr val="92D050"/>
                </a:gs>
              </a:gsLst>
              <a:lin ang="0" scaled="1"/>
            </a:gradFill>
            <a:ln w="9525">
              <a:noFill/>
              <a:miter lim="800000"/>
              <a:headEnd/>
              <a:tailEnd/>
            </a:ln>
            <a:effectLst/>
          </p:spPr>
          <p:txBody>
            <a:bodyPr wrap="none" lIns="45720" rIns="45720"/>
            <a:lstStyle>
              <a:defPPr>
                <a:defRPr lang="en-US"/>
              </a:defPPr>
              <a:lvl1pPr algn="ctr" rtl="0" eaLnBrk="0" fontAlgn="base" hangingPunct="0">
                <a:spcBef>
                  <a:spcPct val="0"/>
                </a:spcBef>
                <a:spcAft>
                  <a:spcPct val="0"/>
                </a:spcAft>
                <a:defRPr sz="1400" kern="1200">
                  <a:solidFill>
                    <a:schemeClr val="bg1"/>
                  </a:solidFill>
                  <a:latin typeface="Arial" charset="0"/>
                  <a:ea typeface="+mn-ea"/>
                  <a:cs typeface="+mn-cs"/>
                </a:defRPr>
              </a:lvl1pPr>
              <a:lvl2pPr marL="457200" algn="ctr" rtl="0" eaLnBrk="0" fontAlgn="base" hangingPunct="0">
                <a:spcBef>
                  <a:spcPct val="0"/>
                </a:spcBef>
                <a:spcAft>
                  <a:spcPct val="0"/>
                </a:spcAft>
                <a:defRPr sz="1400" kern="1200">
                  <a:solidFill>
                    <a:schemeClr val="bg1"/>
                  </a:solidFill>
                  <a:latin typeface="Arial" charset="0"/>
                  <a:ea typeface="+mn-ea"/>
                  <a:cs typeface="+mn-cs"/>
                </a:defRPr>
              </a:lvl2pPr>
              <a:lvl3pPr marL="914400" algn="ctr" rtl="0" eaLnBrk="0" fontAlgn="base" hangingPunct="0">
                <a:spcBef>
                  <a:spcPct val="0"/>
                </a:spcBef>
                <a:spcAft>
                  <a:spcPct val="0"/>
                </a:spcAft>
                <a:defRPr sz="1400" kern="1200">
                  <a:solidFill>
                    <a:schemeClr val="bg1"/>
                  </a:solidFill>
                  <a:latin typeface="Arial" charset="0"/>
                  <a:ea typeface="+mn-ea"/>
                  <a:cs typeface="+mn-cs"/>
                </a:defRPr>
              </a:lvl3pPr>
              <a:lvl4pPr marL="1371600" algn="ctr" rtl="0" eaLnBrk="0" fontAlgn="base" hangingPunct="0">
                <a:spcBef>
                  <a:spcPct val="0"/>
                </a:spcBef>
                <a:spcAft>
                  <a:spcPct val="0"/>
                </a:spcAft>
                <a:defRPr sz="1400" kern="1200">
                  <a:solidFill>
                    <a:schemeClr val="bg1"/>
                  </a:solidFill>
                  <a:latin typeface="Arial" charset="0"/>
                  <a:ea typeface="+mn-ea"/>
                  <a:cs typeface="+mn-cs"/>
                </a:defRPr>
              </a:lvl4pPr>
              <a:lvl5pPr marL="1828800" algn="ctr" rtl="0" eaLnBrk="0" fontAlgn="base" hangingPunct="0">
                <a:spcBef>
                  <a:spcPct val="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defTabSz="457200">
                <a:defRPr/>
              </a:pPr>
              <a:endParaRPr lang="en-US" sz="2000" b="1">
                <a:solidFill>
                  <a:prstClr val="white"/>
                </a:solidFill>
                <a:effectLst>
                  <a:outerShdw blurRad="38100" dist="38100" dir="2700000" algn="tl">
                    <a:srgbClr val="000000">
                      <a:alpha val="43137"/>
                    </a:srgbClr>
                  </a:outerShdw>
                </a:effectLst>
                <a:latin typeface="Arial Narrow" pitchFamily="34" charset="0"/>
              </a:endParaRPr>
            </a:p>
          </p:txBody>
        </p:sp>
        <p:pic>
          <p:nvPicPr>
            <p:cNvPr id="348217" name="Picture 76" descr="Chylomicron"/>
            <p:cNvPicPr>
              <a:picLocks noChangeAspect="1" noChangeArrowheads="1"/>
            </p:cNvPicPr>
            <p:nvPr/>
          </p:nvPicPr>
          <p:blipFill>
            <a:blip r:embed="rId4" cstate="print">
              <a:lum bright="-6000" contrast="12000"/>
            </a:blip>
            <a:srcRect/>
            <a:stretch>
              <a:fillRect/>
            </a:stretch>
          </p:blipFill>
          <p:spPr bwMode="auto">
            <a:xfrm>
              <a:off x="4050766" y="2369920"/>
              <a:ext cx="1372317" cy="1372316"/>
            </a:xfrm>
            <a:prstGeom prst="rect">
              <a:avLst/>
            </a:prstGeom>
            <a:noFill/>
            <a:ln w="9525">
              <a:noFill/>
              <a:miter lim="800000"/>
              <a:headEnd/>
              <a:tailEnd/>
            </a:ln>
          </p:spPr>
        </p:pic>
      </p:grpSp>
      <p:pic>
        <p:nvPicPr>
          <p:cNvPr id="348166" name="Picture 2" descr="D:\Digital Stock\Purchased\iStockPhoto\Life Sciences\iStock_000006006595XSmall.jpg"/>
          <p:cNvPicPr>
            <a:picLocks noChangeAspect="1" noChangeArrowheads="1"/>
          </p:cNvPicPr>
          <p:nvPr/>
        </p:nvPicPr>
        <p:blipFill>
          <a:blip r:embed="rId5" cstate="print"/>
          <a:srcRect/>
          <a:stretch>
            <a:fillRect/>
          </a:stretch>
        </p:blipFill>
        <p:spPr bwMode="auto">
          <a:xfrm>
            <a:off x="6837364" y="1103313"/>
            <a:ext cx="3244850" cy="5102225"/>
          </a:xfrm>
          <a:prstGeom prst="rect">
            <a:avLst/>
          </a:prstGeom>
          <a:noFill/>
          <a:ln w="9525">
            <a:noFill/>
            <a:miter lim="800000"/>
            <a:headEnd/>
            <a:tailEnd/>
          </a:ln>
        </p:spPr>
      </p:pic>
      <p:sp>
        <p:nvSpPr>
          <p:cNvPr id="348167" name="Title 5"/>
          <p:cNvSpPr>
            <a:spLocks noGrp="1"/>
          </p:cNvSpPr>
          <p:nvPr>
            <p:ph type="title"/>
          </p:nvPr>
        </p:nvSpPr>
        <p:spPr>
          <a:xfrm>
            <a:off x="301626" y="160338"/>
            <a:ext cx="9793288" cy="1135062"/>
          </a:xfrm>
        </p:spPr>
        <p:txBody>
          <a:bodyPr/>
          <a:lstStyle/>
          <a:p>
            <a:r>
              <a:rPr lang="en-US" sz="3200" smtClean="0"/>
              <a:t>MTP Inhibition Predicted to Reduce Production of Both Chylomicrons and VLDL</a:t>
            </a:r>
          </a:p>
        </p:txBody>
      </p:sp>
      <p:sp>
        <p:nvSpPr>
          <p:cNvPr id="348168" name="Rectangle 3"/>
          <p:cNvSpPr>
            <a:spLocks noChangeArrowheads="1"/>
          </p:cNvSpPr>
          <p:nvPr/>
        </p:nvSpPr>
        <p:spPr bwMode="auto">
          <a:xfrm>
            <a:off x="1730376" y="1211263"/>
            <a:ext cx="6918325" cy="4419600"/>
          </a:xfrm>
          <a:prstGeom prst="rect">
            <a:avLst/>
          </a:prstGeom>
          <a:noFill/>
          <a:ln w="38100">
            <a:no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pic>
        <p:nvPicPr>
          <p:cNvPr id="348169" name="Picture 7" descr="hepatocyte"/>
          <p:cNvPicPr>
            <a:picLocks noChangeAspect="1" noChangeArrowheads="1"/>
          </p:cNvPicPr>
          <p:nvPr/>
        </p:nvPicPr>
        <p:blipFill>
          <a:blip r:embed="rId6" cstate="print">
            <a:lum bright="-6000" contrast="12000"/>
          </a:blip>
          <a:srcRect/>
          <a:stretch>
            <a:fillRect/>
          </a:stretch>
        </p:blipFill>
        <p:spPr bwMode="auto">
          <a:xfrm>
            <a:off x="1493840" y="4056063"/>
            <a:ext cx="2382837" cy="2055812"/>
          </a:xfrm>
          <a:prstGeom prst="rect">
            <a:avLst/>
          </a:prstGeom>
          <a:noFill/>
          <a:ln w="9525">
            <a:noFill/>
            <a:miter lim="800000"/>
            <a:headEnd/>
            <a:tailEnd/>
          </a:ln>
        </p:spPr>
      </p:pic>
      <p:sp>
        <p:nvSpPr>
          <p:cNvPr id="348170" name="Line 19"/>
          <p:cNvSpPr>
            <a:spLocks noChangeShapeType="1"/>
          </p:cNvSpPr>
          <p:nvPr/>
        </p:nvSpPr>
        <p:spPr bwMode="auto">
          <a:xfrm>
            <a:off x="2682875" y="4589463"/>
            <a:ext cx="0" cy="347662"/>
          </a:xfrm>
          <a:prstGeom prst="line">
            <a:avLst/>
          </a:prstGeom>
          <a:noFill/>
          <a:ln w="38100">
            <a:solidFill>
              <a:schemeClr val="bg2"/>
            </a:solidFill>
            <a:round/>
            <a:headEnd/>
            <a:tailEnd type="triangle" w="med" len="med"/>
          </a:ln>
        </p:spPr>
        <p:txBody>
          <a:bodyPr wrap="none" anchor="ctr"/>
          <a:lstStyle/>
          <a:p>
            <a:pPr fontAlgn="base">
              <a:spcBef>
                <a:spcPct val="0"/>
              </a:spcBef>
              <a:spcAft>
                <a:spcPct val="0"/>
              </a:spcAft>
            </a:pPr>
            <a:endParaRPr lang="el-GR" sz="2400" smtClean="0">
              <a:solidFill>
                <a:srgbClr val="000000"/>
              </a:solidFill>
              <a:latin typeface="Times New Roman" pitchFamily="18" charset="0"/>
            </a:endParaRPr>
          </a:p>
        </p:txBody>
      </p:sp>
      <p:sp>
        <p:nvSpPr>
          <p:cNvPr id="348171" name="Text Box 20"/>
          <p:cNvSpPr txBox="1">
            <a:spLocks noChangeArrowheads="1"/>
          </p:cNvSpPr>
          <p:nvPr/>
        </p:nvSpPr>
        <p:spPr bwMode="auto">
          <a:xfrm>
            <a:off x="1885950" y="5638802"/>
            <a:ext cx="1568450" cy="30797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400" b="1" smtClean="0">
                <a:solidFill>
                  <a:srgbClr val="000000"/>
                </a:solidFill>
                <a:cs typeface="Arial" pitchFamily="34" charset="0"/>
              </a:rPr>
              <a:t>Apo B-100</a:t>
            </a:r>
          </a:p>
        </p:txBody>
      </p:sp>
      <p:sp>
        <p:nvSpPr>
          <p:cNvPr id="348172" name="Text Box 21"/>
          <p:cNvSpPr txBox="1">
            <a:spLocks noChangeArrowheads="1"/>
          </p:cNvSpPr>
          <p:nvPr/>
        </p:nvSpPr>
        <p:spPr bwMode="auto">
          <a:xfrm>
            <a:off x="2657475" y="4191002"/>
            <a:ext cx="796925" cy="30797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400" b="1" smtClean="0">
                <a:solidFill>
                  <a:srgbClr val="000000"/>
                </a:solidFill>
                <a:cs typeface="Arial" pitchFamily="34" charset="0"/>
              </a:rPr>
              <a:t>MTP</a:t>
            </a:r>
          </a:p>
        </p:txBody>
      </p:sp>
      <p:sp>
        <p:nvSpPr>
          <p:cNvPr id="348173" name="Line 22"/>
          <p:cNvSpPr>
            <a:spLocks noChangeShapeType="1"/>
          </p:cNvSpPr>
          <p:nvPr/>
        </p:nvSpPr>
        <p:spPr bwMode="auto">
          <a:xfrm flipV="1">
            <a:off x="2682875" y="5108575"/>
            <a:ext cx="0" cy="547688"/>
          </a:xfrm>
          <a:prstGeom prst="line">
            <a:avLst/>
          </a:prstGeom>
          <a:noFill/>
          <a:ln w="38100">
            <a:solidFill>
              <a:srgbClr val="7C609E"/>
            </a:solidFill>
            <a:round/>
            <a:headEnd/>
            <a:tailEnd type="triangle" w="med" len="med"/>
          </a:ln>
        </p:spPr>
        <p:txBody>
          <a:bodyPr wrap="none" anchor="ctr"/>
          <a:lstStyle/>
          <a:p>
            <a:pPr fontAlgn="base">
              <a:spcBef>
                <a:spcPct val="0"/>
              </a:spcBef>
              <a:spcAft>
                <a:spcPct val="0"/>
              </a:spcAft>
            </a:pPr>
            <a:endParaRPr lang="el-GR" sz="2400" smtClean="0">
              <a:solidFill>
                <a:srgbClr val="000000"/>
              </a:solidFill>
              <a:latin typeface="Times New Roman" pitchFamily="18" charset="0"/>
            </a:endParaRPr>
          </a:p>
        </p:txBody>
      </p:sp>
      <p:pic>
        <p:nvPicPr>
          <p:cNvPr id="348174" name="Picture 24" descr="enteroocyte"/>
          <p:cNvPicPr>
            <a:picLocks noChangeAspect="1" noChangeArrowheads="1"/>
          </p:cNvPicPr>
          <p:nvPr/>
        </p:nvPicPr>
        <p:blipFill>
          <a:blip r:embed="rId7" cstate="print">
            <a:lum bright="-12000" contrast="24000"/>
          </a:blip>
          <a:srcRect/>
          <a:stretch>
            <a:fillRect/>
          </a:stretch>
        </p:blipFill>
        <p:spPr bwMode="auto">
          <a:xfrm>
            <a:off x="1562101" y="1765300"/>
            <a:ext cx="2320925" cy="1828800"/>
          </a:xfrm>
          <a:prstGeom prst="rect">
            <a:avLst/>
          </a:prstGeom>
          <a:noFill/>
          <a:ln w="9525">
            <a:noFill/>
            <a:miter lim="800000"/>
            <a:headEnd/>
            <a:tailEnd/>
          </a:ln>
        </p:spPr>
      </p:pic>
      <p:pic>
        <p:nvPicPr>
          <p:cNvPr id="348175" name="Picture 35" descr="MTP"/>
          <p:cNvPicPr>
            <a:picLocks noChangeAspect="1" noChangeArrowheads="1"/>
          </p:cNvPicPr>
          <p:nvPr/>
        </p:nvPicPr>
        <p:blipFill>
          <a:blip r:embed="rId8" cstate="print">
            <a:lum bright="-6000" contrast="12000"/>
          </a:blip>
          <a:srcRect/>
          <a:stretch>
            <a:fillRect/>
          </a:stretch>
        </p:blipFill>
        <p:spPr bwMode="auto">
          <a:xfrm>
            <a:off x="3073400" y="1955800"/>
            <a:ext cx="387350" cy="457200"/>
          </a:xfrm>
          <a:prstGeom prst="rect">
            <a:avLst/>
          </a:prstGeom>
          <a:noFill/>
          <a:ln w="9525">
            <a:noFill/>
            <a:miter lim="800000"/>
            <a:headEnd/>
            <a:tailEnd/>
          </a:ln>
        </p:spPr>
      </p:pic>
      <p:sp>
        <p:nvSpPr>
          <p:cNvPr id="348176" name="Line 36"/>
          <p:cNvSpPr>
            <a:spLocks noChangeShapeType="1"/>
          </p:cNvSpPr>
          <p:nvPr/>
        </p:nvSpPr>
        <p:spPr bwMode="auto">
          <a:xfrm>
            <a:off x="3116264" y="2301875"/>
            <a:ext cx="0" cy="242888"/>
          </a:xfrm>
          <a:prstGeom prst="line">
            <a:avLst/>
          </a:prstGeom>
          <a:noFill/>
          <a:ln w="38100">
            <a:solidFill>
              <a:schemeClr val="bg2"/>
            </a:solidFill>
            <a:round/>
            <a:headEnd/>
            <a:tailEnd type="triangle" w="med" len="med"/>
          </a:ln>
        </p:spPr>
        <p:txBody>
          <a:bodyPr wrap="none" anchor="ctr"/>
          <a:lstStyle/>
          <a:p>
            <a:pPr fontAlgn="base">
              <a:spcBef>
                <a:spcPct val="0"/>
              </a:spcBef>
              <a:spcAft>
                <a:spcPct val="0"/>
              </a:spcAft>
            </a:pPr>
            <a:endParaRPr lang="el-GR" sz="2400" smtClean="0">
              <a:solidFill>
                <a:srgbClr val="000000"/>
              </a:solidFill>
              <a:latin typeface="Times New Roman" pitchFamily="18" charset="0"/>
            </a:endParaRPr>
          </a:p>
        </p:txBody>
      </p:sp>
      <p:sp>
        <p:nvSpPr>
          <p:cNvPr id="348177" name="Text Box 37"/>
          <p:cNvSpPr txBox="1">
            <a:spLocks noChangeArrowheads="1"/>
          </p:cNvSpPr>
          <p:nvPr/>
        </p:nvSpPr>
        <p:spPr bwMode="auto">
          <a:xfrm>
            <a:off x="2400302" y="3259140"/>
            <a:ext cx="1370013" cy="30797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400" b="1" smtClean="0">
                <a:solidFill>
                  <a:srgbClr val="000000"/>
                </a:solidFill>
                <a:cs typeface="Arial" pitchFamily="34" charset="0"/>
              </a:rPr>
              <a:t>Apo B-48</a:t>
            </a:r>
          </a:p>
        </p:txBody>
      </p:sp>
      <p:sp>
        <p:nvSpPr>
          <p:cNvPr id="348178" name="Text Box 38"/>
          <p:cNvSpPr txBox="1">
            <a:spLocks noChangeArrowheads="1"/>
          </p:cNvSpPr>
          <p:nvPr/>
        </p:nvSpPr>
        <p:spPr bwMode="auto">
          <a:xfrm>
            <a:off x="3171825" y="1835152"/>
            <a:ext cx="668338" cy="30797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400" b="1" smtClean="0">
                <a:solidFill>
                  <a:srgbClr val="000000"/>
                </a:solidFill>
                <a:cs typeface="Arial" pitchFamily="34" charset="0"/>
              </a:rPr>
              <a:t>MTP</a:t>
            </a:r>
          </a:p>
        </p:txBody>
      </p:sp>
      <p:sp>
        <p:nvSpPr>
          <p:cNvPr id="348179" name="Line 39"/>
          <p:cNvSpPr>
            <a:spLocks noChangeShapeType="1"/>
          </p:cNvSpPr>
          <p:nvPr/>
        </p:nvSpPr>
        <p:spPr bwMode="auto">
          <a:xfrm flipV="1">
            <a:off x="3116264" y="2963863"/>
            <a:ext cx="0" cy="341312"/>
          </a:xfrm>
          <a:prstGeom prst="line">
            <a:avLst/>
          </a:prstGeom>
          <a:noFill/>
          <a:ln w="38100">
            <a:solidFill>
              <a:srgbClr val="00B050"/>
            </a:solidFill>
            <a:round/>
            <a:headEnd/>
            <a:tailEnd type="triangle" w="med" len="med"/>
          </a:ln>
        </p:spPr>
        <p:txBody>
          <a:bodyPr wrap="none" anchor="ctr"/>
          <a:lstStyle/>
          <a:p>
            <a:pPr fontAlgn="base">
              <a:spcBef>
                <a:spcPct val="0"/>
              </a:spcBef>
              <a:spcAft>
                <a:spcPct val="0"/>
              </a:spcAft>
            </a:pPr>
            <a:endParaRPr lang="el-GR" sz="2400" smtClean="0">
              <a:solidFill>
                <a:srgbClr val="000000"/>
              </a:solidFill>
              <a:latin typeface="Times New Roman" pitchFamily="18" charset="0"/>
            </a:endParaRPr>
          </a:p>
        </p:txBody>
      </p:sp>
      <p:pic>
        <p:nvPicPr>
          <p:cNvPr id="348180" name="Picture 40" descr="MTP"/>
          <p:cNvPicPr>
            <a:picLocks noChangeAspect="1" noChangeArrowheads="1"/>
          </p:cNvPicPr>
          <p:nvPr/>
        </p:nvPicPr>
        <p:blipFill>
          <a:blip r:embed="rId8" cstate="print">
            <a:lum bright="-6000" contrast="12000"/>
          </a:blip>
          <a:srcRect/>
          <a:stretch>
            <a:fillRect/>
          </a:stretch>
        </p:blipFill>
        <p:spPr bwMode="auto">
          <a:xfrm>
            <a:off x="2544762" y="4284663"/>
            <a:ext cx="385763" cy="457200"/>
          </a:xfrm>
          <a:prstGeom prst="rect">
            <a:avLst/>
          </a:prstGeom>
          <a:noFill/>
          <a:ln w="9525">
            <a:noFill/>
            <a:miter lim="800000"/>
            <a:headEnd/>
            <a:tailEnd/>
          </a:ln>
        </p:spPr>
      </p:pic>
      <p:sp>
        <p:nvSpPr>
          <p:cNvPr id="348181" name="Text Box 41"/>
          <p:cNvSpPr txBox="1">
            <a:spLocks noChangeArrowheads="1"/>
          </p:cNvSpPr>
          <p:nvPr/>
        </p:nvSpPr>
        <p:spPr bwMode="auto">
          <a:xfrm>
            <a:off x="1543050" y="1446213"/>
            <a:ext cx="2544764" cy="400050"/>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2000" b="1" smtClean="0">
                <a:solidFill>
                  <a:srgbClr val="FFFFFF"/>
                </a:solidFill>
                <a:cs typeface="Arial" pitchFamily="34" charset="0"/>
              </a:rPr>
              <a:t>Intestinal Cell</a:t>
            </a:r>
          </a:p>
        </p:txBody>
      </p:sp>
      <p:sp>
        <p:nvSpPr>
          <p:cNvPr id="348182" name="Text Box 42"/>
          <p:cNvSpPr txBox="1">
            <a:spLocks noChangeArrowheads="1"/>
          </p:cNvSpPr>
          <p:nvPr/>
        </p:nvSpPr>
        <p:spPr bwMode="auto">
          <a:xfrm>
            <a:off x="1800225" y="3794125"/>
            <a:ext cx="1654175" cy="400050"/>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2000" b="1" smtClean="0">
                <a:solidFill>
                  <a:srgbClr val="FFFFFF"/>
                </a:solidFill>
                <a:cs typeface="Arial" pitchFamily="34" charset="0"/>
              </a:rPr>
              <a:t>Liver Cell</a:t>
            </a:r>
          </a:p>
        </p:txBody>
      </p:sp>
      <p:sp>
        <p:nvSpPr>
          <p:cNvPr id="348183" name="Text Box 44"/>
          <p:cNvSpPr txBox="1">
            <a:spLocks noChangeArrowheads="1"/>
          </p:cNvSpPr>
          <p:nvPr/>
        </p:nvSpPr>
        <p:spPr bwMode="auto">
          <a:xfrm>
            <a:off x="4943475" y="5715002"/>
            <a:ext cx="800100" cy="30797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400" b="1" smtClean="0">
                <a:solidFill>
                  <a:srgbClr val="FFFF00"/>
                </a:solidFill>
                <a:cs typeface="Arial" pitchFamily="34" charset="0"/>
              </a:rPr>
              <a:t>VLDL</a:t>
            </a:r>
          </a:p>
        </p:txBody>
      </p:sp>
      <p:sp>
        <p:nvSpPr>
          <p:cNvPr id="348184" name="Text Box 45"/>
          <p:cNvSpPr txBox="1">
            <a:spLocks noChangeArrowheads="1"/>
          </p:cNvSpPr>
          <p:nvPr/>
        </p:nvSpPr>
        <p:spPr bwMode="auto">
          <a:xfrm>
            <a:off x="4629150" y="1597027"/>
            <a:ext cx="1573214" cy="30797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400" b="1" smtClean="0">
                <a:solidFill>
                  <a:srgbClr val="FFFFFF"/>
                </a:solidFill>
                <a:cs typeface="Arial" pitchFamily="34" charset="0"/>
              </a:rPr>
              <a:t>Chylomicron</a:t>
            </a:r>
          </a:p>
        </p:txBody>
      </p:sp>
      <p:sp>
        <p:nvSpPr>
          <p:cNvPr id="348185" name="Line 48"/>
          <p:cNvSpPr>
            <a:spLocks noChangeShapeType="1"/>
          </p:cNvSpPr>
          <p:nvPr/>
        </p:nvSpPr>
        <p:spPr bwMode="auto">
          <a:xfrm>
            <a:off x="3138488" y="4841875"/>
            <a:ext cx="0" cy="509588"/>
          </a:xfrm>
          <a:prstGeom prst="line">
            <a:avLst/>
          </a:prstGeom>
          <a:noFill/>
          <a:ln w="38100">
            <a:solidFill>
              <a:srgbClr val="7C609E"/>
            </a:solidFill>
            <a:round/>
            <a:headEnd/>
            <a:tailEnd type="triangle" w="med" len="med"/>
          </a:ln>
        </p:spPr>
        <p:txBody>
          <a:bodyPr wrap="none" anchor="ctr"/>
          <a:lstStyle/>
          <a:p>
            <a:pPr fontAlgn="base">
              <a:spcBef>
                <a:spcPct val="0"/>
              </a:spcBef>
              <a:spcAft>
                <a:spcPct val="0"/>
              </a:spcAft>
            </a:pPr>
            <a:endParaRPr lang="el-GR" sz="2400" smtClean="0">
              <a:solidFill>
                <a:srgbClr val="000000"/>
              </a:solidFill>
              <a:latin typeface="Times New Roman" pitchFamily="18" charset="0"/>
            </a:endParaRPr>
          </a:p>
        </p:txBody>
      </p:sp>
      <p:sp>
        <p:nvSpPr>
          <p:cNvPr id="348186" name="Line 49"/>
          <p:cNvSpPr>
            <a:spLocks noChangeShapeType="1"/>
          </p:cNvSpPr>
          <p:nvPr/>
        </p:nvSpPr>
        <p:spPr bwMode="auto">
          <a:xfrm>
            <a:off x="3667125" y="2400300"/>
            <a:ext cx="0" cy="666750"/>
          </a:xfrm>
          <a:prstGeom prst="line">
            <a:avLst/>
          </a:prstGeom>
          <a:noFill/>
          <a:ln w="38100">
            <a:solidFill>
              <a:srgbClr val="00B050"/>
            </a:solidFill>
            <a:round/>
            <a:headEnd/>
            <a:tailEnd type="triangle" w="med" len="med"/>
          </a:ln>
        </p:spPr>
        <p:txBody>
          <a:bodyPr wrap="none" anchor="ctr"/>
          <a:lstStyle/>
          <a:p>
            <a:pPr fontAlgn="base">
              <a:spcBef>
                <a:spcPct val="0"/>
              </a:spcBef>
              <a:spcAft>
                <a:spcPct val="0"/>
              </a:spcAft>
            </a:pPr>
            <a:endParaRPr lang="el-GR" sz="2400" smtClean="0">
              <a:solidFill>
                <a:srgbClr val="000000"/>
              </a:solidFill>
              <a:latin typeface="Times New Roman" pitchFamily="18" charset="0"/>
            </a:endParaRPr>
          </a:p>
        </p:txBody>
      </p:sp>
      <p:grpSp>
        <p:nvGrpSpPr>
          <p:cNvPr id="4" name="Group 77"/>
          <p:cNvGrpSpPr>
            <a:grpSpLocks/>
          </p:cNvGrpSpPr>
          <p:nvPr/>
        </p:nvGrpSpPr>
        <p:grpSpPr bwMode="auto">
          <a:xfrm>
            <a:off x="85725" y="2097088"/>
            <a:ext cx="1714500" cy="1123950"/>
            <a:chOff x="120732" y="2465587"/>
            <a:chExt cx="2027510" cy="1123891"/>
          </a:xfrm>
        </p:grpSpPr>
        <p:sp>
          <p:nvSpPr>
            <p:cNvPr id="348207" name="AutoShape 26" descr="Stationery"/>
            <p:cNvSpPr>
              <a:spLocks noChangeArrowheads="1"/>
            </p:cNvSpPr>
            <p:nvPr/>
          </p:nvSpPr>
          <p:spPr bwMode="auto">
            <a:xfrm>
              <a:off x="245945" y="2473466"/>
              <a:ext cx="1488172" cy="1116012"/>
            </a:xfrm>
            <a:prstGeom prst="roundRect">
              <a:avLst>
                <a:gd name="adj" fmla="val 16667"/>
              </a:avLst>
            </a:prstGeom>
            <a:blipFill dpi="0" rotWithShape="1">
              <a:blip r:embed="rId9" cstate="print"/>
              <a:srcRect/>
              <a:tile tx="0" ty="0" sx="100000" sy="100000" flip="none" algn="tl"/>
            </a:blipFill>
            <a:ln w="19050">
              <a:solidFill>
                <a:srgbClr val="993300"/>
              </a:solidFill>
              <a:round/>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sp>
          <p:nvSpPr>
            <p:cNvPr id="348208" name="Text Box 27"/>
            <p:cNvSpPr txBox="1">
              <a:spLocks noChangeArrowheads="1"/>
            </p:cNvSpPr>
            <p:nvPr/>
          </p:nvSpPr>
          <p:spPr bwMode="auto">
            <a:xfrm>
              <a:off x="222113" y="2465587"/>
              <a:ext cx="1465309" cy="646331"/>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b="1" smtClean="0">
                  <a:solidFill>
                    <a:srgbClr val="663300"/>
                  </a:solidFill>
                  <a:cs typeface="Arial" pitchFamily="34" charset="0"/>
                </a:rPr>
                <a:t>Diet Source</a:t>
              </a:r>
            </a:p>
          </p:txBody>
        </p:sp>
        <p:sp>
          <p:nvSpPr>
            <p:cNvPr id="348209" name="Text Box 28"/>
            <p:cNvSpPr txBox="1">
              <a:spLocks noChangeArrowheads="1"/>
            </p:cNvSpPr>
            <p:nvPr/>
          </p:nvSpPr>
          <p:spPr bwMode="auto">
            <a:xfrm>
              <a:off x="120732" y="3230564"/>
              <a:ext cx="1738986" cy="338554"/>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600" smtClean="0">
                  <a:solidFill>
                    <a:srgbClr val="663300"/>
                  </a:solidFill>
                  <a:cs typeface="Arial" pitchFamily="34" charset="0"/>
                </a:rPr>
                <a:t>cholesterol</a:t>
              </a:r>
            </a:p>
          </p:txBody>
        </p:sp>
        <p:sp>
          <p:nvSpPr>
            <p:cNvPr id="348210" name="Text Box 29"/>
            <p:cNvSpPr txBox="1">
              <a:spLocks noChangeArrowheads="1"/>
            </p:cNvSpPr>
            <p:nvPr/>
          </p:nvSpPr>
          <p:spPr bwMode="auto">
            <a:xfrm>
              <a:off x="120732" y="3001964"/>
              <a:ext cx="1762800" cy="338554"/>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600" smtClean="0">
                  <a:solidFill>
                    <a:srgbClr val="663300"/>
                  </a:solidFill>
                  <a:cs typeface="Arial" pitchFamily="34" charset="0"/>
                </a:rPr>
                <a:t>triglyceride</a:t>
              </a:r>
            </a:p>
          </p:txBody>
        </p:sp>
        <p:grpSp>
          <p:nvGrpSpPr>
            <p:cNvPr id="5" name="Group 82"/>
            <p:cNvGrpSpPr>
              <a:grpSpLocks/>
            </p:cNvGrpSpPr>
            <p:nvPr/>
          </p:nvGrpSpPr>
          <p:grpSpPr bwMode="auto">
            <a:xfrm>
              <a:off x="1713267" y="2761030"/>
              <a:ext cx="434975" cy="563562"/>
              <a:chOff x="3016" y="1825"/>
              <a:chExt cx="274" cy="355"/>
            </a:xfrm>
          </p:grpSpPr>
          <p:sp>
            <p:nvSpPr>
              <p:cNvPr id="348212" name="AutoShape 31" descr="Stationery"/>
              <p:cNvSpPr>
                <a:spLocks noChangeArrowheads="1"/>
              </p:cNvSpPr>
              <p:nvPr/>
            </p:nvSpPr>
            <p:spPr bwMode="auto">
              <a:xfrm>
                <a:off x="3028" y="1825"/>
                <a:ext cx="262" cy="355"/>
              </a:xfrm>
              <a:prstGeom prst="rightArrow">
                <a:avLst>
                  <a:gd name="adj1" fmla="val 58722"/>
                  <a:gd name="adj2" fmla="val 64505"/>
                </a:avLst>
              </a:prstGeom>
              <a:blipFill dpi="0" rotWithShape="1">
                <a:blip r:embed="rId9" cstate="print"/>
                <a:srcRect/>
                <a:tile tx="0" ty="0" sx="100000" sy="100000" flip="none" algn="tl"/>
              </a:blipFill>
              <a:ln w="19050">
                <a:solidFill>
                  <a:srgbClr val="993300"/>
                </a:solid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grpSp>
            <p:nvGrpSpPr>
              <p:cNvPr id="6" name="Group 84"/>
              <p:cNvGrpSpPr>
                <a:grpSpLocks/>
              </p:cNvGrpSpPr>
              <p:nvPr/>
            </p:nvGrpSpPr>
            <p:grpSpPr bwMode="auto">
              <a:xfrm>
                <a:off x="3016" y="1904"/>
                <a:ext cx="23" cy="198"/>
                <a:chOff x="1974" y="3048"/>
                <a:chExt cx="35" cy="198"/>
              </a:xfrm>
            </p:grpSpPr>
            <p:sp>
              <p:nvSpPr>
                <p:cNvPr id="348214" name="Rectangle 85" descr="Stationery"/>
                <p:cNvSpPr>
                  <a:spLocks noChangeArrowheads="1"/>
                </p:cNvSpPr>
                <p:nvPr/>
              </p:nvSpPr>
              <p:spPr bwMode="auto">
                <a:xfrm>
                  <a:off x="1974" y="3048"/>
                  <a:ext cx="35" cy="168"/>
                </a:xfrm>
                <a:prstGeom prst="rect">
                  <a:avLst/>
                </a:prstGeom>
                <a:blipFill dpi="0" rotWithShape="1">
                  <a:blip r:embed="rId9" cstate="print"/>
                  <a:srcRect/>
                  <a:tile tx="0" ty="0" sx="100000" sy="100000" flip="none" algn="tl"/>
                </a:blipFill>
                <a:ln w="38100">
                  <a:no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sp>
              <p:nvSpPr>
                <p:cNvPr id="348215" name="Rectangle 86" descr="Stationery"/>
                <p:cNvSpPr>
                  <a:spLocks noChangeArrowheads="1"/>
                </p:cNvSpPr>
                <p:nvPr/>
              </p:nvSpPr>
              <p:spPr bwMode="auto">
                <a:xfrm>
                  <a:off x="1974" y="3078"/>
                  <a:ext cx="35" cy="168"/>
                </a:xfrm>
                <a:prstGeom prst="rect">
                  <a:avLst/>
                </a:prstGeom>
                <a:blipFill dpi="0" rotWithShape="1">
                  <a:blip r:embed="rId9" cstate="print"/>
                  <a:srcRect/>
                  <a:tile tx="0" ty="0" sx="100000" sy="100000" flip="none" algn="tl"/>
                </a:blipFill>
                <a:ln w="38100">
                  <a:no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grpSp>
        </p:grpSp>
      </p:grpSp>
      <p:grpSp>
        <p:nvGrpSpPr>
          <p:cNvPr id="7" name="Group 87"/>
          <p:cNvGrpSpPr>
            <a:grpSpLocks/>
          </p:cNvGrpSpPr>
          <p:nvPr/>
        </p:nvGrpSpPr>
        <p:grpSpPr bwMode="auto">
          <a:xfrm>
            <a:off x="0" y="4572002"/>
            <a:ext cx="1779588" cy="1127125"/>
            <a:chOff x="257411" y="4940033"/>
            <a:chExt cx="1898995" cy="1126849"/>
          </a:xfrm>
        </p:grpSpPr>
        <p:sp>
          <p:nvSpPr>
            <p:cNvPr id="348198" name="Oval 88" descr="Stationery"/>
            <p:cNvSpPr>
              <a:spLocks noChangeArrowheads="1"/>
            </p:cNvSpPr>
            <p:nvPr/>
          </p:nvSpPr>
          <p:spPr bwMode="auto">
            <a:xfrm>
              <a:off x="310513" y="4950869"/>
              <a:ext cx="1447800" cy="1116013"/>
            </a:xfrm>
            <a:prstGeom prst="ellipse">
              <a:avLst/>
            </a:prstGeom>
            <a:blipFill dpi="0" rotWithShape="1">
              <a:blip r:embed="rId9" cstate="print"/>
              <a:srcRect/>
              <a:tile tx="0" ty="0" sx="100000" sy="100000" flip="none" algn="tl"/>
            </a:blipFill>
            <a:ln w="19050">
              <a:solidFill>
                <a:srgbClr val="993300"/>
              </a:solidFill>
              <a:round/>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sp>
          <p:nvSpPr>
            <p:cNvPr id="348199" name="Text Box 10"/>
            <p:cNvSpPr txBox="1">
              <a:spLocks noChangeArrowheads="1"/>
            </p:cNvSpPr>
            <p:nvPr/>
          </p:nvSpPr>
          <p:spPr bwMode="auto">
            <a:xfrm>
              <a:off x="348939" y="4940033"/>
              <a:ext cx="1316795" cy="646331"/>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b="1" smtClean="0">
                  <a:solidFill>
                    <a:srgbClr val="663300"/>
                  </a:solidFill>
                  <a:cs typeface="Arial" pitchFamily="34" charset="0"/>
                </a:rPr>
                <a:t>Liver Source</a:t>
              </a:r>
            </a:p>
          </p:txBody>
        </p:sp>
        <p:sp>
          <p:nvSpPr>
            <p:cNvPr id="348200" name="Text Box 11"/>
            <p:cNvSpPr txBox="1">
              <a:spLocks noChangeArrowheads="1"/>
            </p:cNvSpPr>
            <p:nvPr/>
          </p:nvSpPr>
          <p:spPr bwMode="auto">
            <a:xfrm>
              <a:off x="281223" y="5607468"/>
              <a:ext cx="1493868" cy="32316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500" smtClean="0">
                  <a:solidFill>
                    <a:srgbClr val="663300"/>
                  </a:solidFill>
                  <a:cs typeface="Arial" pitchFamily="34" charset="0"/>
                </a:rPr>
                <a:t>cholesterol</a:t>
              </a:r>
            </a:p>
          </p:txBody>
        </p:sp>
        <p:sp>
          <p:nvSpPr>
            <p:cNvPr id="348201" name="Text Box 12"/>
            <p:cNvSpPr txBox="1">
              <a:spLocks noChangeArrowheads="1"/>
            </p:cNvSpPr>
            <p:nvPr/>
          </p:nvSpPr>
          <p:spPr bwMode="auto">
            <a:xfrm>
              <a:off x="257411" y="5411408"/>
              <a:ext cx="1562324" cy="323165"/>
            </a:xfrm>
            <a:prstGeom prst="rect">
              <a:avLst/>
            </a:prstGeom>
            <a:noFill/>
            <a:ln w="9525">
              <a:noFill/>
              <a:miter lim="800000"/>
              <a:headEnd/>
              <a:tailEnd/>
            </a:ln>
          </p:spPr>
          <p:txBody>
            <a:bodyPr>
              <a:spAutoFit/>
            </a:bodyPr>
            <a:lstStyle/>
            <a:p>
              <a:pPr algn="ctr" defTabSz="457200" eaLnBrk="0" fontAlgn="base" hangingPunct="0">
                <a:spcBef>
                  <a:spcPct val="0"/>
                </a:spcBef>
                <a:spcAft>
                  <a:spcPct val="0"/>
                </a:spcAft>
              </a:pPr>
              <a:r>
                <a:rPr lang="en-US" sz="1500" smtClean="0">
                  <a:solidFill>
                    <a:srgbClr val="663300"/>
                  </a:solidFill>
                  <a:cs typeface="Arial" pitchFamily="34" charset="0"/>
                </a:rPr>
                <a:t>triglyceride</a:t>
              </a:r>
            </a:p>
          </p:txBody>
        </p:sp>
        <p:grpSp>
          <p:nvGrpSpPr>
            <p:cNvPr id="8" name="Group 92"/>
            <p:cNvGrpSpPr>
              <a:grpSpLocks/>
            </p:cNvGrpSpPr>
            <p:nvPr/>
          </p:nvGrpSpPr>
          <p:grpSpPr bwMode="auto">
            <a:xfrm>
              <a:off x="1721431" y="5238371"/>
              <a:ext cx="434975" cy="563562"/>
              <a:chOff x="3016" y="1825"/>
              <a:chExt cx="274" cy="355"/>
            </a:xfrm>
          </p:grpSpPr>
          <p:sp>
            <p:nvSpPr>
              <p:cNvPr id="348203" name="AutoShape 31" descr="Stationery"/>
              <p:cNvSpPr>
                <a:spLocks noChangeArrowheads="1"/>
              </p:cNvSpPr>
              <p:nvPr/>
            </p:nvSpPr>
            <p:spPr bwMode="auto">
              <a:xfrm>
                <a:off x="3028" y="1825"/>
                <a:ext cx="262" cy="355"/>
              </a:xfrm>
              <a:prstGeom prst="rightArrow">
                <a:avLst>
                  <a:gd name="adj1" fmla="val 58722"/>
                  <a:gd name="adj2" fmla="val 64505"/>
                </a:avLst>
              </a:prstGeom>
              <a:blipFill dpi="0" rotWithShape="1">
                <a:blip r:embed="rId9" cstate="print"/>
                <a:srcRect/>
                <a:tile tx="0" ty="0" sx="100000" sy="100000" flip="none" algn="tl"/>
              </a:blipFill>
              <a:ln w="19050">
                <a:solidFill>
                  <a:srgbClr val="993300"/>
                </a:solid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grpSp>
            <p:nvGrpSpPr>
              <p:cNvPr id="9" name="Group 94"/>
              <p:cNvGrpSpPr>
                <a:grpSpLocks/>
              </p:cNvGrpSpPr>
              <p:nvPr/>
            </p:nvGrpSpPr>
            <p:grpSpPr bwMode="auto">
              <a:xfrm>
                <a:off x="3016" y="1904"/>
                <a:ext cx="23" cy="198"/>
                <a:chOff x="1974" y="3048"/>
                <a:chExt cx="35" cy="198"/>
              </a:xfrm>
            </p:grpSpPr>
            <p:sp>
              <p:nvSpPr>
                <p:cNvPr id="348205" name="Rectangle 95" descr="Stationery"/>
                <p:cNvSpPr>
                  <a:spLocks noChangeArrowheads="1"/>
                </p:cNvSpPr>
                <p:nvPr/>
              </p:nvSpPr>
              <p:spPr bwMode="auto">
                <a:xfrm>
                  <a:off x="1974" y="3048"/>
                  <a:ext cx="35" cy="168"/>
                </a:xfrm>
                <a:prstGeom prst="rect">
                  <a:avLst/>
                </a:prstGeom>
                <a:blipFill dpi="0" rotWithShape="1">
                  <a:blip r:embed="rId9" cstate="print"/>
                  <a:srcRect/>
                  <a:tile tx="0" ty="0" sx="100000" sy="100000" flip="none" algn="tl"/>
                </a:blipFill>
                <a:ln w="38100">
                  <a:no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sp>
              <p:nvSpPr>
                <p:cNvPr id="348206" name="Rectangle 96" descr="Stationery"/>
                <p:cNvSpPr>
                  <a:spLocks noChangeArrowheads="1"/>
                </p:cNvSpPr>
                <p:nvPr/>
              </p:nvSpPr>
              <p:spPr bwMode="auto">
                <a:xfrm>
                  <a:off x="1974" y="3078"/>
                  <a:ext cx="35" cy="168"/>
                </a:xfrm>
                <a:prstGeom prst="rect">
                  <a:avLst/>
                </a:prstGeom>
                <a:blipFill dpi="0" rotWithShape="1">
                  <a:blip r:embed="rId9" cstate="print"/>
                  <a:srcRect/>
                  <a:tile tx="0" ty="0" sx="100000" sy="100000" flip="none" algn="tl"/>
                </a:blipFill>
                <a:ln w="38100">
                  <a:noFill/>
                  <a:miter lim="800000"/>
                  <a:headEnd/>
                  <a:tailEnd/>
                </a:ln>
              </p:spPr>
              <p:txBody>
                <a:bodyPr wrap="none" anchor="ctr"/>
                <a:lstStyle/>
                <a:p>
                  <a:pPr algn="ctr" defTabSz="457200" eaLnBrk="0" fontAlgn="base" hangingPunct="0">
                    <a:spcBef>
                      <a:spcPct val="0"/>
                    </a:spcBef>
                    <a:spcAft>
                      <a:spcPct val="0"/>
                    </a:spcAft>
                  </a:pPr>
                  <a:endParaRPr lang="it-IT" sz="1400" smtClean="0">
                    <a:solidFill>
                      <a:srgbClr val="FFFFFF"/>
                    </a:solidFill>
                    <a:cs typeface="Arial" pitchFamily="34" charset="0"/>
                  </a:endParaRPr>
                </a:p>
              </p:txBody>
            </p:sp>
          </p:grpSp>
        </p:grpSp>
      </p:grpSp>
      <p:sp>
        <p:nvSpPr>
          <p:cNvPr id="348189" name="Text Box 8"/>
          <p:cNvSpPr txBox="1">
            <a:spLocks noChangeArrowheads="1"/>
          </p:cNvSpPr>
          <p:nvPr/>
        </p:nvSpPr>
        <p:spPr bwMode="auto">
          <a:xfrm>
            <a:off x="3927476" y="3627438"/>
            <a:ext cx="2673350" cy="569912"/>
          </a:xfrm>
          <a:prstGeom prst="rect">
            <a:avLst/>
          </a:prstGeom>
          <a:noFill/>
          <a:ln w="9525">
            <a:noFill/>
            <a:miter lim="800000"/>
            <a:headEnd/>
            <a:tailEnd/>
          </a:ln>
        </p:spPr>
        <p:txBody>
          <a:bodyPr>
            <a:spAutoFit/>
          </a:bodyPr>
          <a:lstStyle/>
          <a:p>
            <a:pPr defTabSz="457200" fontAlgn="base">
              <a:lnSpc>
                <a:spcPct val="85000"/>
              </a:lnSpc>
              <a:spcBef>
                <a:spcPct val="0"/>
              </a:spcBef>
              <a:spcAft>
                <a:spcPct val="0"/>
              </a:spcAft>
            </a:pPr>
            <a:r>
              <a:rPr lang="en-US" b="1" smtClean="0">
                <a:solidFill>
                  <a:srgbClr val="FFFFFF"/>
                </a:solidFill>
                <a:latin typeface="Arial Narrow" pitchFamily="34" charset="0"/>
                <a:cs typeface="Arial" pitchFamily="34" charset="0"/>
              </a:rPr>
              <a:t>Lomitapide Decreases</a:t>
            </a:r>
            <a:br>
              <a:rPr lang="en-US" b="1" smtClean="0">
                <a:solidFill>
                  <a:srgbClr val="FFFFFF"/>
                </a:solidFill>
                <a:latin typeface="Arial Narrow" pitchFamily="34" charset="0"/>
                <a:cs typeface="Arial" pitchFamily="34" charset="0"/>
              </a:rPr>
            </a:br>
            <a:r>
              <a:rPr lang="en-US" b="1" smtClean="0">
                <a:solidFill>
                  <a:srgbClr val="FFFFFF"/>
                </a:solidFill>
                <a:latin typeface="Arial Narrow" pitchFamily="34" charset="0"/>
                <a:cs typeface="Arial" pitchFamily="34" charset="0"/>
              </a:rPr>
              <a:t>Secretion into the Blood</a:t>
            </a:r>
          </a:p>
        </p:txBody>
      </p:sp>
      <p:sp>
        <p:nvSpPr>
          <p:cNvPr id="54" name="&quot;No&quot; Symbol 53"/>
          <p:cNvSpPr>
            <a:spLocks/>
          </p:cNvSpPr>
          <p:nvPr/>
        </p:nvSpPr>
        <p:spPr bwMode="auto">
          <a:xfrm>
            <a:off x="4800601" y="2063750"/>
            <a:ext cx="1595438" cy="1289050"/>
          </a:xfrm>
          <a:custGeom>
            <a:avLst/>
            <a:gdLst>
              <a:gd name="T0" fmla="*/ 0 w 1417638"/>
              <a:gd name="T1" fmla="*/ 644525 h 1289050"/>
              <a:gd name="T2" fmla="*/ 708819 w 1417638"/>
              <a:gd name="T3" fmla="*/ 0 h 1289050"/>
              <a:gd name="T4" fmla="*/ 1417638 w 1417638"/>
              <a:gd name="T5" fmla="*/ 644525 h 1289050"/>
              <a:gd name="T6" fmla="*/ 708819 w 1417638"/>
              <a:gd name="T7" fmla="*/ 1289050 h 1289050"/>
              <a:gd name="T8" fmla="*/ 0 w 1417638"/>
              <a:gd name="T9" fmla="*/ 644525 h 1289050"/>
              <a:gd name="T10" fmla="*/ 1165862 w 1417638"/>
              <a:gd name="T11" fmla="*/ 981279 h 1289050"/>
              <a:gd name="T12" fmla="*/ 1082209 w 1417638"/>
              <a:gd name="T13" fmla="*/ 233887 h 1289050"/>
              <a:gd name="T14" fmla="*/ 339047 w 1417638"/>
              <a:gd name="T15" fmla="*/ 231292 h 1289050"/>
              <a:gd name="T16" fmla="*/ 1165862 w 1417638"/>
              <a:gd name="T17" fmla="*/ 981279 h 1289050"/>
              <a:gd name="T18" fmla="*/ 251776 w 1417638"/>
              <a:gd name="T19" fmla="*/ 307771 h 1289050"/>
              <a:gd name="T20" fmla="*/ 335429 w 1417638"/>
              <a:gd name="T21" fmla="*/ 1055163 h 1289050"/>
              <a:gd name="T22" fmla="*/ 1078591 w 1417638"/>
              <a:gd name="T23" fmla="*/ 1057758 h 1289050"/>
              <a:gd name="T24" fmla="*/ 251776 w 1417638"/>
              <a:gd name="T25" fmla="*/ 307771 h 12890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7638" h="1289050">
                <a:moveTo>
                  <a:pt x="0" y="644525"/>
                </a:moveTo>
                <a:cubicBezTo>
                  <a:pt x="0" y="288564"/>
                  <a:pt x="317349" y="0"/>
                  <a:pt x="708819" y="0"/>
                </a:cubicBezTo>
                <a:cubicBezTo>
                  <a:pt x="1100289" y="0"/>
                  <a:pt x="1417638" y="288564"/>
                  <a:pt x="1417638" y="644525"/>
                </a:cubicBezTo>
                <a:cubicBezTo>
                  <a:pt x="1417638" y="1000486"/>
                  <a:pt x="1100289" y="1289050"/>
                  <a:pt x="708819" y="1289050"/>
                </a:cubicBezTo>
                <a:cubicBezTo>
                  <a:pt x="317349" y="1289050"/>
                  <a:pt x="0" y="1000486"/>
                  <a:pt x="0" y="644525"/>
                </a:cubicBezTo>
                <a:close/>
                <a:moveTo>
                  <a:pt x="1165862" y="981279"/>
                </a:moveTo>
                <a:cubicBezTo>
                  <a:pt x="1375857" y="754732"/>
                  <a:pt x="1338277" y="418969"/>
                  <a:pt x="1082209" y="233887"/>
                </a:cubicBezTo>
                <a:cubicBezTo>
                  <a:pt x="865905" y="77545"/>
                  <a:pt x="556718" y="76466"/>
                  <a:pt x="339047" y="231292"/>
                </a:cubicBezTo>
                <a:lnTo>
                  <a:pt x="1165862" y="981279"/>
                </a:lnTo>
                <a:close/>
                <a:moveTo>
                  <a:pt x="251776" y="307771"/>
                </a:moveTo>
                <a:cubicBezTo>
                  <a:pt x="41781" y="534318"/>
                  <a:pt x="79361" y="870081"/>
                  <a:pt x="335429" y="1055163"/>
                </a:cubicBezTo>
                <a:cubicBezTo>
                  <a:pt x="551733" y="1211505"/>
                  <a:pt x="860920" y="1212584"/>
                  <a:pt x="1078591" y="1057758"/>
                </a:cubicBezTo>
                <a:lnTo>
                  <a:pt x="251776" y="307771"/>
                </a:lnTo>
                <a:close/>
              </a:path>
            </a:pathLst>
          </a:custGeom>
          <a:solidFill>
            <a:srgbClr val="FF0000">
              <a:alpha val="69803"/>
            </a:srgbClr>
          </a:solidFill>
          <a:ln>
            <a:noFill/>
          </a:ln>
          <a:effectLst>
            <a:outerShdw blurRad="50800" dist="38100" dir="2700000" algn="tl" rotWithShape="0">
              <a:srgbClr val="000000">
                <a:alpha val="39999"/>
              </a:srgbClr>
            </a:outerShdw>
          </a:effectLst>
          <a:extLst/>
        </p:spPr>
        <p:txBody>
          <a:bodyPr rot="10800000" wrap="none" anchor="ctr"/>
          <a:lstStyle/>
          <a:p>
            <a:pPr defTabSz="457200" fontAlgn="base">
              <a:spcBef>
                <a:spcPct val="0"/>
              </a:spcBef>
              <a:spcAft>
                <a:spcPct val="0"/>
              </a:spcAft>
              <a:defRPr/>
            </a:pPr>
            <a:endParaRPr lang="it-IT">
              <a:solidFill>
                <a:srgbClr val="000000"/>
              </a:solidFill>
              <a:cs typeface="Arial" pitchFamily="34" charset="0"/>
            </a:endParaRPr>
          </a:p>
        </p:txBody>
      </p:sp>
      <p:sp>
        <p:nvSpPr>
          <p:cNvPr id="56" name="Multiply 55"/>
          <p:cNvSpPr/>
          <p:nvPr/>
        </p:nvSpPr>
        <p:spPr bwMode="auto">
          <a:xfrm>
            <a:off x="2962880" y="2133678"/>
            <a:ext cx="771725" cy="914399"/>
          </a:xfrm>
          <a:prstGeom prst="mathMultiply">
            <a:avLst>
              <a:gd name="adj1" fmla="val 14248"/>
            </a:avLst>
          </a:prstGeom>
          <a:solidFill>
            <a:srgbClr val="FF0000">
              <a:alpha val="60000"/>
            </a:srgbClr>
          </a:solidFill>
          <a:ln w="9525" cap="flat" cmpd="sng" algn="ctr">
            <a:noFill/>
            <a:prstDash val="solid"/>
            <a:round/>
            <a:headEnd type="none" w="med" len="med"/>
            <a:tailEnd type="none" w="med" len="med"/>
          </a:ln>
          <a:effectLst>
            <a:glow rad="139700">
              <a:srgbClr val="9BBB59">
                <a:satMod val="175000"/>
                <a:alpha val="40000"/>
              </a:srgbClr>
            </a:glow>
            <a:outerShdw blurRad="50800" dist="38100" dir="2700000" algn="tl" rotWithShape="0">
              <a:prstClr val="black">
                <a:alpha val="40000"/>
              </a:prstClr>
            </a:outerShdw>
          </a:effectLst>
        </p:spPr>
        <p:txBody>
          <a:bodyPr rot="10800000" wrap="none" anchor="ctr"/>
          <a:lstStyle/>
          <a:p>
            <a:pPr>
              <a:defRPr/>
            </a:pPr>
            <a:endParaRPr lang="en-US" kern="0">
              <a:solidFill>
                <a:sysClr val="windowText" lastClr="000000"/>
              </a:solidFill>
              <a:cs typeface="Arial" pitchFamily="34" charset="0"/>
            </a:endParaRPr>
          </a:p>
        </p:txBody>
      </p:sp>
      <p:sp>
        <p:nvSpPr>
          <p:cNvPr id="57" name="Multiply 56"/>
          <p:cNvSpPr/>
          <p:nvPr/>
        </p:nvSpPr>
        <p:spPr bwMode="auto">
          <a:xfrm>
            <a:off x="2914451" y="4572078"/>
            <a:ext cx="771725" cy="914399"/>
          </a:xfrm>
          <a:prstGeom prst="mathMultiply">
            <a:avLst>
              <a:gd name="adj1" fmla="val 14248"/>
            </a:avLst>
          </a:prstGeom>
          <a:solidFill>
            <a:srgbClr val="FF0000">
              <a:alpha val="60000"/>
            </a:srgbClr>
          </a:solidFill>
          <a:ln w="9525" cap="flat" cmpd="sng" algn="ctr">
            <a:noFill/>
            <a:prstDash val="solid"/>
            <a:round/>
            <a:headEnd type="none" w="med" len="med"/>
            <a:tailEnd type="none" w="med" len="med"/>
          </a:ln>
          <a:effectLst>
            <a:glow rad="139700">
              <a:srgbClr val="9BBB59">
                <a:satMod val="175000"/>
                <a:alpha val="40000"/>
              </a:srgbClr>
            </a:glow>
            <a:outerShdw blurRad="50800" dist="38100" dir="2700000" algn="tl" rotWithShape="0">
              <a:prstClr val="black">
                <a:alpha val="40000"/>
              </a:prstClr>
            </a:outerShdw>
          </a:effectLst>
        </p:spPr>
        <p:txBody>
          <a:bodyPr rot="10800000" wrap="none" anchor="ctr"/>
          <a:lstStyle/>
          <a:p>
            <a:pPr>
              <a:defRPr/>
            </a:pPr>
            <a:endParaRPr lang="en-US" kern="0">
              <a:solidFill>
                <a:sysClr val="windowText" lastClr="000000"/>
              </a:solidFill>
              <a:cs typeface="Arial" pitchFamily="34" charset="0"/>
            </a:endParaRPr>
          </a:p>
        </p:txBody>
      </p:sp>
      <p:sp>
        <p:nvSpPr>
          <p:cNvPr id="59" name="&quot;No&quot; Symbol 58"/>
          <p:cNvSpPr>
            <a:spLocks/>
          </p:cNvSpPr>
          <p:nvPr/>
        </p:nvSpPr>
        <p:spPr bwMode="auto">
          <a:xfrm>
            <a:off x="4800601" y="4349750"/>
            <a:ext cx="1595438" cy="1289050"/>
          </a:xfrm>
          <a:custGeom>
            <a:avLst/>
            <a:gdLst>
              <a:gd name="T0" fmla="*/ 0 w 1417638"/>
              <a:gd name="T1" fmla="*/ 644525 h 1289050"/>
              <a:gd name="T2" fmla="*/ 708819 w 1417638"/>
              <a:gd name="T3" fmla="*/ 0 h 1289050"/>
              <a:gd name="T4" fmla="*/ 1417638 w 1417638"/>
              <a:gd name="T5" fmla="*/ 644525 h 1289050"/>
              <a:gd name="T6" fmla="*/ 708819 w 1417638"/>
              <a:gd name="T7" fmla="*/ 1289050 h 1289050"/>
              <a:gd name="T8" fmla="*/ 0 w 1417638"/>
              <a:gd name="T9" fmla="*/ 644525 h 1289050"/>
              <a:gd name="T10" fmla="*/ 1165862 w 1417638"/>
              <a:gd name="T11" fmla="*/ 981279 h 1289050"/>
              <a:gd name="T12" fmla="*/ 1082209 w 1417638"/>
              <a:gd name="T13" fmla="*/ 233887 h 1289050"/>
              <a:gd name="T14" fmla="*/ 339047 w 1417638"/>
              <a:gd name="T15" fmla="*/ 231292 h 1289050"/>
              <a:gd name="T16" fmla="*/ 1165862 w 1417638"/>
              <a:gd name="T17" fmla="*/ 981279 h 1289050"/>
              <a:gd name="T18" fmla="*/ 251776 w 1417638"/>
              <a:gd name="T19" fmla="*/ 307771 h 1289050"/>
              <a:gd name="T20" fmla="*/ 335429 w 1417638"/>
              <a:gd name="T21" fmla="*/ 1055163 h 1289050"/>
              <a:gd name="T22" fmla="*/ 1078591 w 1417638"/>
              <a:gd name="T23" fmla="*/ 1057758 h 1289050"/>
              <a:gd name="T24" fmla="*/ 251776 w 1417638"/>
              <a:gd name="T25" fmla="*/ 307771 h 12890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7638" h="1289050">
                <a:moveTo>
                  <a:pt x="0" y="644525"/>
                </a:moveTo>
                <a:cubicBezTo>
                  <a:pt x="0" y="288564"/>
                  <a:pt x="317349" y="0"/>
                  <a:pt x="708819" y="0"/>
                </a:cubicBezTo>
                <a:cubicBezTo>
                  <a:pt x="1100289" y="0"/>
                  <a:pt x="1417638" y="288564"/>
                  <a:pt x="1417638" y="644525"/>
                </a:cubicBezTo>
                <a:cubicBezTo>
                  <a:pt x="1417638" y="1000486"/>
                  <a:pt x="1100289" y="1289050"/>
                  <a:pt x="708819" y="1289050"/>
                </a:cubicBezTo>
                <a:cubicBezTo>
                  <a:pt x="317349" y="1289050"/>
                  <a:pt x="0" y="1000486"/>
                  <a:pt x="0" y="644525"/>
                </a:cubicBezTo>
                <a:close/>
                <a:moveTo>
                  <a:pt x="1165862" y="981279"/>
                </a:moveTo>
                <a:cubicBezTo>
                  <a:pt x="1375857" y="754732"/>
                  <a:pt x="1338277" y="418969"/>
                  <a:pt x="1082209" y="233887"/>
                </a:cubicBezTo>
                <a:cubicBezTo>
                  <a:pt x="865905" y="77545"/>
                  <a:pt x="556718" y="76466"/>
                  <a:pt x="339047" y="231292"/>
                </a:cubicBezTo>
                <a:lnTo>
                  <a:pt x="1165862" y="981279"/>
                </a:lnTo>
                <a:close/>
                <a:moveTo>
                  <a:pt x="251776" y="307771"/>
                </a:moveTo>
                <a:cubicBezTo>
                  <a:pt x="41781" y="534318"/>
                  <a:pt x="79361" y="870081"/>
                  <a:pt x="335429" y="1055163"/>
                </a:cubicBezTo>
                <a:cubicBezTo>
                  <a:pt x="551733" y="1211505"/>
                  <a:pt x="860920" y="1212584"/>
                  <a:pt x="1078591" y="1057758"/>
                </a:cubicBezTo>
                <a:lnTo>
                  <a:pt x="251776" y="307771"/>
                </a:lnTo>
                <a:close/>
              </a:path>
            </a:pathLst>
          </a:custGeom>
          <a:solidFill>
            <a:srgbClr val="FF0000">
              <a:alpha val="69803"/>
            </a:srgbClr>
          </a:solidFill>
          <a:ln>
            <a:noFill/>
          </a:ln>
          <a:effectLst>
            <a:outerShdw blurRad="50800" dist="38100" dir="2700000" algn="tl" rotWithShape="0">
              <a:srgbClr val="000000">
                <a:alpha val="39999"/>
              </a:srgbClr>
            </a:outerShdw>
          </a:effectLst>
          <a:extLst/>
        </p:spPr>
        <p:txBody>
          <a:bodyPr rot="10800000" wrap="none" anchor="ctr"/>
          <a:lstStyle/>
          <a:p>
            <a:pPr defTabSz="457200" fontAlgn="base">
              <a:spcBef>
                <a:spcPct val="0"/>
              </a:spcBef>
              <a:spcAft>
                <a:spcPct val="0"/>
              </a:spcAft>
              <a:defRPr/>
            </a:pPr>
            <a:endParaRPr lang="it-IT">
              <a:solidFill>
                <a:srgbClr val="000000"/>
              </a:solidFill>
              <a:cs typeface="Arial"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Title 2"/>
          <p:cNvSpPr>
            <a:spLocks noGrp="1"/>
          </p:cNvSpPr>
          <p:nvPr>
            <p:ph type="title"/>
          </p:nvPr>
        </p:nvSpPr>
        <p:spPr>
          <a:xfrm>
            <a:off x="514350" y="152400"/>
            <a:ext cx="9258300" cy="1143000"/>
          </a:xfrm>
        </p:spPr>
        <p:txBody>
          <a:bodyPr/>
          <a:lstStyle/>
          <a:p>
            <a:r>
              <a:rPr lang="en-US" smtClean="0"/>
              <a:t>Lomitapide, an MTP Inhibitor</a:t>
            </a:r>
          </a:p>
        </p:txBody>
      </p:sp>
      <p:sp>
        <p:nvSpPr>
          <p:cNvPr id="349187" name="Content Placeholder 3"/>
          <p:cNvSpPr>
            <a:spLocks noGrp="1"/>
          </p:cNvSpPr>
          <p:nvPr>
            <p:ph idx="1"/>
          </p:nvPr>
        </p:nvSpPr>
        <p:spPr>
          <a:xfrm>
            <a:off x="314325" y="1219202"/>
            <a:ext cx="9944100" cy="4525963"/>
          </a:xfrm>
        </p:spPr>
        <p:txBody>
          <a:bodyPr/>
          <a:lstStyle/>
          <a:p>
            <a:pPr>
              <a:spcBef>
                <a:spcPct val="0"/>
              </a:spcBef>
              <a:spcAft>
                <a:spcPts val="600"/>
              </a:spcAft>
            </a:pPr>
            <a:r>
              <a:rPr lang="en-US" sz="2000" smtClean="0">
                <a:cs typeface="Arial" pitchFamily="34" charset="0"/>
              </a:rPr>
              <a:t>Once-a-day, orally-administered, small molecule drug currently in clinical development</a:t>
            </a:r>
          </a:p>
          <a:p>
            <a:pPr>
              <a:spcBef>
                <a:spcPct val="0"/>
              </a:spcBef>
              <a:spcAft>
                <a:spcPts val="600"/>
              </a:spcAft>
            </a:pPr>
            <a:r>
              <a:rPr lang="en-US" sz="2000" smtClean="0">
                <a:cs typeface="Arial" pitchFamily="34" charset="0"/>
              </a:rPr>
              <a:t>PK/ADME</a:t>
            </a:r>
          </a:p>
          <a:p>
            <a:pPr lvl="1">
              <a:spcBef>
                <a:spcPct val="0"/>
              </a:spcBef>
              <a:spcAft>
                <a:spcPts val="600"/>
              </a:spcAft>
            </a:pPr>
            <a:r>
              <a:rPr lang="en-US" sz="2000" smtClean="0">
                <a:cs typeface="Arial" pitchFamily="34" charset="0"/>
              </a:rPr>
              <a:t>T</a:t>
            </a:r>
            <a:r>
              <a:rPr lang="en-US" sz="2000" baseline="-25000" smtClean="0">
                <a:cs typeface="Arial" pitchFamily="34" charset="0"/>
              </a:rPr>
              <a:t>1/2</a:t>
            </a:r>
            <a:r>
              <a:rPr lang="en-US" sz="2000" smtClean="0">
                <a:cs typeface="Arial" pitchFamily="34" charset="0"/>
              </a:rPr>
              <a:t> ~29 h for lomitapide, ~21 hours for primary metabolites (M1 and M3)</a:t>
            </a:r>
          </a:p>
          <a:p>
            <a:pPr lvl="1">
              <a:spcBef>
                <a:spcPct val="0"/>
              </a:spcBef>
              <a:spcAft>
                <a:spcPts val="600"/>
              </a:spcAft>
            </a:pPr>
            <a:r>
              <a:rPr lang="en-US" sz="2000" smtClean="0">
                <a:cs typeface="Arial" pitchFamily="34" charset="0"/>
              </a:rPr>
              <a:t>High Volume of Distribution (~1200 L)</a:t>
            </a:r>
          </a:p>
          <a:p>
            <a:pPr lvl="1">
              <a:spcBef>
                <a:spcPct val="0"/>
              </a:spcBef>
              <a:spcAft>
                <a:spcPts val="600"/>
              </a:spcAft>
            </a:pPr>
            <a:r>
              <a:rPr lang="en-US" sz="2000" smtClean="0">
                <a:cs typeface="Arial" pitchFamily="34" charset="0"/>
              </a:rPr>
              <a:t>Low absolute oral bioavailability: ~7%</a:t>
            </a:r>
          </a:p>
          <a:p>
            <a:pPr lvl="1">
              <a:spcBef>
                <a:spcPct val="0"/>
              </a:spcBef>
              <a:spcAft>
                <a:spcPts val="600"/>
              </a:spcAft>
            </a:pPr>
            <a:r>
              <a:rPr lang="en-US" sz="2000" smtClean="0">
                <a:cs typeface="Arial" pitchFamily="34" charset="0"/>
              </a:rPr>
              <a:t>Metabolism primarily by CYP3A4 </a:t>
            </a:r>
          </a:p>
          <a:p>
            <a:pPr lvl="1">
              <a:spcBef>
                <a:spcPct val="0"/>
              </a:spcBef>
              <a:spcAft>
                <a:spcPts val="600"/>
              </a:spcAft>
            </a:pPr>
            <a:r>
              <a:rPr lang="en-US" sz="2000" smtClean="0">
                <a:cs typeface="Arial" pitchFamily="34" charset="0"/>
              </a:rPr>
              <a:t>Major route of excretion is feces</a:t>
            </a:r>
          </a:p>
          <a:p>
            <a:pPr>
              <a:spcBef>
                <a:spcPct val="0"/>
              </a:spcBef>
              <a:spcAft>
                <a:spcPts val="600"/>
              </a:spcAft>
            </a:pPr>
            <a:r>
              <a:rPr lang="en-US" sz="2000" smtClean="0">
                <a:cs typeface="Arial" pitchFamily="34" charset="0"/>
              </a:rPr>
              <a:t>Clinical Development/Experience</a:t>
            </a:r>
          </a:p>
          <a:p>
            <a:pPr lvl="1">
              <a:spcBef>
                <a:spcPct val="0"/>
              </a:spcBef>
              <a:spcAft>
                <a:spcPts val="600"/>
              </a:spcAft>
            </a:pPr>
            <a:r>
              <a:rPr lang="en-US" sz="2000" smtClean="0">
                <a:cs typeface="Arial" pitchFamily="34" charset="0"/>
              </a:rPr>
              <a:t>Clinical trials in patients with mild to moderate hypercholesterolemia and homozygous familial hypercholesterolemia</a:t>
            </a:r>
          </a:p>
          <a:p>
            <a:pPr lvl="2">
              <a:spcBef>
                <a:spcPct val="0"/>
              </a:spcBef>
              <a:spcAft>
                <a:spcPts val="600"/>
              </a:spcAft>
            </a:pPr>
            <a:r>
              <a:rPr lang="en-US" sz="2000" smtClean="0">
                <a:cs typeface="Arial" pitchFamily="34" charset="0"/>
              </a:rPr>
              <a:t>Clinical experience with </a:t>
            </a:r>
            <a:r>
              <a:rPr lang="en-US" sz="2000" smtClean="0">
                <a:solidFill>
                  <a:srgbClr val="FFFFFF"/>
                </a:solidFill>
                <a:cs typeface="Arial" pitchFamily="34" charset="0"/>
              </a:rPr>
              <a:t>lomitapide</a:t>
            </a:r>
            <a:r>
              <a:rPr lang="en-US" sz="2000" smtClean="0">
                <a:cs typeface="Arial" pitchFamily="34" charset="0"/>
              </a:rPr>
              <a:t>: &gt;900 patients</a:t>
            </a:r>
          </a:p>
          <a:p>
            <a:pPr lvl="1">
              <a:spcBef>
                <a:spcPct val="0"/>
              </a:spcBef>
              <a:spcAft>
                <a:spcPts val="600"/>
              </a:spcAft>
            </a:pPr>
            <a:r>
              <a:rPr lang="en-US" sz="2000" smtClean="0">
                <a:cs typeface="Arial" pitchFamily="34" charset="0"/>
              </a:rPr>
              <a:t>Compassionate use experience in patient with Familial Chylomicronemia</a:t>
            </a:r>
          </a:p>
          <a:p>
            <a:pPr>
              <a:spcBef>
                <a:spcPct val="0"/>
              </a:spcBef>
              <a:spcAft>
                <a:spcPts val="600"/>
              </a:spcAft>
            </a:pPr>
            <a:endParaRPr lang="en-US" sz="2000" smtClean="0">
              <a:cs typeface="Arial" pitchFamily="34" charset="0"/>
            </a:endParaRPr>
          </a:p>
          <a:p>
            <a:pPr>
              <a:spcBef>
                <a:spcPct val="0"/>
              </a:spcBef>
              <a:spcAft>
                <a:spcPts val="600"/>
              </a:spcAft>
            </a:pPr>
            <a:endParaRPr lang="en-US" sz="2000" smtClean="0">
              <a:cs typeface="Arial" pitchFamily="34" charset="0"/>
            </a:endParaRPr>
          </a:p>
          <a:p>
            <a:pPr>
              <a:spcBef>
                <a:spcPct val="0"/>
              </a:spcBef>
              <a:spcAft>
                <a:spcPts val="600"/>
              </a:spcAft>
            </a:pPr>
            <a:endParaRPr lang="en-US" sz="2000" smtClean="0">
              <a:cs typeface="Arial" pitchFamily="34" charset="0"/>
            </a:endParaRPr>
          </a:p>
        </p:txBody>
      </p:sp>
      <p:pic>
        <p:nvPicPr>
          <p:cNvPr id="349188" name="Object 1"/>
          <p:cNvPicPr>
            <a:picLocks noChangeAspect="1" noChangeArrowheads="1"/>
          </p:cNvPicPr>
          <p:nvPr/>
        </p:nvPicPr>
        <p:blipFill>
          <a:blip r:embed="rId3" cstate="print"/>
          <a:srcRect/>
          <a:stretch>
            <a:fillRect/>
          </a:stretch>
        </p:blipFill>
        <p:spPr bwMode="auto">
          <a:xfrm>
            <a:off x="6426200" y="2643188"/>
            <a:ext cx="3860800" cy="1928812"/>
          </a:xfrm>
          <a:prstGeom prst="rect">
            <a:avLst/>
          </a:prstGeom>
          <a:noFill/>
          <a:ln w="9525">
            <a:noFill/>
            <a:miter lim="800000"/>
            <a:headEnd/>
            <a:tailEnd/>
          </a:ln>
        </p:spPr>
      </p:pic>
      <p:sp>
        <p:nvSpPr>
          <p:cNvPr id="349189" name="4 - Έλλειψη"/>
          <p:cNvSpPr>
            <a:spLocks noChangeArrowheads="1"/>
          </p:cNvSpPr>
          <p:nvPr/>
        </p:nvSpPr>
        <p:spPr bwMode="auto">
          <a:xfrm>
            <a:off x="3786188" y="3357563"/>
            <a:ext cx="1214438" cy="571500"/>
          </a:xfrm>
          <a:prstGeom prst="ellipse">
            <a:avLst/>
          </a:prstGeom>
          <a:noFill/>
          <a:ln w="57150" algn="ctr">
            <a:solidFill>
              <a:srgbClr val="FF3300"/>
            </a:solidFill>
            <a:round/>
            <a:headEnd/>
            <a:tailEnd/>
          </a:ln>
        </p:spPr>
        <p:txBody>
          <a:bodyPr/>
          <a:lstStyle/>
          <a:p>
            <a:pPr eaLnBrk="0" fontAlgn="base" hangingPunct="0">
              <a:spcBef>
                <a:spcPct val="0"/>
              </a:spcBef>
              <a:spcAft>
                <a:spcPct val="0"/>
              </a:spcAft>
            </a:pPr>
            <a:endParaRPr lang="el-GR" sz="2000" smtClean="0">
              <a:solidFill>
                <a:srgbClr val="000000"/>
              </a:solidFill>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2" cstate="print"/>
          <a:srcRect/>
          <a:stretch>
            <a:fillRect/>
          </a:stretch>
        </p:blipFill>
        <p:spPr bwMode="auto">
          <a:xfrm>
            <a:off x="571500" y="0"/>
            <a:ext cx="9215438" cy="68135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596419" name="Picture 3"/>
          <p:cNvPicPr>
            <a:picLocks noChangeAspect="1" noChangeArrowheads="1"/>
          </p:cNvPicPr>
          <p:nvPr/>
        </p:nvPicPr>
        <p:blipFill>
          <a:blip r:embed="rId3" cstate="print"/>
          <a:srcRect/>
          <a:stretch>
            <a:fillRect/>
          </a:stretch>
        </p:blipFill>
        <p:spPr bwMode="auto">
          <a:xfrm>
            <a:off x="10048877" y="5314950"/>
            <a:ext cx="238125" cy="1543050"/>
          </a:xfrm>
          <a:prstGeom prst="rect">
            <a:avLst/>
          </a:prstGeom>
          <a:noFill/>
          <a:ln w="9525">
            <a:noFill/>
            <a:miter lim="800000"/>
            <a:headEnd/>
            <a:tailEnd/>
          </a:ln>
          <a:effectLst>
            <a:prstShdw prst="shdw17" dist="17961" dir="2700000">
              <a:srgbClr val="2F4D71"/>
            </a:prst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Στρογγυλεμένο ορθογώνιο"/>
          <p:cNvSpPr/>
          <p:nvPr/>
        </p:nvSpPr>
        <p:spPr>
          <a:xfrm>
            <a:off x="390525" y="2133602"/>
            <a:ext cx="9372600" cy="2016125"/>
          </a:xfrm>
          <a:prstGeom prst="roundRect">
            <a:avLst/>
          </a:prstGeom>
          <a:solidFill>
            <a:srgbClr val="00008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sz="2400">
              <a:solidFill>
                <a:srgbClr val="FFFFFF"/>
              </a:solidFill>
            </a:endParaRPr>
          </a:p>
        </p:txBody>
      </p:sp>
      <p:sp>
        <p:nvSpPr>
          <p:cNvPr id="331779" name="1 - Τίτλος"/>
          <p:cNvSpPr>
            <a:spLocks noGrp="1"/>
          </p:cNvSpPr>
          <p:nvPr>
            <p:ph type="title"/>
          </p:nvPr>
        </p:nvSpPr>
        <p:spPr>
          <a:xfrm>
            <a:off x="534988" y="1916113"/>
            <a:ext cx="9429750" cy="2449512"/>
          </a:xfrm>
        </p:spPr>
        <p:txBody>
          <a:bodyPr/>
          <a:lstStyle/>
          <a:p>
            <a:r>
              <a:rPr lang="en-US" sz="4800" b="1" smtClean="0">
                <a:solidFill>
                  <a:srgbClr val="FFFF00"/>
                </a:solidFill>
                <a:latin typeface="Comic Sans MS" pitchFamily="66" charset="0"/>
              </a:rPr>
              <a:t>HELLAS FH REGISTRY</a:t>
            </a:r>
            <a:endParaRPr lang="el-GR" sz="4800" b="1" smtClean="0">
              <a:solidFill>
                <a:srgbClr val="FFFF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 Στρογγυλεμένο ορθογώνιο"/>
          <p:cNvSpPr/>
          <p:nvPr/>
        </p:nvSpPr>
        <p:spPr>
          <a:xfrm rot="16200000">
            <a:off x="-1678782" y="2678907"/>
            <a:ext cx="4357688" cy="1000125"/>
          </a:xfrm>
          <a:prstGeom prst="roundRect">
            <a:avLst/>
          </a:prstGeom>
          <a:solidFill>
            <a:srgbClr val="00008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sz="2400">
              <a:solidFill>
                <a:srgbClr val="FFFFFF"/>
              </a:solidFill>
            </a:endParaRPr>
          </a:p>
        </p:txBody>
      </p:sp>
      <p:sp>
        <p:nvSpPr>
          <p:cNvPr id="332803" name="1 - Τίτλος"/>
          <p:cNvSpPr>
            <a:spLocks noGrp="1"/>
          </p:cNvSpPr>
          <p:nvPr>
            <p:ph type="title"/>
          </p:nvPr>
        </p:nvSpPr>
        <p:spPr>
          <a:xfrm rot="16200000">
            <a:off x="-1571624" y="2714626"/>
            <a:ext cx="4143375" cy="1000125"/>
          </a:xfrm>
        </p:spPr>
        <p:txBody>
          <a:bodyPr/>
          <a:lstStyle/>
          <a:p>
            <a:r>
              <a:rPr lang="en-GB" sz="3200" b="1" smtClean="0">
                <a:solidFill>
                  <a:srgbClr val="FFFF00"/>
                </a:solidFill>
                <a:latin typeface="Comic Sans MS" pitchFamily="66" charset="0"/>
              </a:rPr>
              <a:t>REGISTRY FLOW</a:t>
            </a:r>
          </a:p>
        </p:txBody>
      </p:sp>
      <p:sp>
        <p:nvSpPr>
          <p:cNvPr id="1598466" name="Rectangle 2"/>
          <p:cNvSpPr>
            <a:spLocks noChangeArrowheads="1"/>
          </p:cNvSpPr>
          <p:nvPr/>
        </p:nvSpPr>
        <p:spPr bwMode="auto">
          <a:xfrm>
            <a:off x="1" y="278"/>
            <a:ext cx="184731"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fontAlgn="base">
              <a:spcBef>
                <a:spcPct val="0"/>
              </a:spcBef>
              <a:spcAft>
                <a:spcPct val="0"/>
              </a:spcAft>
              <a:defRPr/>
            </a:pPr>
            <a:endParaRPr lang="el-GR">
              <a:solidFill>
                <a:prstClr val="black"/>
              </a:solidFill>
              <a:latin typeface="Arial" pitchFamily="34" charset="0"/>
              <a:cs typeface="Arial" pitchFamily="34" charset="0"/>
            </a:endParaRPr>
          </a:p>
        </p:txBody>
      </p:sp>
      <p:sp>
        <p:nvSpPr>
          <p:cNvPr id="1598468" name="Rectangle 4"/>
          <p:cNvSpPr>
            <a:spLocks noChangeArrowheads="1"/>
          </p:cNvSpPr>
          <p:nvPr/>
        </p:nvSpPr>
        <p:spPr bwMode="auto">
          <a:xfrm>
            <a:off x="1" y="278"/>
            <a:ext cx="184731"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fontAlgn="base">
              <a:spcBef>
                <a:spcPct val="0"/>
              </a:spcBef>
              <a:spcAft>
                <a:spcPct val="0"/>
              </a:spcAft>
              <a:defRPr/>
            </a:pPr>
            <a:endParaRPr lang="el-GR">
              <a:solidFill>
                <a:prstClr val="black"/>
              </a:solidFill>
              <a:latin typeface="Arial" pitchFamily="34" charset="0"/>
              <a:cs typeface="Arial" pitchFamily="34" charset="0"/>
            </a:endParaRPr>
          </a:p>
        </p:txBody>
      </p:sp>
      <p:sp>
        <p:nvSpPr>
          <p:cNvPr id="8" name="7 - Στρογγυλεμένο ορθογώνιο"/>
          <p:cNvSpPr/>
          <p:nvPr/>
        </p:nvSpPr>
        <p:spPr>
          <a:xfrm>
            <a:off x="1000125" y="0"/>
            <a:ext cx="9286875" cy="6858000"/>
          </a:xfrm>
          <a:prstGeom prst="roundRect">
            <a:avLst/>
          </a:prstGeom>
          <a:solidFill>
            <a:srgbClr val="00008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sz="2400">
              <a:solidFill>
                <a:srgbClr val="FFFFFF"/>
              </a:solidFill>
            </a:endParaRPr>
          </a:p>
        </p:txBody>
      </p:sp>
      <p:sp>
        <p:nvSpPr>
          <p:cNvPr id="332807" name="1 - Τίτλος"/>
          <p:cNvSpPr txBox="1">
            <a:spLocks/>
          </p:cNvSpPr>
          <p:nvPr/>
        </p:nvSpPr>
        <p:spPr bwMode="auto">
          <a:xfrm>
            <a:off x="1000125" y="928688"/>
            <a:ext cx="9286875" cy="5715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2800" b="1" smtClean="0">
                <a:solidFill>
                  <a:srgbClr val="FFFF00"/>
                </a:solidFill>
                <a:latin typeface="Comic Sans MS" pitchFamily="66" charset="0"/>
                <a:cs typeface="Arial" pitchFamily="34" charset="0"/>
              </a:rPr>
              <a:t>PATIENTS WITH LDL-C &gt;190 mg/dL (ADULTS) OR &gt;160 mg/dL (CHILDREN)</a:t>
            </a:r>
          </a:p>
          <a:p>
            <a:pPr algn="ctr" eaLnBrk="0" fontAlgn="base" hangingPunct="0">
              <a:spcBef>
                <a:spcPct val="0"/>
              </a:spcBef>
              <a:spcAft>
                <a:spcPct val="0"/>
              </a:spcAft>
            </a:pPr>
            <a:r>
              <a:rPr lang="el-GR" sz="4000" b="1" smtClean="0">
                <a:solidFill>
                  <a:srgbClr val="FFFF00"/>
                </a:solidFill>
                <a:latin typeface="Comic Sans MS" pitchFamily="66" charset="0"/>
                <a:cs typeface="Arial" pitchFamily="34" charset="0"/>
                <a:sym typeface="Wingdings" pitchFamily="2" charset="2"/>
              </a:rPr>
              <a:t></a:t>
            </a:r>
            <a:r>
              <a:rPr lang="el-GR" sz="2800" b="1" smtClean="0">
                <a:solidFill>
                  <a:srgbClr val="FFFF00"/>
                </a:solidFill>
                <a:latin typeface="Comic Sans MS" pitchFamily="66" charset="0"/>
                <a:cs typeface="Arial" pitchFamily="34" charset="0"/>
              </a:rPr>
              <a:t/>
            </a:r>
            <a:br>
              <a:rPr lang="el-GR" sz="2800" b="1" smtClean="0">
                <a:solidFill>
                  <a:srgbClr val="FFFF00"/>
                </a:solidFill>
                <a:latin typeface="Comic Sans MS" pitchFamily="66" charset="0"/>
                <a:cs typeface="Arial" pitchFamily="34" charset="0"/>
              </a:rPr>
            </a:br>
            <a:r>
              <a:rPr lang="en-US" sz="2800" b="1" smtClean="0">
                <a:solidFill>
                  <a:srgbClr val="FFFF00"/>
                </a:solidFill>
                <a:latin typeface="Comic Sans MS" pitchFamily="66" charset="0"/>
                <a:cs typeface="Arial" pitchFamily="34" charset="0"/>
              </a:rPr>
              <a:t>DUTCH LIPID CLINIC NETWORK CRITERIA ASSESSMENT</a:t>
            </a:r>
          </a:p>
          <a:p>
            <a:pPr algn="ctr" eaLnBrk="0" fontAlgn="base" hangingPunct="0">
              <a:spcBef>
                <a:spcPct val="0"/>
              </a:spcBef>
              <a:spcAft>
                <a:spcPct val="0"/>
              </a:spcAft>
            </a:pPr>
            <a:r>
              <a:rPr lang="el-GR" sz="4000" b="1" smtClean="0">
                <a:solidFill>
                  <a:srgbClr val="FFFF00"/>
                </a:solidFill>
                <a:latin typeface="Comic Sans MS" pitchFamily="66" charset="0"/>
                <a:cs typeface="Arial" pitchFamily="34" charset="0"/>
                <a:sym typeface="Wingdings" pitchFamily="2" charset="2"/>
              </a:rPr>
              <a:t></a:t>
            </a:r>
            <a:endParaRPr lang="en-US" sz="4000" b="1" smtClean="0">
              <a:solidFill>
                <a:srgbClr val="FFFF00"/>
              </a:solidFill>
              <a:latin typeface="Comic Sans MS" pitchFamily="66" charset="0"/>
              <a:cs typeface="Arial" pitchFamily="34" charset="0"/>
              <a:sym typeface="Wingdings" pitchFamily="2" charset="2"/>
            </a:endParaRPr>
          </a:p>
          <a:p>
            <a:pPr algn="ctr" eaLnBrk="0" fontAlgn="base" hangingPunct="0">
              <a:spcBef>
                <a:spcPct val="0"/>
              </a:spcBef>
              <a:spcAft>
                <a:spcPct val="0"/>
              </a:spcAft>
            </a:pPr>
            <a:r>
              <a:rPr lang="en-US" sz="2800" b="1" smtClean="0">
                <a:solidFill>
                  <a:srgbClr val="FFFF00"/>
                </a:solidFill>
                <a:latin typeface="Comic Sans MS" pitchFamily="66" charset="0"/>
                <a:cs typeface="Arial" pitchFamily="34" charset="0"/>
              </a:rPr>
              <a:t>PROBABLE OR POSSIBLE OR DEFINITE FAMILIAL HYPERCHOLESTEROLEMIA</a:t>
            </a:r>
          </a:p>
          <a:p>
            <a:pPr algn="ctr" eaLnBrk="0" fontAlgn="base" hangingPunct="0">
              <a:spcBef>
                <a:spcPct val="0"/>
              </a:spcBef>
              <a:spcAft>
                <a:spcPct val="0"/>
              </a:spcAft>
            </a:pPr>
            <a:r>
              <a:rPr lang="el-GR" sz="4000" b="1" smtClean="0">
                <a:solidFill>
                  <a:srgbClr val="FFFF00"/>
                </a:solidFill>
                <a:latin typeface="Comic Sans MS" pitchFamily="66" charset="0"/>
                <a:cs typeface="Arial" pitchFamily="34" charset="0"/>
                <a:sym typeface="Wingdings" pitchFamily="2" charset="2"/>
              </a:rPr>
              <a:t></a:t>
            </a:r>
            <a:endParaRPr lang="en-US" sz="4000" b="1" smtClean="0">
              <a:solidFill>
                <a:srgbClr val="FFFF00"/>
              </a:solidFill>
              <a:latin typeface="Comic Sans MS" pitchFamily="66" charset="0"/>
              <a:cs typeface="Arial" pitchFamily="34" charset="0"/>
              <a:sym typeface="Wingdings" pitchFamily="2" charset="2"/>
            </a:endParaRPr>
          </a:p>
          <a:p>
            <a:pPr algn="ctr" eaLnBrk="0" fontAlgn="base" hangingPunct="0">
              <a:spcBef>
                <a:spcPct val="0"/>
              </a:spcBef>
              <a:spcAft>
                <a:spcPct val="0"/>
              </a:spcAft>
              <a:buFont typeface="Wingdings" pitchFamily="2" charset="2"/>
              <a:buChar char="ü"/>
            </a:pPr>
            <a:r>
              <a:rPr lang="en-US" sz="2800" b="1" smtClean="0">
                <a:solidFill>
                  <a:srgbClr val="FFFF00"/>
                </a:solidFill>
                <a:latin typeface="Comic Sans MS" pitchFamily="66" charset="0"/>
                <a:cs typeface="Arial" pitchFamily="34" charset="0"/>
              </a:rPr>
              <a:t>CASCADE FAMILY SCREENING</a:t>
            </a:r>
          </a:p>
          <a:p>
            <a:pPr algn="ctr" eaLnBrk="0" fontAlgn="base" hangingPunct="0">
              <a:spcBef>
                <a:spcPct val="0"/>
              </a:spcBef>
              <a:spcAft>
                <a:spcPct val="0"/>
              </a:spcAft>
              <a:buFont typeface="Wingdings" pitchFamily="2" charset="2"/>
              <a:buChar char="ü"/>
            </a:pPr>
            <a:r>
              <a:rPr lang="en-US" sz="2800" b="1" smtClean="0">
                <a:solidFill>
                  <a:srgbClr val="FFFF00"/>
                </a:solidFill>
                <a:latin typeface="Comic Sans MS" pitchFamily="66" charset="0"/>
                <a:cs typeface="Arial" pitchFamily="34" charset="0"/>
              </a:rPr>
              <a:t>[GENETIC SCREENING]</a:t>
            </a:r>
          </a:p>
          <a:p>
            <a:pPr algn="ctr" eaLnBrk="0" fontAlgn="base" hangingPunct="0">
              <a:spcBef>
                <a:spcPct val="0"/>
              </a:spcBef>
              <a:spcAft>
                <a:spcPct val="0"/>
              </a:spcAft>
              <a:buFont typeface="Wingdings" pitchFamily="2" charset="2"/>
              <a:buChar char="ü"/>
            </a:pPr>
            <a:r>
              <a:rPr lang="en-US" sz="2800" b="1" smtClean="0">
                <a:solidFill>
                  <a:srgbClr val="FFFF00"/>
                </a:solidFill>
                <a:latin typeface="Comic Sans MS" pitchFamily="66" charset="0"/>
                <a:cs typeface="Arial" pitchFamily="34" charset="0"/>
              </a:rPr>
              <a:t> [GENETIC SAMPLE STORAGE]</a:t>
            </a:r>
          </a:p>
          <a:p>
            <a:pPr algn="ctr" eaLnBrk="0" fontAlgn="base" hangingPunct="0">
              <a:spcBef>
                <a:spcPct val="0"/>
              </a:spcBef>
              <a:spcAft>
                <a:spcPct val="0"/>
              </a:spcAft>
              <a:buFont typeface="Wingdings" pitchFamily="2" charset="2"/>
              <a:buChar char="ü"/>
            </a:pPr>
            <a:r>
              <a:rPr lang="en-US" sz="2800" b="1" smtClean="0">
                <a:solidFill>
                  <a:srgbClr val="FFFF00"/>
                </a:solidFill>
                <a:latin typeface="Comic Sans MS" pitchFamily="66" charset="0"/>
                <a:cs typeface="Arial" pitchFamily="34" charset="0"/>
              </a:rPr>
              <a:t> LONG-TERM FOLLOW-UP</a:t>
            </a:r>
          </a:p>
          <a:p>
            <a:pPr algn="ctr" eaLnBrk="0" fontAlgn="base" hangingPunct="0">
              <a:spcBef>
                <a:spcPct val="0"/>
              </a:spcBef>
              <a:spcAft>
                <a:spcPct val="0"/>
              </a:spcAft>
            </a:pPr>
            <a:r>
              <a:rPr lang="en-US" sz="2800" b="1" smtClean="0">
                <a:solidFill>
                  <a:srgbClr val="FFFF00"/>
                </a:solidFill>
                <a:latin typeface="Comic Sans MS" pitchFamily="66" charset="0"/>
                <a:cs typeface="Arial" pitchFamily="34" charset="0"/>
              </a:rPr>
              <a:t> </a:t>
            </a:r>
          </a:p>
          <a:p>
            <a:pPr algn="ctr" eaLnBrk="0" fontAlgn="base" hangingPunct="0">
              <a:spcBef>
                <a:spcPct val="0"/>
              </a:spcBef>
              <a:spcAft>
                <a:spcPct val="0"/>
              </a:spcAft>
            </a:pPr>
            <a:endParaRPr lang="el-GR" sz="2800" b="1" smtClean="0">
              <a:solidFill>
                <a:srgbClr val="FFFF00"/>
              </a:solidFill>
              <a:latin typeface="Comic Sans MS" pitchFamily="66" charset="0"/>
              <a:cs typeface="Arial"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AutoShape 2"/>
          <p:cNvSpPr>
            <a:spLocks noChangeArrowheads="1"/>
          </p:cNvSpPr>
          <p:nvPr/>
        </p:nvSpPr>
        <p:spPr bwMode="auto">
          <a:xfrm>
            <a:off x="1219201" y="3733800"/>
            <a:ext cx="6705600" cy="685800"/>
          </a:xfrm>
          <a:prstGeom prst="roundRect">
            <a:avLst>
              <a:gd name="adj" fmla="val 16667"/>
            </a:avLst>
          </a:prstGeom>
          <a:solidFill>
            <a:schemeClr val="tx2"/>
          </a:solidFill>
          <a:ln w="76200">
            <a:solidFill>
              <a:srgbClr val="FF0066"/>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50211" name="AutoShape 3"/>
          <p:cNvSpPr>
            <a:spLocks noChangeArrowheads="1"/>
          </p:cNvSpPr>
          <p:nvPr/>
        </p:nvSpPr>
        <p:spPr bwMode="auto">
          <a:xfrm>
            <a:off x="381001" y="4572000"/>
            <a:ext cx="9677400" cy="1828800"/>
          </a:xfrm>
          <a:prstGeom prst="roundRect">
            <a:avLst>
              <a:gd name="adj" fmla="val 16667"/>
            </a:avLst>
          </a:prstGeom>
          <a:solidFill>
            <a:srgbClr val="003399"/>
          </a:solidFill>
          <a:ln w="76200">
            <a:solidFill>
              <a:srgbClr val="FF0000"/>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50212" name="Text Box 4"/>
          <p:cNvSpPr txBox="1">
            <a:spLocks noChangeArrowheads="1"/>
          </p:cNvSpPr>
          <p:nvPr/>
        </p:nvSpPr>
        <p:spPr bwMode="auto">
          <a:xfrm>
            <a:off x="762000" y="457200"/>
            <a:ext cx="8686800" cy="641350"/>
          </a:xfrm>
          <a:prstGeom prst="rect">
            <a:avLst/>
          </a:prstGeom>
          <a:noFill/>
          <a:ln w="9525">
            <a:noFill/>
            <a:miter lim="800000"/>
            <a:headEnd/>
            <a:tailEnd/>
          </a:ln>
        </p:spPr>
        <p:txBody>
          <a:bodyPr>
            <a:spAutoFit/>
          </a:bodyPr>
          <a:lstStyle/>
          <a:p>
            <a:pPr algn="ctr" fontAlgn="base">
              <a:spcBef>
                <a:spcPct val="50000"/>
              </a:spcBef>
              <a:spcAft>
                <a:spcPct val="0"/>
              </a:spcAft>
            </a:pPr>
            <a:r>
              <a:rPr lang="el-GR" sz="3200" b="1" smtClean="0">
                <a:solidFill>
                  <a:srgbClr val="FFFFCC"/>
                </a:solidFill>
                <a:latin typeface="Comic Sans MS" pitchFamily="66" charset="0"/>
              </a:rPr>
              <a:t> </a:t>
            </a:r>
            <a:r>
              <a:rPr lang="el-GR" sz="3600" b="1" smtClean="0">
                <a:solidFill>
                  <a:srgbClr val="FF0000"/>
                </a:solidFill>
                <a:latin typeface="Comic Sans MS" pitchFamily="66" charset="0"/>
              </a:rPr>
              <a:t>ΥΠΕΡΧΟΛΗΣΤΕΡΟΛΑΙΜΙΑ</a:t>
            </a:r>
          </a:p>
        </p:txBody>
      </p:sp>
      <p:sp>
        <p:nvSpPr>
          <p:cNvPr id="303109" name="Text Box 5"/>
          <p:cNvSpPr txBox="1">
            <a:spLocks noChangeArrowheads="1"/>
          </p:cNvSpPr>
          <p:nvPr/>
        </p:nvSpPr>
        <p:spPr bwMode="auto">
          <a:xfrm>
            <a:off x="457200" y="1600201"/>
            <a:ext cx="9220200" cy="4770537"/>
          </a:xfrm>
          <a:prstGeom prst="rect">
            <a:avLst/>
          </a:prstGeom>
          <a:noFill/>
          <a:ln w="9525">
            <a:noFill/>
            <a:miter lim="800000"/>
            <a:headEnd/>
            <a:tailEnd/>
          </a:ln>
        </p:spPr>
        <p:txBody>
          <a:bodyPr>
            <a:spAutoFit/>
          </a:bodyPr>
          <a:lstStyle/>
          <a:p>
            <a:pPr algn="just" fontAlgn="base">
              <a:spcBef>
                <a:spcPct val="50000"/>
              </a:spcBef>
              <a:spcAft>
                <a:spcPct val="0"/>
              </a:spcAft>
              <a:defRPr/>
            </a:pPr>
            <a:r>
              <a:rPr lang="el-GR" sz="3200" b="1" dirty="0">
                <a:solidFill>
                  <a:srgbClr val="FF0000"/>
                </a:solidFill>
                <a:latin typeface="Comic Sans MS" pitchFamily="66" charset="0"/>
              </a:rPr>
              <a:t>Πρωτοπαθής:</a:t>
            </a:r>
          </a:p>
          <a:p>
            <a:pPr algn="just" fontAlgn="base">
              <a:spcBef>
                <a:spcPct val="50000"/>
              </a:spcBef>
              <a:spcAft>
                <a:spcPct val="0"/>
              </a:spcAft>
              <a:defRPr/>
            </a:pPr>
            <a:r>
              <a:rPr lang="el-GR" sz="3200" b="1" dirty="0">
                <a:solidFill>
                  <a:srgbClr val="66FF33"/>
                </a:solidFill>
                <a:latin typeface="Comic Sans MS" pitchFamily="66" charset="0"/>
              </a:rPr>
              <a:t>	</a:t>
            </a:r>
            <a:r>
              <a:rPr lang="el-GR" sz="3200" b="1" dirty="0" err="1">
                <a:solidFill>
                  <a:srgbClr val="000000">
                    <a:lumMod val="95000"/>
                    <a:lumOff val="5000"/>
                  </a:srgbClr>
                </a:solidFill>
                <a:latin typeface="Comic Sans MS" pitchFamily="66" charset="0"/>
              </a:rPr>
              <a:t>Οικογενής</a:t>
            </a:r>
            <a:r>
              <a:rPr lang="el-GR" sz="3200" b="1" dirty="0">
                <a:solidFill>
                  <a:srgbClr val="000000">
                    <a:lumMod val="95000"/>
                    <a:lumOff val="5000"/>
                  </a:srgbClr>
                </a:solidFill>
                <a:latin typeface="Comic Sans MS" pitchFamily="66" charset="0"/>
              </a:rPr>
              <a:t> </a:t>
            </a:r>
            <a:r>
              <a:rPr lang="el-GR" sz="3200" b="1" dirty="0" err="1">
                <a:solidFill>
                  <a:srgbClr val="000000">
                    <a:lumMod val="95000"/>
                    <a:lumOff val="5000"/>
                  </a:srgbClr>
                </a:solidFill>
                <a:latin typeface="Comic Sans MS" pitchFamily="66" charset="0"/>
              </a:rPr>
              <a:t>υπερχοληστερολαιμία</a:t>
            </a:r>
            <a:endParaRPr lang="el-GR" sz="3200" b="1" dirty="0">
              <a:solidFill>
                <a:srgbClr val="000000">
                  <a:lumMod val="95000"/>
                  <a:lumOff val="5000"/>
                </a:srgbClr>
              </a:solidFill>
              <a:latin typeface="Comic Sans MS" pitchFamily="66" charset="0"/>
            </a:endParaRPr>
          </a:p>
          <a:p>
            <a:pPr algn="just" fontAlgn="base">
              <a:spcBef>
                <a:spcPct val="50000"/>
              </a:spcBef>
              <a:spcAft>
                <a:spcPct val="0"/>
              </a:spcAft>
              <a:defRPr/>
            </a:pPr>
            <a:r>
              <a:rPr lang="el-GR" sz="3200" b="1" dirty="0">
                <a:solidFill>
                  <a:srgbClr val="000000">
                    <a:lumMod val="95000"/>
                    <a:lumOff val="5000"/>
                  </a:srgbClr>
                </a:solidFill>
                <a:latin typeface="Comic Sans MS" pitchFamily="66" charset="0"/>
              </a:rPr>
              <a:t>	</a:t>
            </a:r>
            <a:r>
              <a:rPr lang="el-GR" sz="3200" b="1" dirty="0" err="1">
                <a:solidFill>
                  <a:srgbClr val="000000">
                    <a:lumMod val="95000"/>
                    <a:lumOff val="5000"/>
                  </a:srgbClr>
                </a:solidFill>
                <a:latin typeface="Comic Sans MS" pitchFamily="66" charset="0"/>
              </a:rPr>
              <a:t>Οικογενής</a:t>
            </a:r>
            <a:r>
              <a:rPr lang="el-GR" sz="3200" b="1" dirty="0">
                <a:solidFill>
                  <a:srgbClr val="000000">
                    <a:lumMod val="95000"/>
                    <a:lumOff val="5000"/>
                  </a:srgbClr>
                </a:solidFill>
                <a:latin typeface="Comic Sans MS" pitchFamily="66" charset="0"/>
              </a:rPr>
              <a:t> μικτή </a:t>
            </a:r>
            <a:r>
              <a:rPr lang="el-GR" sz="3200" b="1" dirty="0" err="1">
                <a:solidFill>
                  <a:srgbClr val="000000">
                    <a:lumMod val="95000"/>
                    <a:lumOff val="5000"/>
                  </a:srgbClr>
                </a:solidFill>
                <a:latin typeface="Comic Sans MS" pitchFamily="66" charset="0"/>
              </a:rPr>
              <a:t>δυσλιπιδαμία</a:t>
            </a:r>
            <a:endParaRPr lang="el-GR" sz="3200" b="1" dirty="0">
              <a:solidFill>
                <a:srgbClr val="000000">
                  <a:lumMod val="95000"/>
                  <a:lumOff val="5000"/>
                </a:srgbClr>
              </a:solidFill>
              <a:latin typeface="Comic Sans MS" pitchFamily="66" charset="0"/>
            </a:endParaRPr>
          </a:p>
          <a:p>
            <a:pPr algn="just" fontAlgn="base">
              <a:spcBef>
                <a:spcPct val="50000"/>
              </a:spcBef>
              <a:spcAft>
                <a:spcPct val="0"/>
              </a:spcAft>
              <a:defRPr/>
            </a:pPr>
            <a:r>
              <a:rPr lang="el-GR" sz="3200" b="1" dirty="0">
                <a:solidFill>
                  <a:srgbClr val="FFFF00"/>
                </a:solidFill>
                <a:latin typeface="Comic Sans MS" pitchFamily="66" charset="0"/>
              </a:rPr>
              <a:t>	</a:t>
            </a:r>
            <a:r>
              <a:rPr lang="el-GR" sz="3200" b="1" dirty="0" err="1">
                <a:solidFill>
                  <a:srgbClr val="00FFFF"/>
                </a:solidFill>
                <a:latin typeface="Comic Sans MS" pitchFamily="66" charset="0"/>
              </a:rPr>
              <a:t>Πολυγονική</a:t>
            </a:r>
            <a:r>
              <a:rPr lang="el-GR" sz="3200" b="1" dirty="0">
                <a:solidFill>
                  <a:srgbClr val="00FFFF"/>
                </a:solidFill>
                <a:latin typeface="Comic Sans MS" pitchFamily="66" charset="0"/>
              </a:rPr>
              <a:t> </a:t>
            </a:r>
            <a:r>
              <a:rPr lang="el-GR" sz="3200" b="1" dirty="0" err="1">
                <a:solidFill>
                  <a:srgbClr val="00FFFF"/>
                </a:solidFill>
                <a:latin typeface="Comic Sans MS" pitchFamily="66" charset="0"/>
              </a:rPr>
              <a:t>υπερχοληστερολαιμία</a:t>
            </a:r>
            <a:endParaRPr lang="el-GR" sz="3200" b="1" dirty="0">
              <a:solidFill>
                <a:srgbClr val="00FFFF"/>
              </a:solidFill>
              <a:latin typeface="Comic Sans MS" pitchFamily="66" charset="0"/>
            </a:endParaRPr>
          </a:p>
          <a:p>
            <a:pPr algn="just" fontAlgn="base">
              <a:spcBef>
                <a:spcPct val="50000"/>
              </a:spcBef>
              <a:spcAft>
                <a:spcPct val="0"/>
              </a:spcAft>
              <a:defRPr/>
            </a:pPr>
            <a:r>
              <a:rPr lang="el-GR" sz="3200" b="1" dirty="0">
                <a:solidFill>
                  <a:srgbClr val="66FF33"/>
                </a:solidFill>
                <a:latin typeface="Comic Sans MS" pitchFamily="66" charset="0"/>
              </a:rPr>
              <a:t>Δευτεροπαθής:</a:t>
            </a:r>
          </a:p>
          <a:p>
            <a:pPr algn="just" fontAlgn="base">
              <a:spcBef>
                <a:spcPct val="50000"/>
              </a:spcBef>
              <a:spcAft>
                <a:spcPct val="0"/>
              </a:spcAft>
              <a:defRPr/>
            </a:pPr>
            <a:r>
              <a:rPr lang="el-GR" sz="3200" b="1" dirty="0">
                <a:solidFill>
                  <a:srgbClr val="66FF33"/>
                </a:solidFill>
                <a:latin typeface="Comic Sans MS" pitchFamily="66" charset="0"/>
              </a:rPr>
              <a:t>	</a:t>
            </a:r>
            <a:r>
              <a:rPr lang="el-GR" sz="3200" b="1" dirty="0">
                <a:solidFill>
                  <a:srgbClr val="FFFF00"/>
                </a:solidFill>
                <a:latin typeface="Comic Sans MS" pitchFamily="66" charset="0"/>
              </a:rPr>
              <a:t>Υποθυρεοειδισμός, </a:t>
            </a:r>
            <a:r>
              <a:rPr lang="el-GR" sz="3200" b="1" dirty="0" err="1">
                <a:solidFill>
                  <a:srgbClr val="FFFF00"/>
                </a:solidFill>
                <a:latin typeface="Comic Sans MS" pitchFamily="66" charset="0"/>
              </a:rPr>
              <a:t>νεφρωσικό</a:t>
            </a:r>
            <a:r>
              <a:rPr lang="el-GR" sz="3200" b="1" dirty="0">
                <a:solidFill>
                  <a:srgbClr val="FFFF00"/>
                </a:solidFill>
                <a:latin typeface="Comic Sans MS" pitchFamily="66" charset="0"/>
              </a:rPr>
              <a:t> σύνδρομο, 	πρωτοπαθής χολική κίρρωση</a:t>
            </a:r>
          </a:p>
        </p:txBody>
      </p:sp>
      <p:sp>
        <p:nvSpPr>
          <p:cNvPr id="350214" name="AutoShape 6"/>
          <p:cNvSpPr>
            <a:spLocks noChangeArrowheads="1"/>
          </p:cNvSpPr>
          <p:nvPr/>
        </p:nvSpPr>
        <p:spPr bwMode="auto">
          <a:xfrm>
            <a:off x="457200" y="1219200"/>
            <a:ext cx="91440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50215" name="AutoShape 7"/>
          <p:cNvSpPr>
            <a:spLocks noChangeArrowheads="1"/>
          </p:cNvSpPr>
          <p:nvPr/>
        </p:nvSpPr>
        <p:spPr bwMode="auto">
          <a:xfrm>
            <a:off x="609600" y="6553200"/>
            <a:ext cx="91440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AutoShape 2"/>
          <p:cNvSpPr>
            <a:spLocks noChangeArrowheads="1"/>
          </p:cNvSpPr>
          <p:nvPr/>
        </p:nvSpPr>
        <p:spPr bwMode="auto">
          <a:xfrm>
            <a:off x="0" y="1981200"/>
            <a:ext cx="10287000" cy="4191000"/>
          </a:xfrm>
          <a:prstGeom prst="roundRect">
            <a:avLst>
              <a:gd name="adj" fmla="val 16667"/>
            </a:avLst>
          </a:prstGeom>
          <a:solidFill>
            <a:srgbClr val="000066"/>
          </a:solidFill>
          <a:ln w="76200">
            <a:solidFill>
              <a:srgbClr val="FF0000"/>
            </a:solidFill>
            <a:round/>
            <a:headEnd/>
            <a:tailEnd/>
          </a:ln>
        </p:spPr>
        <p:txBody>
          <a:bodyPr wrap="none" anchor="ctr"/>
          <a:lstStyle/>
          <a:p>
            <a:pPr fontAlgn="base">
              <a:spcBef>
                <a:spcPct val="0"/>
              </a:spcBef>
              <a:spcAft>
                <a:spcPct val="0"/>
              </a:spcAft>
            </a:pPr>
            <a:endParaRPr lang="el-GR" sz="2400" smtClean="0">
              <a:solidFill>
                <a:srgbClr val="000000"/>
              </a:solidFill>
            </a:endParaRPr>
          </a:p>
        </p:txBody>
      </p:sp>
      <p:sp>
        <p:nvSpPr>
          <p:cNvPr id="351235" name="Text Box 3"/>
          <p:cNvSpPr txBox="1">
            <a:spLocks noChangeArrowheads="1"/>
          </p:cNvSpPr>
          <p:nvPr/>
        </p:nvSpPr>
        <p:spPr bwMode="auto">
          <a:xfrm>
            <a:off x="533400" y="152402"/>
            <a:ext cx="9296400" cy="1190625"/>
          </a:xfrm>
          <a:prstGeom prst="rect">
            <a:avLst/>
          </a:prstGeom>
          <a:noFill/>
          <a:ln w="9525">
            <a:noFill/>
            <a:miter lim="800000"/>
            <a:headEnd/>
            <a:tailEnd/>
          </a:ln>
        </p:spPr>
        <p:txBody>
          <a:bodyPr>
            <a:spAutoFit/>
          </a:bodyPr>
          <a:lstStyle/>
          <a:p>
            <a:pPr algn="ctr" fontAlgn="base">
              <a:spcBef>
                <a:spcPct val="50000"/>
              </a:spcBef>
              <a:spcAft>
                <a:spcPct val="0"/>
              </a:spcAft>
            </a:pPr>
            <a:r>
              <a:rPr lang="el-GR" sz="3600" b="1" dirty="0" smtClean="0">
                <a:solidFill>
                  <a:srgbClr val="FF0000"/>
                </a:solidFill>
                <a:latin typeface="Comic Sans MS" pitchFamily="66" charset="0"/>
              </a:rPr>
              <a:t>ΠΟΛΥΓΟΝΙΚΗ ΥΠΕΡΧΟΛΗΣΤΕΡΟΛΑΙΜΙΑ</a:t>
            </a:r>
          </a:p>
        </p:txBody>
      </p:sp>
      <p:sp>
        <p:nvSpPr>
          <p:cNvPr id="351236" name="Text Box 4"/>
          <p:cNvSpPr txBox="1">
            <a:spLocks noChangeArrowheads="1"/>
          </p:cNvSpPr>
          <p:nvPr/>
        </p:nvSpPr>
        <p:spPr bwMode="auto">
          <a:xfrm>
            <a:off x="304800" y="2362202"/>
            <a:ext cx="9982200" cy="3754874"/>
          </a:xfrm>
          <a:prstGeom prst="rect">
            <a:avLst/>
          </a:prstGeom>
          <a:noFill/>
          <a:ln w="9525">
            <a:noFill/>
            <a:miter lim="800000"/>
            <a:headEnd/>
            <a:tailEnd/>
          </a:ln>
        </p:spPr>
        <p:txBody>
          <a:bodyPr>
            <a:spAutoFit/>
          </a:bodyPr>
          <a:lstStyle/>
          <a:p>
            <a:pPr algn="just" fontAlgn="base">
              <a:spcBef>
                <a:spcPct val="50000"/>
              </a:spcBef>
              <a:spcAft>
                <a:spcPct val="0"/>
              </a:spcAft>
            </a:pPr>
            <a:r>
              <a:rPr lang="el-GR" sz="2800" b="1" smtClean="0">
                <a:solidFill>
                  <a:srgbClr val="FFFF00"/>
                </a:solidFill>
                <a:latin typeface="Comic Sans MS" pitchFamily="66" charset="0"/>
              </a:rPr>
              <a:t>Γενετικές διαταραχές + Περιβαλλοντικοί παράγοντες</a:t>
            </a:r>
          </a:p>
          <a:p>
            <a:pPr algn="just" fontAlgn="base">
              <a:spcBef>
                <a:spcPct val="50000"/>
              </a:spcBef>
              <a:spcAft>
                <a:spcPct val="0"/>
              </a:spcAft>
            </a:pPr>
            <a:r>
              <a:rPr lang="el-GR" sz="2800" b="1" smtClean="0">
                <a:solidFill>
                  <a:srgbClr val="FFFF00"/>
                </a:solidFill>
                <a:latin typeface="Comic Sans MS" pitchFamily="66" charset="0"/>
              </a:rPr>
              <a:t>				  </a:t>
            </a:r>
            <a:r>
              <a:rPr lang="el-GR" sz="2800" b="1" smtClean="0">
                <a:solidFill>
                  <a:srgbClr val="00FFFF"/>
                </a:solidFill>
                <a:latin typeface="Comic Sans MS" pitchFamily="66" charset="0"/>
              </a:rPr>
              <a:t>(δίαιτα-</a:t>
            </a:r>
            <a:r>
              <a:rPr lang="el-GR" sz="2800" b="1" smtClean="0">
                <a:solidFill>
                  <a:srgbClr val="00FFFF"/>
                </a:solidFill>
                <a:latin typeface="Comic Sans MS" pitchFamily="66" charset="0"/>
                <a:sym typeface="Wingdings" pitchFamily="2" charset="2"/>
              </a:rPr>
              <a:t></a:t>
            </a:r>
            <a:r>
              <a:rPr lang="el-GR" sz="2800" b="1" smtClean="0">
                <a:solidFill>
                  <a:srgbClr val="00FFFF"/>
                </a:solidFill>
                <a:latin typeface="Comic Sans MS" pitchFamily="66" charset="0"/>
              </a:rPr>
              <a:t>σωματικό βάρος, κ.λ.π.)</a:t>
            </a:r>
          </a:p>
          <a:p>
            <a:pPr algn="just" fontAlgn="base">
              <a:spcBef>
                <a:spcPct val="50000"/>
              </a:spcBef>
              <a:spcAft>
                <a:spcPct val="0"/>
              </a:spcAft>
            </a:pPr>
            <a:endParaRPr lang="el-GR" sz="2800" b="1" smtClean="0">
              <a:solidFill>
                <a:srgbClr val="00FFFF"/>
              </a:solidFill>
              <a:latin typeface="Comic Sans MS" pitchFamily="66" charset="0"/>
            </a:endParaRPr>
          </a:p>
          <a:p>
            <a:pPr algn="just" fontAlgn="base">
              <a:spcBef>
                <a:spcPct val="50000"/>
              </a:spcBef>
              <a:spcAft>
                <a:spcPct val="0"/>
              </a:spcAft>
            </a:pPr>
            <a:endParaRPr lang="el-GR" sz="2800" b="1" smtClean="0">
              <a:solidFill>
                <a:srgbClr val="00FFFF"/>
              </a:solidFill>
              <a:latin typeface="Comic Sans MS" pitchFamily="66" charset="0"/>
            </a:endParaRPr>
          </a:p>
          <a:p>
            <a:pPr algn="just" fontAlgn="base">
              <a:spcBef>
                <a:spcPct val="50000"/>
              </a:spcBef>
              <a:spcAft>
                <a:spcPct val="0"/>
              </a:spcAft>
            </a:pPr>
            <a:endParaRPr lang="el-GR" sz="2800" b="1" smtClean="0">
              <a:solidFill>
                <a:srgbClr val="FFFF00"/>
              </a:solidFill>
              <a:latin typeface="Comic Sans MS" pitchFamily="66" charset="0"/>
            </a:endParaRPr>
          </a:p>
          <a:p>
            <a:pPr algn="ctr" fontAlgn="base">
              <a:spcBef>
                <a:spcPct val="50000"/>
              </a:spcBef>
              <a:spcAft>
                <a:spcPct val="0"/>
              </a:spcAft>
            </a:pPr>
            <a:r>
              <a:rPr lang="en-US" sz="2800" b="1" smtClean="0">
                <a:solidFill>
                  <a:srgbClr val="66FF33"/>
                </a:solidFill>
                <a:latin typeface="Comic Sans MS" pitchFamily="66" charset="0"/>
                <a:sym typeface="Wingdings" pitchFamily="2" charset="2"/>
              </a:rPr>
              <a:t> </a:t>
            </a:r>
            <a:r>
              <a:rPr lang="en-US" sz="2800" b="1" smtClean="0">
                <a:solidFill>
                  <a:srgbClr val="66FF33"/>
                </a:solidFill>
                <a:latin typeface="Comic Sans MS" pitchFamily="66" charset="0"/>
              </a:rPr>
              <a:t>LDL CHOL</a:t>
            </a:r>
            <a:endParaRPr lang="el-GR" sz="2800" b="1" smtClean="0">
              <a:solidFill>
                <a:srgbClr val="66FF33"/>
              </a:solidFill>
              <a:latin typeface="Comic Sans MS" pitchFamily="66" charset="0"/>
            </a:endParaRPr>
          </a:p>
        </p:txBody>
      </p:sp>
      <p:sp>
        <p:nvSpPr>
          <p:cNvPr id="351237" name="Line 5"/>
          <p:cNvSpPr>
            <a:spLocks noChangeShapeType="1"/>
          </p:cNvSpPr>
          <p:nvPr/>
        </p:nvSpPr>
        <p:spPr bwMode="auto">
          <a:xfrm>
            <a:off x="1676400" y="3048000"/>
            <a:ext cx="2743200" cy="2057400"/>
          </a:xfrm>
          <a:prstGeom prst="line">
            <a:avLst/>
          </a:prstGeom>
          <a:noFill/>
          <a:ln w="76200">
            <a:solidFill>
              <a:srgbClr val="FF0000"/>
            </a:solidFill>
            <a:round/>
            <a:headEnd/>
            <a:tailEnd type="arrow" w="med" len="med"/>
          </a:ln>
        </p:spPr>
        <p:txBody>
          <a:bodyPr/>
          <a:lstStyle/>
          <a:p>
            <a:pPr fontAlgn="base">
              <a:spcBef>
                <a:spcPct val="0"/>
              </a:spcBef>
              <a:spcAft>
                <a:spcPct val="0"/>
              </a:spcAft>
            </a:pPr>
            <a:endParaRPr lang="el-GR" sz="2400" smtClean="0">
              <a:solidFill>
                <a:srgbClr val="000000"/>
              </a:solidFill>
            </a:endParaRPr>
          </a:p>
        </p:txBody>
      </p:sp>
      <p:sp>
        <p:nvSpPr>
          <p:cNvPr id="351238" name="Line 6"/>
          <p:cNvSpPr>
            <a:spLocks noChangeShapeType="1"/>
          </p:cNvSpPr>
          <p:nvPr/>
        </p:nvSpPr>
        <p:spPr bwMode="auto">
          <a:xfrm flipH="1">
            <a:off x="6019800" y="3657600"/>
            <a:ext cx="914400" cy="1600200"/>
          </a:xfrm>
          <a:prstGeom prst="line">
            <a:avLst/>
          </a:prstGeom>
          <a:noFill/>
          <a:ln w="76200">
            <a:solidFill>
              <a:srgbClr val="FF0000"/>
            </a:solidFill>
            <a:round/>
            <a:headEnd/>
            <a:tailEnd type="arrow" w="med" len="med"/>
          </a:ln>
        </p:spPr>
        <p:txBody>
          <a:bodyPr/>
          <a:lstStyle/>
          <a:p>
            <a:pPr fontAlgn="base">
              <a:spcBef>
                <a:spcPct val="0"/>
              </a:spcBef>
              <a:spcAft>
                <a:spcPct val="0"/>
              </a:spcAft>
            </a:pPr>
            <a:endParaRPr lang="el-GR" sz="2400" smtClean="0">
              <a:solidFill>
                <a:srgbClr val="000000"/>
              </a:solidFill>
            </a:endParaRPr>
          </a:p>
        </p:txBody>
      </p:sp>
      <p:sp>
        <p:nvSpPr>
          <p:cNvPr id="351239" name="AutoShape 7"/>
          <p:cNvSpPr>
            <a:spLocks noChangeArrowheads="1"/>
          </p:cNvSpPr>
          <p:nvPr/>
        </p:nvSpPr>
        <p:spPr bwMode="auto">
          <a:xfrm>
            <a:off x="533400" y="1447800"/>
            <a:ext cx="91440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
        <p:nvSpPr>
          <p:cNvPr id="351240" name="AutoShape 8"/>
          <p:cNvSpPr>
            <a:spLocks noChangeArrowheads="1"/>
          </p:cNvSpPr>
          <p:nvPr/>
        </p:nvSpPr>
        <p:spPr bwMode="auto">
          <a:xfrm>
            <a:off x="762000" y="6553200"/>
            <a:ext cx="9144000" cy="304800"/>
          </a:xfrm>
          <a:prstGeom prst="roundRect">
            <a:avLst>
              <a:gd name="adj" fmla="val 16667"/>
            </a:avLst>
          </a:prstGeom>
          <a:gradFill rotWithShape="0">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2700">
            <a:noFill/>
            <a:round/>
            <a:headEnd type="none" w="sm" len="sm"/>
            <a:tailEnd type="none" w="sm" len="sm"/>
          </a:ln>
        </p:spPr>
        <p:txBody>
          <a:bodyPr wrap="none" anchor="ctr"/>
          <a:lstStyle/>
          <a:p>
            <a:pPr fontAlgn="base">
              <a:spcBef>
                <a:spcPct val="0"/>
              </a:spcBef>
              <a:spcAft>
                <a:spcPct val="0"/>
              </a:spcAft>
            </a:pPr>
            <a:endParaRPr lang="el-GR" sz="2400" smtClean="0">
              <a:solidFill>
                <a:srgbClr val="000000"/>
              </a:solidFill>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alphaModFix/>
          </a:blip>
          <a:stretch>
            <a:fillRect/>
          </a:stretch>
        </a:blipFill>
        <a:effectLst/>
      </p:bgPr>
    </p:bg>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171450" y="152405"/>
            <a:ext cx="8401050"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Εισαγωγή</a:t>
            </a:r>
          </a:p>
        </p:txBody>
      </p:sp>
      <p:sp>
        <p:nvSpPr>
          <p:cNvPr id="301" name="Shape 301"/>
          <p:cNvSpPr txBox="1">
            <a:spLocks noGrp="1"/>
          </p:cNvSpPr>
          <p:nvPr>
            <p:ph type="body" idx="1"/>
          </p:nvPr>
        </p:nvSpPr>
        <p:spPr>
          <a:xfrm>
            <a:off x="201953" y="1268759"/>
            <a:ext cx="9883236" cy="547260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l-GR" sz="3500" b="0" i="0" u="none" strike="noStrike" cap="none" baseline="0">
                <a:solidFill>
                  <a:schemeClr val="dk1"/>
                </a:solidFill>
                <a:latin typeface="Arial"/>
                <a:ea typeface="Arial"/>
                <a:cs typeface="Arial"/>
                <a:sym typeface="Arial"/>
              </a:rPr>
              <a:t>Σπάνια αυτοσωμική υπολειπόμενη νόσος.</a:t>
            </a:r>
          </a:p>
          <a:p>
            <a:pPr marL="342900" marR="0" lvl="0" indent="-342900" algn="l" rtl="0">
              <a:spcBef>
                <a:spcPts val="700"/>
              </a:spcBef>
              <a:spcAft>
                <a:spcPts val="0"/>
              </a:spcAft>
              <a:buClr>
                <a:schemeClr val="dk1"/>
              </a:buClr>
              <a:buSzPct val="100000"/>
              <a:buFont typeface="Arial"/>
              <a:buChar char="•"/>
            </a:pPr>
            <a:r>
              <a:rPr lang="el-GR" sz="3500" b="0" i="0" u="none" strike="noStrike" cap="none" baseline="0">
                <a:solidFill>
                  <a:schemeClr val="dk1"/>
                </a:solidFill>
                <a:latin typeface="Arial"/>
                <a:ea typeface="Arial"/>
                <a:cs typeface="Arial"/>
                <a:sym typeface="Arial"/>
              </a:rPr>
              <a:t>Πρώτη περιγραφή 1974.</a:t>
            </a:r>
          </a:p>
          <a:p>
            <a:pPr marL="342900" marR="0" lvl="0" indent="-342900" algn="l" rtl="0">
              <a:spcBef>
                <a:spcPts val="700"/>
              </a:spcBef>
              <a:spcAft>
                <a:spcPts val="0"/>
              </a:spcAft>
              <a:buClr>
                <a:schemeClr val="dk1"/>
              </a:buClr>
              <a:buSzPct val="100000"/>
              <a:buFont typeface="Arial"/>
              <a:buChar char="•"/>
            </a:pPr>
            <a:r>
              <a:rPr lang="el-GR" sz="3500" b="0" i="0" u="none" strike="noStrike" cap="none" baseline="0">
                <a:solidFill>
                  <a:schemeClr val="dk1"/>
                </a:solidFill>
                <a:latin typeface="Arial"/>
                <a:ea typeface="Arial"/>
                <a:cs typeface="Arial"/>
                <a:sym typeface="Arial"/>
              </a:rPr>
              <a:t>Περίπου 100 περιπτώσεις έχουν περιγραφεί παγκοσμίως.</a:t>
            </a:r>
          </a:p>
          <a:p>
            <a:pPr marL="342900" marR="0" lvl="0" indent="-342900" algn="l" rtl="0">
              <a:spcBef>
                <a:spcPts val="700"/>
              </a:spcBef>
              <a:spcAft>
                <a:spcPts val="0"/>
              </a:spcAft>
              <a:buClr>
                <a:schemeClr val="dk1"/>
              </a:buClr>
              <a:buSzPct val="100000"/>
              <a:buFont typeface="Arial"/>
              <a:buChar char="•"/>
            </a:pPr>
            <a:r>
              <a:rPr lang="el-GR" sz="3500" b="0" i="0" u="none" strike="noStrike" cap="none" baseline="0">
                <a:solidFill>
                  <a:schemeClr val="dk1"/>
                </a:solidFill>
                <a:latin typeface="Arial"/>
                <a:ea typeface="Arial"/>
                <a:cs typeface="Arial"/>
                <a:sym typeface="Arial"/>
              </a:rPr>
              <a:t>Γονιδιακή μετάλλαξη των ABCG5 </a:t>
            </a:r>
          </a:p>
          <a:p>
            <a:pPr marL="361950" marR="0" lvl="0" indent="-6350" algn="l" rtl="0">
              <a:spcBef>
                <a:spcPts val="700"/>
              </a:spcBef>
              <a:spcAft>
                <a:spcPts val="0"/>
              </a:spcAft>
              <a:buClr>
                <a:schemeClr val="dk1"/>
              </a:buClr>
              <a:buSzPct val="25000"/>
              <a:buFont typeface="Arial"/>
              <a:buNone/>
            </a:pPr>
            <a:r>
              <a:rPr lang="el-GR" sz="3500" b="0" i="0" u="none" strike="noStrike" cap="none" baseline="0">
                <a:solidFill>
                  <a:schemeClr val="dk1"/>
                </a:solidFill>
                <a:latin typeface="Arial"/>
                <a:ea typeface="Arial"/>
                <a:cs typeface="Arial"/>
                <a:sym typeface="Arial"/>
              </a:rPr>
              <a:t>και ABCG8</a:t>
            </a:r>
          </a:p>
          <a:p>
            <a:pPr marL="361950" marR="0" lvl="0" indent="-361950" algn="l" rtl="0">
              <a:spcBef>
                <a:spcPts val="700"/>
              </a:spcBef>
              <a:spcAft>
                <a:spcPts val="0"/>
              </a:spcAft>
              <a:buClr>
                <a:schemeClr val="dk1"/>
              </a:buClr>
              <a:buSzPct val="100000"/>
              <a:buFont typeface="Arial"/>
              <a:buChar char="•"/>
            </a:pPr>
            <a:r>
              <a:rPr lang="el-GR" sz="3500" b="0" i="0" u="none" strike="noStrike" cap="none" baseline="0">
                <a:solidFill>
                  <a:schemeClr val="dk1"/>
                </a:solidFill>
                <a:latin typeface="Arial"/>
                <a:ea typeface="Arial"/>
                <a:cs typeface="Arial"/>
                <a:sym typeface="Arial"/>
              </a:rPr>
              <a:t>Εμφάνιση νόσου σε ομοζυγώτες</a:t>
            </a:r>
          </a:p>
          <a:p>
            <a:pPr marL="342900" marR="0" lvl="0" indent="-114300" algn="l" rtl="0">
              <a:spcBef>
                <a:spcPts val="720"/>
              </a:spcBef>
              <a:spcAft>
                <a:spcPts val="0"/>
              </a:spcAft>
              <a:buClr>
                <a:schemeClr val="dk1"/>
              </a:buClr>
              <a:buFont typeface="Arial"/>
              <a:buNone/>
            </a:pPr>
            <a:endParaRPr sz="3600" b="0" i="0" u="none" strike="noStrike" cap="none" baseline="0">
              <a:solidFill>
                <a:schemeClr val="dk1"/>
              </a:solidFill>
              <a:latin typeface="Arial"/>
              <a:ea typeface="Arial"/>
              <a:cs typeface="Arial"/>
              <a:sym typeface="Arial"/>
            </a:endParaRPr>
          </a:p>
        </p:txBody>
      </p:sp>
    </p:spTree>
  </p:cSld>
  <p:clrMapOvr>
    <a:masterClrMapping/>
  </p:clrMapOvr>
  <p:transition spd="slow" advTm="1201">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3106" name="Picture 2" descr="Untitled-16"/>
          <p:cNvPicPr>
            <a:picLocks noChangeAspect="1" noChangeArrowheads="1"/>
          </p:cNvPicPr>
          <p:nvPr/>
        </p:nvPicPr>
        <p:blipFill>
          <a:blip r:embed="rId3" cstate="print"/>
          <a:srcRect/>
          <a:stretch>
            <a:fillRect/>
          </a:stretch>
        </p:blipFill>
        <p:spPr bwMode="auto">
          <a:xfrm>
            <a:off x="822325" y="0"/>
            <a:ext cx="81375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5" cstate="print">
            <a:alphaModFix/>
          </a:blip>
          <a:stretch>
            <a:fillRect/>
          </a:stretch>
        </a:blipFill>
        <a:effectLst/>
      </p:bgPr>
    </p:bg>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71450" y="152405"/>
            <a:ext cx="8401050"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Μηχανισμός</a:t>
            </a:r>
          </a:p>
        </p:txBody>
      </p:sp>
      <p:pic>
        <p:nvPicPr>
          <p:cNvPr id="307" name="Shape 307"/>
          <p:cNvPicPr preferRelativeResize="0"/>
          <p:nvPr/>
        </p:nvPicPr>
        <p:blipFill rotWithShape="1">
          <a:blip r:embed="rId6" cstate="print">
            <a:alphaModFix/>
          </a:blip>
          <a:srcRect/>
          <a:stretch/>
        </p:blipFill>
        <p:spPr>
          <a:xfrm>
            <a:off x="0" y="1124745"/>
            <a:ext cx="10287000" cy="5733256"/>
          </a:xfrm>
          <a:prstGeom prst="rect">
            <a:avLst/>
          </a:prstGeom>
          <a:noFill/>
          <a:ln>
            <a:noFill/>
          </a:ln>
        </p:spPr>
      </p:pic>
      <p:sp>
        <p:nvSpPr>
          <p:cNvPr id="308" name="Shape 308"/>
          <p:cNvSpPr/>
          <p:nvPr/>
        </p:nvSpPr>
        <p:spPr>
          <a:xfrm>
            <a:off x="364333" y="4437067"/>
            <a:ext cx="1214436" cy="1079499"/>
          </a:xfrm>
          <a:prstGeom prst="noSmoking">
            <a:avLst>
              <a:gd name="adj" fmla="val 18750"/>
            </a:avLst>
          </a:prstGeom>
          <a:solidFill>
            <a:srgbClr val="FF0000">
              <a:alpha val="64705"/>
            </a:srgbClr>
          </a:solidFill>
          <a:ln w="9525" cap="flat">
            <a:solidFill>
              <a:schemeClr val="dk1"/>
            </a:solidFill>
            <a:prstDash val="solid"/>
            <a:round/>
            <a:headEnd type="none" w="med" len="med"/>
            <a:tailEnd type="none" w="med" len="med"/>
          </a:ln>
        </p:spPr>
        <p:txBody>
          <a:bodyPr lIns="91425" tIns="45700" rIns="91425" bIns="45700" anchor="t" anchorCtr="0">
            <a:noAutofit/>
          </a:bodyPr>
          <a:lstStyle/>
          <a:p>
            <a:pPr algn="r"/>
            <a:endParaRPr kern="0">
              <a:solidFill>
                <a:srgbClr val="000066"/>
              </a:solidFill>
              <a:ea typeface="Arial"/>
              <a:cs typeface="Arial"/>
              <a:sym typeface="Arial"/>
            </a:endParaRPr>
          </a:p>
        </p:txBody>
      </p:sp>
      <p:sp>
        <p:nvSpPr>
          <p:cNvPr id="309" name="Shape 309"/>
          <p:cNvSpPr/>
          <p:nvPr/>
        </p:nvSpPr>
        <p:spPr>
          <a:xfrm>
            <a:off x="2794996" y="1412876"/>
            <a:ext cx="1214436" cy="1079499"/>
          </a:xfrm>
          <a:prstGeom prst="noSmoking">
            <a:avLst>
              <a:gd name="adj" fmla="val 18750"/>
            </a:avLst>
          </a:prstGeom>
          <a:solidFill>
            <a:srgbClr val="FF0000">
              <a:alpha val="64705"/>
            </a:srgbClr>
          </a:solidFill>
          <a:ln w="9525" cap="flat">
            <a:solidFill>
              <a:schemeClr val="dk1"/>
            </a:solidFill>
            <a:prstDash val="solid"/>
            <a:round/>
            <a:headEnd type="none" w="med" len="med"/>
            <a:tailEnd type="none" w="med" len="med"/>
          </a:ln>
        </p:spPr>
        <p:txBody>
          <a:bodyPr lIns="91425" tIns="45700" rIns="91425" bIns="45700" anchor="t" anchorCtr="0">
            <a:noAutofit/>
          </a:bodyPr>
          <a:lstStyle/>
          <a:p>
            <a:pPr algn="r"/>
            <a:endParaRPr kern="0">
              <a:solidFill>
                <a:srgbClr val="000066"/>
              </a:solidFill>
              <a:ea typeface="Arial"/>
              <a:cs typeface="Arial"/>
              <a:sym typeface="Arial"/>
            </a:endParaRPr>
          </a:p>
        </p:txBody>
      </p:sp>
    </p:spTree>
    <p:custDataLst>
      <p:tags r:id="rId2"/>
    </p:custDataLst>
  </p:cSld>
  <p:clrMapOvr>
    <a:masterClrMapping/>
  </p:clrMapOvr>
  <p:transition spd="slow" advTm="36996">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
                                        </p:tgtEl>
                                        <p:attrNameLst>
                                          <p:attrName>style.visibility</p:attrName>
                                        </p:attrNameLst>
                                      </p:cBhvr>
                                      <p:to>
                                        <p:strVal val="visible"/>
                                      </p:to>
                                    </p:set>
                                    <p:animEffect transition="in" filter="fade">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
                                        </p:tgtEl>
                                        <p:attrNameLst>
                                          <p:attrName>style.visibility</p:attrName>
                                        </p:attrNameLst>
                                      </p:cBhvr>
                                      <p:to>
                                        <p:strVal val="visible"/>
                                      </p:to>
                                    </p:set>
                                    <p:animEffect transition="in" filter="fade">
                                      <p:cBhvr>
                                        <p:cTn id="17"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alphaModFix/>
          </a:blip>
          <a:stretch>
            <a:fillRect/>
          </a:stretch>
        </a:blipFill>
        <a:effectLst/>
      </p:bgPr>
    </p:bg>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171450" y="152405"/>
            <a:ext cx="8401050"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Κλινική εικόνα</a:t>
            </a:r>
          </a:p>
        </p:txBody>
      </p:sp>
      <p:sp>
        <p:nvSpPr>
          <p:cNvPr id="317" name="Shape 317"/>
          <p:cNvSpPr txBox="1">
            <a:spLocks noGrp="1"/>
          </p:cNvSpPr>
          <p:nvPr>
            <p:ph type="body" idx="1"/>
          </p:nvPr>
        </p:nvSpPr>
        <p:spPr>
          <a:xfrm>
            <a:off x="201814" y="1484315"/>
            <a:ext cx="9315449" cy="51847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l-GR" sz="3600" b="0" i="0" u="none" strike="noStrike" cap="none" baseline="0" dirty="0">
                <a:solidFill>
                  <a:schemeClr val="dk1"/>
                </a:solidFill>
                <a:latin typeface="Arial"/>
                <a:ea typeface="Arial"/>
                <a:cs typeface="Arial"/>
                <a:sym typeface="Arial"/>
              </a:rPr>
              <a:t>Σημεία πρώιμης αθηροσκλήρωσης</a:t>
            </a:r>
          </a:p>
          <a:p>
            <a:pPr marL="342900" marR="0" lvl="0" indent="-342900" algn="l" rtl="0">
              <a:spcBef>
                <a:spcPts val="720"/>
              </a:spcBef>
              <a:spcAft>
                <a:spcPts val="0"/>
              </a:spcAft>
              <a:buClr>
                <a:schemeClr val="dk1"/>
              </a:buClr>
              <a:buSzPct val="100000"/>
              <a:buFont typeface="Arial"/>
              <a:buChar char="•"/>
            </a:pPr>
            <a:r>
              <a:rPr lang="el-GR" sz="3600" b="0" i="0" u="none" strike="noStrike" cap="none" baseline="0" dirty="0" smtClean="0">
                <a:solidFill>
                  <a:schemeClr val="dk1"/>
                </a:solidFill>
                <a:latin typeface="Arial"/>
                <a:ea typeface="Arial"/>
                <a:cs typeface="Arial"/>
                <a:sym typeface="Arial"/>
              </a:rPr>
              <a:t>Σπληνομεγαλία</a:t>
            </a:r>
            <a:endParaRPr lang="el-GR" sz="3600" b="0" i="0" u="none" strike="noStrike" cap="none" baseline="0" dirty="0">
              <a:solidFill>
                <a:schemeClr val="dk1"/>
              </a:solidFill>
              <a:latin typeface="Arial"/>
              <a:ea typeface="Arial"/>
              <a:cs typeface="Arial"/>
              <a:sym typeface="Arial"/>
            </a:endParaRPr>
          </a:p>
          <a:p>
            <a:pPr marL="342900" marR="0" lvl="0" indent="-342900" algn="l" rtl="0">
              <a:spcBef>
                <a:spcPts val="720"/>
              </a:spcBef>
              <a:spcAft>
                <a:spcPts val="0"/>
              </a:spcAft>
              <a:buClr>
                <a:schemeClr val="dk1"/>
              </a:buClr>
              <a:buSzPct val="100000"/>
              <a:buFont typeface="Arial"/>
              <a:buChar char="•"/>
            </a:pPr>
            <a:r>
              <a:rPr lang="el-GR" sz="3600" b="0" i="0" u="none" strike="noStrike" cap="none" baseline="0" dirty="0">
                <a:solidFill>
                  <a:schemeClr val="dk1"/>
                </a:solidFill>
                <a:latin typeface="Arial"/>
                <a:ea typeface="Arial"/>
                <a:cs typeface="Arial"/>
                <a:sym typeface="Arial"/>
              </a:rPr>
              <a:t>Χολολιθίαση</a:t>
            </a:r>
          </a:p>
          <a:p>
            <a:pPr marL="342900" marR="0" lvl="0" indent="-342900" algn="l" rtl="0">
              <a:spcBef>
                <a:spcPts val="720"/>
              </a:spcBef>
              <a:spcAft>
                <a:spcPts val="0"/>
              </a:spcAft>
              <a:buClr>
                <a:schemeClr val="dk1"/>
              </a:buClr>
              <a:buSzPct val="100000"/>
              <a:buFont typeface="Arial"/>
              <a:buChar char="•"/>
            </a:pPr>
            <a:r>
              <a:rPr lang="el-GR" sz="3600" b="0" i="0" u="none" strike="noStrike" cap="none" baseline="0" dirty="0">
                <a:solidFill>
                  <a:schemeClr val="dk1"/>
                </a:solidFill>
                <a:latin typeface="Arial"/>
                <a:ea typeface="Arial"/>
                <a:cs typeface="Arial"/>
                <a:sym typeface="Arial"/>
              </a:rPr>
              <a:t>Αρθρίτιδες – Αρθραλγίες</a:t>
            </a:r>
          </a:p>
        </p:txBody>
      </p:sp>
    </p:spTree>
  </p:cSld>
  <p:clrMapOvr>
    <a:masterClrMapping/>
  </p:clrMapOvr>
  <p:transition spd="slow" advTm="4152">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alphaModFix/>
          </a:blip>
          <a:stretch>
            <a:fillRect/>
          </a:stretch>
        </a:blipFill>
        <a:effectLst/>
      </p:bgPr>
    </p:bg>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171453" y="152405"/>
            <a:ext cx="8779472"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Κλινική εικόνα</a:t>
            </a:r>
          </a:p>
        </p:txBody>
      </p:sp>
      <p:sp>
        <p:nvSpPr>
          <p:cNvPr id="330" name="Shape 330"/>
          <p:cNvSpPr txBox="1">
            <a:spLocks noGrp="1"/>
          </p:cNvSpPr>
          <p:nvPr>
            <p:ph type="body" idx="1"/>
          </p:nvPr>
        </p:nvSpPr>
        <p:spPr>
          <a:xfrm>
            <a:off x="201814" y="1484315"/>
            <a:ext cx="9315449" cy="51847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l-GR" sz="3600" b="0" i="0" u="none" strike="noStrike" cap="none" baseline="0">
                <a:solidFill>
                  <a:schemeClr val="dk1"/>
                </a:solidFill>
                <a:latin typeface="Arial"/>
                <a:ea typeface="Arial"/>
                <a:cs typeface="Arial"/>
                <a:sym typeface="Arial"/>
              </a:rPr>
              <a:t>Ξανθώματα</a:t>
            </a:r>
          </a:p>
          <a:p>
            <a:pPr marL="342900" marR="0" lvl="0" indent="-114300" algn="l" rtl="0">
              <a:spcBef>
                <a:spcPts val="720"/>
              </a:spcBef>
              <a:spcAft>
                <a:spcPts val="0"/>
              </a:spcAft>
              <a:buClr>
                <a:schemeClr val="dk1"/>
              </a:buClr>
              <a:buFont typeface="Arial"/>
              <a:buNone/>
            </a:pPr>
            <a:endParaRPr sz="3600" b="0" i="0" u="none" strike="noStrike" cap="none" baseline="0">
              <a:solidFill>
                <a:schemeClr val="dk1"/>
              </a:solidFill>
              <a:latin typeface="Arial"/>
              <a:ea typeface="Arial"/>
              <a:cs typeface="Arial"/>
              <a:sym typeface="Arial"/>
            </a:endParaRPr>
          </a:p>
        </p:txBody>
      </p:sp>
      <p:pic>
        <p:nvPicPr>
          <p:cNvPr id="331" name="Shape 331"/>
          <p:cNvPicPr preferRelativeResize="0"/>
          <p:nvPr/>
        </p:nvPicPr>
        <p:blipFill rotWithShape="1">
          <a:blip r:embed="rId5" cstate="print">
            <a:alphaModFix/>
          </a:blip>
          <a:srcRect/>
          <a:stretch/>
        </p:blipFill>
        <p:spPr>
          <a:xfrm>
            <a:off x="363973" y="2204864"/>
            <a:ext cx="3564395" cy="2380454"/>
          </a:xfrm>
          <a:prstGeom prst="rect">
            <a:avLst/>
          </a:prstGeom>
          <a:noFill/>
          <a:ln>
            <a:noFill/>
          </a:ln>
        </p:spPr>
      </p:pic>
      <p:pic>
        <p:nvPicPr>
          <p:cNvPr id="332" name="Shape 332"/>
          <p:cNvPicPr preferRelativeResize="0"/>
          <p:nvPr/>
        </p:nvPicPr>
        <p:blipFill rotWithShape="1">
          <a:blip r:embed="rId6" cstate="print">
            <a:alphaModFix/>
          </a:blip>
          <a:srcRect/>
          <a:stretch/>
        </p:blipFill>
        <p:spPr>
          <a:xfrm>
            <a:off x="4900475" y="2204863"/>
            <a:ext cx="3418737" cy="2380454"/>
          </a:xfrm>
          <a:prstGeom prst="rect">
            <a:avLst/>
          </a:prstGeom>
          <a:noFill/>
          <a:ln>
            <a:noFill/>
          </a:ln>
        </p:spPr>
      </p:pic>
      <p:pic>
        <p:nvPicPr>
          <p:cNvPr id="333" name="Shape 333"/>
          <p:cNvPicPr preferRelativeResize="0"/>
          <p:nvPr/>
        </p:nvPicPr>
        <p:blipFill rotWithShape="1">
          <a:blip r:embed="rId7" cstate="print">
            <a:alphaModFix/>
          </a:blip>
          <a:srcRect/>
          <a:stretch/>
        </p:blipFill>
        <p:spPr>
          <a:xfrm>
            <a:off x="3118277" y="4585324"/>
            <a:ext cx="3300413" cy="2200275"/>
          </a:xfrm>
          <a:prstGeom prst="rect">
            <a:avLst/>
          </a:prstGeom>
          <a:noFill/>
          <a:ln>
            <a:noFill/>
          </a:ln>
        </p:spPr>
      </p:pic>
    </p:spTree>
  </p:cSld>
  <p:clrMapOvr>
    <a:masterClrMapping/>
  </p:clrMapOvr>
  <p:transition spd="slow" advTm="1540">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a:xfrm>
            <a:off x="171450" y="152400"/>
            <a:ext cx="8779473" cy="838200"/>
          </a:xfrm>
        </p:spPr>
        <p:txBody>
          <a:bodyPr/>
          <a:lstStyle/>
          <a:p>
            <a:pPr eaLnBrk="1" hangingPunct="1"/>
            <a:r>
              <a:rPr lang="el-GR" altLang="en-US" sz="3200" b="1" dirty="0" err="1" smtClean="0">
                <a:solidFill>
                  <a:srgbClr val="FFFF00"/>
                </a:solidFill>
              </a:rPr>
              <a:t>Σιτοστερολεμία</a:t>
            </a:r>
            <a:r>
              <a:rPr lang="el-GR" altLang="en-US" sz="3200" b="1" dirty="0" smtClean="0">
                <a:solidFill>
                  <a:srgbClr val="FFFF00"/>
                </a:solidFill>
              </a:rPr>
              <a:t> – Κλινική εικόνα</a:t>
            </a:r>
            <a:endParaRPr lang="en-US" altLang="en-US" sz="3200" b="1" dirty="0" smtClean="0">
              <a:solidFill>
                <a:srgbClr val="FFFF00"/>
              </a:solidFill>
            </a:endParaRPr>
          </a:p>
        </p:txBody>
      </p:sp>
      <p:sp>
        <p:nvSpPr>
          <p:cNvPr id="18435" name="Θέση περιεχομένου 2"/>
          <p:cNvSpPr>
            <a:spLocks noGrp="1"/>
          </p:cNvSpPr>
          <p:nvPr>
            <p:ph idx="1"/>
          </p:nvPr>
        </p:nvSpPr>
        <p:spPr>
          <a:xfrm>
            <a:off x="201812" y="1484315"/>
            <a:ext cx="9315450" cy="5184775"/>
          </a:xfrm>
        </p:spPr>
        <p:txBody>
          <a:bodyPr/>
          <a:lstStyle/>
          <a:p>
            <a:pPr eaLnBrk="1" hangingPunct="1"/>
            <a:r>
              <a:rPr lang="el-GR" altLang="en-US" sz="3600" dirty="0" smtClean="0">
                <a:sym typeface="Wingdings" pitchFamily="2" charset="2"/>
              </a:rPr>
              <a:t>Ξανθώματα (σε ηλικία 18 μηνών)</a:t>
            </a:r>
          </a:p>
          <a:p>
            <a:pPr eaLnBrk="1" hangingPunct="1"/>
            <a:endParaRPr lang="el-GR" altLang="en-US" sz="3600" dirty="0" smtClean="0">
              <a:sym typeface="Wingdings" pitchFamily="2" charset="2"/>
            </a:endParaRPr>
          </a:p>
        </p:txBody>
      </p:sp>
      <p:pic>
        <p:nvPicPr>
          <p:cNvPr id="9218" name="Picture 2" descr="C:\Εργασίες\My Papers\Volos 2014\Data\Figures\Xanthoma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1951" y="2060853"/>
            <a:ext cx="8181909" cy="45830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298006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alphaModFix/>
          </a:blip>
          <a:stretch>
            <a:fillRect/>
          </a:stretch>
        </a:blipFill>
        <a:effectLst/>
      </p:bgPr>
    </p:bg>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171450" y="152405"/>
            <a:ext cx="8860482"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Εργαστηριακά ευρήματα</a:t>
            </a:r>
          </a:p>
        </p:txBody>
      </p:sp>
      <p:sp>
        <p:nvSpPr>
          <p:cNvPr id="347" name="Shape 347"/>
          <p:cNvSpPr txBox="1">
            <a:spLocks noGrp="1"/>
          </p:cNvSpPr>
          <p:nvPr>
            <p:ph type="body" idx="1"/>
          </p:nvPr>
        </p:nvSpPr>
        <p:spPr>
          <a:xfrm>
            <a:off x="201953" y="1340772"/>
            <a:ext cx="9315449" cy="5400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l-GR" sz="3200" b="0" i="0" u="none" strike="noStrike" cap="none" baseline="0" dirty="0">
                <a:solidFill>
                  <a:schemeClr val="dk1"/>
                </a:solidFill>
                <a:latin typeface="Arial"/>
                <a:ea typeface="Arial"/>
                <a:cs typeface="Arial"/>
                <a:sym typeface="Arial"/>
              </a:rPr>
              <a:t>Πολύ υψηλά επίπεδα </a:t>
            </a:r>
            <a:r>
              <a:rPr lang="el-GR" sz="3200" b="0" i="0" u="none" strike="noStrike" cap="none" baseline="0" dirty="0" err="1">
                <a:solidFill>
                  <a:schemeClr val="dk1"/>
                </a:solidFill>
                <a:latin typeface="Arial"/>
                <a:ea typeface="Arial"/>
                <a:cs typeface="Arial"/>
                <a:sym typeface="Arial"/>
              </a:rPr>
              <a:t>στερολών</a:t>
            </a:r>
            <a:r>
              <a:rPr lang="el-GR" sz="3200" b="0" i="0" u="none" strike="noStrike" cap="none" baseline="0" dirty="0">
                <a:solidFill>
                  <a:schemeClr val="dk1"/>
                </a:solidFill>
                <a:latin typeface="Arial"/>
                <a:ea typeface="Arial"/>
                <a:cs typeface="Arial"/>
                <a:sym typeface="Arial"/>
              </a:rPr>
              <a:t> στο αίμα (x 50-200)</a:t>
            </a:r>
          </a:p>
          <a:p>
            <a:pPr marL="361950" marR="0" lvl="0" indent="-6350" algn="l" rtl="0">
              <a:spcBef>
                <a:spcPts val="640"/>
              </a:spcBef>
              <a:spcAft>
                <a:spcPts val="0"/>
              </a:spcAft>
              <a:buClr>
                <a:schemeClr val="dk1"/>
              </a:buClr>
              <a:buSzPct val="25000"/>
              <a:buFont typeface="Arial"/>
              <a:buNone/>
            </a:pPr>
            <a:r>
              <a:rPr lang="el-GR" sz="3200" b="0" i="0" u="none" strike="noStrike" cap="none" baseline="0" dirty="0">
                <a:solidFill>
                  <a:schemeClr val="dk1"/>
                </a:solidFill>
                <a:latin typeface="Arial"/>
                <a:ea typeface="Arial"/>
                <a:cs typeface="Arial"/>
                <a:sym typeface="Arial"/>
              </a:rPr>
              <a:t>(Φυσιολογικές τιμές </a:t>
            </a:r>
            <a:r>
              <a:rPr lang="el-GR" sz="3200" b="0" i="0" u="none" strike="noStrike" cap="none" baseline="0" dirty="0" err="1">
                <a:solidFill>
                  <a:schemeClr val="dk1"/>
                </a:solidFill>
                <a:latin typeface="Arial"/>
                <a:ea typeface="Arial"/>
                <a:cs typeface="Arial"/>
                <a:sym typeface="Arial"/>
              </a:rPr>
              <a:t>στερολών</a:t>
            </a:r>
            <a:r>
              <a:rPr lang="el-GR" sz="3200" b="0" i="0" u="none" strike="noStrike" cap="none" baseline="0" dirty="0">
                <a:solidFill>
                  <a:schemeClr val="dk1"/>
                </a:solidFill>
                <a:latin typeface="Arial"/>
                <a:ea typeface="Arial"/>
                <a:cs typeface="Arial"/>
                <a:sym typeface="Arial"/>
              </a:rPr>
              <a:t> στο αίμα &lt; 1 </a:t>
            </a:r>
            <a:r>
              <a:rPr lang="el-GR" sz="3200" b="0" i="0" u="none" strike="noStrike" cap="none" baseline="0" dirty="0" err="1">
                <a:solidFill>
                  <a:schemeClr val="dk1"/>
                </a:solidFill>
                <a:latin typeface="Arial"/>
                <a:ea typeface="Arial"/>
                <a:cs typeface="Arial"/>
                <a:sym typeface="Arial"/>
              </a:rPr>
              <a:t>mg</a:t>
            </a:r>
            <a:r>
              <a:rPr lang="el-GR" sz="3200" b="0" i="0" u="none" strike="noStrike" cap="none" baseline="0" dirty="0">
                <a:solidFill>
                  <a:schemeClr val="dk1"/>
                </a:solidFill>
                <a:latin typeface="Arial"/>
                <a:ea typeface="Arial"/>
                <a:cs typeface="Arial"/>
                <a:sym typeface="Arial"/>
              </a:rPr>
              <a:t>/</a:t>
            </a:r>
            <a:r>
              <a:rPr lang="el-GR" sz="3200" b="0" i="0" u="none" strike="noStrike" cap="none" baseline="0" dirty="0" err="1">
                <a:solidFill>
                  <a:schemeClr val="dk1"/>
                </a:solidFill>
                <a:latin typeface="Arial"/>
                <a:ea typeface="Arial"/>
                <a:cs typeface="Arial"/>
                <a:sym typeface="Arial"/>
              </a:rPr>
              <a:t>dl</a:t>
            </a:r>
            <a:r>
              <a:rPr lang="el-GR" sz="3200" b="0" i="0" u="none" strike="noStrike" cap="none" baseline="0" dirty="0">
                <a:solidFill>
                  <a:schemeClr val="dk1"/>
                </a:solidFill>
                <a:latin typeface="Arial"/>
                <a:ea typeface="Arial"/>
                <a:cs typeface="Arial"/>
                <a:sym typeface="Arial"/>
              </a:rPr>
              <a:t> )</a:t>
            </a:r>
          </a:p>
          <a:p>
            <a:pPr marL="342900" marR="0" lvl="0" indent="-342900" algn="l" rtl="0">
              <a:spcBef>
                <a:spcPts val="640"/>
              </a:spcBef>
              <a:spcAft>
                <a:spcPts val="0"/>
              </a:spcAft>
              <a:buClr>
                <a:schemeClr val="dk1"/>
              </a:buClr>
              <a:buSzPct val="100000"/>
              <a:buFont typeface="Arial"/>
              <a:buChar char="•"/>
            </a:pPr>
            <a:r>
              <a:rPr lang="el-GR" sz="3200" b="0" i="0" u="none" strike="noStrike" cap="none" baseline="0" dirty="0">
                <a:solidFill>
                  <a:schemeClr val="dk1"/>
                </a:solidFill>
                <a:latin typeface="Arial"/>
                <a:ea typeface="Arial"/>
                <a:cs typeface="Arial"/>
                <a:sym typeface="Arial"/>
              </a:rPr>
              <a:t>Φυσιολογικά ή αυξημένα επίπεδα ολικής χοληστερόλης</a:t>
            </a:r>
          </a:p>
          <a:p>
            <a:pPr marL="342900" marR="0" lvl="0" indent="-342900" algn="l" rtl="0">
              <a:spcBef>
                <a:spcPts val="640"/>
              </a:spcBef>
              <a:spcAft>
                <a:spcPts val="0"/>
              </a:spcAft>
              <a:buClr>
                <a:schemeClr val="dk1"/>
              </a:buClr>
              <a:buSzPct val="100000"/>
              <a:buFont typeface="Arial"/>
              <a:buChar char="•"/>
            </a:pPr>
            <a:r>
              <a:rPr lang="el-GR" sz="3200" b="0" i="0" u="none" strike="noStrike" cap="none" baseline="0" dirty="0">
                <a:solidFill>
                  <a:schemeClr val="dk1"/>
                </a:solidFill>
                <a:latin typeface="Arial"/>
                <a:ea typeface="Arial"/>
                <a:cs typeface="Arial"/>
                <a:sym typeface="Arial"/>
              </a:rPr>
              <a:t>Σημεία αιμόλυσης</a:t>
            </a:r>
          </a:p>
          <a:p>
            <a:pPr marL="342900" marR="0" lvl="0" indent="-342900" algn="l" rtl="0">
              <a:spcBef>
                <a:spcPts val="640"/>
              </a:spcBef>
              <a:spcAft>
                <a:spcPts val="0"/>
              </a:spcAft>
              <a:buClr>
                <a:schemeClr val="dk1"/>
              </a:buClr>
              <a:buSzPct val="100000"/>
              <a:buFont typeface="Arial"/>
              <a:buChar char="•"/>
            </a:pPr>
            <a:r>
              <a:rPr lang="el-GR" sz="3200" b="0" i="0" u="none" strike="noStrike" cap="none" baseline="0" dirty="0">
                <a:solidFill>
                  <a:schemeClr val="dk1"/>
                </a:solidFill>
                <a:latin typeface="Arial"/>
                <a:ea typeface="Arial"/>
                <a:cs typeface="Arial"/>
                <a:sym typeface="Arial"/>
              </a:rPr>
              <a:t>Θρομβοπενία με μεγάλα </a:t>
            </a:r>
            <a:r>
              <a:rPr lang="el-GR" sz="3200" b="0" i="0" u="none" strike="noStrike" cap="none" baseline="0" dirty="0" smtClean="0">
                <a:solidFill>
                  <a:schemeClr val="dk1"/>
                </a:solidFill>
                <a:latin typeface="Arial"/>
                <a:ea typeface="Arial"/>
                <a:cs typeface="Arial"/>
                <a:sym typeface="Arial"/>
              </a:rPr>
              <a:t>αιμοπετάλια</a:t>
            </a:r>
          </a:p>
          <a:p>
            <a:pPr marL="342900" marR="0" lvl="0" indent="-342900" algn="l" rtl="0">
              <a:spcBef>
                <a:spcPts val="640"/>
              </a:spcBef>
              <a:spcAft>
                <a:spcPts val="0"/>
              </a:spcAft>
              <a:buClr>
                <a:schemeClr val="dk1"/>
              </a:buClr>
              <a:buSzPct val="100000"/>
              <a:buFont typeface="Arial"/>
              <a:buChar char="•"/>
            </a:pPr>
            <a:r>
              <a:rPr lang="el-GR" sz="3200" dirty="0" smtClean="0">
                <a:solidFill>
                  <a:schemeClr val="dk1"/>
                </a:solidFill>
              </a:rPr>
              <a:t>Διαταραχές της μορφολογίας των ερυθρών</a:t>
            </a:r>
            <a:endParaRPr lang="el-GR" sz="3200" b="0" i="0" u="none" strike="noStrike" cap="none" baseline="0" dirty="0">
              <a:solidFill>
                <a:schemeClr val="dk1"/>
              </a:solidFill>
              <a:latin typeface="Arial"/>
              <a:ea typeface="Arial"/>
              <a:cs typeface="Arial"/>
              <a:sym typeface="Arial"/>
            </a:endParaRPr>
          </a:p>
          <a:p>
            <a:pPr marL="342900" marR="0" lvl="0" indent="-139700" algn="l" rtl="0">
              <a:spcBef>
                <a:spcPts val="640"/>
              </a:spcBef>
              <a:spcAft>
                <a:spcPts val="0"/>
              </a:spcAft>
              <a:buClr>
                <a:schemeClr val="dk1"/>
              </a:buClr>
              <a:buFont typeface="Arial"/>
              <a:buNone/>
            </a:pPr>
            <a:endParaRPr sz="3200" b="0" i="0" u="none" strike="noStrike" cap="none" baseline="0" dirty="0">
              <a:solidFill>
                <a:schemeClr val="dk1"/>
              </a:solidFill>
              <a:latin typeface="Arial"/>
              <a:ea typeface="Arial"/>
              <a:cs typeface="Arial"/>
              <a:sym typeface="Arial"/>
            </a:endParaRPr>
          </a:p>
          <a:p>
            <a:pPr marL="342900" marR="0" lvl="0" indent="-139700" algn="l" rtl="0">
              <a:spcBef>
                <a:spcPts val="640"/>
              </a:spcBef>
              <a:spcAft>
                <a:spcPts val="0"/>
              </a:spcAft>
              <a:buClr>
                <a:schemeClr val="dk1"/>
              </a:buClr>
              <a:buFont typeface="Arial"/>
              <a:buNone/>
            </a:pPr>
            <a:endParaRPr sz="3200" b="0" i="0" u="none" strike="noStrike" cap="none" baseline="0" dirty="0">
              <a:solidFill>
                <a:schemeClr val="dk1"/>
              </a:solidFill>
              <a:latin typeface="Arial"/>
              <a:ea typeface="Arial"/>
              <a:cs typeface="Arial"/>
              <a:sym typeface="Arial"/>
            </a:endParaRPr>
          </a:p>
        </p:txBody>
      </p:sp>
    </p:spTree>
  </p:cSld>
  <p:clrMapOvr>
    <a:masterClrMapping/>
  </p:clrMapOvr>
  <p:transition spd="slow" advTm="2270">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71450" y="152401"/>
            <a:ext cx="8401050"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Αιματολογική εικόνα</a:t>
            </a:r>
          </a:p>
        </p:txBody>
      </p:sp>
      <p:sp>
        <p:nvSpPr>
          <p:cNvPr id="248" name="Shape 248"/>
          <p:cNvSpPr/>
          <p:nvPr/>
        </p:nvSpPr>
        <p:spPr>
          <a:xfrm>
            <a:off x="175022" y="-1736725"/>
            <a:ext cx="5239940" cy="36290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pic>
        <p:nvPicPr>
          <p:cNvPr id="249" name="Shape 249"/>
          <p:cNvPicPr preferRelativeResize="0"/>
          <p:nvPr/>
        </p:nvPicPr>
        <p:blipFill rotWithShape="1">
          <a:blip r:embed="rId3" cstate="print">
            <a:alphaModFix/>
          </a:blip>
          <a:srcRect/>
          <a:stretch/>
        </p:blipFill>
        <p:spPr>
          <a:xfrm>
            <a:off x="931031" y="1340767"/>
            <a:ext cx="7371819" cy="5105500"/>
          </a:xfrm>
          <a:prstGeom prst="rect">
            <a:avLst/>
          </a:prstGeom>
          <a:noFill/>
          <a:ln>
            <a:noFill/>
          </a:ln>
        </p:spPr>
      </p:pic>
    </p:spTree>
  </p:cSld>
  <p:clrMapOvr>
    <a:masterClrMapping/>
  </p:clrMapOvr>
  <p:transition spd="slow" advTm="626">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alphaModFix/>
          </a:blip>
          <a:stretch>
            <a:fillRect/>
          </a:stretch>
        </a:blipFill>
        <a:effectLst/>
      </p:bgPr>
    </p:bg>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171450" y="152405"/>
            <a:ext cx="8401050"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Εργαστηριακά</a:t>
            </a:r>
          </a:p>
        </p:txBody>
      </p:sp>
      <p:pic>
        <p:nvPicPr>
          <p:cNvPr id="822" name="Shape 822"/>
          <p:cNvPicPr preferRelativeResize="0"/>
          <p:nvPr/>
        </p:nvPicPr>
        <p:blipFill rotWithShape="1">
          <a:blip r:embed="rId5" cstate="print">
            <a:alphaModFix/>
          </a:blip>
          <a:srcRect/>
          <a:stretch/>
        </p:blipFill>
        <p:spPr>
          <a:xfrm>
            <a:off x="282962" y="1484783"/>
            <a:ext cx="7682851" cy="4835222"/>
          </a:xfrm>
          <a:prstGeom prst="rect">
            <a:avLst/>
          </a:prstGeom>
          <a:noFill/>
          <a:ln>
            <a:noFill/>
          </a:ln>
        </p:spPr>
      </p:pic>
    </p:spTree>
  </p:cSld>
  <p:clrMapOvr>
    <a:masterClrMapping/>
  </p:clrMapOvr>
  <p:transition spd="slow" advTm="3258">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alphaModFix/>
          </a:blip>
          <a:stretch>
            <a:fillRect/>
          </a:stretch>
        </a:blipFill>
        <a:effectLst/>
      </p:bgPr>
    </p:bg>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171450" y="152405"/>
            <a:ext cx="8401050" cy="8381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l-GR" sz="3600" b="1" i="0" u="none" strike="noStrike" cap="none" baseline="0">
                <a:solidFill>
                  <a:schemeClr val="dk2"/>
                </a:solidFill>
                <a:latin typeface="Arial"/>
                <a:ea typeface="Arial"/>
                <a:cs typeface="Arial"/>
                <a:sym typeface="Arial"/>
              </a:rPr>
              <a:t>Σιτοστερολεμία – Διάγνωση</a:t>
            </a:r>
          </a:p>
        </p:txBody>
      </p:sp>
      <p:sp>
        <p:nvSpPr>
          <p:cNvPr id="829" name="Shape 829"/>
          <p:cNvSpPr txBox="1">
            <a:spLocks noGrp="1"/>
          </p:cNvSpPr>
          <p:nvPr>
            <p:ph type="body" idx="1"/>
          </p:nvPr>
        </p:nvSpPr>
        <p:spPr>
          <a:xfrm>
            <a:off x="201814" y="1484315"/>
            <a:ext cx="9315449" cy="51847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l-GR" sz="3600" b="0" i="0" u="none" strike="noStrike" cap="none" baseline="0">
                <a:solidFill>
                  <a:schemeClr val="dk1"/>
                </a:solidFill>
                <a:latin typeface="Arial"/>
                <a:ea typeface="Arial"/>
                <a:cs typeface="Arial"/>
                <a:sym typeface="Arial"/>
              </a:rPr>
              <a:t>Πολύ αυξημένα επίπεδα στερολών (υγρή χρωματογραφία ή χρωματογραφία αερίου).</a:t>
            </a:r>
          </a:p>
          <a:p>
            <a:pPr marL="342900" marR="0" lvl="0" indent="-342900" algn="l" rtl="0">
              <a:spcBef>
                <a:spcPts val="720"/>
              </a:spcBef>
              <a:spcAft>
                <a:spcPts val="0"/>
              </a:spcAft>
              <a:buClr>
                <a:schemeClr val="dk1"/>
              </a:buClr>
              <a:buSzPct val="100000"/>
              <a:buFont typeface="Arial"/>
              <a:buChar char="•"/>
            </a:pPr>
            <a:r>
              <a:rPr lang="el-GR" sz="3600" b="0" i="0" u="none" strike="noStrike" cap="none" baseline="0">
                <a:solidFill>
                  <a:schemeClr val="dk1"/>
                </a:solidFill>
                <a:latin typeface="Arial"/>
                <a:ea typeface="Arial"/>
                <a:cs typeface="Arial"/>
                <a:sym typeface="Arial"/>
              </a:rPr>
              <a:t>Μεταλλάξεις στα γονίδια ABCG5/ABCG8.</a:t>
            </a:r>
          </a:p>
        </p:txBody>
      </p:sp>
    </p:spTree>
  </p:cSld>
  <p:clrMapOvr>
    <a:masterClrMapping/>
  </p:clrMapOvr>
  <p:transition spd="slow" advTm="2208">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descr="Untitled-19"/>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ID" val="540744"/>
</p:tagLst>
</file>

<file path=ppt/tags/tag2.xml><?xml version="1.0" encoding="utf-8"?>
<p:tagLst xmlns:a="http://schemas.openxmlformats.org/drawingml/2006/main" xmlns:r="http://schemas.openxmlformats.org/officeDocument/2006/relationships" xmlns:p="http://schemas.openxmlformats.org/presentationml/2006/main">
  <p:tag name="UID" val="540747"/>
</p:tagLst>
</file>

<file path=ppt/tags/tag3.xml><?xml version="1.0" encoding="utf-8"?>
<p:tagLst xmlns:a="http://schemas.openxmlformats.org/drawingml/2006/main" xmlns:r="http://schemas.openxmlformats.org/officeDocument/2006/relationships" xmlns:p="http://schemas.openxmlformats.org/presentationml/2006/main">
  <p:tag name="UID" val="540744"/>
</p:tagLst>
</file>

<file path=ppt/tags/tag4.xml><?xml version="1.0" encoding="utf-8"?>
<p:tagLst xmlns:a="http://schemas.openxmlformats.org/drawingml/2006/main" xmlns:r="http://schemas.openxmlformats.org/officeDocument/2006/relationships" xmlns:p="http://schemas.openxmlformats.org/presentationml/2006/main">
  <p:tag name="UID" val="540753"/>
</p:tagLst>
</file>

<file path=ppt/tags/tag5.xml><?xml version="1.0" encoding="utf-8"?>
<p:tagLst xmlns:a="http://schemas.openxmlformats.org/drawingml/2006/main" xmlns:r="http://schemas.openxmlformats.org/officeDocument/2006/relationships" xmlns:p="http://schemas.openxmlformats.org/presentationml/2006/main">
  <p:tag name="TIMING" val="|0.3|2.5|10.9|15.3"/>
</p:tagLst>
</file>

<file path=ppt/theme/_rels/theme23.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REGN White template-1">
  <a:themeElements>
    <a:clrScheme name="3_REGN White 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REGN White 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3_REGN White 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REGN White 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REGN White 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REGN White 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REGN White 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REGN White 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REGN White 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REGN White 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REGN White 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REGN White 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REGN White 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REGN White 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txDef>
      <a:spPr>
        <a:solidFill>
          <a:schemeClr val="tx2">
            <a:lumMod val="40000"/>
            <a:lumOff val="60000"/>
          </a:schemeClr>
        </a:solidFill>
        <a:ln>
          <a:solidFill>
            <a:schemeClr val="tx1"/>
          </a:solidFill>
        </a:ln>
      </a:spPr>
      <a:bodyPr wrap="none" rtlCol="0">
        <a:spAutoFit/>
      </a:bodyPr>
      <a:lstStyle>
        <a:defPPr>
          <a:defRPr sz="1800" dirty="0" smtClean="0">
            <a:solidFill>
              <a:schemeClr val="tx1"/>
            </a:solidFill>
            <a:latin typeface="Arial Narrow"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txDef>
      <a:spPr>
        <a:solidFill>
          <a:schemeClr val="tx2">
            <a:lumMod val="40000"/>
            <a:lumOff val="60000"/>
          </a:schemeClr>
        </a:solidFill>
        <a:ln>
          <a:solidFill>
            <a:schemeClr val="tx1"/>
          </a:solidFill>
        </a:ln>
      </a:spPr>
      <a:bodyPr wrap="none" rtlCol="0">
        <a:spAutoFit/>
      </a:bodyPr>
      <a:lstStyle>
        <a:defPPr>
          <a:defRPr sz="1800" dirty="0" smtClean="0">
            <a:solidFill>
              <a:schemeClr val="tx1"/>
            </a:solidFill>
            <a:latin typeface="Arial Narrow"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Προεπιλεγμένη σχεδίαση">
  <a:themeElements>
    <a:clrScheme name="1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12-05-01 Scientific mipomersen template 0d">
  <a:themeElements>
    <a:clrScheme name="Mipomersen scientific">
      <a:dk1>
        <a:srgbClr val="676767"/>
      </a:dk1>
      <a:lt1>
        <a:srgbClr val="FFFFFF"/>
      </a:lt1>
      <a:dk2>
        <a:srgbClr val="000000"/>
      </a:dk2>
      <a:lt2>
        <a:srgbClr val="FFFFFF"/>
      </a:lt2>
      <a:accent1>
        <a:srgbClr val="4F81BD"/>
      </a:accent1>
      <a:accent2>
        <a:srgbClr val="FF9900"/>
      </a:accent2>
      <a:accent3>
        <a:srgbClr val="59CD53"/>
      </a:accent3>
      <a:accent4>
        <a:srgbClr val="FFFFFF"/>
      </a:accent4>
      <a:accent5>
        <a:srgbClr val="FFFF66"/>
      </a:accent5>
      <a:accent6>
        <a:srgbClr val="7030A0"/>
      </a:accent6>
      <a:hlink>
        <a:srgbClr val="FF5050"/>
      </a:hlink>
      <a:folHlink>
        <a:srgbClr val="4D663C"/>
      </a:folHlink>
    </a:clrScheme>
    <a:fontScheme name="1_12-05-01 Scientific mipomersen template 0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txDef>
      <a:spPr>
        <a:solidFill>
          <a:schemeClr val="tx2">
            <a:lumMod val="40000"/>
            <a:lumOff val="60000"/>
          </a:schemeClr>
        </a:solidFill>
        <a:ln>
          <a:solidFill>
            <a:schemeClr val="tx1"/>
          </a:solidFill>
        </a:ln>
      </a:spPr>
      <a:bodyPr wrap="none" rtlCol="0">
        <a:spAutoFit/>
      </a:bodyPr>
      <a:lstStyle>
        <a:defPPr>
          <a:defRPr sz="1800" dirty="0" smtClean="0">
            <a:solidFill>
              <a:schemeClr val="tx1"/>
            </a:solidFill>
            <a:latin typeface="Arial Narrow"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15">
      <a:dk1>
        <a:srgbClr val="000000"/>
      </a:dk1>
      <a:lt1>
        <a:srgbClr val="FFFFFF"/>
      </a:lt1>
      <a:dk2>
        <a:srgbClr val="000000"/>
      </a:dk2>
      <a:lt2>
        <a:srgbClr val="808080"/>
      </a:lt2>
      <a:accent1>
        <a:srgbClr val="FF9119"/>
      </a:accent1>
      <a:accent2>
        <a:srgbClr val="06ADE8"/>
      </a:accent2>
      <a:accent3>
        <a:srgbClr val="FFFFFF"/>
      </a:accent3>
      <a:accent4>
        <a:srgbClr val="000000"/>
      </a:accent4>
      <a:accent5>
        <a:srgbClr val="FFC7AB"/>
      </a:accent5>
      <a:accent6>
        <a:srgbClr val="059CD2"/>
      </a:accent6>
      <a:hlink>
        <a:srgbClr val="123E8C"/>
      </a:hlink>
      <a:folHlink>
        <a:srgbClr val="808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FF9119"/>
        </a:accent1>
        <a:accent2>
          <a:srgbClr val="333399"/>
        </a:accent2>
        <a:accent3>
          <a:srgbClr val="FFFFFF"/>
        </a:accent3>
        <a:accent4>
          <a:srgbClr val="000000"/>
        </a:accent4>
        <a:accent5>
          <a:srgbClr val="FFC7AB"/>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FF9119"/>
        </a:accent1>
        <a:accent2>
          <a:srgbClr val="123E8C"/>
        </a:accent2>
        <a:accent3>
          <a:srgbClr val="FFFFFF"/>
        </a:accent3>
        <a:accent4>
          <a:srgbClr val="000000"/>
        </a:accent4>
        <a:accent5>
          <a:srgbClr val="FFC7AB"/>
        </a:accent5>
        <a:accent6>
          <a:srgbClr val="0F377E"/>
        </a:accent6>
        <a:hlink>
          <a:srgbClr val="06ADE8"/>
        </a:hlink>
        <a:folHlink>
          <a:srgbClr val="80808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808080"/>
        </a:lt2>
        <a:accent1>
          <a:srgbClr val="FF9119"/>
        </a:accent1>
        <a:accent2>
          <a:srgbClr val="06ADE8"/>
        </a:accent2>
        <a:accent3>
          <a:srgbClr val="FFFFFF"/>
        </a:accent3>
        <a:accent4>
          <a:srgbClr val="000000"/>
        </a:accent4>
        <a:accent5>
          <a:srgbClr val="FFC7AB"/>
        </a:accent5>
        <a:accent6>
          <a:srgbClr val="059CD2"/>
        </a:accent6>
        <a:hlink>
          <a:srgbClr val="123E8C"/>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Office Theme">
  <a:themeElements>
    <a:clrScheme name="DDB DSE Color Scheme">
      <a:dk1>
        <a:srgbClr val="595959"/>
      </a:dk1>
      <a:lt1>
        <a:sysClr val="window" lastClr="FFFFFF"/>
      </a:lt1>
      <a:dk2>
        <a:srgbClr val="595959"/>
      </a:dk2>
      <a:lt2>
        <a:srgbClr val="EEECE1"/>
      </a:lt2>
      <a:accent1>
        <a:srgbClr val="00BCE4"/>
      </a:accent1>
      <a:accent2>
        <a:srgbClr val="88C765"/>
      </a:accent2>
      <a:accent3>
        <a:srgbClr val="F68E38"/>
      </a:accent3>
      <a:accent4>
        <a:srgbClr val="C0504D"/>
      </a:accent4>
      <a:accent5>
        <a:srgbClr val="FFCC66"/>
      </a:accent5>
      <a:accent6>
        <a:srgbClr val="7F7F7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_Medical_stethoscope_ppt_template">
  <a:themeElements>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Arial" charset="0"/>
          </a:defRPr>
        </a:defPPr>
      </a:lstStyle>
    </a:lnDef>
    <a:txDef>
      <a:spPr>
        <a:solidFill>
          <a:schemeClr val="tx2">
            <a:lumMod val="40000"/>
            <a:lumOff val="60000"/>
          </a:schemeClr>
        </a:solidFill>
        <a:ln>
          <a:solidFill>
            <a:schemeClr val="tx1"/>
          </a:solidFill>
        </a:ln>
      </a:spPr>
      <a:bodyPr wrap="none" rtlCol="0">
        <a:spAutoFit/>
      </a:bodyPr>
      <a:lstStyle>
        <a:defPPr>
          <a:defRPr sz="1800" dirty="0" smtClean="0">
            <a:solidFill>
              <a:schemeClr val="tx1"/>
            </a:solidFill>
            <a:latin typeface="Arial Narrow"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Office Theme">
  <a:themeElements>
    <a:clrScheme name="Custom 3">
      <a:dk1>
        <a:srgbClr val="000066"/>
      </a:dk1>
      <a:lt1>
        <a:sysClr val="window" lastClr="FFFFFF"/>
      </a:lt1>
      <a:dk2>
        <a:srgbClr val="1F497D"/>
      </a:dk2>
      <a:lt2>
        <a:srgbClr val="EEECE1"/>
      </a:lt2>
      <a:accent1>
        <a:srgbClr val="66CCFF"/>
      </a:accent1>
      <a:accent2>
        <a:srgbClr val="0066FF"/>
      </a:accent2>
      <a:accent3>
        <a:srgbClr val="99CC00"/>
      </a:accent3>
      <a:accent4>
        <a:srgbClr val="FFC000"/>
      </a:accent4>
      <a:accent5>
        <a:srgbClr val="7030A0"/>
      </a:accent5>
      <a:accent6>
        <a:srgbClr val="C000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Amgen Cardiology Template No Background">
  <a:themeElements>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fontScheme name="Amgen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Amgen Powerpoint Template 1">
        <a:dk1>
          <a:srgbClr val="000000"/>
        </a:dk1>
        <a:lt1>
          <a:srgbClr val="FFFFFF"/>
        </a:lt1>
        <a:dk2>
          <a:srgbClr val="000000"/>
        </a:dk2>
        <a:lt2>
          <a:srgbClr val="777777"/>
        </a:lt2>
        <a:accent1>
          <a:srgbClr val="0063C3"/>
        </a:accent1>
        <a:accent2>
          <a:srgbClr val="FCC30C"/>
        </a:accent2>
        <a:accent3>
          <a:srgbClr val="FFFFFF"/>
        </a:accent3>
        <a:accent4>
          <a:srgbClr val="000000"/>
        </a:accent4>
        <a:accent5>
          <a:srgbClr val="AAB7DE"/>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Amgen Cardiology Template No Background">
  <a:themeElements>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fontScheme name="Amgen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Amgen Powerpoint Template 1">
        <a:dk1>
          <a:srgbClr val="000000"/>
        </a:dk1>
        <a:lt1>
          <a:srgbClr val="FFFFFF"/>
        </a:lt1>
        <a:dk2>
          <a:srgbClr val="000000"/>
        </a:dk2>
        <a:lt2>
          <a:srgbClr val="777777"/>
        </a:lt2>
        <a:accent1>
          <a:srgbClr val="0063C3"/>
        </a:accent1>
        <a:accent2>
          <a:srgbClr val="FCC30C"/>
        </a:accent2>
        <a:accent3>
          <a:srgbClr val="FFFFFF"/>
        </a:accent3>
        <a:accent4>
          <a:srgbClr val="000000"/>
        </a:accent4>
        <a:accent5>
          <a:srgbClr val="AAB7DE"/>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
      <a:clrScheme name="Amgen Powerpoint Template 2">
        <a:dk1>
          <a:srgbClr val="000000"/>
        </a:dk1>
        <a:lt1>
          <a:srgbClr val="FFFFFF"/>
        </a:lt1>
        <a:dk2>
          <a:srgbClr val="000000"/>
        </a:dk2>
        <a:lt2>
          <a:srgbClr val="777777"/>
        </a:lt2>
        <a:accent1>
          <a:srgbClr val="007CC2"/>
        </a:accent1>
        <a:accent2>
          <a:srgbClr val="FCC30C"/>
        </a:accent2>
        <a:accent3>
          <a:srgbClr val="FFFFFF"/>
        </a:accent3>
        <a:accent4>
          <a:srgbClr val="000000"/>
        </a:accent4>
        <a:accent5>
          <a:srgbClr val="AABFDD"/>
        </a:accent5>
        <a:accent6>
          <a:srgbClr val="E4B00A"/>
        </a:accent6>
        <a:hlink>
          <a:srgbClr val="42865C"/>
        </a:hlink>
        <a:folHlink>
          <a:srgbClr val="C0362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DB DSE Color Scheme">
    <a:dk1>
      <a:srgbClr val="595959"/>
    </a:dk1>
    <a:lt1>
      <a:sysClr val="window" lastClr="FFFFFF"/>
    </a:lt1>
    <a:dk2>
      <a:srgbClr val="595959"/>
    </a:dk2>
    <a:lt2>
      <a:srgbClr val="EEECE1"/>
    </a:lt2>
    <a:accent1>
      <a:srgbClr val="00BCE4"/>
    </a:accent1>
    <a:accent2>
      <a:srgbClr val="88C765"/>
    </a:accent2>
    <a:accent3>
      <a:srgbClr val="F68E38"/>
    </a:accent3>
    <a:accent4>
      <a:srgbClr val="C0504D"/>
    </a:accent4>
    <a:accent5>
      <a:srgbClr val="FFCC66"/>
    </a:accent5>
    <a:accent6>
      <a:srgbClr val="7F7F7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83</TotalTime>
  <Words>3861</Words>
  <Application>Microsoft Office PowerPoint</Application>
  <PresentationFormat>Διαφάνειες 35 χιλ.</PresentationFormat>
  <Paragraphs>633</Paragraphs>
  <Slides>87</Slides>
  <Notes>67</Notes>
  <HiddenSlides>0</HiddenSlides>
  <MMClips>0</MMClips>
  <ScaleCrop>false</ScaleCrop>
  <HeadingPairs>
    <vt:vector size="4" baseType="variant">
      <vt:variant>
        <vt:lpstr>Θέμα</vt:lpstr>
      </vt:variant>
      <vt:variant>
        <vt:i4>24</vt:i4>
      </vt:variant>
      <vt:variant>
        <vt:lpstr>Τίτλοι διαφανειών</vt:lpstr>
      </vt:variant>
      <vt:variant>
        <vt:i4>87</vt:i4>
      </vt:variant>
    </vt:vector>
  </HeadingPairs>
  <TitlesOfParts>
    <vt:vector size="111" baseType="lpstr">
      <vt:lpstr>Θέμα του Office</vt:lpstr>
      <vt:lpstr>3_Blank Presentation</vt:lpstr>
      <vt:lpstr>Προεπιλεγμένη σχεδίαση</vt:lpstr>
      <vt:lpstr>6_Προεπιλεγμένη σχεδίαση</vt:lpstr>
      <vt:lpstr>1_Προεπιλεγμένη σχεδίαση</vt:lpstr>
      <vt:lpstr>1_Default Design</vt:lpstr>
      <vt:lpstr>14_Office Theme</vt:lpstr>
      <vt:lpstr>3_Amgen Cardiology Template No Background</vt:lpstr>
      <vt:lpstr>6_Amgen Cardiology Template No Background</vt:lpstr>
      <vt:lpstr>15_REGN White template-1</vt:lpstr>
      <vt:lpstr>11_Blank Presentation</vt:lpstr>
      <vt:lpstr>Office Theme</vt:lpstr>
      <vt:lpstr>5_Blank Presentation</vt:lpstr>
      <vt:lpstr>9_Blank Presentation</vt:lpstr>
      <vt:lpstr>14_Προεπιλεγμένη σχεδίαση</vt:lpstr>
      <vt:lpstr>1_12-05-01 Scientific mipomersen template 0d</vt:lpstr>
      <vt:lpstr>12_Office Theme</vt:lpstr>
      <vt:lpstr>4_Office Theme</vt:lpstr>
      <vt:lpstr>12_Blank Presentation</vt:lpstr>
      <vt:lpstr>1_Θέμα του Office</vt:lpstr>
      <vt:lpstr>5_Office Theme</vt:lpstr>
      <vt:lpstr>1_Medical_stethoscope_ppt_template</vt:lpstr>
      <vt:lpstr>Solstice</vt:lpstr>
      <vt:lpstr>4_Blank Presentation</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LDL Receptor Function and Life Cycle</vt:lpstr>
      <vt:lpstr>Διαφάνεια 11</vt:lpstr>
      <vt:lpstr>The Role of PCSK9 in the Regulation  of LDL Receptor Expression</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LDL-C concentrations and physical signs in untreated FH patients</vt:lpstr>
      <vt:lpstr>The Netherland experience</vt:lpstr>
      <vt:lpstr>HeFH prevalence 1:500 true? Data from the Copenhagen General Population Study, n=69.000</vt:lpstr>
      <vt:lpstr>HeFH PREVALENCE ~1/250  ~40.000 patients in Greece!</vt:lpstr>
      <vt:lpstr>FH: Underdiagnosed?</vt:lpstr>
      <vt:lpstr>FH: very high cholesterol levels from birth and threshold for CHD reached early in life</vt:lpstr>
      <vt:lpstr>FH: The “ghost” disease</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Clinical Presentation of HoFH / Severe FH</vt:lpstr>
      <vt:lpstr>Διαφάνεια 48</vt:lpstr>
      <vt:lpstr>Διαφάνεια 49</vt:lpstr>
      <vt:lpstr>Genetics: PCSK9</vt:lpstr>
      <vt:lpstr>Genetic Variants of PCSK9 Demonstrate Its Importance in Regulating LDL Levels</vt:lpstr>
      <vt:lpstr>Clinical Outcomes Associated With  PCSK9 GOF Mutations</vt:lpstr>
      <vt:lpstr>Genetic Variants of PCSK9 Demonstrate Its Importance in Regulating LDL Levels</vt:lpstr>
      <vt:lpstr>Clinical Outcomes Associated With  PCSK9 LOF Mutations</vt:lpstr>
      <vt:lpstr>Διαφάνεια 55</vt:lpstr>
      <vt:lpstr>Διαφάνεια 56</vt:lpstr>
      <vt:lpstr>Διαφάνεια 57</vt:lpstr>
      <vt:lpstr>Dutch Lipid Clinic Network κριτήρια για τη διάγνωση της ετερόζυγου οικογενούς υπερχοληστερολαιμίας</vt:lpstr>
      <vt:lpstr>Διαφάνεια 59</vt:lpstr>
      <vt:lpstr>Διαφάνεια 60</vt:lpstr>
      <vt:lpstr>ROSUVASTATIN 40 mg  +  EZETIMIBE 10 mg  +  COLESEVELAM 3.75 g</vt:lpstr>
      <vt:lpstr>Διαφάνεια 62</vt:lpstr>
      <vt:lpstr>Current cholesterol lowering drugs are insufficient in HoFH</vt:lpstr>
      <vt:lpstr>Impact of an PCSK9 mAb     on LDL Receptor Expression</vt:lpstr>
      <vt:lpstr>Διαφάνεια 65</vt:lpstr>
      <vt:lpstr>PCSK9: Rapid Progress From Discovery to Clinic</vt:lpstr>
      <vt:lpstr>LDL apheresis is current standard of care for HoFH</vt:lpstr>
      <vt:lpstr>LDL-C Levels acutely decrease and then rebound following apheresis</vt:lpstr>
      <vt:lpstr>Διαφάνεια 69</vt:lpstr>
      <vt:lpstr>Mipomersen – A 2nd Generation Antisense Drug</vt:lpstr>
      <vt:lpstr>VLDL and Chylomicron Synthesis</vt:lpstr>
      <vt:lpstr>MTP Inhibition Predicted to Reduce Production of Both Chylomicrons and VLDL</vt:lpstr>
      <vt:lpstr>Lomitapide, an MTP Inhibitor</vt:lpstr>
      <vt:lpstr>Διαφάνεια 74</vt:lpstr>
      <vt:lpstr>HELLAS FH REGISTRY</vt:lpstr>
      <vt:lpstr>REGISTRY FLOW</vt:lpstr>
      <vt:lpstr>Διαφάνεια 77</vt:lpstr>
      <vt:lpstr>Διαφάνεια 78</vt:lpstr>
      <vt:lpstr>Σιτοστερολεμία - Εισαγωγή</vt:lpstr>
      <vt:lpstr>Σιτοστερολεμία – Μηχανισμός</vt:lpstr>
      <vt:lpstr>Σιτοστερολεμία – Κλινική εικόνα</vt:lpstr>
      <vt:lpstr>Σιτοστερολεμία – Κλινική εικόνα</vt:lpstr>
      <vt:lpstr>Σιτοστερολεμία – Κλινική εικόνα</vt:lpstr>
      <vt:lpstr>Σιτοστερολεμία – Εργαστηριακά ευρήματα</vt:lpstr>
      <vt:lpstr>Αιματολογική εικόνα</vt:lpstr>
      <vt:lpstr>Σιτοστερολεμία – Εργαστηριακά</vt:lpstr>
      <vt:lpstr>Σιτοστερολεμία – Διάγνωση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EVANGELOS</dc:creator>
  <cp:lastModifiedBy>intra pc</cp:lastModifiedBy>
  <cp:revision>12</cp:revision>
  <dcterms:created xsi:type="dcterms:W3CDTF">2015-05-06T11:39:35Z</dcterms:created>
  <dcterms:modified xsi:type="dcterms:W3CDTF">2015-05-10T17:55:46Z</dcterms:modified>
</cp:coreProperties>
</file>