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68" r:id="rId5"/>
    <p:sldId id="258" r:id="rId6"/>
    <p:sldId id="291" r:id="rId7"/>
    <p:sldId id="287" r:id="rId8"/>
    <p:sldId id="288" r:id="rId9"/>
    <p:sldId id="290" r:id="rId10"/>
    <p:sldId id="289" r:id="rId11"/>
    <p:sldId id="262" r:id="rId12"/>
    <p:sldId id="285" r:id="rId13"/>
    <p:sldId id="284" r:id="rId14"/>
    <p:sldId id="286" r:id="rId15"/>
    <p:sldId id="275" r:id="rId16"/>
    <p:sldId id="276" r:id="rId17"/>
    <p:sldId id="277" r:id="rId18"/>
    <p:sldId id="267" r:id="rId19"/>
    <p:sldId id="279" r:id="rId20"/>
    <p:sldId id="272" r:id="rId21"/>
    <p:sldId id="269" r:id="rId22"/>
    <p:sldId id="261" r:id="rId23"/>
    <p:sldId id="306" r:id="rId24"/>
    <p:sldId id="307" r:id="rId25"/>
    <p:sldId id="308" r:id="rId26"/>
    <p:sldId id="309" r:id="rId27"/>
    <p:sldId id="310" r:id="rId28"/>
    <p:sldId id="311" r:id="rId29"/>
    <p:sldId id="312" r:id="rId30"/>
    <p:sldId id="313" r:id="rId31"/>
    <p:sldId id="281" r:id="rId32"/>
    <p:sldId id="280" r:id="rId33"/>
    <p:sldId id="305" r:id="rId34"/>
    <p:sldId id="264" r:id="rId35"/>
    <p:sldId id="282" r:id="rId36"/>
    <p:sldId id="304"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27252"/>
    </p:cViewPr>
  </p:outlineViewPr>
  <p:notesTextViewPr>
    <p:cViewPr>
      <p:scale>
        <a:sx n="100" d="100"/>
        <a:sy n="100" d="100"/>
      </p:scale>
      <p:origin x="0" y="0"/>
    </p:cViewPr>
  </p:notesTextViewPr>
  <p:sorterViewPr>
    <p:cViewPr>
      <p:scale>
        <a:sx n="66" d="100"/>
        <a:sy n="66" d="100"/>
      </p:scale>
      <p:origin x="0" y="13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2CF6D4F-9B50-455A-9F39-9FCE8EF093EE}" type="datetimeFigureOut">
              <a:rPr lang="el-GR" smtClean="0"/>
              <a:pPr/>
              <a:t>29/11/2014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2F824E-C769-45F3-9E00-E8AC7085F03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F6D4F-9B50-455A-9F39-9FCE8EF093EE}" type="datetimeFigureOut">
              <a:rPr lang="el-GR" smtClean="0"/>
              <a:pPr/>
              <a:t>29/11/2014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F824E-C769-45F3-9E00-E8AC7085F03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bi.nlm.nih.gov/pubmed/2506086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2507347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571480"/>
            <a:ext cx="7772400" cy="1470025"/>
          </a:xfrm>
        </p:spPr>
        <p:style>
          <a:lnRef idx="1">
            <a:schemeClr val="accent2"/>
          </a:lnRef>
          <a:fillRef idx="2">
            <a:schemeClr val="accent2"/>
          </a:fillRef>
          <a:effectRef idx="1">
            <a:schemeClr val="accent2"/>
          </a:effectRef>
          <a:fontRef idx="minor">
            <a:schemeClr val="dk1"/>
          </a:fontRef>
        </p:style>
        <p:txBody>
          <a:bodyPr/>
          <a:lstStyle/>
          <a:p>
            <a:r>
              <a:rPr lang="el-GR" dirty="0" smtClean="0">
                <a:solidFill>
                  <a:srgbClr val="FF0066"/>
                </a:solidFill>
              </a:rPr>
              <a:t>ΛΟΙΜΩΞΕΙΣ ΚΑΙ ΚΥΗΣΗ</a:t>
            </a:r>
            <a:endParaRPr lang="el-GR" dirty="0">
              <a:solidFill>
                <a:srgbClr val="FF0066"/>
              </a:solidFill>
            </a:endParaRPr>
          </a:p>
        </p:txBody>
      </p:sp>
      <p:sp>
        <p:nvSpPr>
          <p:cNvPr id="3" name="2 - Υπότιτλος"/>
          <p:cNvSpPr>
            <a:spLocks noGrp="1"/>
          </p:cNvSpPr>
          <p:nvPr>
            <p:ph type="subTitle" idx="1"/>
          </p:nvPr>
        </p:nvSpPr>
        <p:spPr/>
        <p:txBody>
          <a:bodyPr/>
          <a:lstStyle/>
          <a:p>
            <a:endParaRPr lang="el-GR" dirty="0"/>
          </a:p>
        </p:txBody>
      </p:sp>
      <p:sp>
        <p:nvSpPr>
          <p:cNvPr id="4" name="3 - TextBox"/>
          <p:cNvSpPr txBox="1"/>
          <p:nvPr/>
        </p:nvSpPr>
        <p:spPr>
          <a:xfrm>
            <a:off x="214282" y="6000768"/>
            <a:ext cx="418601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l-GR" dirty="0" smtClean="0"/>
              <a:t>ΑΝΑΣΤΑΖΙΑ ΚΕΗ</a:t>
            </a:r>
          </a:p>
          <a:p>
            <a:r>
              <a:rPr lang="el-GR" dirty="0" smtClean="0"/>
              <a:t>ΕΙΔΙΚΕΥΟΜΕΝΗ Β ΠΑΘΟΛΟΓΙΚΗΣ ΚΛΙΝΙΚΗΣ</a:t>
            </a:r>
            <a:endParaRPr lang="el-GR" dirty="0"/>
          </a:p>
        </p:txBody>
      </p:sp>
      <p:pic>
        <p:nvPicPr>
          <p:cNvPr id="1026" name="Picture 2" descr="C:\Users\Βασίλειος\Desktop\images.jpg"/>
          <p:cNvPicPr>
            <a:picLocks noChangeAspect="1" noChangeArrowheads="1"/>
          </p:cNvPicPr>
          <p:nvPr/>
        </p:nvPicPr>
        <p:blipFill>
          <a:blip r:embed="rId2"/>
          <a:srcRect/>
          <a:stretch>
            <a:fillRect/>
          </a:stretch>
        </p:blipFill>
        <p:spPr bwMode="auto">
          <a:xfrm>
            <a:off x="4754753" y="2071678"/>
            <a:ext cx="4389247" cy="2786082"/>
          </a:xfrm>
          <a:prstGeom prst="rect">
            <a:avLst/>
          </a:prstGeom>
          <a:noFill/>
        </p:spPr>
      </p:pic>
      <p:sp>
        <p:nvSpPr>
          <p:cNvPr id="1028" name="AutoShape 4" descr="https://encrypted-tbn1.gstatic.com/images?q=tbn:ANd9GcSPnHVLF5r3XHtQTp4sIsrYRwEz0kxIsbB506sUnLc1bQSSpw0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9" name="Picture 5" descr="C:\Users\Βασίλειος\Desktop\images (1).jpg"/>
          <p:cNvPicPr>
            <a:picLocks noChangeAspect="1" noChangeArrowheads="1"/>
          </p:cNvPicPr>
          <p:nvPr/>
        </p:nvPicPr>
        <p:blipFill>
          <a:blip r:embed="rId3"/>
          <a:srcRect/>
          <a:stretch>
            <a:fillRect/>
          </a:stretch>
        </p:blipFill>
        <p:spPr bwMode="auto">
          <a:xfrm>
            <a:off x="714348" y="2786058"/>
            <a:ext cx="4005683" cy="30003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0"/>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ΑΝΤΙΙΣΤΑΜΙΝΙΚΑ ΚΑΙ ΑΝΤΙΒΗΧΙΚΑ</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5" name="4 - TextBox"/>
          <p:cNvSpPr txBox="1"/>
          <p:nvPr/>
        </p:nvSpPr>
        <p:spPr>
          <a:xfrm>
            <a:off x="928662" y="3143248"/>
            <a:ext cx="3180871"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l-GR" b="1" dirty="0" smtClean="0"/>
              <a:t>ΧΛΩΡΟΦΑΙΝΑΜΙΝΗ (</a:t>
            </a:r>
            <a:r>
              <a:rPr lang="en-US" b="1" dirty="0" smtClean="0"/>
              <a:t>ISTAMEX)</a:t>
            </a:r>
          </a:p>
          <a:p>
            <a:r>
              <a:rPr lang="el-GR" b="1" dirty="0" smtClean="0"/>
              <a:t>ΔΙΦΑΙΝΥΔΡΑΜΙΝΗ (</a:t>
            </a:r>
            <a:r>
              <a:rPr lang="en-US" b="1" dirty="0" smtClean="0"/>
              <a:t>BENADRYL)</a:t>
            </a:r>
            <a:endParaRPr lang="el-GR" b="1" dirty="0"/>
          </a:p>
        </p:txBody>
      </p:sp>
      <p:sp>
        <p:nvSpPr>
          <p:cNvPr id="6" name="5 - TextBox"/>
          <p:cNvSpPr txBox="1"/>
          <p:nvPr/>
        </p:nvSpPr>
        <p:spPr>
          <a:xfrm>
            <a:off x="1571604" y="5429264"/>
            <a:ext cx="519822"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t>OXI</a:t>
            </a:r>
            <a:endParaRPr lang="el-G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ΒΑΡΥΤΗΤΑ ΚΑΤΑ ΤΗΝ ΚΥΗΣΗ</a:t>
            </a:r>
            <a:endParaRPr lang="el-GR" b="1" dirty="0"/>
          </a:p>
        </p:txBody>
      </p:sp>
      <p:pic>
        <p:nvPicPr>
          <p:cNvPr id="16386" name="Picture 2"/>
          <p:cNvPicPr>
            <a:picLocks noGrp="1" noChangeAspect="1" noChangeArrowheads="1"/>
          </p:cNvPicPr>
          <p:nvPr>
            <p:ph idx="1"/>
          </p:nvPr>
        </p:nvPicPr>
        <p:blipFill>
          <a:blip r:embed="rId2"/>
          <a:srcRect/>
          <a:stretch>
            <a:fillRect/>
          </a:stretch>
        </p:blipFill>
        <p:spPr bwMode="auto">
          <a:xfrm>
            <a:off x="714348" y="2790825"/>
            <a:ext cx="7515225" cy="4067175"/>
          </a:xfrm>
          <a:prstGeom prst="rect">
            <a:avLst/>
          </a:prstGeom>
          <a:noFill/>
          <a:ln w="9525">
            <a:noFill/>
            <a:miter lim="800000"/>
            <a:headEnd/>
            <a:tailEnd/>
          </a:ln>
          <a:effectLst/>
        </p:spPr>
      </p:pic>
      <p:sp>
        <p:nvSpPr>
          <p:cNvPr id="5" name="1 - Τίτλος"/>
          <p:cNvSpPr txBox="1">
            <a:spLocks/>
          </p:cNvSpPr>
          <p:nvPr/>
        </p:nvSpPr>
        <p:spPr>
          <a:xfrm>
            <a:off x="428596" y="1428736"/>
            <a:ext cx="7929618" cy="128586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chemeClr val="bg1"/>
                </a:solidFill>
                <a:effectLst/>
                <a:uLnTx/>
                <a:uFillTx/>
                <a:latin typeface="+mn-lt"/>
                <a:ea typeface="+mn-ea"/>
                <a:cs typeface="+mn-cs"/>
              </a:rPr>
              <a:t>ΠΡΟΣΟΧΗ</a:t>
            </a:r>
            <a:br>
              <a:rPr kumimoji="0" lang="el-GR" sz="4400" b="1" i="0" u="none" strike="noStrike" kern="1200" cap="none" spc="0" normalizeH="0" baseline="0" noProof="0" smtClean="0">
                <a:ln>
                  <a:noFill/>
                </a:ln>
                <a:solidFill>
                  <a:schemeClr val="bg1"/>
                </a:solidFill>
                <a:effectLst/>
                <a:uLnTx/>
                <a:uFillTx/>
                <a:latin typeface="+mn-lt"/>
                <a:ea typeface="+mn-ea"/>
                <a:cs typeface="+mn-cs"/>
              </a:rPr>
            </a:br>
            <a:r>
              <a:rPr kumimoji="0" lang="el-GR" sz="4400" b="1" i="0" u="none" strike="noStrike" kern="1200" cap="none" spc="0" normalizeH="0" baseline="0" noProof="0" smtClean="0">
                <a:ln>
                  <a:noFill/>
                </a:ln>
                <a:solidFill>
                  <a:schemeClr val="bg1"/>
                </a:solidFill>
                <a:effectLst/>
                <a:uLnTx/>
                <a:uFillTx/>
                <a:latin typeface="+mn-lt"/>
                <a:ea typeface="+mn-ea"/>
                <a:cs typeface="+mn-cs"/>
              </a:rPr>
              <a:t>ΣΕ ΛΟΙΜΩΞΗ ΚΑΤΩΤΕΡΟΥ ΑΝΑΠΝΕΥΣΤΙΚΟΥ</a:t>
            </a:r>
            <a:endParaRPr kumimoji="0" lang="el-GR" sz="4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dirty="0" smtClean="0"/>
              <a:t>ΠΝΕΥΜΟΝΙΑ </a:t>
            </a:r>
          </a:p>
        </p:txBody>
      </p:sp>
      <p:sp>
        <p:nvSpPr>
          <p:cNvPr id="3" name="2 - Θέση περιεχομένου"/>
          <p:cNvSpPr>
            <a:spLocks noGrp="1"/>
          </p:cNvSpPr>
          <p:nvPr>
            <p:ph idx="1"/>
          </p:nvPr>
        </p:nvSpPr>
        <p:spPr>
          <a:xfrm>
            <a:off x="457200" y="1600200"/>
            <a:ext cx="8686800" cy="4525963"/>
          </a:xfrm>
        </p:spPr>
        <p:txBody>
          <a:bodyPr/>
          <a:lstStyle/>
          <a:p>
            <a:r>
              <a:rPr lang="el-GR" b="1" dirty="0" smtClean="0">
                <a:solidFill>
                  <a:srgbClr val="002060"/>
                </a:solidFill>
              </a:rPr>
              <a:t>ΙΔΙΑ ΕΠΙΠΤΩΣΗ</a:t>
            </a:r>
          </a:p>
          <a:p>
            <a:r>
              <a:rPr lang="el-GR" b="1" dirty="0" smtClean="0">
                <a:solidFill>
                  <a:srgbClr val="002060"/>
                </a:solidFill>
              </a:rPr>
              <a:t>ΠΑΡΑΓΟΝΤΕΣ ΚΙΝΔΥΝΟΥ: ΑΝΑΙΜΙΑ, ΑΣΘΜΑ, ΚΖ</a:t>
            </a:r>
          </a:p>
          <a:p>
            <a:r>
              <a:rPr lang="el-GR" b="1" dirty="0" smtClean="0">
                <a:solidFill>
                  <a:schemeClr val="tx2">
                    <a:lumMod val="75000"/>
                  </a:schemeClr>
                </a:solidFill>
              </a:rPr>
              <a:t>↑ ΕΠΙΠΛΟΚΕΣ ΣΤΟ ΕΜΒΡΥΟ (ΠΡΟΩΡΟΣ ΤΟΚΕΤΟΣ, ΕΛΙΠΟΒΑΡΕΣ ΝΕΟΓΝΟ)</a:t>
            </a:r>
          </a:p>
          <a:p>
            <a:r>
              <a:rPr lang="el-GR" b="1" dirty="0" smtClean="0">
                <a:solidFill>
                  <a:schemeClr val="tx2">
                    <a:lumMod val="75000"/>
                  </a:schemeClr>
                </a:solidFill>
              </a:rPr>
              <a:t>↑ ΕΠΙΠΛΟΚΕΣ ΣΤΗ ΜΗΤΕΡΑ (ΕΙΣΡΟΦΗΣΗ, ΠΝΕΥΜΟΝΙΚΟ ΟΙΔΗΜΑ)</a:t>
            </a:r>
          </a:p>
          <a:p>
            <a:endParaRPr lang="el-GR" b="1" dirty="0" smtClean="0">
              <a:solidFill>
                <a:schemeClr val="tx2">
                  <a:lumMod val="75000"/>
                </a:schemeClr>
              </a:solidFill>
            </a:endParaRPr>
          </a:p>
          <a:p>
            <a:endParaRPr lang="el-GR" b="1" dirty="0" smtClean="0"/>
          </a:p>
          <a:p>
            <a:pPr>
              <a:buNone/>
            </a:pPr>
            <a:endParaRPr lang="el-GR" b="1" dirty="0" smtClean="0"/>
          </a:p>
          <a:p>
            <a:pPr>
              <a:buNone/>
            </a:pPr>
            <a:endParaRPr lang="el-GR"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7929618" cy="1785926"/>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l-GR" b="1" dirty="0" smtClean="0">
                <a:solidFill>
                  <a:schemeClr val="bg1"/>
                </a:solidFill>
              </a:rPr>
              <a:t>ΠΡΟΣΟΧΗ</a:t>
            </a:r>
            <a:br>
              <a:rPr lang="el-GR" b="1" dirty="0" smtClean="0">
                <a:solidFill>
                  <a:schemeClr val="bg1"/>
                </a:solidFill>
              </a:rPr>
            </a:br>
            <a:r>
              <a:rPr lang="el-GR" b="1" dirty="0" smtClean="0">
                <a:solidFill>
                  <a:schemeClr val="bg1"/>
                </a:solidFill>
              </a:rPr>
              <a:t>ΣΕ ΛΟΙΜΩΞΗ ΚΑΤΩΤΕΡΟΥ ΑΝΑΠΝΕΥΣΤΙΚΟΥ</a:t>
            </a:r>
            <a:endParaRPr lang="el-GR" b="1" dirty="0">
              <a:solidFill>
                <a:schemeClr val="bg1"/>
              </a:solidFill>
            </a:endParaRPr>
          </a:p>
        </p:txBody>
      </p:sp>
      <p:sp>
        <p:nvSpPr>
          <p:cNvPr id="3" name="2 - Θέση περιεχομένου"/>
          <p:cNvSpPr>
            <a:spLocks noGrp="1"/>
          </p:cNvSpPr>
          <p:nvPr>
            <p:ph idx="1"/>
          </p:nvPr>
        </p:nvSpPr>
        <p:spPr>
          <a:xfrm>
            <a:off x="428596" y="2071678"/>
            <a:ext cx="8715404" cy="6000792"/>
          </a:xfrm>
        </p:spPr>
        <p:txBody>
          <a:bodyPr>
            <a:normAutofit/>
          </a:bodyPr>
          <a:lstStyle/>
          <a:p>
            <a:r>
              <a:rPr lang="el-GR" b="1" dirty="0" smtClean="0">
                <a:solidFill>
                  <a:schemeClr val="tx2">
                    <a:lumMod val="75000"/>
                  </a:schemeClr>
                </a:solidFill>
              </a:rPr>
              <a:t>ΗΠΙΑ ΑΝΑΠΝΕΥΣΤΙΚΗ ΑΛΚΑΛΩΣΗ </a:t>
            </a:r>
            <a:r>
              <a:rPr lang="el-GR" dirty="0" smtClean="0">
                <a:solidFill>
                  <a:schemeClr val="tx2">
                    <a:lumMod val="75000"/>
                  </a:schemeClr>
                </a:solidFill>
              </a:rPr>
              <a:t>(</a:t>
            </a:r>
            <a:r>
              <a:rPr lang="en-US" dirty="0" smtClean="0">
                <a:solidFill>
                  <a:schemeClr val="tx2">
                    <a:lumMod val="75000"/>
                  </a:schemeClr>
                </a:solidFill>
              </a:rPr>
              <a:t>pH: 7.40-7.45, PCO2: 27-32 mmHg, PO2: 100-110 mmHg)</a:t>
            </a:r>
          </a:p>
          <a:p>
            <a:r>
              <a:rPr lang="en-US" dirty="0" smtClean="0">
                <a:solidFill>
                  <a:schemeClr val="tx2">
                    <a:lumMod val="75000"/>
                  </a:schemeClr>
                </a:solidFill>
              </a:rPr>
              <a:t>OXI TAXY</a:t>
            </a:r>
            <a:r>
              <a:rPr lang="el-GR" dirty="0" smtClean="0">
                <a:solidFill>
                  <a:schemeClr val="tx2">
                    <a:lumMod val="75000"/>
                  </a:schemeClr>
                </a:solidFill>
              </a:rPr>
              <a:t>ΠΝΟΙΑ</a:t>
            </a:r>
          </a:p>
          <a:p>
            <a:r>
              <a:rPr lang="el-GR" b="1" dirty="0" smtClean="0">
                <a:solidFill>
                  <a:schemeClr val="tx2">
                    <a:lumMod val="75000"/>
                  </a:schemeClr>
                </a:solidFill>
              </a:rPr>
              <a:t>↑ ΠΝΕΥΜΟΝΙΚΟ ΟΙΔΗΜΑ </a:t>
            </a:r>
            <a:r>
              <a:rPr lang="el-GR" dirty="0" smtClean="0">
                <a:solidFill>
                  <a:schemeClr val="tx2">
                    <a:lumMod val="75000"/>
                  </a:schemeClr>
                </a:solidFill>
              </a:rPr>
              <a:t>(</a:t>
            </a:r>
            <a:r>
              <a:rPr lang="el-GR" dirty="0" err="1" smtClean="0">
                <a:solidFill>
                  <a:schemeClr val="tx2">
                    <a:lumMod val="75000"/>
                  </a:schemeClr>
                </a:solidFill>
              </a:rPr>
              <a:t>υποαλβουμιναιμία</a:t>
            </a:r>
            <a:r>
              <a:rPr lang="el-GR" dirty="0" smtClean="0">
                <a:solidFill>
                  <a:schemeClr val="tx2">
                    <a:lumMod val="75000"/>
                  </a:schemeClr>
                </a:solidFill>
              </a:rPr>
              <a:t>, </a:t>
            </a:r>
            <a:r>
              <a:rPr lang="el-GR" dirty="0" err="1" smtClean="0">
                <a:solidFill>
                  <a:schemeClr val="tx2">
                    <a:lumMod val="75000"/>
                  </a:schemeClr>
                </a:solidFill>
                <a:latin typeface="Calibri"/>
              </a:rPr>
              <a:t>↓</a:t>
            </a:r>
            <a:r>
              <a:rPr lang="el-GR" dirty="0" err="1" smtClean="0">
                <a:solidFill>
                  <a:schemeClr val="tx2">
                    <a:lumMod val="75000"/>
                  </a:schemeClr>
                </a:solidFill>
              </a:rPr>
              <a:t>συνοχή</a:t>
            </a:r>
            <a:r>
              <a:rPr lang="el-GR" dirty="0" smtClean="0">
                <a:solidFill>
                  <a:schemeClr val="tx2">
                    <a:lumMod val="75000"/>
                  </a:schemeClr>
                </a:solidFill>
              </a:rPr>
              <a:t> ενδοθηλίου, πρόωρος τοκετός λόγω λοίμωξης αναπνευστικού: αγωγή με μαγνήσιο, </a:t>
            </a:r>
            <a:r>
              <a:rPr lang="el-GR" dirty="0" err="1" smtClean="0">
                <a:solidFill>
                  <a:schemeClr val="tx2">
                    <a:lumMod val="75000"/>
                  </a:schemeClr>
                </a:solidFill>
              </a:rPr>
              <a:t>τερβουταλίνη</a:t>
            </a:r>
            <a:r>
              <a:rPr lang="el-GR" dirty="0" smtClean="0">
                <a:solidFill>
                  <a:schemeClr val="tx2">
                    <a:lumMod val="75000"/>
                  </a:schemeClr>
                </a:solidFill>
              </a:rPr>
              <a:t> ΚΖ)</a:t>
            </a:r>
          </a:p>
          <a:p>
            <a:r>
              <a:rPr lang="el-GR" b="1" dirty="0" smtClean="0">
                <a:solidFill>
                  <a:schemeClr val="tx2">
                    <a:lumMod val="75000"/>
                  </a:schemeClr>
                </a:solidFill>
              </a:rPr>
              <a:t>↑ ΕΙΣΡΟΦΗΣΗ </a:t>
            </a:r>
            <a:r>
              <a:rPr lang="el-GR" dirty="0" smtClean="0">
                <a:solidFill>
                  <a:schemeClr val="tx2">
                    <a:lumMod val="75000"/>
                  </a:schemeClr>
                </a:solidFill>
              </a:rPr>
              <a:t>(↓ τόνος ΚΟΣ, καθυστερημένη κένωση στομάχου, ↑ </a:t>
            </a:r>
            <a:r>
              <a:rPr lang="el-GR" dirty="0" err="1" smtClean="0">
                <a:solidFill>
                  <a:schemeClr val="tx2">
                    <a:lumMod val="75000"/>
                  </a:schemeClr>
                </a:solidFill>
              </a:rPr>
              <a:t>ενδοκοιλιακή</a:t>
            </a:r>
            <a:r>
              <a:rPr lang="el-GR" dirty="0" smtClean="0">
                <a:solidFill>
                  <a:schemeClr val="tx2">
                    <a:lumMod val="75000"/>
                  </a:schemeClr>
                </a:solidFill>
              </a:rPr>
              <a:t> πίεση)</a:t>
            </a:r>
          </a:p>
          <a:p>
            <a:pPr>
              <a:buNone/>
            </a:pPr>
            <a:endParaRPr lang="el-GR"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ΘΕΡΑΠΕΙΑ ΠΝΕΥΜΟΝΙΑΣ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b="1" dirty="0" smtClean="0">
                <a:solidFill>
                  <a:schemeClr val="tx2">
                    <a:lumMod val="75000"/>
                  </a:schemeClr>
                </a:solidFill>
              </a:rPr>
              <a:t>ΑΚΤΙΝΟΓΡΑΦΙΑ ΘΩΡΑΚΟΣ ΑΠΑΡΑΙΤΗΤΗ!!!!</a:t>
            </a:r>
          </a:p>
          <a:p>
            <a:r>
              <a:rPr lang="el-GR" b="1" dirty="0" smtClean="0">
                <a:solidFill>
                  <a:srgbClr val="002060"/>
                </a:solidFill>
              </a:rPr>
              <a:t>ΣΤΟΧΟΣ </a:t>
            </a:r>
            <a:r>
              <a:rPr lang="en-US" b="1" dirty="0" smtClean="0">
                <a:solidFill>
                  <a:srgbClr val="002060"/>
                </a:solidFill>
              </a:rPr>
              <a:t>SO2 ≥ 95%, PO2 ≥ 70 mmHg</a:t>
            </a:r>
          </a:p>
          <a:p>
            <a:r>
              <a:rPr lang="en-US" b="1" dirty="0" smtClean="0">
                <a:solidFill>
                  <a:srgbClr val="002060"/>
                </a:solidFill>
              </a:rPr>
              <a:t>Y</a:t>
            </a:r>
            <a:r>
              <a:rPr lang="el-GR" b="1" dirty="0" smtClean="0">
                <a:solidFill>
                  <a:srgbClr val="002060"/>
                </a:solidFill>
              </a:rPr>
              <a:t>ΠΤΙΑ ΘΕΣΗ→ ΑΝΥΨΩΣΗ ΔΕ ΙΣΧΙΟΥ (ΕΤΣΙ Η ΜΗΤΡΑ ΔΕΝ ΠΙΕΖΕΙ ΑΟ ΚΑΙ ΚΚΦ)</a:t>
            </a:r>
          </a:p>
          <a:p>
            <a:r>
              <a:rPr lang="el-GR" b="1" dirty="0" smtClean="0">
                <a:solidFill>
                  <a:srgbClr val="002060"/>
                </a:solidFill>
              </a:rPr>
              <a:t>ΑΖΙΘΡΟΜΥΚΙΝΗ ± ΚΕΦΤΡΙΑΞΟΝΗ</a:t>
            </a:r>
          </a:p>
          <a:p>
            <a:r>
              <a:rPr lang="el-GR" b="1" dirty="0" smtClean="0">
                <a:solidFill>
                  <a:srgbClr val="002060"/>
                </a:solidFill>
              </a:rPr>
              <a:t>ΕΝΑΛΛΑΚΤΙΚΑ: ΠΕΝΙΚΙΛΛΙΝΗ, Β-ΛΑΚΤΑΜΕΣ, ΚΛΙΝΔΑΜΥΚΙΝΗ</a:t>
            </a:r>
          </a:p>
          <a:p>
            <a:r>
              <a:rPr lang="el-GR" b="1" dirty="0" smtClean="0">
                <a:solidFill>
                  <a:srgbClr val="002060"/>
                </a:solidFill>
              </a:rPr>
              <a:t>ΑΝΤΙΠΥΡΕΤΙΚΟ/ΑΝΑΛΓΗΤΙΚΟ: ΠΑΡΑΚΕΤΑΜΟΛΗ, ΟΧΙ </a:t>
            </a:r>
            <a:r>
              <a:rPr lang="en-US" b="1" dirty="0" smtClean="0">
                <a:solidFill>
                  <a:srgbClr val="002060"/>
                </a:solidFill>
              </a:rPr>
              <a:t>NSAIDS</a:t>
            </a:r>
            <a:endParaRPr lang="el-GR" b="1" dirty="0" smtClean="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b="1" dirty="0" smtClean="0">
                <a:solidFill>
                  <a:srgbClr val="002060"/>
                </a:solidFill>
              </a:rPr>
              <a:t>Πανδημία </a:t>
            </a:r>
            <a:r>
              <a:rPr lang="en-US" b="1" dirty="0" smtClean="0">
                <a:solidFill>
                  <a:srgbClr val="002060"/>
                </a:solidFill>
              </a:rPr>
              <a:t>H1N1 2009</a:t>
            </a:r>
          </a:p>
          <a:p>
            <a:r>
              <a:rPr lang="el-GR" b="1" dirty="0" err="1" smtClean="0">
                <a:solidFill>
                  <a:srgbClr val="002060"/>
                </a:solidFill>
              </a:rPr>
              <a:t>↑νοσηλείες</a:t>
            </a:r>
            <a:endParaRPr lang="el-GR" b="1" dirty="0" smtClean="0">
              <a:solidFill>
                <a:srgbClr val="002060"/>
              </a:solidFill>
            </a:endParaRPr>
          </a:p>
          <a:p>
            <a:r>
              <a:rPr lang="el-GR" b="1" dirty="0" smtClean="0">
                <a:solidFill>
                  <a:srgbClr val="002060"/>
                </a:solidFill>
              </a:rPr>
              <a:t>5% των θανάτων ενώ οι έγκυες αποτελούσαν μόλις το 1% του πληθυσμού</a:t>
            </a:r>
          </a:p>
          <a:p>
            <a:r>
              <a:rPr lang="el-GR" b="1" dirty="0" smtClean="0">
                <a:solidFill>
                  <a:srgbClr val="002060"/>
                </a:solidFill>
              </a:rPr>
              <a:t>Πρόωρος τοκετός </a:t>
            </a:r>
          </a:p>
          <a:p>
            <a:r>
              <a:rPr lang="el-GR" b="1" dirty="0" smtClean="0">
                <a:solidFill>
                  <a:srgbClr val="002060"/>
                </a:solidFill>
              </a:rPr>
              <a:t>Λιποβαρή νεογνά</a:t>
            </a:r>
          </a:p>
          <a:p>
            <a:r>
              <a:rPr lang="el-GR" b="1" dirty="0" smtClean="0">
                <a:solidFill>
                  <a:srgbClr val="002060"/>
                </a:solidFill>
              </a:rPr>
              <a:t>ΑΛΛΑΓΗ ΣΤΙΣ ΟΔΗΓΙΕΣ!!!!</a:t>
            </a:r>
            <a:endParaRPr lang="el-GR" b="1" dirty="0">
              <a:solidFill>
                <a:srgbClr val="002060"/>
              </a:solidFill>
            </a:endParaRPr>
          </a:p>
        </p:txBody>
      </p:sp>
      <p:sp>
        <p:nvSpPr>
          <p:cNvPr id="4"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ΒΑΡΥΤΗΤΑ ΚΑΤΑ ΤΗΝ ΚΥΗΣΗ</a:t>
            </a:r>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 Υποψία γρίπης</a:t>
            </a:r>
            <a:r>
              <a:rPr lang="en-US" b="1" dirty="0" smtClean="0"/>
              <a:t> </a:t>
            </a:r>
            <a:r>
              <a:rPr lang="el-GR" b="1" dirty="0" smtClean="0"/>
              <a:t>σε έγκυες γυναίκες??</a:t>
            </a:r>
            <a:endParaRPr lang="el-GR" b="1" dirty="0"/>
          </a:p>
        </p:txBody>
      </p:sp>
      <p:sp>
        <p:nvSpPr>
          <p:cNvPr id="3" name="2 - Θέση περιεχομένου"/>
          <p:cNvSpPr>
            <a:spLocks noGrp="1"/>
          </p:cNvSpPr>
          <p:nvPr>
            <p:ph idx="1"/>
          </p:nvPr>
        </p:nvSpPr>
        <p:spPr>
          <a:xfrm>
            <a:off x="457200" y="1600200"/>
            <a:ext cx="8686800" cy="5043510"/>
          </a:xfrm>
        </p:spPr>
        <p:txBody>
          <a:bodyPr>
            <a:normAutofit fontScale="92500" lnSpcReduction="10000"/>
          </a:bodyPr>
          <a:lstStyle/>
          <a:p>
            <a:r>
              <a:rPr lang="el-GR" b="1" dirty="0" smtClean="0"/>
              <a:t>Άμεση έναρξη </a:t>
            </a:r>
            <a:r>
              <a:rPr lang="el-GR" dirty="0" err="1" smtClean="0"/>
              <a:t>αντιϊκής</a:t>
            </a:r>
            <a:r>
              <a:rPr lang="el-GR" dirty="0" smtClean="0"/>
              <a:t> αγωγής (Τ</a:t>
            </a:r>
            <a:r>
              <a:rPr lang="en-US" dirty="0" smtClean="0"/>
              <a:t>AMIFLU)</a:t>
            </a:r>
            <a:r>
              <a:rPr lang="el-GR" dirty="0" smtClean="0"/>
              <a:t> </a:t>
            </a:r>
            <a:r>
              <a:rPr lang="el-GR" b="1" dirty="0" smtClean="0"/>
              <a:t>ανεξάρτητα</a:t>
            </a:r>
            <a:r>
              <a:rPr lang="el-GR" dirty="0" smtClean="0"/>
              <a:t> από την παρουσία άλλων παραγόντων κινδύνου, </a:t>
            </a:r>
            <a:r>
              <a:rPr lang="el-GR" b="1" dirty="0" smtClean="0"/>
              <a:t>τη βαρύτητα της κλινικής εικόνας</a:t>
            </a:r>
            <a:r>
              <a:rPr lang="el-GR" dirty="0" smtClean="0"/>
              <a:t> και το αποτέλεσμα του διαγνωστικού τεστ!!</a:t>
            </a:r>
            <a:r>
              <a:rPr lang="el-GR" b="1" dirty="0" smtClean="0"/>
              <a:t> </a:t>
            </a:r>
          </a:p>
          <a:p>
            <a:r>
              <a:rPr lang="el-GR" b="1" dirty="0" smtClean="0"/>
              <a:t>Θεραπεία ανεξαρτήτως εμβολιασμού </a:t>
            </a:r>
            <a:r>
              <a:rPr lang="el-GR" dirty="0" smtClean="0"/>
              <a:t>(60% αποτελεσματικότητα)</a:t>
            </a:r>
            <a:endParaRPr lang="en-US" dirty="0" smtClean="0"/>
          </a:p>
          <a:p>
            <a:r>
              <a:rPr lang="el-GR" dirty="0" smtClean="0"/>
              <a:t>Αγωγή</a:t>
            </a:r>
            <a:r>
              <a:rPr lang="el-GR" b="1" dirty="0" smtClean="0"/>
              <a:t>&lt; 48 ώρες </a:t>
            </a:r>
            <a:r>
              <a:rPr lang="el-GR" dirty="0" smtClean="0"/>
              <a:t>από συμπτώματα→</a:t>
            </a:r>
            <a:r>
              <a:rPr lang="el-GR" b="1" dirty="0" smtClean="0"/>
              <a:t>1/5 </a:t>
            </a:r>
            <a:r>
              <a:rPr lang="el-GR" dirty="0" smtClean="0"/>
              <a:t>θνητότητα σε σύγκριση με γυναίκες που έλαβαν καθυστερημένα/καθόλου αγωγή</a:t>
            </a:r>
          </a:p>
          <a:p>
            <a:r>
              <a:rPr lang="el-GR" dirty="0" smtClean="0"/>
              <a:t>Αγωγή &gt; 48 ώρες ωφέλιμη σε σύγκριση με απουσία αγωγής</a:t>
            </a:r>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85728"/>
            <a:ext cx="8929718"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TI MA</a:t>
            </a:r>
            <a:r>
              <a:rPr lang="el-GR" dirty="0" smtClean="0"/>
              <a:t>Σ ΕΜΑΘΕ Η ΠΑΝΔΗΜΙΑ ΤΟΥ Η1Ν1??</a:t>
            </a:r>
            <a:endParaRPr lang="el-GR" dirty="0"/>
          </a:p>
        </p:txBody>
      </p:sp>
      <p:sp>
        <p:nvSpPr>
          <p:cNvPr id="3" name="2 - Θέση περιεχομένου"/>
          <p:cNvSpPr>
            <a:spLocks noGrp="1"/>
          </p:cNvSpPr>
          <p:nvPr>
            <p:ph idx="1"/>
          </p:nvPr>
        </p:nvSpPr>
        <p:spPr>
          <a:xfrm>
            <a:off x="214282" y="1600200"/>
            <a:ext cx="8472518" cy="4525963"/>
          </a:xfrm>
        </p:spPr>
        <p:txBody>
          <a:bodyPr>
            <a:normAutofit/>
          </a:bodyPr>
          <a:lstStyle/>
          <a:p>
            <a:r>
              <a:rPr lang="el-GR" b="1" dirty="0" smtClean="0">
                <a:solidFill>
                  <a:srgbClr val="0070C0"/>
                </a:solidFill>
              </a:rPr>
              <a:t>Αναστολείς </a:t>
            </a:r>
            <a:r>
              <a:rPr lang="el-GR" b="1" dirty="0" err="1" smtClean="0">
                <a:solidFill>
                  <a:srgbClr val="0070C0"/>
                </a:solidFill>
              </a:rPr>
              <a:t>νευραμινιδάσης</a:t>
            </a:r>
            <a:r>
              <a:rPr lang="el-GR" b="1" dirty="0" smtClean="0">
                <a:solidFill>
                  <a:srgbClr val="0070C0"/>
                </a:solidFill>
              </a:rPr>
              <a:t> σε έγκυες??</a:t>
            </a:r>
          </a:p>
          <a:p>
            <a:pPr>
              <a:buNone/>
            </a:pPr>
            <a:r>
              <a:rPr lang="el-GR" b="1" dirty="0" smtClean="0">
                <a:solidFill>
                  <a:srgbClr val="0070C0"/>
                </a:solidFill>
              </a:rPr>
              <a:t>     Ασφαλείς και αναγκαίοι</a:t>
            </a:r>
          </a:p>
          <a:p>
            <a:r>
              <a:rPr lang="el-GR" b="1" dirty="0" smtClean="0"/>
              <a:t>Ενημέρωση-ευαισθητοποίηση εγκύων για άμεση αναζήτηση ιατρικής φροντίδας</a:t>
            </a:r>
            <a:endParaRPr lang="el-GR" b="1" dirty="0" smtClean="0">
              <a:solidFill>
                <a:srgbClr val="0070C0"/>
              </a:solidFill>
            </a:endParaRPr>
          </a:p>
          <a:p>
            <a:r>
              <a:rPr lang="el-GR" b="1" dirty="0" smtClean="0">
                <a:solidFill>
                  <a:srgbClr val="0070C0"/>
                </a:solidFill>
              </a:rPr>
              <a:t>Εμβολιασμός κατά την κύηση??</a:t>
            </a:r>
          </a:p>
          <a:p>
            <a:pPr>
              <a:buNone/>
            </a:pPr>
            <a:r>
              <a:rPr lang="el-GR" b="1" dirty="0" smtClean="0">
                <a:solidFill>
                  <a:srgbClr val="0070C0"/>
                </a:solidFill>
              </a:rPr>
              <a:t>    Προφυλάσσει μητέρα-νεογνό για τους                πρώτους 6 μήνες</a:t>
            </a:r>
            <a:endParaRPr lang="el-GR" b="1" dirty="0">
              <a:solidFill>
                <a:srgbClr val="0070C0"/>
              </a:solidFill>
            </a:endParaRPr>
          </a:p>
        </p:txBody>
      </p:sp>
      <p:sp>
        <p:nvSpPr>
          <p:cNvPr id="4" name="3 - Ορθογώνιο"/>
          <p:cNvSpPr/>
          <p:nvPr/>
        </p:nvSpPr>
        <p:spPr>
          <a:xfrm>
            <a:off x="3857620" y="5000636"/>
            <a:ext cx="4572000" cy="923330"/>
          </a:xfrm>
          <a:prstGeom prst="rect">
            <a:avLst/>
          </a:prstGeom>
        </p:spPr>
        <p:txBody>
          <a:bodyPr>
            <a:spAutoFit/>
          </a:bodyPr>
          <a:lstStyle/>
          <a:p>
            <a:r>
              <a:rPr lang="en-US" b="1" i="1" dirty="0" smtClean="0"/>
              <a:t>N </a:t>
            </a:r>
            <a:r>
              <a:rPr lang="en-US" b="1" i="1" dirty="0" err="1" smtClean="0"/>
              <a:t>Engl</a:t>
            </a:r>
            <a:r>
              <a:rPr lang="en-US" b="1" i="1" dirty="0" smtClean="0"/>
              <a:t> J Med. 2014 Sep 4;371(10):918-31. </a:t>
            </a:r>
            <a:r>
              <a:rPr lang="en-US" b="1" dirty="0" smtClean="0">
                <a:solidFill>
                  <a:srgbClr val="0070C0"/>
                </a:solidFill>
              </a:rPr>
              <a:t>Influenza vaccination of pregnant women and protection of their infants.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9115460" cy="4525963"/>
          </a:xfrm>
        </p:spPr>
        <p:txBody>
          <a:bodyPr/>
          <a:lstStyle/>
          <a:p>
            <a:pPr>
              <a:buNone/>
            </a:pPr>
            <a:r>
              <a:rPr lang="el-GR" b="1" dirty="0" smtClean="0">
                <a:solidFill>
                  <a:srgbClr val="002060"/>
                </a:solidFill>
              </a:rPr>
              <a:t>ΑΝΕΜΟΒΛΟΓΙΑ</a:t>
            </a:r>
          </a:p>
          <a:p>
            <a:r>
              <a:rPr lang="el-GR" b="1" dirty="0" smtClean="0">
                <a:solidFill>
                  <a:srgbClr val="002060"/>
                </a:solidFill>
              </a:rPr>
              <a:t>↑ πνευμονίας από τον ιό (10-20%) → </a:t>
            </a:r>
            <a:r>
              <a:rPr lang="el-GR" b="1" dirty="0" err="1" smtClean="0">
                <a:solidFill>
                  <a:srgbClr val="002060"/>
                </a:solidFill>
              </a:rPr>
              <a:t>↑θνητότητας</a:t>
            </a:r>
            <a:r>
              <a:rPr lang="el-GR" b="1" dirty="0" smtClean="0">
                <a:solidFill>
                  <a:srgbClr val="002060"/>
                </a:solidFill>
              </a:rPr>
              <a:t> (40%)</a:t>
            </a:r>
          </a:p>
          <a:p>
            <a:r>
              <a:rPr lang="el-GR" b="1" dirty="0" smtClean="0">
                <a:solidFill>
                  <a:srgbClr val="002060"/>
                </a:solidFill>
              </a:rPr>
              <a:t>ΑΚΥΚΛΟΒΙΡΗ</a:t>
            </a:r>
          </a:p>
          <a:p>
            <a:r>
              <a:rPr lang="el-GR" b="1" dirty="0" smtClean="0">
                <a:solidFill>
                  <a:srgbClr val="002060"/>
                </a:solidFill>
              </a:rPr>
              <a:t>ΕΜΒΟΛΙΑΣΜΟΣ ΠΡΟ ΚΥΗΣΗΣ</a:t>
            </a:r>
          </a:p>
          <a:p>
            <a:pPr>
              <a:buNone/>
            </a:pPr>
            <a:endParaRPr lang="el-GR" dirty="0"/>
          </a:p>
        </p:txBody>
      </p:sp>
      <p:sp>
        <p:nvSpPr>
          <p:cNvPr id="4"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ΒΑΡΥΤΗΤΑ ΚΑΤΑ ΤΗΝ ΚΥΗΣΗ</a:t>
            </a:r>
            <a:endParaRPr lang="el-G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14290"/>
            <a:ext cx="4614866" cy="868346"/>
          </a:xfrm>
        </p:spPr>
        <p:style>
          <a:lnRef idx="3">
            <a:schemeClr val="lt1"/>
          </a:lnRef>
          <a:fillRef idx="1">
            <a:schemeClr val="accent1"/>
          </a:fillRef>
          <a:effectRef idx="1">
            <a:schemeClr val="accent1"/>
          </a:effectRef>
          <a:fontRef idx="minor">
            <a:schemeClr val="lt1"/>
          </a:fontRef>
        </p:style>
        <p:txBody>
          <a:bodyPr>
            <a:normAutofit/>
          </a:bodyPr>
          <a:lstStyle/>
          <a:p>
            <a:r>
              <a:rPr lang="el-GR" sz="3600" dirty="0" smtClean="0"/>
              <a:t>ΟΥΡΟΛΟΙΜΩΞΕΙΣ</a:t>
            </a:r>
            <a:endParaRPr lang="el-GR" sz="3600" dirty="0"/>
          </a:p>
        </p:txBody>
      </p:sp>
      <p:sp>
        <p:nvSpPr>
          <p:cNvPr id="3" name="2 - Θέση περιεχομένου"/>
          <p:cNvSpPr>
            <a:spLocks noGrp="1"/>
          </p:cNvSpPr>
          <p:nvPr>
            <p:ph idx="1"/>
          </p:nvPr>
        </p:nvSpPr>
        <p:spPr>
          <a:xfrm>
            <a:off x="428596" y="1071546"/>
            <a:ext cx="8229600" cy="1900238"/>
          </a:xfrm>
        </p:spPr>
        <p:txBody>
          <a:bodyPr/>
          <a:lstStyle/>
          <a:p>
            <a:r>
              <a:rPr lang="el-GR" dirty="0" err="1" smtClean="0"/>
              <a:t>Σταση</a:t>
            </a:r>
            <a:r>
              <a:rPr lang="el-GR" dirty="0" smtClean="0"/>
              <a:t> </a:t>
            </a:r>
            <a:r>
              <a:rPr lang="el-GR" dirty="0" err="1" smtClean="0"/>
              <a:t>ουρων</a:t>
            </a:r>
            <a:endParaRPr lang="el-GR" dirty="0" smtClean="0"/>
          </a:p>
          <a:p>
            <a:r>
              <a:rPr lang="el-GR" dirty="0" err="1" smtClean="0"/>
              <a:t>Ορμονολογικές</a:t>
            </a:r>
            <a:r>
              <a:rPr lang="el-GR" dirty="0" smtClean="0"/>
              <a:t> μεταβολές</a:t>
            </a:r>
          </a:p>
          <a:p>
            <a:r>
              <a:rPr lang="el-GR" dirty="0" smtClean="0"/>
              <a:t>2/3 </a:t>
            </a:r>
            <a:r>
              <a:rPr lang="en-US" dirty="0" smtClean="0"/>
              <a:t>E. Coli</a:t>
            </a:r>
          </a:p>
          <a:p>
            <a:pPr>
              <a:buNone/>
            </a:pPr>
            <a:endParaRPr lang="el-GR" dirty="0"/>
          </a:p>
        </p:txBody>
      </p:sp>
      <p:sp>
        <p:nvSpPr>
          <p:cNvPr id="4" name="3 - TextBox"/>
          <p:cNvSpPr txBox="1"/>
          <p:nvPr/>
        </p:nvSpPr>
        <p:spPr>
          <a:xfrm>
            <a:off x="214282" y="2857496"/>
            <a:ext cx="642942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l-GR" sz="3200" b="1" dirty="0" smtClean="0"/>
              <a:t>ΑΣΥΜΠΤΩΜΑΤΙΚΗ ΜΙΚΡΟΒΙΟΥΡΙΑ</a:t>
            </a:r>
            <a:endParaRPr lang="el-GR" sz="3200" b="1" dirty="0"/>
          </a:p>
        </p:txBody>
      </p:sp>
      <p:sp>
        <p:nvSpPr>
          <p:cNvPr id="5" name="4 - TextBox"/>
          <p:cNvSpPr txBox="1"/>
          <p:nvPr/>
        </p:nvSpPr>
        <p:spPr>
          <a:xfrm>
            <a:off x="214282" y="3429000"/>
            <a:ext cx="7143800" cy="1384995"/>
          </a:xfrm>
          <a:prstGeom prst="rect">
            <a:avLst/>
          </a:prstGeom>
          <a:noFill/>
        </p:spPr>
        <p:txBody>
          <a:bodyPr wrap="square" rtlCol="0">
            <a:spAutoFit/>
          </a:bodyPr>
          <a:lstStyle/>
          <a:p>
            <a:pPr>
              <a:buFont typeface="Arial" pitchFamily="34" charset="0"/>
              <a:buChar char="•"/>
            </a:pPr>
            <a:r>
              <a:rPr lang="el-GR" sz="2800" dirty="0" smtClean="0"/>
              <a:t>2-8% εγκύων</a:t>
            </a:r>
          </a:p>
          <a:p>
            <a:pPr>
              <a:buFont typeface="Arial" pitchFamily="34" charset="0"/>
              <a:buChar char="•"/>
            </a:pPr>
            <a:r>
              <a:rPr lang="el-GR" sz="2800" dirty="0" smtClean="0"/>
              <a:t>20-40% </a:t>
            </a:r>
            <a:r>
              <a:rPr lang="el-GR" sz="2800" dirty="0" err="1" smtClean="0"/>
              <a:t>πυελονεφρίτιδα</a:t>
            </a:r>
            <a:endParaRPr lang="el-GR" sz="2800" dirty="0" smtClean="0"/>
          </a:p>
          <a:p>
            <a:pPr>
              <a:buFont typeface="Arial" pitchFamily="34" charset="0"/>
              <a:buChar char="•"/>
            </a:pPr>
            <a:r>
              <a:rPr lang="el-GR" sz="2800" dirty="0" smtClean="0"/>
              <a:t>Αυξημένος κίνδυνος </a:t>
            </a:r>
            <a:r>
              <a:rPr lang="el-GR" sz="2800" dirty="0" err="1" smtClean="0"/>
              <a:t>προωρότητας</a:t>
            </a:r>
            <a:endParaRPr lang="el-GR" sz="2800" dirty="0"/>
          </a:p>
        </p:txBody>
      </p:sp>
      <p:sp>
        <p:nvSpPr>
          <p:cNvPr id="6" name="5 - TextBox"/>
          <p:cNvSpPr txBox="1"/>
          <p:nvPr/>
        </p:nvSpPr>
        <p:spPr>
          <a:xfrm>
            <a:off x="500034" y="5000636"/>
            <a:ext cx="1484830"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l-GR" sz="2400" b="1" dirty="0" smtClean="0"/>
              <a:t>ΘΕΡΑΠΕΙΑ</a:t>
            </a:r>
            <a:endParaRPr lang="el-GR" sz="2400" b="1" dirty="0"/>
          </a:p>
        </p:txBody>
      </p:sp>
      <p:sp>
        <p:nvSpPr>
          <p:cNvPr id="7" name="6 - TextBox"/>
          <p:cNvSpPr txBox="1"/>
          <p:nvPr/>
        </p:nvSpPr>
        <p:spPr>
          <a:xfrm>
            <a:off x="214282" y="5214950"/>
            <a:ext cx="5474319" cy="2031325"/>
          </a:xfrm>
          <a:prstGeom prst="rect">
            <a:avLst/>
          </a:prstGeom>
          <a:noFill/>
        </p:spPr>
        <p:txBody>
          <a:bodyPr wrap="none" rtlCol="0">
            <a:spAutoFit/>
          </a:bodyPr>
          <a:lstStyle/>
          <a:p>
            <a:endParaRPr lang="el-GR" b="1" dirty="0" smtClean="0"/>
          </a:p>
          <a:p>
            <a:pPr>
              <a:buFont typeface="Arial" pitchFamily="34" charset="0"/>
              <a:buChar char="•"/>
            </a:pPr>
            <a:r>
              <a:rPr lang="el-GR" b="1" dirty="0" smtClean="0"/>
              <a:t>ΝΙΤΡΟΦΟΥΡΑΝΤΟΪΝΗ (100</a:t>
            </a:r>
            <a:r>
              <a:rPr lang="en-US" b="1" dirty="0" smtClean="0"/>
              <a:t> mg </a:t>
            </a:r>
            <a:r>
              <a:rPr lang="el-GR" b="1" dirty="0" smtClean="0"/>
              <a:t>Χ</a:t>
            </a:r>
            <a:r>
              <a:rPr lang="en-US" b="1" dirty="0" smtClean="0"/>
              <a:t> </a:t>
            </a:r>
            <a:r>
              <a:rPr lang="el-GR" b="1" dirty="0" smtClean="0"/>
              <a:t>2)</a:t>
            </a:r>
          </a:p>
          <a:p>
            <a:pPr>
              <a:buFont typeface="Arial" pitchFamily="34" charset="0"/>
              <a:buChar char="•"/>
            </a:pPr>
            <a:r>
              <a:rPr lang="el-GR" b="1" dirty="0" smtClean="0"/>
              <a:t>ΑΜΠΙΚΙΛΛΙΝΗ (250</a:t>
            </a:r>
            <a:r>
              <a:rPr lang="en-US" b="1" dirty="0" smtClean="0"/>
              <a:t> mg</a:t>
            </a:r>
            <a:r>
              <a:rPr lang="el-GR" b="1" dirty="0" smtClean="0"/>
              <a:t> Χ 4)</a:t>
            </a:r>
          </a:p>
          <a:p>
            <a:pPr>
              <a:buFont typeface="Arial" pitchFamily="34" charset="0"/>
              <a:buChar char="•"/>
            </a:pPr>
            <a:r>
              <a:rPr lang="el-GR" b="1" dirty="0" smtClean="0"/>
              <a:t>ΚΕΦΑΛΕΞΙΝΗ (250</a:t>
            </a:r>
            <a:r>
              <a:rPr lang="en-US" b="1" dirty="0" smtClean="0"/>
              <a:t> mg</a:t>
            </a:r>
            <a:r>
              <a:rPr lang="el-GR" b="1" dirty="0" smtClean="0"/>
              <a:t> Χ 4)</a:t>
            </a:r>
          </a:p>
          <a:p>
            <a:pPr>
              <a:buFont typeface="Arial" pitchFamily="34" charset="0"/>
              <a:buChar char="•"/>
            </a:pPr>
            <a:endParaRPr lang="el-GR" b="1" dirty="0" smtClean="0"/>
          </a:p>
          <a:p>
            <a:pPr>
              <a:buFont typeface="Arial" pitchFamily="34" charset="0"/>
              <a:buChar char="•"/>
            </a:pPr>
            <a:r>
              <a:rPr lang="el-GR" b="1" dirty="0" smtClean="0"/>
              <a:t>ΣΕ ΥΠΟΤΡΟΠΗ: ΧΗΜΕΙΟΠΡΟΦΥΛΑΞΗ 1Χ1 ΕΩΣ ΤΟΚΕΤΟ</a:t>
            </a:r>
          </a:p>
          <a:p>
            <a:endParaRPr lang="el-GR" b="1" dirty="0"/>
          </a:p>
        </p:txBody>
      </p:sp>
      <p:sp>
        <p:nvSpPr>
          <p:cNvPr id="8" name="7 - Δεξιό άγκιστρο"/>
          <p:cNvSpPr/>
          <p:nvPr/>
        </p:nvSpPr>
        <p:spPr>
          <a:xfrm>
            <a:off x="3643306" y="5429264"/>
            <a:ext cx="214314" cy="100013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8 - TextBox"/>
          <p:cNvSpPr txBox="1"/>
          <p:nvPr/>
        </p:nvSpPr>
        <p:spPr>
          <a:xfrm>
            <a:off x="3857620" y="5857892"/>
            <a:ext cx="1214948" cy="369332"/>
          </a:xfrm>
          <a:prstGeom prst="rect">
            <a:avLst/>
          </a:prstGeom>
          <a:noFill/>
        </p:spPr>
        <p:txBody>
          <a:bodyPr wrap="none" rtlCol="0">
            <a:spAutoFit/>
          </a:bodyPr>
          <a:lstStyle/>
          <a:p>
            <a:r>
              <a:rPr lang="en-US" b="1" dirty="0" smtClean="0"/>
              <a:t>3-7 </a:t>
            </a:r>
            <a:r>
              <a:rPr lang="el-GR" b="1" dirty="0" smtClean="0"/>
              <a:t>ημέρες</a:t>
            </a:r>
            <a:endParaRPr lang="el-GR" b="1" dirty="0"/>
          </a:p>
        </p:txBody>
      </p:sp>
      <p:sp>
        <p:nvSpPr>
          <p:cNvPr id="12" name="11 - TextBox"/>
          <p:cNvSpPr txBox="1"/>
          <p:nvPr/>
        </p:nvSpPr>
        <p:spPr>
          <a:xfrm>
            <a:off x="5286380" y="5357826"/>
            <a:ext cx="3291350" cy="923330"/>
          </a:xfrm>
          <a:prstGeom prst="rect">
            <a:avLst/>
          </a:prstGeom>
          <a:noFill/>
        </p:spPr>
        <p:txBody>
          <a:bodyPr wrap="none" rtlCol="0">
            <a:spAutoFit/>
          </a:bodyPr>
          <a:lstStyle/>
          <a:p>
            <a:r>
              <a:rPr lang="el-GR" b="1" dirty="0" smtClean="0"/>
              <a:t>ΠΡΟΣΟΧΗ!</a:t>
            </a:r>
          </a:p>
          <a:p>
            <a:pPr>
              <a:buFont typeface="Arial" pitchFamily="34" charset="0"/>
              <a:buChar char="•"/>
            </a:pPr>
            <a:r>
              <a:rPr lang="el-GR" b="1" dirty="0" smtClean="0"/>
              <a:t>ΟΧΙ </a:t>
            </a:r>
            <a:r>
              <a:rPr lang="en-US" b="1" dirty="0" smtClean="0"/>
              <a:t>TMP-SMZ </a:t>
            </a:r>
            <a:r>
              <a:rPr lang="el-GR" b="1" dirty="0" smtClean="0"/>
              <a:t>ΣΤΟ 3</a:t>
            </a:r>
            <a:r>
              <a:rPr lang="el-GR" b="1" baseline="30000" dirty="0" smtClean="0"/>
              <a:t>Ο</a:t>
            </a:r>
            <a:r>
              <a:rPr lang="el-GR" b="1" dirty="0" smtClean="0"/>
              <a:t> ΤΡΙΜΗΝΟ</a:t>
            </a:r>
          </a:p>
          <a:p>
            <a:pPr>
              <a:buFont typeface="Arial" pitchFamily="34" charset="0"/>
              <a:buChar char="•"/>
            </a:pPr>
            <a:r>
              <a:rPr lang="el-GR" b="1" dirty="0" smtClean="0"/>
              <a:t>ΌΧΙ ΚΙΝΟΛΟΝΕΣ</a:t>
            </a:r>
            <a:endParaRPr lang="el-GR" b="1" dirty="0"/>
          </a:p>
        </p:txBody>
      </p:sp>
      <p:sp>
        <p:nvSpPr>
          <p:cNvPr id="11" name="1 - Τίτλος"/>
          <p:cNvSpPr txBox="1">
            <a:spLocks/>
          </p:cNvSpPr>
          <p:nvPr/>
        </p:nvSpPr>
        <p:spPr>
          <a:xfrm>
            <a:off x="5572132" y="0"/>
            <a:ext cx="3571868" cy="1143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chemeClr val="lt1"/>
                </a:solidFill>
                <a:effectLst/>
                <a:uLnTx/>
                <a:uFillTx/>
                <a:latin typeface="+mn-lt"/>
                <a:ea typeface="+mn-ea"/>
                <a:cs typeface="+mn-cs"/>
              </a:rPr>
              <a:t>ΛΟΙΜΩΞΕΙΣ ΜΕ ΑΥΞΗΜΕΝΗ ΕΠΙΠΤΩΣΗ ΚΑΤΑ ΤΗΝ ΚΥΗΣΗ</a:t>
            </a:r>
            <a:endParaRPr kumimoji="0" lang="el-GR" sz="4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0"/>
            <a:ext cx="8358246" cy="6858000"/>
          </a:xfrm>
        </p:spPr>
        <p:txBody>
          <a:bodyPr>
            <a:normAutofit fontScale="62500" lnSpcReduction="20000"/>
          </a:bodyPr>
          <a:lstStyle/>
          <a:p>
            <a:pPr>
              <a:buNone/>
            </a:pPr>
            <a:r>
              <a:rPr lang="en-US" u="sng" dirty="0" smtClean="0">
                <a:hlinkClick r:id="rId2" tooltip="Journal de gynecologie, obstetrique et biologie de la reproduction."/>
              </a:rPr>
              <a:t>J </a:t>
            </a:r>
            <a:r>
              <a:rPr lang="en-US" u="sng" dirty="0" err="1" smtClean="0">
                <a:hlinkClick r:id="rId2" tooltip="Journal de gynecologie, obstetrique et biologie de la reproduction."/>
              </a:rPr>
              <a:t>Gynecol</a:t>
            </a:r>
            <a:r>
              <a:rPr lang="en-US" u="sng" dirty="0" smtClean="0">
                <a:hlinkClick r:id="rId2" tooltip="Journal de gynecologie, obstetrique et biologie de la reproduction."/>
              </a:rPr>
              <a:t> </a:t>
            </a:r>
            <a:r>
              <a:rPr lang="en-US" u="sng" dirty="0" err="1" smtClean="0">
                <a:hlinkClick r:id="rId2" tooltip="Journal de gynecologie, obstetrique et biologie de la reproduction."/>
              </a:rPr>
              <a:t>Obstet</a:t>
            </a:r>
            <a:r>
              <a:rPr lang="en-US" u="sng" dirty="0" smtClean="0">
                <a:hlinkClick r:id="rId2" tooltip="Journal de gynecologie, obstetrique et biologie de la reproduction."/>
              </a:rPr>
              <a:t> </a:t>
            </a:r>
            <a:r>
              <a:rPr lang="en-US" u="sng" dirty="0" err="1" smtClean="0">
                <a:hlinkClick r:id="rId2" tooltip="Journal de gynecologie, obstetrique et biologie de la reproduction."/>
              </a:rPr>
              <a:t>Biol</a:t>
            </a:r>
            <a:r>
              <a:rPr lang="en-US" u="sng" dirty="0" smtClean="0">
                <a:hlinkClick r:id="rId2" tooltip="Journal de gynecologie, obstetrique et biologie de la reproduction."/>
              </a:rPr>
              <a:t> </a:t>
            </a:r>
            <a:r>
              <a:rPr lang="en-US" u="sng" dirty="0" err="1" smtClean="0">
                <a:hlinkClick r:id="rId2" tooltip="Journal de gynecologie, obstetrique et biologie de la reproduction."/>
              </a:rPr>
              <a:t>Reprod</a:t>
            </a:r>
            <a:r>
              <a:rPr lang="en-US" u="sng" dirty="0" smtClean="0">
                <a:hlinkClick r:id="rId2" tooltip="Journal de gynecologie, obstetrique et biologie de la reproduction."/>
              </a:rPr>
              <a:t> (Paris).</a:t>
            </a:r>
            <a:r>
              <a:rPr lang="en-US" dirty="0" smtClean="0"/>
              <a:t> 2014 Jul 21. </a:t>
            </a:r>
          </a:p>
          <a:p>
            <a:pPr>
              <a:buNone/>
            </a:pPr>
            <a:r>
              <a:rPr lang="en-US" b="1" dirty="0" smtClean="0"/>
              <a:t>[Epidemiology of maternal mortality by infectious cause in France, 2007-2009, using data from confidential maternal mortality report.]</a:t>
            </a:r>
          </a:p>
          <a:p>
            <a:pPr>
              <a:buNone/>
            </a:pPr>
            <a:endParaRPr lang="en-US" b="1" dirty="0" smtClean="0"/>
          </a:p>
          <a:p>
            <a:pPr>
              <a:buNone/>
            </a:pPr>
            <a:r>
              <a:rPr lang="en-US" dirty="0" smtClean="0"/>
              <a:t>      Although deaths caused by infection during pregnancy and the postpartum period are rare in France, </a:t>
            </a:r>
            <a:r>
              <a:rPr lang="en-US" b="1" dirty="0" smtClean="0">
                <a:solidFill>
                  <a:srgbClr val="FF0000"/>
                </a:solidFill>
              </a:rPr>
              <a:t>mortality rates have increased in several countries of the European community</a:t>
            </a:r>
            <a:r>
              <a:rPr lang="en-US" dirty="0" smtClean="0"/>
              <a:t>. In France, the rate of maternal mortality by infectious cause has decreased over the last 12 years.</a:t>
            </a:r>
            <a:r>
              <a:rPr lang="en-US" b="1" dirty="0" smtClean="0">
                <a:solidFill>
                  <a:srgbClr val="FF0000"/>
                </a:solidFill>
              </a:rPr>
              <a:t> Infectious causes are currently in fifth place of maternal deaths</a:t>
            </a:r>
            <a:r>
              <a:rPr lang="en-US" dirty="0" smtClean="0"/>
              <a:t>. Over the period 2007-2009, 18 deaths occurred, eight by direct infectious causes and 10 by indirect infectious causes. Among the 18 deaths, 17 were examined by the National Expert Committee on Maternal Mortality (CNEMM) with the objectives to determine the direct or indirect link with pregnancy, the adequacy of care and the preventability of death. </a:t>
            </a:r>
            <a:r>
              <a:rPr lang="en-US" b="1" dirty="0" smtClean="0">
                <a:solidFill>
                  <a:srgbClr val="FF0000"/>
                </a:solidFill>
              </a:rPr>
              <a:t>Among 8 deaths from direct infectious causes, four deaths were deemed "preventable" or "possibly preventable" because of inadequate care. </a:t>
            </a:r>
            <a:r>
              <a:rPr lang="en-US" dirty="0" smtClean="0"/>
              <a:t>Among nine deaths from indirect infectious causes, preventability could not be established in two deaths, five were non-preventable and two were preventable due to non-optimal care. These cases of puerperal septicemia show that when sepsis is clinically manifested, infection is already well established and widespread deterioration is therefore often irreversible. Maternal mortality is preventable in most cases if several points are observed: early diagnosis, probabilistic antibiotics targeting </a:t>
            </a:r>
            <a:r>
              <a:rPr lang="en-US" b="1" dirty="0" smtClean="0">
                <a:solidFill>
                  <a:srgbClr val="FF0000"/>
                </a:solidFill>
              </a:rPr>
              <a:t>most frequently involved bacteria including Escherichia coli and Streptococcus A</a:t>
            </a:r>
            <a:r>
              <a:rPr lang="en-US" dirty="0" smtClean="0"/>
              <a:t>, early transfer to ICU, control septic portal entry, simple preventive measures, influenza vaccination. A "microbiological clinical diagnosis" approach must be initiated at the first clinical signs</a:t>
            </a:r>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Βασίλειος\Desktop\26048-HEIROYRGOI-KATHIGITIS-HEIROYRGIKIS-PAIDON-APTH---HEIROYRGOS-KALAMARIA-THESSALONIKI---PETROPOYLOS-ANASTASIOS-DR-12.jpg"/>
          <p:cNvPicPr>
            <a:picLocks noGrp="1" noChangeAspect="1" noChangeArrowheads="1"/>
          </p:cNvPicPr>
          <p:nvPr>
            <p:ph idx="1"/>
          </p:nvPr>
        </p:nvPicPr>
        <p:blipFill>
          <a:blip r:embed="rId2"/>
          <a:srcRect/>
          <a:stretch>
            <a:fillRect/>
          </a:stretch>
        </p:blipFill>
        <p:spPr bwMode="auto">
          <a:xfrm>
            <a:off x="0" y="3929066"/>
            <a:ext cx="7112039" cy="4000522"/>
          </a:xfrm>
          <a:prstGeom prst="rect">
            <a:avLst/>
          </a:prstGeom>
          <a:noFill/>
        </p:spPr>
      </p:pic>
      <p:sp>
        <p:nvSpPr>
          <p:cNvPr id="6" name="5 - TextBox"/>
          <p:cNvSpPr txBox="1"/>
          <p:nvPr/>
        </p:nvSpPr>
        <p:spPr>
          <a:xfrm>
            <a:off x="0" y="4286256"/>
            <a:ext cx="7143768"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l-GR" sz="2800" b="1" dirty="0" smtClean="0"/>
              <a:t>ΓΑΣΤΡΟΣΧΙΣΗ</a:t>
            </a:r>
            <a:endParaRPr lang="el-GR" sz="2800" b="1" dirty="0"/>
          </a:p>
        </p:txBody>
      </p:sp>
      <p:sp>
        <p:nvSpPr>
          <p:cNvPr id="7" name="1 - Τίτλος"/>
          <p:cNvSpPr>
            <a:spLocks noGrp="1"/>
          </p:cNvSpPr>
          <p:nvPr>
            <p:ph type="title"/>
          </p:nvPr>
        </p:nvSpPr>
        <p:spPr>
          <a:xfrm>
            <a:off x="428596" y="142852"/>
            <a:ext cx="8229600" cy="1143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ΙΔΙΑΙΤΕΡΕΣ ΕΠΙΠΤΩΣΕΙΣ ΚΑΤΑ ΤΗΝ ΚΥΗΣΗ</a:t>
            </a:r>
            <a:endParaRPr lang="el-GR" b="1" dirty="0"/>
          </a:p>
        </p:txBody>
      </p:sp>
      <p:sp>
        <p:nvSpPr>
          <p:cNvPr id="8" name="7 - TextBox"/>
          <p:cNvSpPr txBox="1"/>
          <p:nvPr/>
        </p:nvSpPr>
        <p:spPr>
          <a:xfrm>
            <a:off x="0" y="1428736"/>
            <a:ext cx="9144000" cy="1815882"/>
          </a:xfrm>
          <a:prstGeom prst="rect">
            <a:avLst/>
          </a:prstGeom>
          <a:noFill/>
        </p:spPr>
        <p:txBody>
          <a:bodyPr wrap="square" rtlCol="0">
            <a:spAutoFit/>
          </a:bodyPr>
          <a:lstStyle/>
          <a:p>
            <a:r>
              <a:rPr lang="en-US" sz="2800" u="sng" dirty="0" smtClean="0">
                <a:hlinkClick r:id="rId3" tooltip="American journal of epidemiology."/>
              </a:rPr>
              <a:t>Am J </a:t>
            </a:r>
            <a:r>
              <a:rPr lang="en-US" sz="2800" u="sng" dirty="0" err="1" smtClean="0">
                <a:hlinkClick r:id="rId3" tooltip="American journal of epidemiology."/>
              </a:rPr>
              <a:t>Epidemiol</a:t>
            </a:r>
            <a:r>
              <a:rPr lang="en-US" sz="2800" u="sng" dirty="0" smtClean="0">
                <a:hlinkClick r:id="rId3" tooltip="American journal of epidemiology."/>
              </a:rPr>
              <a:t>.</a:t>
            </a:r>
            <a:r>
              <a:rPr lang="en-US" sz="2800" dirty="0" smtClean="0"/>
              <a:t> 2014 Sep 1;180(5):518-25..</a:t>
            </a:r>
          </a:p>
          <a:p>
            <a:r>
              <a:rPr lang="en-US" sz="2800" b="1" dirty="0" smtClean="0"/>
              <a:t>Maternal genitourinary infections and the risk of </a:t>
            </a:r>
            <a:r>
              <a:rPr lang="en-US" sz="2800" b="1" dirty="0" err="1" smtClean="0"/>
              <a:t>gastroschisis</a:t>
            </a:r>
            <a:r>
              <a:rPr lang="en-US" sz="2800" b="1" dirty="0" smtClean="0"/>
              <a:t>.</a:t>
            </a:r>
          </a:p>
          <a:p>
            <a:endParaRPr lang="el-GR" sz="2800" dirty="0"/>
          </a:p>
        </p:txBody>
      </p:sp>
      <p:sp>
        <p:nvSpPr>
          <p:cNvPr id="9" name="8 - Ορθογώνιο"/>
          <p:cNvSpPr/>
          <p:nvPr/>
        </p:nvSpPr>
        <p:spPr>
          <a:xfrm>
            <a:off x="1071538" y="2967335"/>
            <a:ext cx="7286676" cy="830997"/>
          </a:xfrm>
          <a:prstGeom prst="rect">
            <a:avLst/>
          </a:prstGeom>
        </p:spPr>
        <p:txBody>
          <a:bodyPr wrap="square">
            <a:spAutoFit/>
          </a:bodyPr>
          <a:lstStyle/>
          <a:p>
            <a:r>
              <a:rPr lang="en-US" sz="2400" dirty="0" smtClean="0">
                <a:solidFill>
                  <a:schemeClr val="tx2"/>
                </a:solidFill>
              </a:rPr>
              <a:t>vaginal infections, genital herpes, urinary tract infections (UTIs), and other sexually transmitted diseases (STDs)</a:t>
            </a:r>
            <a:endParaRPr lang="el-GR" sz="2400"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857232"/>
            <a:ext cx="4537466" cy="6000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0" y="3481099"/>
            <a:ext cx="4429124" cy="3376901"/>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0" y="142852"/>
            <a:ext cx="6086504" cy="685800"/>
          </a:xfrm>
          <a:prstGeom prst="rect">
            <a:avLst/>
          </a:prstGeom>
          <a:noFill/>
          <a:ln w="9525">
            <a:noFill/>
            <a:miter lim="800000"/>
            <a:headEnd/>
            <a:tailEnd/>
          </a:ln>
          <a:effectLst/>
        </p:spPr>
      </p:pic>
      <p:sp>
        <p:nvSpPr>
          <p:cNvPr id="10" name="9 - Ορθογώνιο"/>
          <p:cNvSpPr/>
          <p:nvPr/>
        </p:nvSpPr>
        <p:spPr>
          <a:xfrm>
            <a:off x="857224" y="1571612"/>
            <a:ext cx="2071702" cy="214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0" y="2643182"/>
            <a:ext cx="4500562"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12 - Ευθεία γραμμή σύνδεσης"/>
          <p:cNvCxnSpPr/>
          <p:nvPr/>
        </p:nvCxnSpPr>
        <p:spPr>
          <a:xfrm>
            <a:off x="1500166" y="3929066"/>
            <a:ext cx="2000264"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785786" y="4357694"/>
            <a:ext cx="35719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0" y="4643446"/>
            <a:ext cx="3714744"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3286116" y="4857760"/>
            <a:ext cx="1214446"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a:off x="0" y="5072074"/>
            <a:ext cx="4357686"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srcRect/>
          <a:stretch>
            <a:fillRect/>
          </a:stretch>
        </p:blipFill>
        <p:spPr bwMode="auto">
          <a:xfrm>
            <a:off x="4572000" y="857232"/>
            <a:ext cx="4286248"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ΕΠΙΠΤΩΣΗ ΚΑΤΑ ΤΗΝ ΚΥΗΣΗ</a:t>
            </a:r>
            <a:endParaRPr lang="el-GR" b="1" dirty="0"/>
          </a:p>
        </p:txBody>
      </p:sp>
      <p:sp>
        <p:nvSpPr>
          <p:cNvPr id="3" name="2 - Θέση περιεχομένου"/>
          <p:cNvSpPr>
            <a:spLocks noGrp="1"/>
          </p:cNvSpPr>
          <p:nvPr>
            <p:ph idx="1"/>
          </p:nvPr>
        </p:nvSpPr>
        <p:spPr/>
        <p:txBody>
          <a:bodyPr>
            <a:normAutofit fontScale="85000" lnSpcReduction="10000"/>
          </a:bodyPr>
          <a:lstStyle/>
          <a:p>
            <a:pPr>
              <a:buNone/>
            </a:pPr>
            <a:r>
              <a:rPr lang="en-US" b="1" dirty="0" smtClean="0">
                <a:solidFill>
                  <a:srgbClr val="0070C0"/>
                </a:solidFill>
              </a:rPr>
              <a:t>LISTERIA MONOCYTOGENES</a:t>
            </a:r>
          </a:p>
          <a:p>
            <a:r>
              <a:rPr lang="el-GR" dirty="0" smtClean="0"/>
              <a:t>ωμά-μέτρια μαγειρεμένα λαχανικά/κρεας</a:t>
            </a:r>
          </a:p>
          <a:p>
            <a:r>
              <a:rPr lang="el-GR" dirty="0" smtClean="0"/>
              <a:t>Μη παστεριωμένο γάλα-μαλακά τυριά</a:t>
            </a:r>
          </a:p>
          <a:p>
            <a:r>
              <a:rPr lang="el-GR" dirty="0" err="1" smtClean="0"/>
              <a:t>Ασυμπτωματική</a:t>
            </a:r>
            <a:r>
              <a:rPr lang="el-GR" dirty="0" smtClean="0"/>
              <a:t>-</a:t>
            </a:r>
            <a:r>
              <a:rPr lang="el-GR" dirty="0" err="1" smtClean="0"/>
              <a:t>γριπώδης</a:t>
            </a:r>
            <a:r>
              <a:rPr lang="el-GR" dirty="0" smtClean="0"/>
              <a:t> συνδρομή-σπάνια βαριά κλινική εικόνα</a:t>
            </a:r>
          </a:p>
          <a:p>
            <a:r>
              <a:rPr lang="el-GR" dirty="0" smtClean="0"/>
              <a:t>Τροπισμός για τον πλακούντα και το </a:t>
            </a:r>
            <a:r>
              <a:rPr lang="el-GR" dirty="0" err="1" smtClean="0"/>
              <a:t>έμβρυο→</a:t>
            </a:r>
            <a:r>
              <a:rPr lang="el-GR" dirty="0" smtClean="0"/>
              <a:t> αποβολή, γέννηση νεκρού παιδιού, πρόωρος τοκετός</a:t>
            </a:r>
          </a:p>
          <a:p>
            <a:r>
              <a:rPr lang="el-GR" dirty="0" smtClean="0"/>
              <a:t>Πιθανά ο επηρεασμός της υγείας του βρέφους να οδηγήσει στην διάγνωση</a:t>
            </a:r>
          </a:p>
          <a:p>
            <a:r>
              <a:rPr lang="el-GR" dirty="0" smtClean="0"/>
              <a:t>ΑΜΠΙΚΙΛΙΝΗ</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4000" b="1" dirty="0" smtClean="0">
                <a:solidFill>
                  <a:srgbClr val="002060"/>
                </a:solidFill>
              </a:rPr>
              <a:t>TORCH infections:</a:t>
            </a:r>
            <a:endParaRPr lang="el-GR" sz="4000" b="1" dirty="0" smtClean="0">
              <a:solidFill>
                <a:srgbClr val="002060"/>
              </a:solidFill>
            </a:endParaRPr>
          </a:p>
          <a:p>
            <a:pPr>
              <a:buNone/>
            </a:pPr>
            <a:r>
              <a:rPr lang="en-US" b="1" dirty="0" smtClean="0">
                <a:solidFill>
                  <a:schemeClr val="accent2">
                    <a:lumMod val="75000"/>
                  </a:schemeClr>
                </a:solidFill>
              </a:rPr>
              <a:t>T</a:t>
            </a:r>
            <a:r>
              <a:rPr lang="en-US" b="1" dirty="0" smtClean="0">
                <a:solidFill>
                  <a:srgbClr val="002060"/>
                </a:solidFill>
              </a:rPr>
              <a:t>oxoplasmosis</a:t>
            </a:r>
            <a:endParaRPr lang="el-GR" b="1" dirty="0" smtClean="0">
              <a:solidFill>
                <a:srgbClr val="002060"/>
              </a:solidFill>
            </a:endParaRPr>
          </a:p>
          <a:p>
            <a:pPr>
              <a:buNone/>
            </a:pPr>
            <a:r>
              <a:rPr lang="en-US" b="1" dirty="0" smtClean="0">
                <a:solidFill>
                  <a:schemeClr val="accent2">
                    <a:lumMod val="75000"/>
                  </a:schemeClr>
                </a:solidFill>
              </a:rPr>
              <a:t>O</a:t>
            </a:r>
            <a:r>
              <a:rPr lang="en-US" b="1" dirty="0" smtClean="0">
                <a:solidFill>
                  <a:srgbClr val="002060"/>
                </a:solidFill>
              </a:rPr>
              <a:t>ther</a:t>
            </a:r>
            <a:r>
              <a:rPr lang="el-GR" b="1" dirty="0" smtClean="0">
                <a:solidFill>
                  <a:srgbClr val="002060"/>
                </a:solidFill>
              </a:rPr>
              <a:t> </a:t>
            </a:r>
            <a:r>
              <a:rPr lang="en-US" b="1" dirty="0" smtClean="0">
                <a:solidFill>
                  <a:srgbClr val="002060"/>
                </a:solidFill>
              </a:rPr>
              <a:t>(syphilis)</a:t>
            </a:r>
            <a:endParaRPr lang="el-GR" b="1" dirty="0" smtClean="0">
              <a:solidFill>
                <a:srgbClr val="002060"/>
              </a:solidFill>
            </a:endParaRPr>
          </a:p>
          <a:p>
            <a:pPr>
              <a:buNone/>
            </a:pPr>
            <a:r>
              <a:rPr lang="en-US" b="1" dirty="0" smtClean="0">
                <a:solidFill>
                  <a:schemeClr val="accent2">
                    <a:lumMod val="75000"/>
                  </a:schemeClr>
                </a:solidFill>
              </a:rPr>
              <a:t>R</a:t>
            </a:r>
            <a:r>
              <a:rPr lang="en-US" b="1" dirty="0" smtClean="0">
                <a:solidFill>
                  <a:srgbClr val="002060"/>
                </a:solidFill>
              </a:rPr>
              <a:t>ubella</a:t>
            </a:r>
            <a:endParaRPr lang="el-GR" b="1" dirty="0" smtClean="0">
              <a:solidFill>
                <a:srgbClr val="002060"/>
              </a:solidFill>
            </a:endParaRPr>
          </a:p>
          <a:p>
            <a:pPr>
              <a:buNone/>
            </a:pPr>
            <a:r>
              <a:rPr lang="en-US" b="1" dirty="0" smtClean="0">
                <a:solidFill>
                  <a:schemeClr val="accent2">
                    <a:lumMod val="75000"/>
                  </a:schemeClr>
                </a:solidFill>
              </a:rPr>
              <a:t>C</a:t>
            </a:r>
            <a:r>
              <a:rPr lang="en-US" b="1" dirty="0" smtClean="0">
                <a:solidFill>
                  <a:srgbClr val="002060"/>
                </a:solidFill>
              </a:rPr>
              <a:t>MV </a:t>
            </a:r>
            <a:endParaRPr lang="el-GR" b="1" dirty="0" smtClean="0">
              <a:solidFill>
                <a:srgbClr val="002060"/>
              </a:solidFill>
            </a:endParaRPr>
          </a:p>
          <a:p>
            <a:pPr>
              <a:buNone/>
            </a:pPr>
            <a:r>
              <a:rPr lang="en-US" b="1" dirty="0" smtClean="0">
                <a:solidFill>
                  <a:schemeClr val="accent2">
                    <a:lumMod val="75000"/>
                  </a:schemeClr>
                </a:solidFill>
              </a:rPr>
              <a:t>H</a:t>
            </a:r>
            <a:r>
              <a:rPr lang="en-US" b="1" dirty="0" smtClean="0">
                <a:solidFill>
                  <a:srgbClr val="002060"/>
                </a:solidFill>
              </a:rPr>
              <a:t>erpes</a:t>
            </a:r>
            <a:r>
              <a:rPr lang="el-GR" b="1" dirty="0" smtClean="0">
                <a:solidFill>
                  <a:srgbClr val="002060"/>
                </a:solidFill>
              </a:rPr>
              <a:t> </a:t>
            </a:r>
            <a:r>
              <a:rPr lang="en-US" b="1" dirty="0" smtClean="0">
                <a:solidFill>
                  <a:srgbClr val="002060"/>
                </a:solidFill>
              </a:rPr>
              <a:t>(</a:t>
            </a:r>
            <a:r>
              <a:rPr lang="el-GR" b="1" dirty="0" smtClean="0">
                <a:solidFill>
                  <a:srgbClr val="002060"/>
                </a:solidFill>
              </a:rPr>
              <a:t>..</a:t>
            </a:r>
            <a:r>
              <a:rPr lang="en-US" b="1" dirty="0" smtClean="0">
                <a:solidFill>
                  <a:srgbClr val="002060"/>
                </a:solidFill>
              </a:rPr>
              <a:t> Hepatitis</a:t>
            </a:r>
            <a:r>
              <a:rPr lang="el-GR" b="1" dirty="0" smtClean="0">
                <a:solidFill>
                  <a:srgbClr val="002060"/>
                </a:solidFill>
              </a:rPr>
              <a:t>, </a:t>
            </a:r>
            <a:r>
              <a:rPr lang="en-US" b="1" dirty="0" smtClean="0">
                <a:solidFill>
                  <a:srgbClr val="002060"/>
                </a:solidFill>
              </a:rPr>
              <a:t>HIV)</a:t>
            </a:r>
            <a:endParaRPr lang="el-GR" b="1" dirty="0" smtClean="0">
              <a:solidFill>
                <a:srgbClr val="002060"/>
              </a:solidFill>
            </a:endParaRPr>
          </a:p>
          <a:p>
            <a:pPr>
              <a:buNone/>
            </a:pPr>
            <a:r>
              <a:rPr lang="en-US" b="1" dirty="0" smtClean="0"/>
              <a:t> </a:t>
            </a:r>
            <a:endParaRPr lang="el-GR" b="1" dirty="0"/>
          </a:p>
        </p:txBody>
      </p:sp>
      <p:sp>
        <p:nvSpPr>
          <p:cNvPr id="4"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ΙΔΙΑΙΤΕΡΕΣ ΕΠΙΠΤΩΣΕΙΣ ΚΑΤΑ ΤΗΝ ΚΥΗΣΗ</a:t>
            </a:r>
            <a:endParaRPr lang="el-G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Picture 2" descr="C:\Users\Βασίλειος\Desktop\461-3252-1-PB.png"/>
          <p:cNvPicPr>
            <a:picLocks noGrp="1" noChangeAspect="1" noChangeArrowheads="1"/>
          </p:cNvPicPr>
          <p:nvPr>
            <p:ph idx="1"/>
          </p:nvPr>
        </p:nvPicPr>
        <p:blipFill>
          <a:blip r:embed="rId2"/>
          <a:srcRect/>
          <a:stretch>
            <a:fillRect/>
          </a:stretch>
        </p:blipFill>
        <p:spPr bwMode="auto">
          <a:xfrm>
            <a:off x="374503" y="1357298"/>
            <a:ext cx="7681160" cy="5500702"/>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5" name="4 - TextBox"/>
          <p:cNvSpPr txBox="1"/>
          <p:nvPr/>
        </p:nvSpPr>
        <p:spPr>
          <a:xfrm>
            <a:off x="785786" y="0"/>
            <a:ext cx="814393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800" dirty="0" smtClean="0"/>
              <a:t>ΣΥΓΓΕΝΕΣ ΣΥΝΔΡΟΜΟ </a:t>
            </a:r>
            <a:r>
              <a:rPr lang="en-US" sz="2800" dirty="0" smtClean="0"/>
              <a:t>TORCH</a:t>
            </a:r>
            <a:endParaRPr lang="el-GR" sz="2800" dirty="0"/>
          </a:p>
        </p:txBody>
      </p:sp>
      <p:pic>
        <p:nvPicPr>
          <p:cNvPr id="2050" name="Picture 2" descr="C:\Users\Βασίλειος\Desktop\αρχείο λήψης.jpg"/>
          <p:cNvPicPr>
            <a:picLocks noChangeAspect="1" noChangeArrowheads="1"/>
          </p:cNvPicPr>
          <p:nvPr/>
        </p:nvPicPr>
        <p:blipFill>
          <a:blip r:embed="rId3"/>
          <a:srcRect/>
          <a:stretch>
            <a:fillRect/>
          </a:stretch>
        </p:blipFill>
        <p:spPr bwMode="auto">
          <a:xfrm>
            <a:off x="6677025" y="0"/>
            <a:ext cx="2466975" cy="18478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472" y="285728"/>
            <a:ext cx="8080375" cy="1152525"/>
          </a:xfrm>
        </p:spPr>
        <p:style>
          <a:lnRef idx="2">
            <a:schemeClr val="accent1">
              <a:shade val="50000"/>
            </a:schemeClr>
          </a:lnRef>
          <a:fillRef idx="1">
            <a:schemeClr val="accent1"/>
          </a:fillRef>
          <a:effectRef idx="0">
            <a:schemeClr val="accent1"/>
          </a:effectRef>
          <a:fontRef idx="minor">
            <a:schemeClr val="lt1"/>
          </a:fontRef>
        </p:style>
        <p:txBody>
          <a:bodyPr/>
          <a:lstStyle/>
          <a:p>
            <a:pPr algn="ctr" rtl="0" eaLnBrk="1" hangingPunct="1">
              <a:defRPr/>
            </a:pPr>
            <a:r>
              <a:rPr lang="en-US" altLang="ar-SA" b="1" dirty="0" smtClean="0"/>
              <a:t>TOXOPLASMOSIS</a:t>
            </a:r>
          </a:p>
        </p:txBody>
      </p:sp>
      <p:sp>
        <p:nvSpPr>
          <p:cNvPr id="14339" name="Rectangle 3"/>
          <p:cNvSpPr>
            <a:spLocks noGrp="1" noChangeArrowheads="1"/>
          </p:cNvSpPr>
          <p:nvPr>
            <p:ph type="body" idx="1"/>
          </p:nvPr>
        </p:nvSpPr>
        <p:spPr>
          <a:xfrm>
            <a:off x="785786" y="1571612"/>
            <a:ext cx="7858180" cy="4864102"/>
          </a:xfrm>
        </p:spPr>
        <p:txBody>
          <a:bodyPr>
            <a:normAutofit/>
          </a:bodyPr>
          <a:lstStyle/>
          <a:p>
            <a:pPr algn="l" rtl="0" eaLnBrk="1" hangingPunct="1">
              <a:lnSpc>
                <a:spcPct val="70000"/>
              </a:lnSpc>
            </a:pPr>
            <a:r>
              <a:rPr lang="el-GR" altLang="ar-SA" sz="2200" b="1" dirty="0" smtClean="0">
                <a:solidFill>
                  <a:schemeClr val="accent2"/>
                </a:solidFill>
              </a:rPr>
              <a:t>ΚΙΝΔΥΝΟΣ ΜΕΤΑΔΟΣΗΣ ΣΤΟ ΕΜΒΡΥΟ</a:t>
            </a:r>
            <a:r>
              <a:rPr lang="en-US" altLang="ar-SA" sz="2200" b="1" dirty="0" smtClean="0">
                <a:solidFill>
                  <a:schemeClr val="accent2"/>
                </a:solidFill>
              </a:rPr>
              <a:t>:</a:t>
            </a:r>
          </a:p>
          <a:p>
            <a:pPr algn="l" rtl="0" eaLnBrk="1" hangingPunct="1">
              <a:lnSpc>
                <a:spcPct val="70000"/>
              </a:lnSpc>
              <a:buFont typeface="Wingdings" pitchFamily="2" charset="2"/>
              <a:buNone/>
            </a:pPr>
            <a:r>
              <a:rPr lang="el-GR" altLang="ar-SA" sz="2200" b="1" dirty="0" smtClean="0"/>
              <a:t>     1</a:t>
            </a:r>
            <a:r>
              <a:rPr lang="el-GR" altLang="ar-SA" sz="2200" b="1" baseline="30000" dirty="0" smtClean="0"/>
              <a:t>Ο</a:t>
            </a:r>
            <a:r>
              <a:rPr lang="el-GR" altLang="ar-SA" sz="2200" b="1" dirty="0" smtClean="0"/>
              <a:t> ΤΡΙΜΗΝΟ</a:t>
            </a:r>
            <a:r>
              <a:rPr lang="en-US" altLang="ar-SA" sz="2200" dirty="0" smtClean="0"/>
              <a:t>- 15 % ( </a:t>
            </a:r>
            <a:r>
              <a:rPr lang="el-GR" altLang="ar-SA" sz="2200" dirty="0" smtClean="0"/>
              <a:t>ΠΙΟ ΣΟΒΑΡΗ ΛΟΙΜΩΞΗ!!</a:t>
            </a:r>
            <a:r>
              <a:rPr lang="en-US" altLang="ar-SA" sz="2200" dirty="0" smtClean="0"/>
              <a:t>).</a:t>
            </a:r>
          </a:p>
          <a:p>
            <a:pPr algn="l" rtl="0" eaLnBrk="1" hangingPunct="1">
              <a:lnSpc>
                <a:spcPct val="70000"/>
              </a:lnSpc>
              <a:buFont typeface="Wingdings" pitchFamily="2" charset="2"/>
              <a:buNone/>
            </a:pPr>
            <a:r>
              <a:rPr lang="en-US" altLang="ar-SA" sz="2200" dirty="0" smtClean="0"/>
              <a:t>	</a:t>
            </a:r>
            <a:r>
              <a:rPr lang="el-GR" altLang="ar-SA" sz="2200" dirty="0" smtClean="0"/>
              <a:t>2</a:t>
            </a:r>
            <a:r>
              <a:rPr lang="el-GR" altLang="ar-SA" sz="2200" baseline="30000" dirty="0" smtClean="0"/>
              <a:t>Ο</a:t>
            </a:r>
            <a:r>
              <a:rPr lang="el-GR" altLang="ar-SA" sz="2200" dirty="0" smtClean="0"/>
              <a:t> ΤΡΙΜΗΝΟ</a:t>
            </a:r>
            <a:r>
              <a:rPr lang="en-US" altLang="ar-SA" sz="2200" dirty="0" smtClean="0"/>
              <a:t>- 25 % </a:t>
            </a:r>
            <a:endParaRPr lang="el-GR" altLang="ar-SA" sz="2200" dirty="0" smtClean="0"/>
          </a:p>
          <a:p>
            <a:pPr algn="l" rtl="0" eaLnBrk="1" hangingPunct="1">
              <a:lnSpc>
                <a:spcPct val="70000"/>
              </a:lnSpc>
              <a:buFont typeface="Wingdings" pitchFamily="2" charset="2"/>
              <a:buNone/>
            </a:pPr>
            <a:r>
              <a:rPr lang="el-GR" altLang="ar-SA" sz="2200" dirty="0" smtClean="0"/>
              <a:t>     3</a:t>
            </a:r>
            <a:r>
              <a:rPr lang="el-GR" altLang="ar-SA" sz="2200" baseline="30000" dirty="0" smtClean="0"/>
              <a:t>Ο</a:t>
            </a:r>
            <a:r>
              <a:rPr lang="el-GR" altLang="ar-SA" sz="2200" dirty="0" smtClean="0"/>
              <a:t> ΤΡΙΜΗΝΟ</a:t>
            </a:r>
            <a:r>
              <a:rPr lang="en-US" altLang="ar-SA" sz="2200" dirty="0" smtClean="0"/>
              <a:t>- 65 % (90% </a:t>
            </a:r>
            <a:r>
              <a:rPr lang="el-GR" altLang="ar-SA" sz="2200" dirty="0" smtClean="0"/>
              <a:t>ΝΕΟΓΝΩΝ ΑΣΥΜΠΤΩΜΑΤΙΚΑ</a:t>
            </a:r>
            <a:r>
              <a:rPr lang="en-US" altLang="ar-SA" sz="2200" dirty="0" smtClean="0"/>
              <a:t>).</a:t>
            </a:r>
          </a:p>
          <a:p>
            <a:pPr algn="l" rtl="0" eaLnBrk="1" hangingPunct="1">
              <a:lnSpc>
                <a:spcPct val="70000"/>
              </a:lnSpc>
            </a:pPr>
            <a:r>
              <a:rPr lang="el-GR" altLang="ar-SA" sz="2200" b="1" dirty="0" smtClean="0">
                <a:solidFill>
                  <a:schemeClr val="accent2"/>
                </a:solidFill>
              </a:rPr>
              <a:t>ΣΥΜΠΤΩΜΑΤΟΛΟΓΙΑ ΜΗΤΕΡΑΣ</a:t>
            </a:r>
            <a:r>
              <a:rPr lang="en-US" altLang="ar-SA" sz="2200" b="1" dirty="0" smtClean="0">
                <a:solidFill>
                  <a:schemeClr val="accent2"/>
                </a:solidFill>
              </a:rPr>
              <a:t>:</a:t>
            </a:r>
            <a:endParaRPr lang="el-GR" altLang="ar-SA" sz="2200" b="1" dirty="0" smtClean="0">
              <a:solidFill>
                <a:schemeClr val="accent2"/>
              </a:solidFill>
            </a:endParaRPr>
          </a:p>
          <a:p>
            <a:pPr algn="l" rtl="0" eaLnBrk="1" hangingPunct="1">
              <a:lnSpc>
                <a:spcPct val="70000"/>
              </a:lnSpc>
            </a:pPr>
            <a:r>
              <a:rPr lang="el-GR" altLang="ar-SA" sz="2200" b="1" dirty="0" smtClean="0"/>
              <a:t>ΣΥΝΗΘΩΣ ΑΣΥΜΠΤΩΜΑΤΙΚΗ!! </a:t>
            </a:r>
          </a:p>
          <a:p>
            <a:pPr algn="l" rtl="0" eaLnBrk="1" hangingPunct="1">
              <a:lnSpc>
                <a:spcPct val="70000"/>
              </a:lnSpc>
            </a:pPr>
            <a:r>
              <a:rPr lang="el-GR" altLang="ar-SA" sz="2200" b="1" dirty="0" smtClean="0"/>
              <a:t>ΠΥΡΕΤΟΣ, ΕΞΑΝΘΗΜΑ, ΗΩΣΙΝΟΦΙΛΙΑ</a:t>
            </a:r>
          </a:p>
          <a:p>
            <a:pPr algn="l" rtl="0" eaLnBrk="1" hangingPunct="1">
              <a:lnSpc>
                <a:spcPct val="70000"/>
              </a:lnSpc>
            </a:pPr>
            <a:r>
              <a:rPr lang="el-GR" altLang="ar-SA" sz="2200" b="1" dirty="0" smtClean="0">
                <a:solidFill>
                  <a:schemeClr val="accent2"/>
                </a:solidFill>
              </a:rPr>
              <a:t>ΣΥΜΠΤΩΜΑΤΙΚΗ Η ΜΗΤΕΡΑ= ΣΟΒΑΡΗ ΒΛΑΒΗ ΚΝΣ ΕΜΒΡΥΟΥ</a:t>
            </a:r>
          </a:p>
          <a:p>
            <a:pPr>
              <a:lnSpc>
                <a:spcPct val="70000"/>
              </a:lnSpc>
            </a:pPr>
            <a:r>
              <a:rPr lang="el-GR" altLang="ar-SA" sz="2200" b="1" dirty="0" smtClean="0"/>
              <a:t>ΘΕΡΑΠΕΙΑ: ΣΠΙΡΑΜΥΚΙΝΗ</a:t>
            </a:r>
            <a:r>
              <a:rPr lang="en-US" altLang="ar-SA" sz="2200" b="1" dirty="0" smtClean="0"/>
              <a:t> (ROVAMYCIN,</a:t>
            </a:r>
            <a:r>
              <a:rPr lang="el-GR" altLang="ar-SA" sz="2200" b="1" dirty="0" smtClean="0"/>
              <a:t> </a:t>
            </a:r>
            <a:r>
              <a:rPr lang="el-GR" altLang="ar-SA" sz="2200" b="1" dirty="0" smtClean="0">
                <a:latin typeface="Calibri"/>
              </a:rPr>
              <a:t>↓ ΚΑΘΕΤΗ ΜΕΤΑΔΟΣΗ)</a:t>
            </a:r>
            <a:endParaRPr lang="en-US" altLang="ar-SA" sz="2200" b="1" dirty="0" smtClean="0"/>
          </a:p>
          <a:p>
            <a:pPr>
              <a:lnSpc>
                <a:spcPct val="70000"/>
              </a:lnSpc>
            </a:pPr>
            <a:r>
              <a:rPr lang="el-GR" altLang="ar-SA" sz="2200" b="1" dirty="0" smtClean="0"/>
              <a:t>ΠΡΟΛΗΨΗ: </a:t>
            </a:r>
          </a:p>
          <a:p>
            <a:pPr>
              <a:lnSpc>
                <a:spcPct val="70000"/>
              </a:lnSpc>
            </a:pPr>
            <a:r>
              <a:rPr lang="el-GR" altLang="ar-SA" sz="2200" b="1" dirty="0" smtClean="0"/>
              <a:t>ΠΛΥΣΙΜΟ ΧΕΡΙΩΝ ΜΕΤΑ ΑΠΟ ΕΠΑΦΗ ΜΕ ΩΜΟ ΚΡΕΑΣ, ΚΟΠΡΑΝΑ ΓΑΤΑΣ, ΧΩΜΑ</a:t>
            </a:r>
          </a:p>
          <a:p>
            <a:pPr>
              <a:lnSpc>
                <a:spcPct val="70000"/>
              </a:lnSpc>
            </a:pPr>
            <a:r>
              <a:rPr lang="el-GR" altLang="ar-SA" sz="2200" b="1" dirty="0" smtClean="0"/>
              <a:t>ΚΑΛΟ ΨΗΣΙΜΟ ΚΡΕΑΤΩΝ</a:t>
            </a:r>
            <a:endParaRPr lang="en-US" altLang="ar-SA" sz="22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4414" y="0"/>
            <a:ext cx="5599128" cy="1228712"/>
          </a:xfrm>
        </p:spPr>
        <p:style>
          <a:lnRef idx="2">
            <a:schemeClr val="accent1">
              <a:shade val="50000"/>
            </a:schemeClr>
          </a:lnRef>
          <a:fillRef idx="1">
            <a:schemeClr val="accent1"/>
          </a:fillRef>
          <a:effectRef idx="0">
            <a:schemeClr val="accent1"/>
          </a:effectRef>
          <a:fontRef idx="minor">
            <a:schemeClr val="lt1"/>
          </a:fontRef>
        </p:style>
        <p:txBody>
          <a:bodyPr/>
          <a:lstStyle/>
          <a:p>
            <a:pPr algn="l" rtl="0" eaLnBrk="1" hangingPunct="1">
              <a:defRPr/>
            </a:pPr>
            <a:r>
              <a:rPr lang="en-US" altLang="ar-SA" sz="3600" b="1" dirty="0" smtClean="0"/>
              <a:t>RUBELLA-</a:t>
            </a:r>
            <a:r>
              <a:rPr lang="el-GR" altLang="ar-SA" sz="3600" b="1" dirty="0" smtClean="0"/>
              <a:t>ΕΡΥΘΡΑ</a:t>
            </a:r>
            <a:endParaRPr lang="en-US" altLang="ar-SA" sz="3600" b="1" dirty="0" smtClean="0"/>
          </a:p>
        </p:txBody>
      </p:sp>
      <p:sp>
        <p:nvSpPr>
          <p:cNvPr id="7171" name="Rectangle 3"/>
          <p:cNvSpPr>
            <a:spLocks noGrp="1" noChangeArrowheads="1"/>
          </p:cNvSpPr>
          <p:nvPr>
            <p:ph type="body" idx="1"/>
          </p:nvPr>
        </p:nvSpPr>
        <p:spPr>
          <a:xfrm>
            <a:off x="0" y="1357298"/>
            <a:ext cx="6643702" cy="5786454"/>
          </a:xfrm>
        </p:spPr>
        <p:txBody>
          <a:bodyPr>
            <a:normAutofit lnSpcReduction="10000"/>
          </a:bodyPr>
          <a:lstStyle/>
          <a:p>
            <a:pPr algn="l" rtl="0" eaLnBrk="1" hangingPunct="1">
              <a:lnSpc>
                <a:spcPct val="70000"/>
              </a:lnSpc>
            </a:pPr>
            <a:r>
              <a:rPr lang="el-GR" altLang="ar-SA" sz="2400" b="1" dirty="0" smtClean="0"/>
              <a:t>ΠΡΩΤΕΣ </a:t>
            </a:r>
            <a:r>
              <a:rPr lang="en-US" altLang="ar-SA" sz="2400" b="1" dirty="0" smtClean="0"/>
              <a:t>16 </a:t>
            </a:r>
            <a:r>
              <a:rPr lang="el-GR" altLang="ar-SA" sz="2400" b="1" dirty="0" smtClean="0"/>
              <a:t>ΕΒΔΟΜΑΔΕΣ ΚΥΗΣΗΣ</a:t>
            </a:r>
            <a:endParaRPr lang="en-US" altLang="ar-SA" sz="2400" b="1" dirty="0" smtClean="0"/>
          </a:p>
          <a:p>
            <a:pPr algn="l" rtl="0" eaLnBrk="1" hangingPunct="1">
              <a:lnSpc>
                <a:spcPct val="70000"/>
              </a:lnSpc>
            </a:pPr>
            <a:r>
              <a:rPr lang="el-GR" altLang="ar-SA" sz="2400" b="1" dirty="0" smtClean="0">
                <a:solidFill>
                  <a:schemeClr val="accent2"/>
                </a:solidFill>
              </a:rPr>
              <a:t>ΡΙΝΟΦΑΡΥΓΓΙΚΕΣ ΕΚΚΡΙΣΕΙΣ</a:t>
            </a:r>
            <a:endParaRPr lang="en-US" altLang="ar-SA" sz="2400" b="1" dirty="0" smtClean="0"/>
          </a:p>
          <a:p>
            <a:pPr algn="l" rtl="0" eaLnBrk="1" hangingPunct="1">
              <a:lnSpc>
                <a:spcPct val="70000"/>
              </a:lnSpc>
            </a:pPr>
            <a:r>
              <a:rPr lang="el-GR" altLang="ar-SA" sz="2400" b="1" dirty="0" smtClean="0">
                <a:solidFill>
                  <a:schemeClr val="accent2"/>
                </a:solidFill>
              </a:rPr>
              <a:t>ΕΠΩΑΣΗ: </a:t>
            </a:r>
            <a:r>
              <a:rPr lang="en-US" altLang="ar-SA" sz="2400" b="1" dirty="0" smtClean="0"/>
              <a:t>14-21 </a:t>
            </a:r>
            <a:r>
              <a:rPr lang="el-GR" altLang="ar-SA" sz="2400" b="1" dirty="0" smtClean="0"/>
              <a:t>ΗΜΕΡΕΣ</a:t>
            </a:r>
            <a:endParaRPr lang="en-US" altLang="ar-SA" sz="2400" b="1" dirty="0" smtClean="0"/>
          </a:p>
          <a:p>
            <a:pPr algn="l" rtl="0" eaLnBrk="1" hangingPunct="1">
              <a:lnSpc>
                <a:spcPct val="70000"/>
              </a:lnSpc>
            </a:pPr>
            <a:r>
              <a:rPr lang="el-GR" altLang="ar-SA" sz="2400" b="1" dirty="0" smtClean="0">
                <a:solidFill>
                  <a:schemeClr val="accent2"/>
                </a:solidFill>
              </a:rPr>
              <a:t>ΣΥΜΠΤΩΜΑΤΑ</a:t>
            </a:r>
            <a:r>
              <a:rPr lang="en-US" altLang="ar-SA" sz="2400" b="1" dirty="0" smtClean="0">
                <a:solidFill>
                  <a:schemeClr val="accent2"/>
                </a:solidFill>
              </a:rPr>
              <a:t>:</a:t>
            </a:r>
            <a:r>
              <a:rPr lang="en-US" altLang="ar-SA" sz="2400" b="1" dirty="0" smtClean="0"/>
              <a:t> </a:t>
            </a:r>
            <a:r>
              <a:rPr lang="el-GR" altLang="ar-SA" sz="2400" b="1" dirty="0" smtClean="0"/>
              <a:t>ΠΥΡΕΤΟΣ, ΑΡΘΡΑΛΓΙΑ, ΕΞΑΝΘΗΜΑ (ΠΡΟΣΩΠΟ, 1 ΕΒΔΟΜΑΔΑ), ΛΕΜΦΑΔΕΝΟΠΑΘΕΙΑ (ΟΠΙΣΘΟΩΤΙΑΙΑ, </a:t>
            </a:r>
            <a:r>
              <a:rPr lang="en-US" altLang="ar-SA" sz="2400" b="1" dirty="0" smtClean="0"/>
              <a:t>INIAKH,</a:t>
            </a:r>
            <a:r>
              <a:rPr lang="el-GR" altLang="ar-SA" sz="2400" b="1" dirty="0" smtClean="0"/>
              <a:t>ΤΡΑΧΗΛΙΚΗ, ΠΡΟ ΕΞΑΝΘΗΜΑΤΟΣ, ΔΙΑΡΚΕΙΑΣ 3 ΕΒΔΟΜΑΔΩΝ)</a:t>
            </a:r>
            <a:endParaRPr lang="en-US" altLang="ar-SA" sz="2400" b="1" dirty="0" smtClean="0"/>
          </a:p>
          <a:p>
            <a:pPr algn="l" rtl="0" eaLnBrk="1" hangingPunct="1">
              <a:lnSpc>
                <a:spcPct val="70000"/>
              </a:lnSpc>
            </a:pPr>
            <a:r>
              <a:rPr lang="en-US" altLang="ar-SA" sz="2400" b="1" dirty="0" smtClean="0">
                <a:solidFill>
                  <a:schemeClr val="accent2"/>
                </a:solidFill>
              </a:rPr>
              <a:t>KI</a:t>
            </a:r>
            <a:r>
              <a:rPr lang="el-GR" altLang="ar-SA" sz="2400" b="1" dirty="0" smtClean="0">
                <a:solidFill>
                  <a:schemeClr val="accent2"/>
                </a:solidFill>
              </a:rPr>
              <a:t>ΝΔΥΝΟΣ ΛΟΙΜΩΞΗΣ ΕΜΒΡΥΟΥ</a:t>
            </a:r>
            <a:endParaRPr lang="en-US" altLang="ar-SA" sz="2400" b="1" dirty="0" smtClean="0"/>
          </a:p>
          <a:p>
            <a:pPr algn="l" rtl="0" eaLnBrk="1" hangingPunct="1">
              <a:lnSpc>
                <a:spcPct val="70000"/>
              </a:lnSpc>
              <a:buFont typeface="Wingdings" pitchFamily="2" charset="2"/>
              <a:buNone/>
            </a:pPr>
            <a:r>
              <a:rPr lang="en-US" altLang="ar-SA" sz="2400" b="1" dirty="0" smtClean="0"/>
              <a:t>	-50-60% </a:t>
            </a:r>
            <a:r>
              <a:rPr lang="el-GR" altLang="ar-SA" sz="2400" b="1" dirty="0" smtClean="0"/>
              <a:t> 1</a:t>
            </a:r>
            <a:r>
              <a:rPr lang="el-GR" altLang="ar-SA" sz="2400" b="1" baseline="30000" dirty="0" smtClean="0"/>
              <a:t>ΟΣ</a:t>
            </a:r>
            <a:r>
              <a:rPr lang="el-GR" altLang="ar-SA" sz="2400" b="1" dirty="0" smtClean="0"/>
              <a:t> ΜΗΝΑΣ ΚΥΗΣΗΣ</a:t>
            </a:r>
            <a:endParaRPr lang="en-US" altLang="ar-SA" sz="2400" b="1" dirty="0" smtClean="0"/>
          </a:p>
          <a:p>
            <a:pPr algn="l" rtl="0" eaLnBrk="1" hangingPunct="1">
              <a:lnSpc>
                <a:spcPct val="70000"/>
              </a:lnSpc>
              <a:buFont typeface="Wingdings" pitchFamily="2" charset="2"/>
              <a:buNone/>
            </a:pPr>
            <a:r>
              <a:rPr lang="en-US" altLang="ar-SA" sz="2400" b="1" dirty="0" smtClean="0"/>
              <a:t>	-22% </a:t>
            </a:r>
            <a:r>
              <a:rPr lang="el-GR" altLang="ar-SA" sz="2400" b="1" dirty="0" smtClean="0"/>
              <a:t> 2</a:t>
            </a:r>
            <a:r>
              <a:rPr lang="el-GR" altLang="ar-SA" sz="2400" b="1" baseline="30000" dirty="0" smtClean="0"/>
              <a:t>ΟΣ</a:t>
            </a:r>
            <a:r>
              <a:rPr lang="el-GR" altLang="ar-SA" sz="2400" b="1" dirty="0" smtClean="0"/>
              <a:t> ΜΗΝΑΣ</a:t>
            </a:r>
          </a:p>
          <a:p>
            <a:pPr algn="l" rtl="0" eaLnBrk="1" hangingPunct="1">
              <a:lnSpc>
                <a:spcPct val="70000"/>
              </a:lnSpc>
              <a:buFont typeface="Wingdings" pitchFamily="2" charset="2"/>
              <a:buNone/>
            </a:pPr>
            <a:r>
              <a:rPr lang="el-GR" altLang="ar-SA" sz="2400" b="1" dirty="0" smtClean="0"/>
              <a:t>     -</a:t>
            </a:r>
            <a:r>
              <a:rPr lang="en-US" altLang="ar-SA" sz="2400" b="1" dirty="0" smtClean="0"/>
              <a:t>6-10% </a:t>
            </a:r>
            <a:r>
              <a:rPr lang="el-GR" altLang="ar-SA" sz="2400" b="1" dirty="0" smtClean="0"/>
              <a:t>3-4</a:t>
            </a:r>
            <a:r>
              <a:rPr lang="el-GR" altLang="ar-SA" sz="2400" b="1" baseline="30000" dirty="0" smtClean="0"/>
              <a:t>ΟΣ</a:t>
            </a:r>
            <a:r>
              <a:rPr lang="el-GR" altLang="ar-SA" sz="2400" b="1" dirty="0" smtClean="0"/>
              <a:t> ΜΗΝΑΣ</a:t>
            </a:r>
          </a:p>
          <a:p>
            <a:pPr algn="l" rtl="0" eaLnBrk="1" hangingPunct="1">
              <a:lnSpc>
                <a:spcPct val="70000"/>
              </a:lnSpc>
              <a:buFont typeface="Wingdings" pitchFamily="2" charset="2"/>
              <a:buNone/>
            </a:pPr>
            <a:endParaRPr lang="el-GR" altLang="ar-SA" sz="2400" b="1" dirty="0" smtClean="0"/>
          </a:p>
          <a:p>
            <a:pPr algn="l" rtl="0" eaLnBrk="1" hangingPunct="1">
              <a:lnSpc>
                <a:spcPct val="70000"/>
              </a:lnSpc>
              <a:buFont typeface="Wingdings" pitchFamily="2" charset="2"/>
              <a:buNone/>
            </a:pPr>
            <a:r>
              <a:rPr lang="el-GR" altLang="ar-SA" sz="2400" b="1" dirty="0" smtClean="0"/>
              <a:t>ΘΕΡΑΠΕΙΑ=ΠΡΟΛΗΨΗ</a:t>
            </a:r>
          </a:p>
          <a:p>
            <a:pPr algn="l" rtl="0" eaLnBrk="1" hangingPunct="1">
              <a:lnSpc>
                <a:spcPct val="70000"/>
              </a:lnSpc>
              <a:buFont typeface="Wingdings" pitchFamily="2" charset="2"/>
              <a:buNone/>
            </a:pPr>
            <a:r>
              <a:rPr lang="el-GR" altLang="ar-SA" sz="2400" b="1" dirty="0" smtClean="0"/>
              <a:t>ΕΜΒΟΛΙΑΣΜΟΥΣ ΤΟΥΛΑΧΙΣΤΟΝ 3 ΜΗΝΕΣ ΠΡΟ ΚΥΗΣΗΣ</a:t>
            </a:r>
          </a:p>
          <a:p>
            <a:pPr algn="l" rtl="0" eaLnBrk="1" hangingPunct="1">
              <a:lnSpc>
                <a:spcPct val="70000"/>
              </a:lnSpc>
              <a:buFont typeface="Wingdings" pitchFamily="2" charset="2"/>
              <a:buNone/>
            </a:pPr>
            <a:endParaRPr lang="el-GR" altLang="ar-SA" sz="2400" b="1" dirty="0" smtClean="0"/>
          </a:p>
          <a:p>
            <a:pPr algn="l" rtl="0" eaLnBrk="1" hangingPunct="1">
              <a:lnSpc>
                <a:spcPct val="70000"/>
              </a:lnSpc>
              <a:buFont typeface="Wingdings" pitchFamily="2" charset="2"/>
              <a:buNone/>
            </a:pPr>
            <a:r>
              <a:rPr lang="el-GR" altLang="ar-SA" sz="2400" b="1" dirty="0" smtClean="0"/>
              <a:t>20% ΓΥΝΑΙΚΩΝ ΑΝΑΠΑΡ</a:t>
            </a:r>
            <a:r>
              <a:rPr lang="en-US" altLang="ar-SA" sz="2400" b="1" dirty="0" smtClean="0"/>
              <a:t>A</a:t>
            </a:r>
            <a:r>
              <a:rPr lang="el-GR" altLang="ar-SA" sz="2400" b="1" dirty="0" smtClean="0"/>
              <a:t>ΓΩΓΙΚΗΣ ΗΛΙΚΙΑΣ ΔΕΝ ΕΧΟΥΝ ΕΠΑΡΚΗ ΑΝΤΙΣΩΜΑΤΑ ΚΑΤΑ ΤΟΥ ΙΟΥ!!</a:t>
            </a:r>
            <a:endParaRPr lang="en-US" altLang="ar-SA" sz="2400" b="1" dirty="0" smtClean="0"/>
          </a:p>
        </p:txBody>
      </p:sp>
      <p:pic>
        <p:nvPicPr>
          <p:cNvPr id="1027" name="Picture 3" descr="C:\Users\Βασίλειος\Desktop\αρχείο λήψης (1).jpg"/>
          <p:cNvPicPr>
            <a:picLocks noChangeAspect="1" noChangeArrowheads="1"/>
          </p:cNvPicPr>
          <p:nvPr/>
        </p:nvPicPr>
        <p:blipFill>
          <a:blip r:embed="rId2"/>
          <a:srcRect/>
          <a:stretch>
            <a:fillRect/>
          </a:stretch>
        </p:blipFill>
        <p:spPr bwMode="auto">
          <a:xfrm>
            <a:off x="6703245" y="0"/>
            <a:ext cx="2440755" cy="37147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85786" y="357166"/>
            <a:ext cx="7650162" cy="1143000"/>
          </a:xfrm>
        </p:spPr>
        <p:style>
          <a:lnRef idx="3">
            <a:schemeClr val="lt1"/>
          </a:lnRef>
          <a:fillRef idx="1">
            <a:schemeClr val="accent1"/>
          </a:fillRef>
          <a:effectRef idx="1">
            <a:schemeClr val="accent1"/>
          </a:effectRef>
          <a:fontRef idx="minor">
            <a:schemeClr val="lt1"/>
          </a:fontRef>
        </p:style>
        <p:txBody>
          <a:bodyPr>
            <a:normAutofit fontScale="90000"/>
          </a:bodyPr>
          <a:lstStyle/>
          <a:p>
            <a:pPr rtl="0" eaLnBrk="1" hangingPunct="1">
              <a:defRPr/>
            </a:pPr>
            <a:r>
              <a:rPr lang="en-US" altLang="ar-SA" sz="3600" b="1" dirty="0" smtClean="0"/>
              <a:t>CYTOMEGALOVIRUS</a:t>
            </a:r>
            <a:r>
              <a:rPr lang="el-GR" altLang="ar-SA" sz="3600" b="1" dirty="0" smtClean="0"/>
              <a:t> </a:t>
            </a:r>
            <a:br>
              <a:rPr lang="el-GR" altLang="ar-SA" sz="3600" b="1" dirty="0" smtClean="0"/>
            </a:br>
            <a:r>
              <a:rPr lang="en-US" altLang="ar-SA" sz="3600" b="1" dirty="0" smtClean="0"/>
              <a:t> (CMV)</a:t>
            </a:r>
          </a:p>
        </p:txBody>
      </p:sp>
      <p:sp>
        <p:nvSpPr>
          <p:cNvPr id="11267" name="Rectangle 3"/>
          <p:cNvSpPr>
            <a:spLocks noGrp="1" noChangeArrowheads="1"/>
          </p:cNvSpPr>
          <p:nvPr>
            <p:ph type="body" idx="1"/>
          </p:nvPr>
        </p:nvSpPr>
        <p:spPr>
          <a:xfrm>
            <a:off x="785786" y="1571612"/>
            <a:ext cx="7386664" cy="4524388"/>
          </a:xfrm>
        </p:spPr>
        <p:txBody>
          <a:bodyPr>
            <a:noAutofit/>
          </a:bodyPr>
          <a:lstStyle/>
          <a:p>
            <a:pPr>
              <a:lnSpc>
                <a:spcPct val="80000"/>
              </a:lnSpc>
            </a:pPr>
            <a:r>
              <a:rPr lang="el-GR" altLang="ar-SA" sz="2400" b="1" dirty="0" smtClean="0"/>
              <a:t>ΣΥΧΝΟΤΕΡΟ ΑΙΤΙΟ ΣΥΓΓΕΝΟΥΣ ΝΟΗΤΙΚΗΣ ΥΣΤΕΡΗΣΗΣ &gt; ΕΡΥΘΡΑ</a:t>
            </a:r>
            <a:endParaRPr lang="en-US" altLang="ar-SA" sz="2400" b="1" dirty="0" smtClean="0"/>
          </a:p>
          <a:p>
            <a:pPr algn="l" rtl="0" eaLnBrk="1" hangingPunct="1">
              <a:lnSpc>
                <a:spcPct val="80000"/>
              </a:lnSpc>
              <a:buFont typeface="Wingdings" pitchFamily="2" charset="2"/>
              <a:buBlip>
                <a:blip r:embed="rId2"/>
              </a:buBlip>
            </a:pPr>
            <a:r>
              <a:rPr lang="en-US" altLang="ar-SA" sz="2400" b="1" dirty="0" smtClean="0"/>
              <a:t>50</a:t>
            </a:r>
            <a:r>
              <a:rPr lang="el-GR" altLang="ar-SA" sz="2400" b="1" dirty="0" smtClean="0"/>
              <a:t>-</a:t>
            </a:r>
            <a:r>
              <a:rPr lang="en-US" altLang="ar-SA" sz="2400" b="1" dirty="0" smtClean="0"/>
              <a:t> 60% </a:t>
            </a:r>
            <a:r>
              <a:rPr lang="el-GR" altLang="ar-SA" sz="2400" b="1" dirty="0" smtClean="0"/>
              <a:t>ΓΥΝΑΙΚΩΝ ΑΝΑΠΑΡΑΓΩΓΙΚΗΣ ΗΛΙΚΙΑΣ</a:t>
            </a:r>
            <a:endParaRPr lang="en-US" altLang="ar-SA" sz="2400" b="1" dirty="0" smtClean="0"/>
          </a:p>
          <a:p>
            <a:pPr algn="l" rtl="0" eaLnBrk="1" hangingPunct="1">
              <a:lnSpc>
                <a:spcPct val="80000"/>
              </a:lnSpc>
            </a:pPr>
            <a:r>
              <a:rPr lang="el-GR" altLang="ar-SA" sz="2400" b="1" dirty="0" smtClean="0">
                <a:solidFill>
                  <a:schemeClr val="accent2"/>
                </a:solidFill>
              </a:rPr>
              <a:t>ΣΥΜΠΤΩΜΑΤΟΛΟΓΙΑ</a:t>
            </a:r>
            <a:r>
              <a:rPr lang="en-US" altLang="ar-SA" sz="2400" b="1" dirty="0" smtClean="0">
                <a:solidFill>
                  <a:schemeClr val="accent2"/>
                </a:solidFill>
              </a:rPr>
              <a:t>:</a:t>
            </a:r>
            <a:r>
              <a:rPr lang="en-US" altLang="ar-SA" sz="2400" b="1" dirty="0" smtClean="0"/>
              <a:t> </a:t>
            </a:r>
            <a:r>
              <a:rPr lang="el-GR" altLang="ar-SA" sz="2400" b="1" dirty="0" smtClean="0"/>
              <a:t>ΠΥΡΕΤΟΣ±ΛΕΜΦΑΔΕΝΟΠΑΘΕΙΑ, ΦΑΡΥΓΓΑΛΓΙΑ, ΥΠΟΚΛΙΝΙΚΗ ΛΟΙΜΩΞΗ</a:t>
            </a:r>
          </a:p>
          <a:p>
            <a:pPr algn="l" rtl="0" eaLnBrk="1" hangingPunct="1">
              <a:lnSpc>
                <a:spcPct val="80000"/>
              </a:lnSpc>
            </a:pPr>
            <a:r>
              <a:rPr lang="el-GR" altLang="ar-SA" sz="2400" b="1" dirty="0" smtClean="0"/>
              <a:t>ΜΕΤΑΔΟΣΗ ΜΕ ΤΑ ΒΙΟΛΟΓΙΚΑ ΥΓΡΑ</a:t>
            </a:r>
          </a:p>
          <a:p>
            <a:pPr>
              <a:lnSpc>
                <a:spcPct val="80000"/>
              </a:lnSpc>
            </a:pPr>
            <a:r>
              <a:rPr lang="el-GR" altLang="ar-SA" sz="2400" b="1" dirty="0" smtClean="0"/>
              <a:t>ΠΡΩΤΟΛΟΙΜΩΞΗ:</a:t>
            </a:r>
            <a:r>
              <a:rPr lang="en-US" altLang="ar-SA" sz="2400" b="1" dirty="0" smtClean="0"/>
              <a:t> 30-40% </a:t>
            </a:r>
            <a:r>
              <a:rPr lang="el-GR" altLang="ar-SA" sz="2400" b="1" dirty="0" smtClean="0"/>
              <a:t>ΕΜΒΡΥΩΝ, </a:t>
            </a:r>
            <a:r>
              <a:rPr lang="en-US" altLang="ar-SA" sz="2400" b="1" dirty="0" smtClean="0"/>
              <a:t>2-4% </a:t>
            </a:r>
            <a:r>
              <a:rPr lang="el-GR" altLang="ar-SA" sz="2400" b="1" dirty="0" smtClean="0"/>
              <a:t> ΕΚ ΤΩΝ ΟΠΟΙΩΝ ΘΑ ΑΝΑΠΤΥΞΟΥΝ ΣΟΒΑΡΕΣ ΣΥΓΓΕΝΕΙΣ ΔΙΑΜΑΡΤΙΕΣ.</a:t>
            </a:r>
            <a:endParaRPr lang="en-US" altLang="ar-SA" sz="2400" b="1" dirty="0" smtClean="0"/>
          </a:p>
          <a:p>
            <a:pPr>
              <a:lnSpc>
                <a:spcPct val="80000"/>
              </a:lnSpc>
            </a:pPr>
            <a:r>
              <a:rPr lang="el-GR" altLang="ar-SA" sz="2400" b="1" dirty="0" smtClean="0"/>
              <a:t>ΥΠΟΤΡΟΠΗ ΛΟΙΜΩΞΗΣ: </a:t>
            </a:r>
            <a:r>
              <a:rPr lang="en-US" altLang="ar-SA" sz="2400" b="1" dirty="0" smtClean="0"/>
              <a:t>1% </a:t>
            </a:r>
            <a:r>
              <a:rPr lang="el-GR" altLang="ar-SA" sz="2400" b="1" dirty="0" smtClean="0"/>
              <a:t> ΕΜΒΡΥΩΝ, ΜΑΘΗΣΙΑΚΕΣ ΔΥΣΚΟΛΙΕΣ-ΚΑΘΥΣΤΕΡΗΣΗ ΟΜΙΛΙΑΣ,ΝΕΥΡΟΑΙΣΘΗΤΗΡΙΑΚΗ ΚΩΦΩΣΗ (ΕΠΑΣΒΕΣΤΩΣΗ ΕΓΚΕΦΑΛΟΥ)</a:t>
            </a:r>
          </a:p>
          <a:p>
            <a:pPr>
              <a:lnSpc>
                <a:spcPct val="80000"/>
              </a:lnSpc>
            </a:pPr>
            <a:r>
              <a:rPr lang="el-GR" altLang="ar-SA" sz="2400" b="1" dirty="0" smtClean="0"/>
              <a:t>ΘΕΡΑΠΕΙΑ=ΠΡΟΛΗΨΗ</a:t>
            </a:r>
          </a:p>
          <a:p>
            <a:pPr>
              <a:lnSpc>
                <a:spcPct val="80000"/>
              </a:lnSpc>
            </a:pPr>
            <a:r>
              <a:rPr lang="el-GR" altLang="ar-SA" sz="2400" b="1" dirty="0" smtClean="0"/>
              <a:t>ΚΑΛΟ ΠΛΥΣΙΜΟ ΧΕΡΙΩΝ</a:t>
            </a:r>
            <a:endParaRPr lang="en-US" altLang="ar-SA" sz="24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00100" y="285728"/>
            <a:ext cx="5907087"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rtl="0" eaLnBrk="1" hangingPunct="1">
              <a:defRPr/>
            </a:pPr>
            <a:r>
              <a:rPr lang="en-US" altLang="ar-SA" sz="3600" b="1" dirty="0" smtClean="0"/>
              <a:t>Human Immunodeficiency Virus (HIV)</a:t>
            </a:r>
          </a:p>
        </p:txBody>
      </p:sp>
      <p:sp>
        <p:nvSpPr>
          <p:cNvPr id="17411" name="Rectangle 3"/>
          <p:cNvSpPr>
            <a:spLocks noGrp="1" noChangeArrowheads="1"/>
          </p:cNvSpPr>
          <p:nvPr>
            <p:ph type="body" idx="1"/>
          </p:nvPr>
        </p:nvSpPr>
        <p:spPr>
          <a:xfrm>
            <a:off x="1071538" y="1500174"/>
            <a:ext cx="6072230" cy="2071702"/>
          </a:xfrm>
        </p:spPr>
        <p:txBody>
          <a:bodyPr>
            <a:normAutofit fontScale="92500" lnSpcReduction="10000"/>
          </a:bodyPr>
          <a:lstStyle/>
          <a:p>
            <a:pPr algn="l" rtl="0" eaLnBrk="1" hangingPunct="1">
              <a:lnSpc>
                <a:spcPct val="80000"/>
              </a:lnSpc>
            </a:pPr>
            <a:r>
              <a:rPr lang="el-GR" altLang="ar-SA" b="1" dirty="0" smtClean="0">
                <a:solidFill>
                  <a:schemeClr val="accent2"/>
                </a:solidFill>
              </a:rPr>
              <a:t>ΚΑΘΕΤΗ ΜΕΤΑΔΟΣΗ</a:t>
            </a:r>
            <a:r>
              <a:rPr lang="en-US" altLang="ar-SA" b="1" dirty="0" smtClean="0">
                <a:solidFill>
                  <a:schemeClr val="accent2"/>
                </a:solidFill>
              </a:rPr>
              <a:t>:</a:t>
            </a:r>
            <a:r>
              <a:rPr lang="en-US" altLang="ar-SA" dirty="0" smtClean="0"/>
              <a:t> </a:t>
            </a:r>
            <a:endParaRPr lang="el-GR" altLang="ar-SA" dirty="0" smtClean="0"/>
          </a:p>
          <a:p>
            <a:pPr algn="l" rtl="0" eaLnBrk="1" hangingPunct="1">
              <a:lnSpc>
                <a:spcPct val="80000"/>
              </a:lnSpc>
            </a:pPr>
            <a:r>
              <a:rPr lang="en-US" altLang="ar-SA" dirty="0" smtClean="0"/>
              <a:t>25% </a:t>
            </a:r>
            <a:endParaRPr lang="el-GR" altLang="ar-SA" dirty="0" smtClean="0"/>
          </a:p>
          <a:p>
            <a:pPr algn="l" rtl="0" eaLnBrk="1" hangingPunct="1">
              <a:lnSpc>
                <a:spcPct val="80000"/>
              </a:lnSpc>
            </a:pPr>
            <a:r>
              <a:rPr lang="el-GR" altLang="ar-SA" dirty="0" smtClean="0"/>
              <a:t>ΑΛΛΑ </a:t>
            </a:r>
            <a:r>
              <a:rPr lang="en-US" altLang="ar-SA" dirty="0" smtClean="0"/>
              <a:t>8% </a:t>
            </a:r>
            <a:r>
              <a:rPr lang="el-GR" altLang="ar-SA" dirty="0" smtClean="0"/>
              <a:t>ΜΕ ΖΙΔΟΒΟΥΔΙΝΗ</a:t>
            </a:r>
          </a:p>
          <a:p>
            <a:pPr algn="l" rtl="0" eaLnBrk="1" hangingPunct="1">
              <a:lnSpc>
                <a:spcPct val="80000"/>
              </a:lnSpc>
            </a:pPr>
            <a:r>
              <a:rPr lang="el-GR" altLang="ar-SA" dirty="0" smtClean="0"/>
              <a:t>&lt;3%</a:t>
            </a:r>
            <a:r>
              <a:rPr lang="en-US" altLang="ar-SA" dirty="0" smtClean="0"/>
              <a:t> </a:t>
            </a:r>
            <a:r>
              <a:rPr lang="el-GR" altLang="ar-SA" dirty="0" smtClean="0"/>
              <a:t> ΜΕ ΤΡΙΠΛΗ ΑΝΤΙΡΕΤΡΟΙΪΚΗ ΑΓΩΓΗ</a:t>
            </a:r>
            <a:endParaRPr lang="en-US" altLang="ar-SA" dirty="0" smtClean="0"/>
          </a:p>
        </p:txBody>
      </p:sp>
      <p:sp>
        <p:nvSpPr>
          <p:cNvPr id="4" name="Rectangle 3"/>
          <p:cNvSpPr txBox="1">
            <a:spLocks noChangeArrowheads="1"/>
          </p:cNvSpPr>
          <p:nvPr/>
        </p:nvSpPr>
        <p:spPr>
          <a:xfrm>
            <a:off x="571472" y="4071942"/>
            <a:ext cx="8286808" cy="2133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l-GR" altLang="ar-SA" sz="3000" b="1" i="0" u="none" strike="noStrike" kern="1200" cap="none" spc="0" normalizeH="0" baseline="0" noProof="0" dirty="0" smtClean="0">
                <a:ln>
                  <a:noFill/>
                </a:ln>
                <a:solidFill>
                  <a:schemeClr val="tx1"/>
                </a:solidFill>
                <a:effectLst/>
                <a:uLnTx/>
                <a:uFillTx/>
                <a:latin typeface="+mn-lt"/>
                <a:ea typeface="+mn-ea"/>
                <a:cs typeface="+mn-cs"/>
              </a:rPr>
              <a:t>ΤΟ ΠΙΟ ΚΟΙΝΟ ΑΙΤΙΟ ΙΚΤΕΡΟΥ ΚΑΤΑ ΤΗΝ ΚΥΗΣΗ</a:t>
            </a:r>
            <a:endParaRPr kumimoji="0" lang="en-US" altLang="ar-SA" sz="3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altLang="ar-SA" sz="3000" b="0" i="0" u="none" strike="noStrike" kern="1200" cap="none" spc="0" normalizeH="0" baseline="0" noProof="0" dirty="0" smtClean="0">
                <a:ln>
                  <a:noFill/>
                </a:ln>
                <a:solidFill>
                  <a:schemeClr val="tx1"/>
                </a:solidFill>
                <a:effectLst/>
                <a:uLnTx/>
                <a:uFillTx/>
                <a:latin typeface="+mn-lt"/>
                <a:ea typeface="+mn-ea"/>
                <a:cs typeface="+mn-cs"/>
              </a:rPr>
              <a:t>ΜΕΤΑΔΟΣΗ ΜΕ ΑΙΜΑ,</a:t>
            </a:r>
            <a:r>
              <a:rPr kumimoji="0" lang="el-GR" altLang="ar-SA" sz="3000" b="1" i="0" u="none" strike="noStrike" kern="1200" cap="none" spc="0" normalizeH="0" baseline="0" noProof="0" dirty="0" smtClean="0">
                <a:ln>
                  <a:noFill/>
                </a:ln>
                <a:solidFill>
                  <a:schemeClr val="tx1"/>
                </a:solidFill>
                <a:effectLst/>
                <a:uLnTx/>
                <a:uFillTx/>
                <a:latin typeface="+mn-lt"/>
                <a:ea typeface="+mn-ea"/>
                <a:cs typeface="+mn-cs"/>
              </a:rPr>
              <a:t> ΘΗΛΑΣΜΟ</a:t>
            </a:r>
            <a:r>
              <a:rPr kumimoji="0" lang="el-GR" altLang="ar-SA" sz="3000" b="0" i="0" u="none" strike="noStrike" kern="1200" cap="none" spc="0" normalizeH="0" baseline="0" noProof="0" dirty="0" smtClean="0">
                <a:ln>
                  <a:noFill/>
                </a:ln>
                <a:solidFill>
                  <a:schemeClr val="tx1"/>
                </a:solidFill>
                <a:effectLst/>
                <a:uLnTx/>
                <a:uFillTx/>
                <a:latin typeface="+mn-lt"/>
                <a:ea typeface="+mn-ea"/>
                <a:cs typeface="+mn-cs"/>
              </a:rPr>
              <a:t>, ΣΠΕΡΜΑ</a:t>
            </a:r>
            <a:endParaRPr kumimoji="0" lang="en-US" altLang="ar-SA"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3200" b="0" i="0" u="none" strike="noStrike" kern="1200" cap="none" spc="0" normalizeH="0" baseline="0" noProof="0" dirty="0" err="1" smtClean="0">
                <a:ln>
                  <a:noFill/>
                </a:ln>
                <a:solidFill>
                  <a:schemeClr val="tx1"/>
                </a:solidFill>
                <a:effectLst/>
                <a:uLnTx/>
                <a:uFillTx/>
                <a:latin typeface="+mn-lt"/>
                <a:ea typeface="+mn-ea"/>
                <a:cs typeface="+mn-cs"/>
              </a:rPr>
              <a:t>HBeAg</a:t>
            </a:r>
            <a:r>
              <a:rPr kumimoji="0" lang="en-US" altLang="en-US" sz="3200" b="0" i="0" u="none" strike="noStrike" kern="1200" cap="none" spc="0" normalizeH="0" baseline="0" noProof="0" dirty="0" smtClean="0">
                <a:ln>
                  <a:noFill/>
                </a:ln>
                <a:solidFill>
                  <a:schemeClr val="tx1"/>
                </a:solidFill>
                <a:effectLst/>
                <a:uLnTx/>
                <a:uFillTx/>
                <a:latin typeface="+mn-lt"/>
                <a:ea typeface="+mn-ea"/>
                <a:cs typeface="+mn-cs"/>
              </a:rPr>
              <a:t>+ 10-20% </a:t>
            </a:r>
            <a:r>
              <a:rPr lang="el-GR" altLang="en-US" sz="3200" dirty="0" smtClean="0"/>
              <a:t>ΚΑΘΕΤΗ ΜΕΤΑΔΟΣΗ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altLang="en-US" sz="3200" b="0" i="0" u="none" strike="noStrike" kern="1200" cap="none" spc="0" normalizeH="0" baseline="0" noProof="0" dirty="0" smtClean="0">
                <a:ln>
                  <a:noFill/>
                </a:ln>
                <a:solidFill>
                  <a:schemeClr val="tx1"/>
                </a:solidFill>
                <a:effectLst/>
                <a:uLnTx/>
                <a:uFillTx/>
                <a:latin typeface="+mn-lt"/>
                <a:ea typeface="+mn-ea"/>
                <a:cs typeface="+mn-cs"/>
              </a:rPr>
              <a:t>ΧΟΡΗΓΗΣΗ</a:t>
            </a:r>
            <a:r>
              <a:rPr kumimoji="0" lang="el-GR" altLang="en-US" sz="3200" b="0" i="0" u="none" strike="noStrike" kern="1200" cap="none" spc="0" normalizeH="0" noProof="0" dirty="0" smtClean="0">
                <a:ln>
                  <a:noFill/>
                </a:ln>
                <a:solidFill>
                  <a:schemeClr val="tx1"/>
                </a:solidFill>
                <a:effectLst/>
                <a:uLnTx/>
                <a:uFillTx/>
                <a:latin typeface="+mn-lt"/>
                <a:ea typeface="+mn-ea"/>
                <a:cs typeface="+mn-cs"/>
              </a:rPr>
              <a:t> ΑΝΟΣΗΣ ΣΦΑΙΡΙΝΗΣ ΣΤΟ ΝΕΟΓΝΟ</a:t>
            </a:r>
            <a:endParaRPr kumimoji="0" lang="en-US"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 TextBox"/>
          <p:cNvSpPr txBox="1"/>
          <p:nvPr/>
        </p:nvSpPr>
        <p:spPr>
          <a:xfrm>
            <a:off x="1857356" y="3429000"/>
            <a:ext cx="255698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sz="3600" dirty="0" smtClean="0"/>
              <a:t>ΗΠΑΤΙΤΙΔΑ Β</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28662" y="0"/>
            <a:ext cx="6985000" cy="792163"/>
          </a:xfrm>
        </p:spPr>
        <p:style>
          <a:lnRef idx="2">
            <a:schemeClr val="accent1">
              <a:shade val="50000"/>
            </a:schemeClr>
          </a:lnRef>
          <a:fillRef idx="1">
            <a:schemeClr val="accent1"/>
          </a:fillRef>
          <a:effectRef idx="0">
            <a:schemeClr val="accent1"/>
          </a:effectRef>
          <a:fontRef idx="minor">
            <a:schemeClr val="lt1"/>
          </a:fontRef>
        </p:style>
        <p:txBody>
          <a:bodyPr/>
          <a:lstStyle/>
          <a:p>
            <a:pPr rtl="0" eaLnBrk="1" hangingPunct="1">
              <a:defRPr/>
            </a:pPr>
            <a:r>
              <a:rPr lang="en-US" altLang="ar-SA" sz="3200" b="1" dirty="0" smtClean="0"/>
              <a:t>Herpes Simplex</a:t>
            </a:r>
          </a:p>
        </p:txBody>
      </p:sp>
      <p:sp>
        <p:nvSpPr>
          <p:cNvPr id="24579" name="Rectangle 3"/>
          <p:cNvSpPr>
            <a:spLocks noGrp="1" noChangeArrowheads="1"/>
          </p:cNvSpPr>
          <p:nvPr>
            <p:ph type="body" idx="1"/>
          </p:nvPr>
        </p:nvSpPr>
        <p:spPr>
          <a:xfrm>
            <a:off x="1187450" y="1125538"/>
            <a:ext cx="8456648" cy="5446734"/>
          </a:xfrm>
        </p:spPr>
        <p:txBody>
          <a:bodyPr>
            <a:noAutofit/>
          </a:bodyPr>
          <a:lstStyle/>
          <a:p>
            <a:pPr eaLnBrk="1" hangingPunct="1">
              <a:lnSpc>
                <a:spcPct val="70000"/>
              </a:lnSpc>
            </a:pPr>
            <a:endParaRPr lang="en-US" altLang="en-US" sz="2000" b="1" dirty="0" smtClean="0"/>
          </a:p>
          <a:p>
            <a:pPr algn="l" rtl="0" eaLnBrk="1" hangingPunct="1">
              <a:lnSpc>
                <a:spcPct val="70000"/>
              </a:lnSpc>
            </a:pPr>
            <a:r>
              <a:rPr lang="el-GR" altLang="ar-SA" sz="2000" b="1" dirty="0" smtClean="0"/>
              <a:t>ΑΥΞΗΜΕΝΗ ΒΑΡΥΤΗΤΑ ΚΑΤΑ ΤΗΝ ΚΥΗΣΗ</a:t>
            </a:r>
          </a:p>
          <a:p>
            <a:r>
              <a:rPr lang="el-GR" sz="2000" b="1" dirty="0" smtClean="0">
                <a:solidFill>
                  <a:srgbClr val="002060"/>
                </a:solidFill>
              </a:rPr>
              <a:t>↑ γενικευμένη λοίμωξη: 39% θνητότητα</a:t>
            </a:r>
          </a:p>
          <a:p>
            <a:r>
              <a:rPr lang="el-GR" sz="2000" b="1" dirty="0" smtClean="0"/>
              <a:t>ηπατίτιδα</a:t>
            </a:r>
          </a:p>
          <a:p>
            <a:r>
              <a:rPr lang="el-GR" sz="2000" b="1" dirty="0" smtClean="0"/>
              <a:t>Υποτροπές έρπητα γεννητικών οργάνων</a:t>
            </a:r>
          </a:p>
          <a:p>
            <a:pPr>
              <a:buNone/>
            </a:pPr>
            <a:r>
              <a:rPr lang="el-GR" sz="2000" b="1" dirty="0" smtClean="0"/>
              <a:t>ΕΠΙΠΛΟΚΕΣ ΣΤΟ ΕΜΒΡΥΟ</a:t>
            </a:r>
          </a:p>
          <a:p>
            <a:pPr algn="l" rtl="0" eaLnBrk="1" hangingPunct="1">
              <a:lnSpc>
                <a:spcPct val="70000"/>
              </a:lnSpc>
              <a:buNone/>
            </a:pPr>
            <a:endParaRPr lang="el-GR" altLang="ar-SA" sz="2000" b="1" dirty="0" smtClean="0">
              <a:solidFill>
                <a:srgbClr val="002060"/>
              </a:solidFill>
            </a:endParaRPr>
          </a:p>
          <a:p>
            <a:pPr algn="l" rtl="0" eaLnBrk="1" hangingPunct="1">
              <a:lnSpc>
                <a:spcPct val="70000"/>
              </a:lnSpc>
              <a:buNone/>
            </a:pPr>
            <a:r>
              <a:rPr lang="el-GR" altLang="ar-SA" sz="2000" b="1" dirty="0" smtClean="0">
                <a:solidFill>
                  <a:srgbClr val="002060"/>
                </a:solidFill>
              </a:rPr>
              <a:t>ΠΡΩΤΟΛΟΙΜΩΞΗ</a:t>
            </a:r>
            <a:endParaRPr lang="en-US" altLang="ar-SA" sz="2000" b="1" dirty="0" smtClean="0">
              <a:solidFill>
                <a:srgbClr val="002060"/>
              </a:solidFill>
            </a:endParaRPr>
          </a:p>
          <a:p>
            <a:pPr>
              <a:lnSpc>
                <a:spcPct val="70000"/>
              </a:lnSpc>
            </a:pPr>
            <a:r>
              <a:rPr lang="el-GR" altLang="ar-SA" sz="2000" b="1" dirty="0" smtClean="0"/>
              <a:t>ΑΠΟΒΟΛΗ</a:t>
            </a:r>
          </a:p>
          <a:p>
            <a:pPr>
              <a:lnSpc>
                <a:spcPct val="70000"/>
              </a:lnSpc>
            </a:pPr>
            <a:r>
              <a:rPr lang="el-GR" altLang="ar-SA" sz="2000" b="1" dirty="0" smtClean="0"/>
              <a:t>ΣΥΝΔΡΟΜΟ </a:t>
            </a:r>
            <a:r>
              <a:rPr lang="en-US" altLang="ar-SA" sz="2000" b="1" dirty="0" smtClean="0"/>
              <a:t>TORCH</a:t>
            </a:r>
          </a:p>
          <a:p>
            <a:pPr algn="l" rtl="0" eaLnBrk="1" hangingPunct="1">
              <a:lnSpc>
                <a:spcPct val="70000"/>
              </a:lnSpc>
              <a:buNone/>
            </a:pPr>
            <a:r>
              <a:rPr lang="en-US" altLang="ar-SA" sz="2000" b="1" dirty="0" smtClean="0">
                <a:solidFill>
                  <a:srgbClr val="002060"/>
                </a:solidFill>
              </a:rPr>
              <a:t>Y</a:t>
            </a:r>
            <a:r>
              <a:rPr lang="el-GR" altLang="ar-SA" sz="2000" b="1" dirty="0" smtClean="0">
                <a:solidFill>
                  <a:srgbClr val="002060"/>
                </a:solidFill>
              </a:rPr>
              <a:t>ΠΟΤΡΟΠΗ</a:t>
            </a:r>
            <a:endParaRPr lang="en-US" altLang="ar-SA" sz="2000" b="1" dirty="0" smtClean="0">
              <a:solidFill>
                <a:srgbClr val="002060"/>
              </a:solidFill>
            </a:endParaRPr>
          </a:p>
          <a:p>
            <a:pPr>
              <a:lnSpc>
                <a:spcPct val="70000"/>
              </a:lnSpc>
            </a:pPr>
            <a:r>
              <a:rPr lang="el-GR" altLang="ar-SA" sz="2000" b="1" dirty="0" smtClean="0"/>
              <a:t>ΒΛΕΝΟΔΕΡΜ</a:t>
            </a:r>
            <a:r>
              <a:rPr lang="en-US" altLang="ar-SA" sz="2000" b="1" dirty="0" smtClean="0"/>
              <a:t>A</a:t>
            </a:r>
            <a:r>
              <a:rPr lang="el-GR" altLang="ar-SA" sz="2000" b="1" dirty="0" smtClean="0"/>
              <a:t>ΤΙΚΕΣ ΒΛΑΒΕΣ</a:t>
            </a:r>
          </a:p>
          <a:p>
            <a:pPr>
              <a:lnSpc>
                <a:spcPct val="70000"/>
              </a:lnSpc>
            </a:pPr>
            <a:r>
              <a:rPr lang="el-GR" altLang="ar-SA" sz="2000" b="1" dirty="0" smtClean="0"/>
              <a:t>ΓΕΝΙΚΕΥΜΕΝΗ ΝΟΣΟΣ</a:t>
            </a:r>
          </a:p>
          <a:p>
            <a:pPr>
              <a:lnSpc>
                <a:spcPct val="70000"/>
              </a:lnSpc>
            </a:pPr>
            <a:r>
              <a:rPr lang="el-GR" altLang="ar-SA" sz="2000" b="1" dirty="0" smtClean="0"/>
              <a:t>ΕΓΚΕΦΑΛΙΤΙΔΑ</a:t>
            </a:r>
          </a:p>
          <a:p>
            <a:pPr>
              <a:lnSpc>
                <a:spcPct val="70000"/>
              </a:lnSpc>
            </a:pPr>
            <a:endParaRPr lang="el-GR" altLang="ar-SA" sz="2000" b="1" dirty="0" smtClean="0"/>
          </a:p>
          <a:p>
            <a:pPr algn="l" rtl="0" eaLnBrk="1" hangingPunct="1">
              <a:lnSpc>
                <a:spcPct val="70000"/>
              </a:lnSpc>
              <a:buFont typeface="Wingdings" pitchFamily="2" charset="2"/>
              <a:buNone/>
            </a:pPr>
            <a:r>
              <a:rPr lang="el-GR" altLang="ar-SA" sz="2000" b="1" dirty="0" smtClean="0"/>
              <a:t>ΜΕΤΑΔΟΣΗ ΚΑΤΑ ΤΟΝ ΤΟΚΕΤΟ</a:t>
            </a:r>
          </a:p>
          <a:p>
            <a:pPr algn="l" rtl="0" eaLnBrk="1" hangingPunct="1">
              <a:lnSpc>
                <a:spcPct val="70000"/>
              </a:lnSpc>
              <a:buFont typeface="Wingdings" pitchFamily="2" charset="2"/>
              <a:buNone/>
            </a:pPr>
            <a:r>
              <a:rPr lang="el-GR" altLang="ar-SA" sz="2000" b="1" dirty="0" smtClean="0">
                <a:solidFill>
                  <a:srgbClr val="002060"/>
                </a:solidFill>
              </a:rPr>
              <a:t>ΘΕΡΑΠΕΙΑ</a:t>
            </a:r>
          </a:p>
          <a:p>
            <a:pPr algn="l" rtl="0" eaLnBrk="1" hangingPunct="1">
              <a:lnSpc>
                <a:spcPct val="70000"/>
              </a:lnSpc>
              <a:buFont typeface="Wingdings" pitchFamily="2" charset="2"/>
              <a:buNone/>
            </a:pPr>
            <a:r>
              <a:rPr lang="el-GR" altLang="ar-SA" sz="2000" b="1" dirty="0" smtClean="0"/>
              <a:t>ΑΚΥΚΛΟΒΙΡΗ ΣΤΟ 3</a:t>
            </a:r>
            <a:r>
              <a:rPr lang="el-GR" altLang="ar-SA" sz="2000" b="1" baseline="30000" dirty="0" smtClean="0"/>
              <a:t>Ο</a:t>
            </a:r>
            <a:r>
              <a:rPr lang="el-GR" altLang="ar-SA" sz="2000" b="1" dirty="0" smtClean="0"/>
              <a:t> ΤΡΙΜΗΝΟ ± ΚΑΙΣΑΡΙΚΗ</a:t>
            </a:r>
            <a:endParaRPr lang="en-US" altLang="ar-SA"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0"/>
            <a:ext cx="8229600" cy="857232"/>
          </a:xfrm>
        </p:spPr>
        <p:style>
          <a:lnRef idx="3">
            <a:schemeClr val="lt1"/>
          </a:lnRef>
          <a:fillRef idx="1">
            <a:schemeClr val="accent4"/>
          </a:fillRef>
          <a:effectRef idx="1">
            <a:schemeClr val="accent4"/>
          </a:effectRef>
          <a:fontRef idx="minor">
            <a:schemeClr val="lt1"/>
          </a:fontRef>
        </p:style>
        <p:txBody>
          <a:bodyPr>
            <a:normAutofit/>
          </a:bodyPr>
          <a:lstStyle/>
          <a:p>
            <a:r>
              <a:rPr lang="el-GR" sz="4000" dirty="0" smtClean="0"/>
              <a:t>ΚΥΗΣΗ ≠ ΑΝΟΣΟΚΑΤΑΣΤΟΛΗ</a:t>
            </a:r>
            <a:endParaRPr lang="el-GR" sz="4000" dirty="0"/>
          </a:p>
        </p:txBody>
      </p:sp>
      <p:pic>
        <p:nvPicPr>
          <p:cNvPr id="3073" name="Picture 1"/>
          <p:cNvPicPr>
            <a:picLocks noGrp="1" noChangeAspect="1" noChangeArrowheads="1"/>
          </p:cNvPicPr>
          <p:nvPr>
            <p:ph idx="1"/>
          </p:nvPr>
        </p:nvPicPr>
        <p:blipFill>
          <a:blip r:embed="rId2"/>
          <a:srcRect/>
          <a:stretch>
            <a:fillRect/>
          </a:stretch>
        </p:blipFill>
        <p:spPr bwMode="auto">
          <a:xfrm>
            <a:off x="0" y="789838"/>
            <a:ext cx="9144000" cy="6038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3673475" cy="792162"/>
          </a:xfrm>
        </p:spPr>
        <p:style>
          <a:lnRef idx="2">
            <a:schemeClr val="accent1">
              <a:shade val="50000"/>
            </a:schemeClr>
          </a:lnRef>
          <a:fillRef idx="1">
            <a:schemeClr val="accent1"/>
          </a:fillRef>
          <a:effectRef idx="0">
            <a:schemeClr val="accent1"/>
          </a:effectRef>
          <a:fontRef idx="minor">
            <a:schemeClr val="lt1"/>
          </a:fontRef>
        </p:style>
        <p:txBody>
          <a:bodyPr/>
          <a:lstStyle/>
          <a:p>
            <a:pPr rtl="0" eaLnBrk="1" hangingPunct="1">
              <a:defRPr/>
            </a:pPr>
            <a:r>
              <a:rPr lang="el-GR" altLang="ar-SA" b="1" dirty="0" smtClean="0"/>
              <a:t>ΣΥΦΙΛΗ</a:t>
            </a:r>
            <a:endParaRPr lang="en-US" altLang="ar-SA" b="1" dirty="0" smtClean="0"/>
          </a:p>
        </p:txBody>
      </p:sp>
      <p:sp>
        <p:nvSpPr>
          <p:cNvPr id="28675" name="Rectangle 3"/>
          <p:cNvSpPr>
            <a:spLocks noGrp="1" noChangeArrowheads="1"/>
          </p:cNvSpPr>
          <p:nvPr>
            <p:ph type="body" idx="1"/>
          </p:nvPr>
        </p:nvSpPr>
        <p:spPr>
          <a:xfrm>
            <a:off x="0" y="714356"/>
            <a:ext cx="6121400" cy="5175250"/>
          </a:xfrm>
        </p:spPr>
        <p:txBody>
          <a:bodyPr/>
          <a:lstStyle/>
          <a:p>
            <a:pPr eaLnBrk="1" hangingPunct="1">
              <a:lnSpc>
                <a:spcPct val="80000"/>
              </a:lnSpc>
            </a:pPr>
            <a:endParaRPr lang="en-US" altLang="en-US" sz="2400" b="1" dirty="0" smtClean="0"/>
          </a:p>
          <a:p>
            <a:pPr algn="l" rtl="0" eaLnBrk="1" hangingPunct="1">
              <a:lnSpc>
                <a:spcPct val="80000"/>
              </a:lnSpc>
            </a:pPr>
            <a:r>
              <a:rPr lang="el-GR" altLang="ar-SA" sz="2400" b="1" dirty="0" smtClean="0">
                <a:solidFill>
                  <a:schemeClr val="accent2"/>
                </a:solidFill>
              </a:rPr>
              <a:t>ΟΣΟ ΑΠΕΧΕΙ Η ΛΟΙΜΩΞΗ ΑΠΟ ΤΗ ΣΥΛΛΗΨΗ ΤΟΣΟ ΚΑΛΥΤΕΡΑ ΓΙΑ ΤΟ ΕΜΒΡΥΟ</a:t>
            </a:r>
            <a:endParaRPr lang="en-US" altLang="ar-SA" sz="2400" dirty="0" smtClean="0"/>
          </a:p>
          <a:p>
            <a:pPr algn="l" rtl="0" eaLnBrk="1" hangingPunct="1">
              <a:lnSpc>
                <a:spcPct val="80000"/>
              </a:lnSpc>
            </a:pPr>
            <a:r>
              <a:rPr lang="el-GR" altLang="ar-SA" sz="2400" dirty="0" smtClean="0"/>
              <a:t>ΑΠΟΒΟΛΗ, ΓΕΝΝΗΣΗ ΝΕΚΡΟΥ ΕΜΒΡΥΟΥ</a:t>
            </a:r>
          </a:p>
          <a:p>
            <a:pPr algn="l" rtl="0" eaLnBrk="1" hangingPunct="1">
              <a:lnSpc>
                <a:spcPct val="80000"/>
              </a:lnSpc>
            </a:pPr>
            <a:r>
              <a:rPr lang="el-GR" altLang="ar-SA" sz="2400" dirty="0" smtClean="0"/>
              <a:t>ΣΥΓΓΕΝΗΣ ΣΥΦΙΛΗ</a:t>
            </a:r>
            <a:endParaRPr lang="en-US" altLang="ar-SA" sz="2400" dirty="0" smtClean="0"/>
          </a:p>
          <a:p>
            <a:pPr algn="l" rtl="0" eaLnBrk="1" hangingPunct="1">
              <a:lnSpc>
                <a:spcPct val="80000"/>
              </a:lnSpc>
              <a:buNone/>
            </a:pPr>
            <a:endParaRPr lang="en-US" altLang="en-US" sz="2400" dirty="0" smtClean="0"/>
          </a:p>
        </p:txBody>
      </p:sp>
      <p:pic>
        <p:nvPicPr>
          <p:cNvPr id="3074" name="Picture 2" descr="C:\Users\Βασίλειος\Desktop\qBUwkbHPeCAvqzAHYu-SQw_m.jpg"/>
          <p:cNvPicPr>
            <a:picLocks noChangeAspect="1" noChangeArrowheads="1"/>
          </p:cNvPicPr>
          <p:nvPr/>
        </p:nvPicPr>
        <p:blipFill>
          <a:blip r:embed="rId2"/>
          <a:srcRect/>
          <a:stretch>
            <a:fillRect/>
          </a:stretch>
        </p:blipFill>
        <p:spPr bwMode="auto">
          <a:xfrm>
            <a:off x="2848884" y="2571744"/>
            <a:ext cx="5652206" cy="4286256"/>
          </a:xfrm>
          <a:prstGeom prst="rect">
            <a:avLst/>
          </a:prstGeom>
          <a:noFill/>
        </p:spPr>
      </p:pic>
      <p:sp>
        <p:nvSpPr>
          <p:cNvPr id="5" name="4 - Ορθογώνιο"/>
          <p:cNvSpPr/>
          <p:nvPr/>
        </p:nvSpPr>
        <p:spPr>
          <a:xfrm>
            <a:off x="0" y="2428868"/>
            <a:ext cx="2786050" cy="2031325"/>
          </a:xfrm>
          <a:prstGeom prst="rect">
            <a:avLst/>
          </a:prstGeom>
        </p:spPr>
        <p:txBody>
          <a:bodyPr wrap="square">
            <a:spAutoFit/>
          </a:bodyPr>
          <a:lstStyle/>
          <a:p>
            <a:pPr marL="609600" indent="-609600" algn="ctr">
              <a:lnSpc>
                <a:spcPct val="70000"/>
              </a:lnSpc>
            </a:pPr>
            <a:r>
              <a:rPr lang="el-GR" altLang="ar-SA" sz="2000" b="1" dirty="0" smtClean="0">
                <a:solidFill>
                  <a:schemeClr val="accent2"/>
                </a:solidFill>
              </a:rPr>
              <a:t>ΘΕΡΑΠΕΙΑ</a:t>
            </a:r>
            <a:endParaRPr lang="en-US" altLang="ar-SA" sz="2000" b="1" dirty="0" smtClean="0"/>
          </a:p>
          <a:p>
            <a:pPr marL="609600" indent="-609600" algn="ctr">
              <a:lnSpc>
                <a:spcPct val="70000"/>
              </a:lnSpc>
            </a:pPr>
            <a:r>
              <a:rPr lang="el-GR" altLang="ar-SA" sz="2000" b="1" dirty="0" smtClean="0"/>
              <a:t>&lt;16 ΕΒΔΟΜΑΔΕΣ</a:t>
            </a:r>
          </a:p>
          <a:p>
            <a:pPr marL="609600" indent="-609600" algn="ctr">
              <a:lnSpc>
                <a:spcPct val="70000"/>
              </a:lnSpc>
            </a:pPr>
            <a:r>
              <a:rPr lang="el-GR" altLang="ar-SA" sz="2000" b="1" i="1" dirty="0" smtClean="0"/>
              <a:t>ΠΡΙΝ ΠΕΡΑΣΟΥΝ ΟΙ ΣΠΕΙΡΟΧΑΙΤΕΣ ΑΠΟ ΤΟΝ ΠΛΑΚΟΥΝΤΑ!!</a:t>
            </a:r>
            <a:endParaRPr lang="en-US" altLang="ar-SA" sz="2000" b="1" i="1" dirty="0" smtClean="0"/>
          </a:p>
          <a:p>
            <a:pPr marL="609600" indent="-609600" algn="ctr">
              <a:lnSpc>
                <a:spcPct val="70000"/>
              </a:lnSpc>
            </a:pPr>
            <a:r>
              <a:rPr lang="en-US" altLang="ar-SA" sz="2000" b="1" i="1" dirty="0" smtClean="0"/>
              <a:t> </a:t>
            </a:r>
            <a:r>
              <a:rPr lang="el-GR" altLang="ar-SA" sz="2000" b="1" i="1" dirty="0" smtClean="0"/>
              <a:t>ΠΕΝΙΚΙΛΛΙΝΗ ΚΑΙ ΣΕ ΑΛΛΕΡΓΙΑ ΕΡΥΘΡΟΜΥΚΙΝΗ</a:t>
            </a:r>
            <a:endParaRPr lang="en-US" altLang="ar-SA" sz="20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46127"/>
            <a:ext cx="8686800" cy="5911873"/>
          </a:xfrm>
        </p:spPr>
        <p:txBody>
          <a:bodyPr>
            <a:normAutofit fontScale="55000" lnSpcReduction="20000"/>
          </a:bodyPr>
          <a:lstStyle/>
          <a:p>
            <a:pPr>
              <a:buNone/>
            </a:pPr>
            <a:r>
              <a:rPr lang="el-GR" b="1" dirty="0" smtClean="0"/>
              <a:t>Α </a:t>
            </a:r>
          </a:p>
          <a:p>
            <a:pPr>
              <a:buNone/>
            </a:pPr>
            <a:r>
              <a:rPr lang="el-GR" dirty="0" smtClean="0"/>
              <a:t>Ελεγχόμενες μελέτες σε ανθρώπους δεν έδειξαν εμβρυϊκό κίνδυνο. Αυτά τα </a:t>
            </a:r>
          </a:p>
          <a:p>
            <a:pPr>
              <a:buNone/>
            </a:pPr>
            <a:r>
              <a:rPr lang="el-GR" dirty="0" smtClean="0"/>
              <a:t>φάρμακα είναι τα ασφαλέστερα. </a:t>
            </a:r>
          </a:p>
          <a:p>
            <a:pPr>
              <a:buNone/>
            </a:pPr>
            <a:r>
              <a:rPr lang="el-GR" b="1" dirty="0" smtClean="0"/>
              <a:t>Β </a:t>
            </a:r>
          </a:p>
          <a:p>
            <a:pPr>
              <a:buNone/>
            </a:pPr>
            <a:r>
              <a:rPr lang="el-GR" dirty="0" smtClean="0"/>
              <a:t>Μελέτες σε ζώα δεν έδειξαν κάποιον κίνδυνο για το έμβρυο, αλλά δεν έγιναν </a:t>
            </a:r>
          </a:p>
          <a:p>
            <a:pPr>
              <a:buNone/>
            </a:pPr>
            <a:r>
              <a:rPr lang="el-GR" dirty="0" smtClean="0"/>
              <a:t>ελεγχόμενες μελέτες σε ανθρώπους, ή οι μελέτες σε ζώα έδειξαν έναν </a:t>
            </a:r>
            <a:r>
              <a:rPr lang="el-GR" dirty="0" err="1" smtClean="0"/>
              <a:t>κίνδυ</a:t>
            </a:r>
            <a:endParaRPr lang="el-GR" dirty="0" smtClean="0"/>
          </a:p>
          <a:p>
            <a:pPr>
              <a:buNone/>
            </a:pPr>
            <a:r>
              <a:rPr lang="el-GR" dirty="0" err="1" smtClean="0"/>
              <a:t>νο</a:t>
            </a:r>
            <a:r>
              <a:rPr lang="el-GR" dirty="0" smtClean="0"/>
              <a:t> για το έμβρυο αλλά οι καλά ελεγχόμενες μελέτες σε ανθρώπους δεν έδει</a:t>
            </a:r>
          </a:p>
          <a:p>
            <a:pPr>
              <a:buNone/>
            </a:pPr>
            <a:r>
              <a:rPr lang="el-GR" dirty="0" err="1" smtClean="0"/>
              <a:t>ξαν</a:t>
            </a:r>
            <a:r>
              <a:rPr lang="el-GR" dirty="0" smtClean="0"/>
              <a:t> τέτοιο κίνδυνο.</a:t>
            </a:r>
          </a:p>
          <a:p>
            <a:pPr>
              <a:buNone/>
            </a:pPr>
            <a:r>
              <a:rPr lang="el-GR" b="1" dirty="0" smtClean="0"/>
              <a:t>C </a:t>
            </a:r>
          </a:p>
          <a:p>
            <a:pPr>
              <a:buNone/>
            </a:pPr>
            <a:r>
              <a:rPr lang="el-GR" dirty="0" smtClean="0"/>
              <a:t>Δεν υπάρχουν επαρκείς μελέτες σε ανθρώπους ή σε ζώα, ή ανεπιθύμητες </a:t>
            </a:r>
            <a:r>
              <a:rPr lang="el-GR" dirty="0" err="1" smtClean="0"/>
              <a:t>επι</a:t>
            </a:r>
            <a:endParaRPr lang="el-GR" dirty="0" smtClean="0"/>
          </a:p>
          <a:p>
            <a:pPr>
              <a:buNone/>
            </a:pPr>
            <a:r>
              <a:rPr lang="el-GR" dirty="0" smtClean="0"/>
              <a:t>δράσεις στα έμβρυα φάνηκαν σε μελέτες σε ζώα αλλά δεν υπάρχουν </a:t>
            </a:r>
            <a:r>
              <a:rPr lang="el-GR" dirty="0" err="1" smtClean="0"/>
              <a:t>διαθέσι</a:t>
            </a:r>
            <a:endParaRPr lang="el-GR" dirty="0" smtClean="0"/>
          </a:p>
          <a:p>
            <a:pPr>
              <a:buNone/>
            </a:pPr>
            <a:r>
              <a:rPr lang="el-GR" dirty="0" smtClean="0"/>
              <a:t>μα δεδομένα από ανθρώπους. Χρήση μόνο αν δεν υπάρχουν ασφαλέστερα </a:t>
            </a:r>
          </a:p>
          <a:p>
            <a:pPr>
              <a:buNone/>
            </a:pPr>
            <a:r>
              <a:rPr lang="el-GR" dirty="0" smtClean="0"/>
              <a:t>εναλλακτικά φάρμακα ή αν το όφελος </a:t>
            </a:r>
            <a:r>
              <a:rPr lang="el-GR" dirty="0" err="1" smtClean="0"/>
              <a:t>υπερσκελίζει</a:t>
            </a:r>
            <a:r>
              <a:rPr lang="el-GR" dirty="0" smtClean="0"/>
              <a:t> τον κίνδυνο.</a:t>
            </a:r>
          </a:p>
          <a:p>
            <a:pPr>
              <a:buNone/>
            </a:pPr>
            <a:r>
              <a:rPr lang="el-GR" b="1" dirty="0" smtClean="0"/>
              <a:t>D</a:t>
            </a:r>
          </a:p>
          <a:p>
            <a:pPr>
              <a:buNone/>
            </a:pPr>
            <a:r>
              <a:rPr lang="el-GR" dirty="0" smtClean="0"/>
              <a:t> Υπάρχουν ενδείξεις ότι υπάρχει κίνδυνος για το ανθρώπινο έμβρυο, αλλά τα </a:t>
            </a:r>
          </a:p>
          <a:p>
            <a:pPr>
              <a:buNone/>
            </a:pPr>
            <a:r>
              <a:rPr lang="el-GR" dirty="0" smtClean="0"/>
              <a:t>οφέλη ίσως </a:t>
            </a:r>
            <a:r>
              <a:rPr lang="el-GR" dirty="0" err="1" smtClean="0"/>
              <a:t>υπερσκελίζουν</a:t>
            </a:r>
            <a:r>
              <a:rPr lang="el-GR" dirty="0" smtClean="0"/>
              <a:t> τον κίνδυνο σε κάποιες περιστάσεις (π.χ. </a:t>
            </a:r>
            <a:r>
              <a:rPr lang="el-GR" dirty="0" err="1" smtClean="0"/>
              <a:t>καταστά</a:t>
            </a:r>
            <a:endParaRPr lang="el-GR" dirty="0" smtClean="0"/>
          </a:p>
          <a:p>
            <a:pPr>
              <a:buNone/>
            </a:pPr>
            <a:r>
              <a:rPr lang="el-GR" dirty="0" smtClean="0"/>
              <a:t>σεις απειλητικές για τη ζωή, σοβαρές διαταραχές για τις οποίες ασφαλέστερα </a:t>
            </a:r>
          </a:p>
          <a:p>
            <a:pPr>
              <a:buNone/>
            </a:pPr>
            <a:r>
              <a:rPr lang="el-GR" dirty="0" smtClean="0"/>
              <a:t>φάρμακα δεν μπορούν να χρησιμοποιηθούν ή είναι αναποτελεσματικά).</a:t>
            </a:r>
          </a:p>
          <a:p>
            <a:pPr>
              <a:buNone/>
            </a:pPr>
            <a:r>
              <a:rPr lang="el-GR" b="1" dirty="0" smtClean="0"/>
              <a:t>X </a:t>
            </a:r>
          </a:p>
          <a:p>
            <a:pPr>
              <a:buNone/>
            </a:pPr>
            <a:r>
              <a:rPr lang="el-GR" dirty="0" smtClean="0"/>
              <a:t>Αποδεδειγμένοι εμβρυϊκοί κίνδυνοι που </a:t>
            </a:r>
            <a:r>
              <a:rPr lang="el-GR" dirty="0" err="1" smtClean="0"/>
              <a:t>υπερσκελίζουν</a:t>
            </a:r>
            <a:r>
              <a:rPr lang="el-GR" dirty="0" smtClean="0"/>
              <a:t> οποιοδήποτε πιθανό </a:t>
            </a:r>
          </a:p>
          <a:p>
            <a:pPr>
              <a:buNone/>
            </a:pPr>
            <a:r>
              <a:rPr lang="el-GR" dirty="0" smtClean="0"/>
              <a:t>όφελος.</a:t>
            </a:r>
            <a:endParaRPr lang="el-GR" dirty="0"/>
          </a:p>
        </p:txBody>
      </p:sp>
      <p:sp>
        <p:nvSpPr>
          <p:cNvPr id="4" name="3 - TextBox"/>
          <p:cNvSpPr txBox="1"/>
          <p:nvPr/>
        </p:nvSpPr>
        <p:spPr>
          <a:xfrm>
            <a:off x="428596" y="285728"/>
            <a:ext cx="609045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dirty="0" smtClean="0"/>
              <a:t>ΑΣΦΑΛΕΙΑ ΚΑΙ ΦΑΡΜΑΚΑ ΚΑΤΑ ΤΩΝ ΛΟΙΜΩΞΕΩΝ ΣΤΗΝ ΚΥΗΣΗ</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7329510" cy="72547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ANTIBIOTIKA KAI KY</a:t>
            </a:r>
            <a:r>
              <a:rPr lang="el-GR" dirty="0" smtClean="0"/>
              <a:t>ΗΣΗ</a:t>
            </a:r>
            <a:endParaRPr lang="el-GR" dirty="0"/>
          </a:p>
        </p:txBody>
      </p:sp>
      <p:sp>
        <p:nvSpPr>
          <p:cNvPr id="5" name="4 - TextBox"/>
          <p:cNvSpPr txBox="1"/>
          <p:nvPr/>
        </p:nvSpPr>
        <p:spPr>
          <a:xfrm>
            <a:off x="357158" y="1285860"/>
            <a:ext cx="144789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l-GR" b="1" dirty="0" smtClean="0"/>
              <a:t>ΚΑΤΗΓΟΡΙΑ Β</a:t>
            </a:r>
            <a:endParaRPr lang="el-GR" b="1" dirty="0"/>
          </a:p>
        </p:txBody>
      </p:sp>
      <p:sp>
        <p:nvSpPr>
          <p:cNvPr id="6" name="5 - TextBox"/>
          <p:cNvSpPr txBox="1"/>
          <p:nvPr/>
        </p:nvSpPr>
        <p:spPr>
          <a:xfrm>
            <a:off x="285720" y="2000240"/>
            <a:ext cx="4736105" cy="4524315"/>
          </a:xfrm>
          <a:prstGeom prst="rect">
            <a:avLst/>
          </a:prstGeom>
          <a:noFill/>
        </p:spPr>
        <p:txBody>
          <a:bodyPr wrap="none" rtlCol="0">
            <a:spAutoFit/>
          </a:bodyPr>
          <a:lstStyle/>
          <a:p>
            <a:pPr>
              <a:buFont typeface="Arial" pitchFamily="34" charset="0"/>
              <a:buChar char="•"/>
            </a:pPr>
            <a:r>
              <a:rPr lang="el-GR" dirty="0" smtClean="0"/>
              <a:t>ΠΕΝΙΚΙΛΛΙΝΗ-Β-ΛΑΚΤΑΜΕΣ</a:t>
            </a:r>
          </a:p>
          <a:p>
            <a:pPr>
              <a:buFont typeface="Arial" pitchFamily="34" charset="0"/>
              <a:buChar char="•"/>
            </a:pPr>
            <a:r>
              <a:rPr lang="el-GR" dirty="0" smtClean="0"/>
              <a:t>ΑΖΙΘΡΟΜΥΚΙΝΗ</a:t>
            </a:r>
          </a:p>
          <a:p>
            <a:pPr>
              <a:buFont typeface="Arial" pitchFamily="34" charset="0"/>
              <a:buChar char="•"/>
            </a:pPr>
            <a:r>
              <a:rPr lang="el-GR" dirty="0" smtClean="0"/>
              <a:t>ΚΕΦΑΛΟΣΠΟΡΙΝΕΣ</a:t>
            </a:r>
          </a:p>
          <a:p>
            <a:pPr>
              <a:buFont typeface="Arial" pitchFamily="34" charset="0"/>
              <a:buChar char="•"/>
            </a:pPr>
            <a:r>
              <a:rPr lang="el-GR" dirty="0" smtClean="0"/>
              <a:t>ΚΛΙΝΔΑΜΥΚΙΝΗ</a:t>
            </a:r>
            <a:r>
              <a:rPr lang="en-US" dirty="0" smtClean="0"/>
              <a:t>-MET</a:t>
            </a:r>
            <a:r>
              <a:rPr lang="el-GR" dirty="0" smtClean="0"/>
              <a:t>ΡΟΝΙΔΑΖΟΛΗ</a:t>
            </a:r>
          </a:p>
          <a:p>
            <a:pPr>
              <a:buFont typeface="Arial" pitchFamily="34" charset="0"/>
              <a:buChar char="•"/>
            </a:pPr>
            <a:r>
              <a:rPr lang="el-GR" dirty="0" smtClean="0"/>
              <a:t>ΚΟΤΡΙΜΟΞΑΖΟΛΗ &lt; 34 ΕΒΔΟΜΑΔΕΣ</a:t>
            </a:r>
          </a:p>
          <a:p>
            <a:pPr>
              <a:buFont typeface="Arial" pitchFamily="34" charset="0"/>
              <a:buChar char="•"/>
            </a:pPr>
            <a:r>
              <a:rPr lang="el-GR" dirty="0" smtClean="0"/>
              <a:t>ΝΙΤΡΟΦΟΥΡΑΝΤΟΪΝΗ (&lt;34 ΕΒΔΟΜΑΔΕΣ/ </a:t>
            </a:r>
            <a:r>
              <a:rPr lang="en-US" dirty="0" smtClean="0"/>
              <a:t>G6PD</a:t>
            </a:r>
            <a:r>
              <a:rPr lang="el-GR" dirty="0" smtClean="0"/>
              <a:t>)</a:t>
            </a:r>
          </a:p>
          <a:p>
            <a:pPr>
              <a:buFont typeface="Arial" pitchFamily="34" charset="0"/>
              <a:buChar char="•"/>
            </a:pPr>
            <a:r>
              <a:rPr lang="el-GR" dirty="0" smtClean="0"/>
              <a:t>ΜΕΡΟΠΕΝΕΜΗ &gt; 28 ΕΒΔΟΜΑΔΕΣ</a:t>
            </a:r>
          </a:p>
          <a:p>
            <a:pPr>
              <a:buFont typeface="Arial" pitchFamily="34" charset="0"/>
              <a:buChar char="•"/>
            </a:pPr>
            <a:endParaRPr lang="el-GR" dirty="0" smtClean="0"/>
          </a:p>
          <a:p>
            <a:pPr>
              <a:buFont typeface="Arial" pitchFamily="34" charset="0"/>
              <a:buChar char="•"/>
            </a:pPr>
            <a:r>
              <a:rPr lang="el-GR" dirty="0" smtClean="0"/>
              <a:t>ΑΚΥΚΛΟΒΙΡΗ</a:t>
            </a:r>
          </a:p>
          <a:p>
            <a:pPr>
              <a:buFont typeface="Arial" pitchFamily="34" charset="0"/>
              <a:buChar char="•"/>
            </a:pPr>
            <a:r>
              <a:rPr lang="el-GR" dirty="0" smtClean="0"/>
              <a:t>ΦΑΜΣΙΚΟΒΙΡΗ</a:t>
            </a:r>
          </a:p>
          <a:p>
            <a:pPr>
              <a:buFont typeface="Arial" pitchFamily="34" charset="0"/>
              <a:buChar char="•"/>
            </a:pPr>
            <a:r>
              <a:rPr lang="el-GR" dirty="0" smtClean="0"/>
              <a:t>ΒΑΛΑΣΙΚΛΟΒΙΡΗ</a:t>
            </a:r>
          </a:p>
          <a:p>
            <a:pPr>
              <a:buFont typeface="Arial" pitchFamily="34" charset="0"/>
              <a:buChar char="•"/>
            </a:pPr>
            <a:r>
              <a:rPr lang="el-GR" dirty="0" smtClean="0"/>
              <a:t>ΟΣΕΛΤΑΜΙΒΙΡΗ</a:t>
            </a:r>
          </a:p>
          <a:p>
            <a:pPr>
              <a:buFont typeface="Arial" pitchFamily="34" charset="0"/>
              <a:buChar char="•"/>
            </a:pPr>
            <a:endParaRPr lang="el-GR" dirty="0" smtClean="0"/>
          </a:p>
          <a:p>
            <a:pPr>
              <a:buFont typeface="Arial" pitchFamily="34" charset="0"/>
              <a:buChar char="•"/>
            </a:pPr>
            <a:r>
              <a:rPr lang="el-GR" dirty="0" smtClean="0"/>
              <a:t>ΑΜΦΟΤΕΡΙΚΙΝΗ Β</a:t>
            </a:r>
          </a:p>
          <a:p>
            <a:pPr>
              <a:buFont typeface="Arial" pitchFamily="34" charset="0"/>
              <a:buChar char="•"/>
            </a:pPr>
            <a:r>
              <a:rPr lang="el-GR" dirty="0" smtClean="0"/>
              <a:t>ΚΛΟΤΡΙΜΑΖΟΛΗ</a:t>
            </a:r>
            <a:endParaRPr lang="en-US" dirty="0" smtClean="0"/>
          </a:p>
          <a:p>
            <a:endParaRPr lang="el-GR" dirty="0"/>
          </a:p>
        </p:txBody>
      </p:sp>
      <p:cxnSp>
        <p:nvCxnSpPr>
          <p:cNvPr id="8" name="7 - Ευθεία γραμμή σύνδεσης"/>
          <p:cNvCxnSpPr/>
          <p:nvPr/>
        </p:nvCxnSpPr>
        <p:spPr>
          <a:xfrm rot="5400000">
            <a:off x="2001038" y="3856822"/>
            <a:ext cx="6000768"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8 - TextBox"/>
          <p:cNvSpPr txBox="1"/>
          <p:nvPr/>
        </p:nvSpPr>
        <p:spPr>
          <a:xfrm>
            <a:off x="5286380" y="1285860"/>
            <a:ext cx="165628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l-GR" b="1" dirty="0" smtClean="0"/>
              <a:t>ΚΑΤΗΓΟΡΙΑ </a:t>
            </a:r>
            <a:r>
              <a:rPr lang="en-US" b="1" dirty="0" smtClean="0"/>
              <a:t>C</a:t>
            </a:r>
            <a:r>
              <a:rPr lang="el-GR" b="1" dirty="0" smtClean="0"/>
              <a:t>-</a:t>
            </a:r>
            <a:r>
              <a:rPr lang="en-US" b="1" dirty="0" smtClean="0"/>
              <a:t>D</a:t>
            </a:r>
            <a:endParaRPr lang="el-GR" b="1" dirty="0"/>
          </a:p>
        </p:txBody>
      </p:sp>
      <p:sp>
        <p:nvSpPr>
          <p:cNvPr id="10" name="9 - TextBox"/>
          <p:cNvSpPr txBox="1"/>
          <p:nvPr/>
        </p:nvSpPr>
        <p:spPr>
          <a:xfrm>
            <a:off x="285720" y="857232"/>
            <a:ext cx="16878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dirty="0" smtClean="0"/>
              <a:t>ΕΠΙΤΡΕΠΟΝΤΑΙ..</a:t>
            </a:r>
            <a:endParaRPr lang="el-GR" dirty="0"/>
          </a:p>
        </p:txBody>
      </p:sp>
      <p:sp>
        <p:nvSpPr>
          <p:cNvPr id="11" name="10 - TextBox"/>
          <p:cNvSpPr txBox="1"/>
          <p:nvPr/>
        </p:nvSpPr>
        <p:spPr>
          <a:xfrm>
            <a:off x="5286380" y="785794"/>
            <a:ext cx="18819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l-GR" dirty="0" smtClean="0"/>
              <a:t>ΑΠΑΓΟΡΕΥΟΝΤΑΙ..</a:t>
            </a:r>
            <a:endParaRPr lang="el-GR" dirty="0"/>
          </a:p>
        </p:txBody>
      </p:sp>
      <p:sp>
        <p:nvSpPr>
          <p:cNvPr id="12" name="11 - TextBox"/>
          <p:cNvSpPr txBox="1"/>
          <p:nvPr/>
        </p:nvSpPr>
        <p:spPr>
          <a:xfrm>
            <a:off x="5286380" y="2000240"/>
            <a:ext cx="3635675" cy="5078313"/>
          </a:xfrm>
          <a:prstGeom prst="rect">
            <a:avLst/>
          </a:prstGeom>
          <a:noFill/>
        </p:spPr>
        <p:txBody>
          <a:bodyPr wrap="none" rtlCol="0">
            <a:spAutoFit/>
          </a:bodyPr>
          <a:lstStyle/>
          <a:p>
            <a:pPr>
              <a:buFont typeface="Arial" pitchFamily="34" charset="0"/>
              <a:buChar char="•"/>
            </a:pPr>
            <a:r>
              <a:rPr lang="el-GR" dirty="0" smtClean="0"/>
              <a:t>ΑΜΙΝΟΓΛΥΚΟΣΙΔΕΣ</a:t>
            </a:r>
          </a:p>
          <a:p>
            <a:pPr>
              <a:buFont typeface="Arial" pitchFamily="34" charset="0"/>
              <a:buChar char="•"/>
            </a:pPr>
            <a:r>
              <a:rPr lang="el-GR" dirty="0" smtClean="0"/>
              <a:t>ΚΙΝΟΛΟΝΕΣ</a:t>
            </a:r>
          </a:p>
          <a:p>
            <a:pPr>
              <a:buFont typeface="Arial" pitchFamily="34" charset="0"/>
              <a:buChar char="•"/>
            </a:pPr>
            <a:r>
              <a:rPr lang="el-GR" dirty="0" smtClean="0"/>
              <a:t>ΚΟΤΡΙΜΟΞΑΖΟΛΗ &gt; 34 ΕΒΔΟΜΑΔΕΣ</a:t>
            </a:r>
          </a:p>
          <a:p>
            <a:pPr>
              <a:buFont typeface="Arial" pitchFamily="34" charset="0"/>
              <a:buChar char="•"/>
            </a:pPr>
            <a:r>
              <a:rPr lang="el-GR" dirty="0" smtClean="0"/>
              <a:t>ΤΕΤΡΑΚΥΚΛΙΝΕΣ</a:t>
            </a:r>
          </a:p>
          <a:p>
            <a:pPr>
              <a:buFont typeface="Arial" pitchFamily="34" charset="0"/>
              <a:buChar char="•"/>
            </a:pPr>
            <a:r>
              <a:rPr lang="el-GR" dirty="0" smtClean="0"/>
              <a:t>ΙΜΙΠΕΝΕΜΗ</a:t>
            </a:r>
          </a:p>
          <a:p>
            <a:pPr>
              <a:buFont typeface="Arial" pitchFamily="34" charset="0"/>
              <a:buChar char="•"/>
            </a:pPr>
            <a:r>
              <a:rPr lang="el-GR" dirty="0" smtClean="0"/>
              <a:t>ΜΕΡΟΠΕΝΕΜΗ &lt; 28 ΕΒΔΟΜΑΔΕΣ</a:t>
            </a:r>
          </a:p>
          <a:p>
            <a:pPr>
              <a:buFont typeface="Arial" pitchFamily="34" charset="0"/>
              <a:buChar char="•"/>
            </a:pPr>
            <a:endParaRPr lang="el-GR" dirty="0" smtClean="0"/>
          </a:p>
          <a:p>
            <a:pPr>
              <a:buFont typeface="Arial" pitchFamily="34" charset="0"/>
              <a:buChar char="•"/>
            </a:pPr>
            <a:r>
              <a:rPr lang="el-GR" dirty="0" smtClean="0">
                <a:solidFill>
                  <a:srgbClr val="FF0000"/>
                </a:solidFill>
              </a:rPr>
              <a:t>ΡΙΜΠΑΒΙΡΙΝΗ (Χ)</a:t>
            </a:r>
          </a:p>
          <a:p>
            <a:pPr>
              <a:buFont typeface="Arial" pitchFamily="34" charset="0"/>
              <a:buChar char="•"/>
            </a:pPr>
            <a:r>
              <a:rPr lang="el-GR" dirty="0" smtClean="0"/>
              <a:t>ΦΩΣΚΑΡΝΕΤΗ</a:t>
            </a:r>
          </a:p>
          <a:p>
            <a:pPr>
              <a:buFont typeface="Arial" pitchFamily="34" charset="0"/>
              <a:buChar char="•"/>
            </a:pPr>
            <a:r>
              <a:rPr lang="el-GR" dirty="0" smtClean="0"/>
              <a:t>ΓΑΝΣΙΚΛΟΒΙΡΗ</a:t>
            </a:r>
          </a:p>
          <a:p>
            <a:pPr>
              <a:buFont typeface="Arial" pitchFamily="34" charset="0"/>
              <a:buChar char="•"/>
            </a:pPr>
            <a:r>
              <a:rPr lang="el-GR" dirty="0" smtClean="0"/>
              <a:t>ΑΜΑΝΤΑΔΙΝΗ</a:t>
            </a:r>
          </a:p>
          <a:p>
            <a:pPr>
              <a:buFont typeface="Arial" pitchFamily="34" charset="0"/>
              <a:buChar char="•"/>
            </a:pPr>
            <a:endParaRPr lang="el-GR" dirty="0" smtClean="0"/>
          </a:p>
          <a:p>
            <a:pPr>
              <a:buFont typeface="Arial" pitchFamily="34" charset="0"/>
              <a:buChar char="•"/>
            </a:pPr>
            <a:r>
              <a:rPr lang="el-GR" dirty="0" smtClean="0"/>
              <a:t>ΚΕΤΟΚΟΝΑΖΟΛΗ</a:t>
            </a:r>
          </a:p>
          <a:p>
            <a:pPr>
              <a:buFont typeface="Arial" pitchFamily="34" charset="0"/>
              <a:buChar char="•"/>
            </a:pPr>
            <a:r>
              <a:rPr lang="el-GR" dirty="0" smtClean="0"/>
              <a:t>ΦΛΟΥΚΟΝΑΖΟΛΗ</a:t>
            </a:r>
          </a:p>
          <a:p>
            <a:pPr>
              <a:buFont typeface="Arial" pitchFamily="34" charset="0"/>
              <a:buChar char="•"/>
            </a:pPr>
            <a:r>
              <a:rPr lang="el-GR" dirty="0" smtClean="0"/>
              <a:t>ΙΤΡΑΚΟΝΑΖΟΛΗ</a:t>
            </a:r>
          </a:p>
          <a:p>
            <a:pPr>
              <a:buFont typeface="Arial" pitchFamily="34" charset="0"/>
              <a:buChar char="•"/>
            </a:pPr>
            <a:r>
              <a:rPr lang="el-GR" dirty="0" smtClean="0"/>
              <a:t>ΜΙΚΟΝΑΖΟΛΗ </a:t>
            </a:r>
          </a:p>
          <a:p>
            <a:pPr>
              <a:buFont typeface="Arial" pitchFamily="34" charset="0"/>
              <a:buChar char="•"/>
            </a:pPr>
            <a:r>
              <a:rPr lang="el-GR" dirty="0" smtClean="0"/>
              <a:t>ΝΥΣΤΑΤΙΝΗ</a:t>
            </a:r>
          </a:p>
          <a:p>
            <a:pPr>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1143000"/>
          </a:xfrm>
        </p:spPr>
        <p:style>
          <a:lnRef idx="3">
            <a:schemeClr val="lt1"/>
          </a:lnRef>
          <a:fillRef idx="1">
            <a:schemeClr val="accent1"/>
          </a:fillRef>
          <a:effectRef idx="1">
            <a:schemeClr val="accent1"/>
          </a:effectRef>
          <a:fontRef idx="minor">
            <a:schemeClr val="lt1"/>
          </a:fontRef>
        </p:style>
        <p:txBody>
          <a:bodyPr/>
          <a:lstStyle/>
          <a:p>
            <a:r>
              <a:rPr lang="el-GR" b="1" dirty="0" smtClean="0"/>
              <a:t>ΕΥΧΑΡΙΣΤΩ!!</a:t>
            </a:r>
            <a:endParaRPr lang="el-GR" b="1" dirty="0"/>
          </a:p>
        </p:txBody>
      </p:sp>
      <p:pic>
        <p:nvPicPr>
          <p:cNvPr id="4098" name="Picture 2" descr="C:\Users\Βασίλειος\Desktop\images (1).jpg"/>
          <p:cNvPicPr>
            <a:picLocks noGrp="1" noChangeAspect="1" noChangeArrowheads="1"/>
          </p:cNvPicPr>
          <p:nvPr>
            <p:ph idx="1"/>
          </p:nvPr>
        </p:nvPicPr>
        <p:blipFill>
          <a:blip r:embed="rId2"/>
          <a:srcRect/>
          <a:stretch>
            <a:fillRect/>
          </a:stretch>
        </p:blipFill>
        <p:spPr bwMode="auto">
          <a:xfrm>
            <a:off x="0" y="1214422"/>
            <a:ext cx="4672036" cy="2428892"/>
          </a:xfrm>
          <a:prstGeom prst="rect">
            <a:avLst/>
          </a:prstGeom>
          <a:noFill/>
        </p:spPr>
      </p:pic>
      <p:pic>
        <p:nvPicPr>
          <p:cNvPr id="4099" name="Picture 3" descr="C:\Users\Βασίλειος\Desktop\Funny-Babies-Pictures-24.jpg"/>
          <p:cNvPicPr>
            <a:picLocks noChangeAspect="1" noChangeArrowheads="1"/>
          </p:cNvPicPr>
          <p:nvPr/>
        </p:nvPicPr>
        <p:blipFill>
          <a:blip r:embed="rId3"/>
          <a:srcRect/>
          <a:stretch>
            <a:fillRect/>
          </a:stretch>
        </p:blipFill>
        <p:spPr bwMode="auto">
          <a:xfrm>
            <a:off x="4805679" y="1500174"/>
            <a:ext cx="4338321" cy="5357826"/>
          </a:xfrm>
          <a:prstGeom prst="rect">
            <a:avLst/>
          </a:prstGeom>
          <a:noFill/>
        </p:spPr>
      </p:pic>
      <p:pic>
        <p:nvPicPr>
          <p:cNvPr id="4100" name="Picture 4" descr="C:\Users\Βασίλειος\Desktop\images (2).jpg"/>
          <p:cNvPicPr>
            <a:picLocks noChangeAspect="1" noChangeArrowheads="1"/>
          </p:cNvPicPr>
          <p:nvPr/>
        </p:nvPicPr>
        <p:blipFill>
          <a:blip r:embed="rId4"/>
          <a:srcRect/>
          <a:stretch>
            <a:fillRect/>
          </a:stretch>
        </p:blipFill>
        <p:spPr bwMode="auto">
          <a:xfrm>
            <a:off x="0" y="3643314"/>
            <a:ext cx="4929190" cy="321468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b="1" dirty="0" smtClean="0">
                <a:solidFill>
                  <a:srgbClr val="002060"/>
                </a:solidFill>
              </a:rPr>
              <a:t>ΗΠΑΤΙΤΙΔΑ Ε</a:t>
            </a:r>
          </a:p>
          <a:p>
            <a:r>
              <a:rPr lang="el-GR" b="1" dirty="0" smtClean="0">
                <a:solidFill>
                  <a:srgbClr val="002060"/>
                </a:solidFill>
              </a:rPr>
              <a:t>Υψηλή θνητότητα στο 3</a:t>
            </a:r>
            <a:r>
              <a:rPr lang="el-GR" b="1" baseline="30000" dirty="0" smtClean="0">
                <a:solidFill>
                  <a:srgbClr val="002060"/>
                </a:solidFill>
              </a:rPr>
              <a:t>ο</a:t>
            </a:r>
            <a:r>
              <a:rPr lang="el-GR" b="1" dirty="0" smtClean="0">
                <a:solidFill>
                  <a:srgbClr val="002060"/>
                </a:solidFill>
              </a:rPr>
              <a:t> τρίμηνο</a:t>
            </a:r>
          </a:p>
          <a:p>
            <a:r>
              <a:rPr lang="el-GR" b="1" dirty="0" smtClean="0">
                <a:solidFill>
                  <a:srgbClr val="002060"/>
                </a:solidFill>
              </a:rPr>
              <a:t>33-43% εγκύων στην Ινδία με </a:t>
            </a:r>
            <a:r>
              <a:rPr lang="en-US" b="1" dirty="0" smtClean="0">
                <a:solidFill>
                  <a:srgbClr val="002060"/>
                </a:solidFill>
              </a:rPr>
              <a:t>HEV</a:t>
            </a:r>
            <a:r>
              <a:rPr lang="en-US" b="1" dirty="0">
                <a:solidFill>
                  <a:srgbClr val="002060"/>
                </a:solidFill>
              </a:rPr>
              <a:t> </a:t>
            </a:r>
            <a:r>
              <a:rPr lang="el-GR" b="1" dirty="0" smtClean="0">
                <a:solidFill>
                  <a:srgbClr val="002060"/>
                </a:solidFill>
              </a:rPr>
              <a:t>εκδήλωσαν πολύ σοβαρή κλινική νόσο-ηπατική ανεπάρκεια</a:t>
            </a:r>
            <a:endParaRPr lang="en-US" b="1" dirty="0" smtClean="0">
              <a:solidFill>
                <a:srgbClr val="002060"/>
              </a:solidFill>
            </a:endParaRPr>
          </a:p>
          <a:p>
            <a:r>
              <a:rPr lang="el-GR" b="1" dirty="0" smtClean="0">
                <a:solidFill>
                  <a:srgbClr val="002060"/>
                </a:solidFill>
              </a:rPr>
              <a:t>θνητότητα:</a:t>
            </a:r>
            <a:r>
              <a:rPr lang="en-US" b="1" dirty="0" smtClean="0">
                <a:solidFill>
                  <a:srgbClr val="002060"/>
                </a:solidFill>
              </a:rPr>
              <a:t> </a:t>
            </a:r>
            <a:r>
              <a:rPr lang="el-GR" b="1" dirty="0" smtClean="0">
                <a:solidFill>
                  <a:srgbClr val="002060"/>
                </a:solidFill>
              </a:rPr>
              <a:t>έγκυες→15-25% </a:t>
            </a:r>
            <a:r>
              <a:rPr lang="en-US" b="1" dirty="0" smtClean="0">
                <a:solidFill>
                  <a:srgbClr val="002060"/>
                </a:solidFill>
              </a:rPr>
              <a:t>vs 0.5-4% </a:t>
            </a:r>
            <a:r>
              <a:rPr lang="el-GR" b="1" dirty="0" smtClean="0">
                <a:solidFill>
                  <a:srgbClr val="002060"/>
                </a:solidFill>
              </a:rPr>
              <a:t> στον γενικό πληθυσμό</a:t>
            </a:r>
            <a:endParaRPr lang="el-GR" b="1" dirty="0">
              <a:solidFill>
                <a:srgbClr val="002060"/>
              </a:solidFill>
            </a:endParaRPr>
          </a:p>
        </p:txBody>
      </p:sp>
      <p:sp>
        <p:nvSpPr>
          <p:cNvPr id="4"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ΒΑΡΥΤΗΤΑ ΚΑΤΑ ΤΗΝ ΚΥΗΣΗ</a:t>
            </a:r>
            <a:endParaRPr lang="el-G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785926"/>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l-GR" b="1" dirty="0" smtClean="0"/>
              <a:t>ΛΟΙΜΩΞΕΙΣ ΜΕ ΑΥΞΗΜΕΝΗ ΕΠΙΠΤΩΣΗ και ΒΑΡΥΤΗΤΑ </a:t>
            </a:r>
            <a:br>
              <a:rPr lang="el-GR" b="1" dirty="0" smtClean="0"/>
            </a:br>
            <a:r>
              <a:rPr lang="el-GR" b="1" dirty="0" smtClean="0"/>
              <a:t>ΚΑΤΑ ΤΗΝ ΚΥΗΣΗ</a:t>
            </a:r>
            <a:endParaRPr lang="el-GR" b="1" dirty="0"/>
          </a:p>
        </p:txBody>
      </p:sp>
      <p:sp>
        <p:nvSpPr>
          <p:cNvPr id="3" name="2 - Θέση περιεχομένου"/>
          <p:cNvSpPr>
            <a:spLocks noGrp="1"/>
          </p:cNvSpPr>
          <p:nvPr>
            <p:ph idx="1"/>
          </p:nvPr>
        </p:nvSpPr>
        <p:spPr>
          <a:xfrm>
            <a:off x="500034" y="2071678"/>
            <a:ext cx="8229600" cy="4525963"/>
          </a:xfrm>
        </p:spPr>
        <p:txBody>
          <a:bodyPr/>
          <a:lstStyle/>
          <a:p>
            <a:pPr>
              <a:buNone/>
            </a:pPr>
            <a:r>
              <a:rPr lang="el-GR" b="1" dirty="0" smtClean="0">
                <a:solidFill>
                  <a:srgbClr val="0070C0"/>
                </a:solidFill>
              </a:rPr>
              <a:t>ΕΛΟΝΟΣΙΑ, </a:t>
            </a:r>
            <a:r>
              <a:rPr lang="en-US" b="1" dirty="0" smtClean="0">
                <a:solidFill>
                  <a:srgbClr val="0070C0"/>
                </a:solidFill>
              </a:rPr>
              <a:t>P. FALCIPARUM</a:t>
            </a:r>
            <a:endParaRPr lang="el-GR" b="1" dirty="0" smtClean="0">
              <a:solidFill>
                <a:srgbClr val="0070C0"/>
              </a:solidFill>
            </a:endParaRPr>
          </a:p>
          <a:p>
            <a:r>
              <a:rPr lang="el-GR" dirty="0"/>
              <a:t>ε</a:t>
            </a:r>
            <a:r>
              <a:rPr lang="el-GR" dirty="0" smtClean="0"/>
              <a:t>νδημικές περιοχές</a:t>
            </a:r>
          </a:p>
          <a:p>
            <a:r>
              <a:rPr lang="en-US" dirty="0" smtClean="0"/>
              <a:t> </a:t>
            </a:r>
            <a:r>
              <a:rPr lang="el-GR" dirty="0" err="1" smtClean="0"/>
              <a:t>πρωτοτόκες</a:t>
            </a:r>
            <a:endParaRPr lang="el-GR" dirty="0"/>
          </a:p>
          <a:p>
            <a:r>
              <a:rPr lang="el-GR" dirty="0" smtClean="0"/>
              <a:t> νεότερες</a:t>
            </a:r>
          </a:p>
          <a:p>
            <a:r>
              <a:rPr lang="el-GR" dirty="0" smtClean="0"/>
              <a:t> 3</a:t>
            </a:r>
            <a:r>
              <a:rPr lang="el-GR" baseline="30000" dirty="0" smtClean="0"/>
              <a:t>ο</a:t>
            </a:r>
            <a:r>
              <a:rPr lang="el-GR" dirty="0" smtClean="0"/>
              <a:t> τρίμηνο κύησης)</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00100" y="0"/>
            <a:ext cx="6769100" cy="908050"/>
          </a:xfrm>
        </p:spPr>
        <p:style>
          <a:lnRef idx="3">
            <a:schemeClr val="lt1"/>
          </a:lnRef>
          <a:fillRef idx="1">
            <a:schemeClr val="accent1"/>
          </a:fillRef>
          <a:effectRef idx="1">
            <a:schemeClr val="accent1"/>
          </a:effectRef>
          <a:fontRef idx="minor">
            <a:schemeClr val="lt1"/>
          </a:fontRef>
        </p:style>
        <p:txBody>
          <a:bodyPr/>
          <a:lstStyle/>
          <a:p>
            <a:pPr eaLnBrk="1" hangingPunct="1">
              <a:defRPr/>
            </a:pPr>
            <a:r>
              <a:rPr lang="en-US" altLang="ar-SA" sz="3600" b="1" dirty="0" smtClean="0"/>
              <a:t>CHLAMYDIA TRACHOMATIS</a:t>
            </a:r>
          </a:p>
        </p:txBody>
      </p:sp>
      <p:sp>
        <p:nvSpPr>
          <p:cNvPr id="34819" name="Rectangle 3"/>
          <p:cNvSpPr>
            <a:spLocks noGrp="1" noChangeArrowheads="1"/>
          </p:cNvSpPr>
          <p:nvPr>
            <p:ph type="body" idx="1"/>
          </p:nvPr>
        </p:nvSpPr>
        <p:spPr>
          <a:xfrm>
            <a:off x="0" y="785794"/>
            <a:ext cx="8459788" cy="3286148"/>
          </a:xfrm>
        </p:spPr>
        <p:txBody>
          <a:bodyPr/>
          <a:lstStyle/>
          <a:p>
            <a:pPr eaLnBrk="1" hangingPunct="1"/>
            <a:endParaRPr lang="en-US" altLang="en-US" sz="2400" b="1" dirty="0" smtClean="0"/>
          </a:p>
          <a:p>
            <a:pPr algn="l" rtl="0" eaLnBrk="1" hangingPunct="1"/>
            <a:r>
              <a:rPr lang="en-US" altLang="ar-SA" sz="2400" b="1" dirty="0" smtClean="0">
                <a:solidFill>
                  <a:srgbClr val="002060"/>
                </a:solidFill>
                <a:latin typeface="Calibri"/>
              </a:rPr>
              <a:t>↓</a:t>
            </a:r>
            <a:r>
              <a:rPr lang="el-GR" altLang="ar-SA" sz="2400" b="1" dirty="0" smtClean="0">
                <a:solidFill>
                  <a:srgbClr val="002060"/>
                </a:solidFill>
                <a:latin typeface="Calibri"/>
              </a:rPr>
              <a:t> ΒΑΡΟΣ ΝΕΟΓΝΟΥ, ΘΑΝΑΤΟΣ ΕΜΒΡΥΟΥ, ΠΡΟΩΡΟΤΗΤΑ</a:t>
            </a:r>
          </a:p>
          <a:p>
            <a:pPr algn="l" rtl="0" eaLnBrk="1" hangingPunct="1"/>
            <a:r>
              <a:rPr lang="el-GR" altLang="ar-SA" sz="2400" dirty="0" smtClean="0">
                <a:solidFill>
                  <a:srgbClr val="002060"/>
                </a:solidFill>
              </a:rPr>
              <a:t>ΕΠΙΠΕΦΥΚΙΤΙΔΑ</a:t>
            </a:r>
            <a:r>
              <a:rPr lang="en-US" altLang="ar-SA" sz="2400" dirty="0" smtClean="0">
                <a:solidFill>
                  <a:srgbClr val="002060"/>
                </a:solidFill>
                <a:sym typeface="Wingdings" pitchFamily="2" charset="2"/>
              </a:rPr>
              <a:t></a:t>
            </a:r>
            <a:r>
              <a:rPr lang="en-US" altLang="ar-SA" sz="2400" dirty="0" smtClean="0">
                <a:solidFill>
                  <a:srgbClr val="002060"/>
                </a:solidFill>
              </a:rPr>
              <a:t> 5-14 </a:t>
            </a:r>
            <a:r>
              <a:rPr lang="el-GR" altLang="ar-SA" sz="2400" dirty="0" smtClean="0">
                <a:solidFill>
                  <a:srgbClr val="002060"/>
                </a:solidFill>
              </a:rPr>
              <a:t> ΗΜΕΡΕΣ ΜΕΤΑ  ΤΟΝ ΤΟΚΕΤΟ</a:t>
            </a:r>
            <a:endParaRPr lang="en-US" altLang="ar-SA" sz="2400" b="1" dirty="0" smtClean="0">
              <a:solidFill>
                <a:srgbClr val="002060"/>
              </a:solidFill>
            </a:endParaRPr>
          </a:p>
          <a:p>
            <a:pPr algn="l" rtl="0" eaLnBrk="1" hangingPunct="1"/>
            <a:r>
              <a:rPr lang="el-GR" altLang="ar-SA" sz="2400" b="1" dirty="0" smtClean="0">
                <a:solidFill>
                  <a:srgbClr val="002060"/>
                </a:solidFill>
              </a:rPr>
              <a:t>ΕΠΙΠΛΟΚΕΣ: ΠΝΕΥΜΟΝΙΑ, ΦΑΡΥΓΓΙΤΙΔΑ, ΩΤΙΤΙΔΑ</a:t>
            </a:r>
            <a:endParaRPr lang="en-US" altLang="ar-SA" sz="2400" b="1" dirty="0" smtClean="0">
              <a:solidFill>
                <a:srgbClr val="002060"/>
              </a:solidFill>
            </a:endParaRPr>
          </a:p>
          <a:p>
            <a:pPr algn="l" rtl="0" eaLnBrk="1" hangingPunct="1"/>
            <a:r>
              <a:rPr lang="el-GR" altLang="ar-SA" sz="2400" b="1" dirty="0" smtClean="0">
                <a:solidFill>
                  <a:srgbClr val="002060"/>
                </a:solidFill>
              </a:rPr>
              <a:t>ΘΕΡΑΠΕΙΑ: ΕΡΥΘΡΟΜΥΚΙΝΗ  Ή ΑΜΟΞΥΚΙΛΛΙΝΗ </a:t>
            </a:r>
            <a:r>
              <a:rPr lang="en-US" altLang="ar-SA" sz="2400" dirty="0" smtClean="0">
                <a:solidFill>
                  <a:srgbClr val="002060"/>
                </a:solidFill>
              </a:rPr>
              <a:t>500mg</a:t>
            </a:r>
            <a:r>
              <a:rPr lang="el-GR" altLang="ar-SA" sz="2400" dirty="0" smtClean="0">
                <a:solidFill>
                  <a:srgbClr val="002060"/>
                </a:solidFill>
              </a:rPr>
              <a:t> Χ 3 ΓΙΑ </a:t>
            </a:r>
            <a:r>
              <a:rPr lang="en-US" altLang="ar-SA" sz="2400" dirty="0" smtClean="0">
                <a:solidFill>
                  <a:srgbClr val="002060"/>
                </a:solidFill>
              </a:rPr>
              <a:t>1 </a:t>
            </a:r>
            <a:r>
              <a:rPr lang="el-GR" altLang="ar-SA" sz="2400" dirty="0" smtClean="0">
                <a:solidFill>
                  <a:srgbClr val="002060"/>
                </a:solidFill>
              </a:rPr>
              <a:t>ΕΒΔΟΜΑΔΑ</a:t>
            </a:r>
            <a:endParaRPr lang="en-US" altLang="ar-SA" sz="2400" dirty="0" smtClean="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l-GR" dirty="0" smtClean="0"/>
              <a:t>ΜΕΤΑΒΟΛΕΣ ΤΟΥ ΑΝΟΣΟΠΟΙΗΤΙΚΟΥ ΣΥΣΤΗΜΑΤΟΣ ΚΑΤΑ ΤΗΝ ΚΥΗΣΗ</a:t>
            </a:r>
            <a:endParaRPr lang="el-GR" dirty="0"/>
          </a:p>
        </p:txBody>
      </p:sp>
      <p:sp>
        <p:nvSpPr>
          <p:cNvPr id="3" name="2 - Θέση περιεχομένου"/>
          <p:cNvSpPr>
            <a:spLocks noGrp="1"/>
          </p:cNvSpPr>
          <p:nvPr>
            <p:ph idx="1"/>
          </p:nvPr>
        </p:nvSpPr>
        <p:spPr/>
        <p:txBody>
          <a:bodyPr>
            <a:normAutofit lnSpcReduction="10000"/>
          </a:bodyPr>
          <a:lstStyle/>
          <a:p>
            <a:r>
              <a:rPr lang="el-GR" b="1" dirty="0" smtClean="0">
                <a:solidFill>
                  <a:srgbClr val="002060"/>
                </a:solidFill>
              </a:rPr>
              <a:t>ΔΙΑΤΗΡΗΣΗ/ΑΥΞΗΣΗ ΤΗΣ ΕΝΔΟΓΕΝΟΥΣ ΑΝΟΣΙΑΣ (ΦΑΓΟΚΥΤΤΑΡΩΣΗ/</a:t>
            </a:r>
            <a:r>
              <a:rPr lang="en-US" b="1" dirty="0" smtClean="0">
                <a:solidFill>
                  <a:srgbClr val="002060"/>
                </a:solidFill>
              </a:rPr>
              <a:t>PMN/M/</a:t>
            </a:r>
            <a:r>
              <a:rPr lang="el-GR" b="1" dirty="0" smtClean="0">
                <a:solidFill>
                  <a:srgbClr val="002060"/>
                </a:solidFill>
              </a:rPr>
              <a:t>ΔΕΝΔΡΙΤΙΚΑ ΚΥΤΤΑΡΑ)</a:t>
            </a:r>
          </a:p>
          <a:p>
            <a:r>
              <a:rPr lang="el-GR" b="1" dirty="0" smtClean="0">
                <a:solidFill>
                  <a:srgbClr val="002060"/>
                </a:solidFill>
              </a:rPr>
              <a:t>ΜΕΙΩΣΗ </a:t>
            </a:r>
            <a:r>
              <a:rPr lang="en-US" b="1" dirty="0" smtClean="0">
                <a:solidFill>
                  <a:srgbClr val="002060"/>
                </a:solidFill>
              </a:rPr>
              <a:t>CD4, CD8, </a:t>
            </a:r>
            <a:r>
              <a:rPr lang="el-GR" b="1" dirty="0" smtClean="0">
                <a:solidFill>
                  <a:srgbClr val="002060"/>
                </a:solidFill>
              </a:rPr>
              <a:t>ΦΛΕΓΜΟΝΩΔΩΝ ΚΥΤΟΚΙΝΩΝ</a:t>
            </a:r>
          </a:p>
          <a:p>
            <a:r>
              <a:rPr lang="el-GR" b="1" dirty="0" smtClean="0">
                <a:solidFill>
                  <a:srgbClr val="002060"/>
                </a:solidFill>
              </a:rPr>
              <a:t>ΕΝΙΣΧΥΣΗ ΤΗΣ ΔΡΑΣΗΣ ΤΩΝ Τ</a:t>
            </a:r>
            <a:r>
              <a:rPr lang="en-US" b="1" dirty="0" smtClean="0">
                <a:solidFill>
                  <a:srgbClr val="002060"/>
                </a:solidFill>
              </a:rPr>
              <a:t>h2 (</a:t>
            </a:r>
            <a:r>
              <a:rPr lang="el-GR" b="1" dirty="0" smtClean="0">
                <a:solidFill>
                  <a:srgbClr val="002060"/>
                </a:solidFill>
              </a:rPr>
              <a:t>αντισώματα)</a:t>
            </a:r>
            <a:r>
              <a:rPr lang="en-US" b="1" dirty="0" smtClean="0">
                <a:solidFill>
                  <a:srgbClr val="002060"/>
                </a:solidFill>
              </a:rPr>
              <a:t> </a:t>
            </a:r>
            <a:r>
              <a:rPr lang="el-GR" b="1" dirty="0" smtClean="0">
                <a:solidFill>
                  <a:srgbClr val="002060"/>
                </a:solidFill>
              </a:rPr>
              <a:t>και ΜΕΙΩΣΗ ΤΗΣ ΔΡΑΣΗΣ ΤΩΝ </a:t>
            </a:r>
            <a:r>
              <a:rPr lang="en-US" b="1" dirty="0" smtClean="0">
                <a:solidFill>
                  <a:srgbClr val="002060"/>
                </a:solidFill>
              </a:rPr>
              <a:t>Th1</a:t>
            </a:r>
            <a:r>
              <a:rPr lang="el-GR" b="1" dirty="0" smtClean="0">
                <a:solidFill>
                  <a:srgbClr val="002060"/>
                </a:solidFill>
              </a:rPr>
              <a:t> (</a:t>
            </a:r>
            <a:r>
              <a:rPr lang="el-GR" b="1" dirty="0" err="1" smtClean="0">
                <a:solidFill>
                  <a:srgbClr val="002060"/>
                </a:solidFill>
              </a:rPr>
              <a:t>κυτταροτοξική</a:t>
            </a:r>
            <a:r>
              <a:rPr lang="el-GR" b="1" dirty="0" smtClean="0">
                <a:solidFill>
                  <a:srgbClr val="002060"/>
                </a:solidFill>
              </a:rPr>
              <a:t> δράση)</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idx="1"/>
          </p:nvPr>
        </p:nvSpPr>
        <p:spPr/>
        <p:txBody>
          <a:bodyPr/>
          <a:lstStyle/>
          <a:p>
            <a:endParaRPr lang="el-GR"/>
          </a:p>
        </p:txBody>
      </p:sp>
      <p:pic>
        <p:nvPicPr>
          <p:cNvPr id="2049" name="Picture 1"/>
          <p:cNvPicPr>
            <a:picLocks noChangeAspect="1" noChangeArrowheads="1"/>
          </p:cNvPicPr>
          <p:nvPr/>
        </p:nvPicPr>
        <p:blipFill>
          <a:blip r:embed="rId2"/>
          <a:srcRect/>
          <a:stretch>
            <a:fillRect/>
          </a:stretch>
        </p:blipFill>
        <p:spPr bwMode="auto">
          <a:xfrm>
            <a:off x="214282" y="1"/>
            <a:ext cx="892971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001056" cy="100010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smtClean="0"/>
              <a:t>ΛΟΙΜΩΞΕΙΣ ΑΝΩΤΕΡΟΥ ΑΝΑΠΝΕΥΣΤΙΚΟΥ</a:t>
            </a:r>
            <a:endParaRPr lang="el-GR" dirty="0"/>
          </a:p>
        </p:txBody>
      </p:sp>
      <p:sp>
        <p:nvSpPr>
          <p:cNvPr id="3" name="2 - Θέση περιεχομένου"/>
          <p:cNvSpPr>
            <a:spLocks noGrp="1"/>
          </p:cNvSpPr>
          <p:nvPr>
            <p:ph idx="1"/>
          </p:nvPr>
        </p:nvSpPr>
        <p:spPr>
          <a:xfrm>
            <a:off x="500034" y="928670"/>
            <a:ext cx="7972452" cy="2000264"/>
          </a:xfrm>
        </p:spPr>
        <p:txBody>
          <a:bodyPr>
            <a:noAutofit/>
          </a:bodyPr>
          <a:lstStyle/>
          <a:p>
            <a:r>
              <a:rPr lang="el-GR" sz="2600" dirty="0" smtClean="0">
                <a:solidFill>
                  <a:srgbClr val="002060"/>
                </a:solidFill>
              </a:rPr>
              <a:t>Δ/Δ ΑΠΟ ΡΙΝΙΤΙΔΑ ΚΥΗΣΗΣ </a:t>
            </a:r>
          </a:p>
          <a:p>
            <a:r>
              <a:rPr lang="el-GR" sz="2600" dirty="0" smtClean="0">
                <a:solidFill>
                  <a:srgbClr val="002060"/>
                </a:solidFill>
              </a:rPr>
              <a:t>↑ ΙΓΜΟΡΙΤΙΔΑ ΚΑΙ ΕΠΙΠΛΟΚΕΣ ΑΠΌ ΕΥΤΑΧΙΑΝΗ ΣΑΛΠΙΓΓΑ</a:t>
            </a:r>
          </a:p>
          <a:p>
            <a:r>
              <a:rPr lang="el-GR" sz="2600" dirty="0" smtClean="0">
                <a:solidFill>
                  <a:srgbClr val="002060"/>
                </a:solidFill>
              </a:rPr>
              <a:t>ΜΗ ΚΛΑΣΣΙΚΗ ΚΛΙΝΙΚΗ ΕΙΚΟΝΑ ΙΓΜΟΡΙΤΙΔΑΣ</a:t>
            </a:r>
          </a:p>
          <a:p>
            <a:r>
              <a:rPr lang="el-GR" sz="2600" dirty="0" smtClean="0">
                <a:solidFill>
                  <a:srgbClr val="002060"/>
                </a:solidFill>
              </a:rPr>
              <a:t>ΥΠΟΨΙΑ </a:t>
            </a:r>
            <a:r>
              <a:rPr lang="el-GR" sz="2600" b="1" dirty="0" smtClean="0">
                <a:solidFill>
                  <a:srgbClr val="002060"/>
                </a:solidFill>
              </a:rPr>
              <a:t>ΙΓΜΟΡΙΤΙΔΑΣ</a:t>
            </a:r>
            <a:r>
              <a:rPr lang="el-GR" sz="2600" dirty="0" smtClean="0">
                <a:solidFill>
                  <a:srgbClr val="002060"/>
                </a:solidFill>
              </a:rPr>
              <a:t> ΑΝ</a:t>
            </a:r>
          </a:p>
          <a:p>
            <a:pPr>
              <a:buFont typeface="Wingdings" pitchFamily="2" charset="2"/>
              <a:buChar char="ü"/>
            </a:pPr>
            <a:r>
              <a:rPr lang="el-GR" sz="2600" dirty="0" smtClean="0">
                <a:solidFill>
                  <a:srgbClr val="002060"/>
                </a:solidFill>
              </a:rPr>
              <a:t>5-7 ΗΜΕΡΕΣ ΡΙΝΙΚΗ ΣΥΜΦΟΡΗΣΗ</a:t>
            </a:r>
          </a:p>
          <a:p>
            <a:pPr>
              <a:buFont typeface="Wingdings" pitchFamily="2" charset="2"/>
              <a:buChar char="ü"/>
            </a:pPr>
            <a:r>
              <a:rPr lang="el-GR" sz="2600" dirty="0" smtClean="0">
                <a:solidFill>
                  <a:srgbClr val="002060"/>
                </a:solidFill>
              </a:rPr>
              <a:t>ΕΚΚΡΙΣΕΙΣ </a:t>
            </a:r>
          </a:p>
          <a:p>
            <a:pPr>
              <a:buFont typeface="Wingdings" pitchFamily="2" charset="2"/>
              <a:buChar char="ü"/>
            </a:pPr>
            <a:r>
              <a:rPr lang="el-GR" sz="2600" dirty="0" smtClean="0">
                <a:solidFill>
                  <a:srgbClr val="002060"/>
                </a:solidFill>
              </a:rPr>
              <a:t>ΠΙΕΣΗ ΚΟΛΠΩΝ+ΠΥΡΕΤΟΣ</a:t>
            </a:r>
          </a:p>
          <a:p>
            <a:r>
              <a:rPr lang="el-GR" sz="2600" dirty="0" smtClean="0">
                <a:solidFill>
                  <a:srgbClr val="002060"/>
                </a:solidFill>
              </a:rPr>
              <a:t>ΑΜΟΞΥΚΙΛΛΙΝΗ±ΚΛΑΒΟΥΛΑΝΙΚΟ, ΚΕΦΠΡΟΖΙΛΗ, ΑΖΤΡΕΟΝΑΜΗ, ΤΜ</a:t>
            </a:r>
            <a:r>
              <a:rPr lang="en-US" sz="2600" dirty="0" smtClean="0">
                <a:solidFill>
                  <a:srgbClr val="002060"/>
                </a:solidFill>
              </a:rPr>
              <a:t>P-SMX(2o T</a:t>
            </a:r>
            <a:r>
              <a:rPr lang="el-GR" sz="2600" dirty="0" smtClean="0">
                <a:solidFill>
                  <a:srgbClr val="002060"/>
                </a:solidFill>
              </a:rPr>
              <a:t>ΡΙΜΗΝΟ), ΑΖΙΘΡΟΜΥΚΙΝΗ</a:t>
            </a:r>
          </a:p>
          <a:p>
            <a:r>
              <a:rPr lang="el-GR" sz="2600" dirty="0" smtClean="0">
                <a:solidFill>
                  <a:srgbClr val="002060"/>
                </a:solidFill>
              </a:rPr>
              <a:t>ΠΛΥΣΕΙΣ ΜΕ ΦΥΣΙΟΛΟΓΙΚΟ ΟΡΟ</a:t>
            </a:r>
          </a:p>
          <a:p>
            <a:endParaRPr lang="el-GR" sz="2600" dirty="0" smtClean="0"/>
          </a:p>
          <a:p>
            <a:endParaRPr lang="el-GR"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2852"/>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ΑΓΩΓΗ ΓΙΑ ΡΙΝΙΤΙΔΑ</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0" y="1500175"/>
            <a:ext cx="9144000" cy="5357826"/>
          </a:xfrm>
          <a:prstGeom prst="rect">
            <a:avLst/>
          </a:prstGeom>
          <a:noFill/>
          <a:ln w="9525">
            <a:noFill/>
            <a:miter lim="800000"/>
            <a:headEnd/>
            <a:tailEnd/>
          </a:ln>
          <a:effectLst/>
        </p:spPr>
      </p:pic>
      <p:sp>
        <p:nvSpPr>
          <p:cNvPr id="5" name="4 - TextBox"/>
          <p:cNvSpPr txBox="1"/>
          <p:nvPr/>
        </p:nvSpPr>
        <p:spPr>
          <a:xfrm>
            <a:off x="4572000" y="2214554"/>
            <a:ext cx="2489784"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dirty="0" smtClean="0"/>
              <a:t>ATROVENT NASAL SPRAY</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LIFESTYLE </a:t>
            </a:r>
            <a:r>
              <a:rPr lang="el-GR" dirty="0" smtClean="0"/>
              <a:t>ΣΥΜΠΛΗΡΩΜΑΤΑ ΓΙΑ ΚΡΥΩΜΑ</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0" y="1214398"/>
            <a:ext cx="9144000" cy="5643602"/>
          </a:xfrm>
          <a:prstGeom prst="rect">
            <a:avLst/>
          </a:prstGeom>
          <a:noFill/>
          <a:ln w="9525">
            <a:noFill/>
            <a:miter lim="800000"/>
            <a:headEnd/>
            <a:tailEnd/>
          </a:ln>
          <a:effectLst/>
        </p:spPr>
      </p:pic>
      <p:sp>
        <p:nvSpPr>
          <p:cNvPr id="5" name="4 - TextBox"/>
          <p:cNvSpPr txBox="1"/>
          <p:nvPr/>
        </p:nvSpPr>
        <p:spPr>
          <a:xfrm>
            <a:off x="3071802" y="1785926"/>
            <a:ext cx="507639"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OXI</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ΡΙΝΙΚΑ ΑΠΟΣΥΜΦΟΡΗΤΙΚΑ</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214282" y="1428737"/>
            <a:ext cx="8472518" cy="5429264"/>
          </a:xfrm>
          <a:prstGeom prst="rect">
            <a:avLst/>
          </a:prstGeom>
          <a:noFill/>
          <a:ln w="9525">
            <a:noFill/>
            <a:miter lim="800000"/>
            <a:headEnd/>
            <a:tailEnd/>
          </a:ln>
          <a:effectLst/>
        </p:spPr>
      </p:pic>
      <p:sp>
        <p:nvSpPr>
          <p:cNvPr id="6" name="5 - TextBox"/>
          <p:cNvSpPr txBox="1"/>
          <p:nvPr/>
        </p:nvSpPr>
        <p:spPr>
          <a:xfrm>
            <a:off x="4214810" y="3000372"/>
            <a:ext cx="404764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O</a:t>
            </a:r>
            <a:r>
              <a:rPr lang="el-GR" dirty="0" smtClean="0"/>
              <a:t>ΞΥΜΕΤΑΖΟΛΙΝΗ (</a:t>
            </a:r>
            <a:r>
              <a:rPr lang="en-US" dirty="0" smtClean="0"/>
              <a:t>RONAL, EZIXIN, VICKS</a:t>
            </a:r>
            <a:r>
              <a:rPr lang="el-GR" dirty="0" smtClean="0"/>
              <a:t>)</a:t>
            </a:r>
            <a:endParaRPr lang="el-GR" dirty="0"/>
          </a:p>
        </p:txBody>
      </p:sp>
      <p:sp>
        <p:nvSpPr>
          <p:cNvPr id="7" name="6 - Ορθογώνιο"/>
          <p:cNvSpPr/>
          <p:nvPr/>
        </p:nvSpPr>
        <p:spPr>
          <a:xfrm>
            <a:off x="1071538" y="5857892"/>
            <a:ext cx="6544356"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l-GR" dirty="0" smtClean="0">
                <a:solidFill>
                  <a:srgbClr val="002060"/>
                </a:solidFill>
              </a:rPr>
              <a:t>ΨΕΥΔΟΕΦΕΔΡΙΝΗ (ΟΧΙ 1</a:t>
            </a:r>
            <a:r>
              <a:rPr lang="el-GR" baseline="30000" dirty="0" smtClean="0">
                <a:solidFill>
                  <a:srgbClr val="002060"/>
                </a:solidFill>
              </a:rPr>
              <a:t>Ο</a:t>
            </a:r>
            <a:r>
              <a:rPr lang="el-GR" dirty="0" smtClean="0">
                <a:solidFill>
                  <a:srgbClr val="002060"/>
                </a:solidFill>
              </a:rPr>
              <a:t> ΤΡΙΜΗΝΟ, </a:t>
            </a:r>
            <a:r>
              <a:rPr lang="en-US" dirty="0" smtClean="0">
                <a:solidFill>
                  <a:srgbClr val="002060"/>
                </a:solidFill>
              </a:rPr>
              <a:t>COMTREX/PANADOL FLU,</a:t>
            </a:r>
            <a:r>
              <a:rPr lang="el-GR" dirty="0" err="1" smtClean="0">
                <a:solidFill>
                  <a:srgbClr val="002060"/>
                </a:solidFill>
              </a:rPr>
              <a:t>↑</a:t>
            </a:r>
            <a:r>
              <a:rPr lang="el-GR" dirty="0" err="1" smtClean="0">
                <a:solidFill>
                  <a:srgbClr val="002060"/>
                </a:solidFill>
              </a:rPr>
              <a:t>ΑΠ</a:t>
            </a:r>
            <a:r>
              <a:rPr lang="el-GR" dirty="0" smtClean="0">
                <a:solidFill>
                  <a:srgbClr val="002060"/>
                </a:solidFill>
              </a:rPr>
              <a:t>)</a:t>
            </a:r>
          </a:p>
        </p:txBody>
      </p:sp>
      <p:sp>
        <p:nvSpPr>
          <p:cNvPr id="8" name="7 - TextBox"/>
          <p:cNvSpPr txBox="1"/>
          <p:nvPr/>
        </p:nvSpPr>
        <p:spPr>
          <a:xfrm>
            <a:off x="1214414" y="5143513"/>
            <a:ext cx="107157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POS</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1250</Words>
  <Application>Microsoft Office PowerPoint</Application>
  <PresentationFormat>Προβολή στην οθόνη (4:3)</PresentationFormat>
  <Paragraphs>273</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ΛΟΙΜΩΞΕΙΣ ΚΑΙ ΚΥΗΣΗ</vt:lpstr>
      <vt:lpstr>Διαφάνεια 2</vt:lpstr>
      <vt:lpstr>ΚΥΗΣΗ ≠ ΑΝΟΣΟΚΑΤΑΣΤΟΛΗ</vt:lpstr>
      <vt:lpstr>ΜΕΤΑΒΟΛΕΣ ΤΟΥ ΑΝΟΣΟΠΟΙΗΤΙΚΟΥ ΣΥΣΤΗΜΑΤΟΣ ΚΑΤΑ ΤΗΝ ΚΥΗΣΗ</vt:lpstr>
      <vt:lpstr>Διαφάνεια 5</vt:lpstr>
      <vt:lpstr>ΛΟΙΜΩΞΕΙΣ ΑΝΩΤΕΡΟΥ ΑΝΑΠΝΕΥΣΤΙΚΟΥ</vt:lpstr>
      <vt:lpstr>ΑΓΩΓΗ ΓΙΑ ΡΙΝΙΤΙΔΑ</vt:lpstr>
      <vt:lpstr>LIFESTYLE ΣΥΜΠΛΗΡΩΜΑΤΑ ΓΙΑ ΚΡΥΩΜΑ</vt:lpstr>
      <vt:lpstr>ΡΙΝΙΚΑ ΑΠΟΣΥΜΦΟΡΗΤΙΚΑ</vt:lpstr>
      <vt:lpstr>ΑΝΤΙΙΣΤΑΜΙΝΙΚΑ ΚΑΙ ΑΝΤΙΒΗΧΙΚΑ</vt:lpstr>
      <vt:lpstr>ΛΟΙΜΩΞΕΙΣ ΜΕ ΑΥΞΗΜΕΝΗ ΒΑΡΥΤΗΤΑ ΚΑΤΑ ΤΗΝ ΚΥΗΣΗ</vt:lpstr>
      <vt:lpstr>ΠΝΕΥΜΟΝΙΑ </vt:lpstr>
      <vt:lpstr>ΠΡΟΣΟΧΗ ΣΕ ΛΟΙΜΩΞΗ ΚΑΤΩΤΕΡΟΥ ΑΝΑΠΝΕΥΣΤΙΚΟΥ</vt:lpstr>
      <vt:lpstr>ΘΕΡΑΠΕΙΑ ΠΝΕΥΜΟΝΙΑΣ</vt:lpstr>
      <vt:lpstr>ΛΟΙΜΩΞΕΙΣ ΜΕ ΑΥΞΗΜΕΝΗ ΒΑΡΥΤΗΤΑ ΚΑΤΑ ΤΗΝ ΚΥΗΣΗ</vt:lpstr>
      <vt:lpstr> Υποψία γρίπης σε έγκυες γυναίκες??</vt:lpstr>
      <vt:lpstr>TI MAΣ ΕΜΑΘΕ Η ΠΑΝΔΗΜΙΑ ΤΟΥ Η1Ν1??</vt:lpstr>
      <vt:lpstr>ΛΟΙΜΩΞΕΙΣ ΜΕ ΑΥΞΗΜΕΝΗ ΒΑΡΥΤΗΤΑ ΚΑΤΑ ΤΗΝ ΚΥΗΣΗ</vt:lpstr>
      <vt:lpstr>ΟΥΡΟΛΟΙΜΩΞΕΙΣ</vt:lpstr>
      <vt:lpstr>ΛΟΙΜΩΞΕΙΣ ΜΕ ΙΔΙΑΙΤΕΡΕΣ ΕΠΙΠΤΩΣΕΙΣ ΚΑΤΑ ΤΗΝ ΚΥΗΣΗ</vt:lpstr>
      <vt:lpstr>Διαφάνεια 21</vt:lpstr>
      <vt:lpstr>ΛΟΙΜΩΞΕΙΣ ΜΕ ΑΥΞΗΜΕΝΗ ΕΠΙΠΤΩΣΗ ΚΑΤΑ ΤΗΝ ΚΥΗΣΗ</vt:lpstr>
      <vt:lpstr>ΛΟΙΜΩΞΕΙΣ ΜΕ ΙΔΙΑΙΤΕΡΕΣ ΕΠΙΠΤΩΣΕΙΣ ΚΑΤΑ ΤΗΝ ΚΥΗΣΗ</vt:lpstr>
      <vt:lpstr>Διαφάνεια 24</vt:lpstr>
      <vt:lpstr>TOXOPLASMOSIS</vt:lpstr>
      <vt:lpstr>RUBELLA-ΕΡΥΘΡΑ</vt:lpstr>
      <vt:lpstr>CYTOMEGALOVIRUS   (CMV)</vt:lpstr>
      <vt:lpstr>Human Immunodeficiency Virus (HIV)</vt:lpstr>
      <vt:lpstr>Herpes Simplex</vt:lpstr>
      <vt:lpstr>ΣΥΦΙΛΗ</vt:lpstr>
      <vt:lpstr>Διαφάνεια 31</vt:lpstr>
      <vt:lpstr>ANTIBIOTIKA KAI KYΗΣΗ</vt:lpstr>
      <vt:lpstr>ΕΥΧΑΡΙΣΤΩ!!</vt:lpstr>
      <vt:lpstr>ΛΟΙΜΩΞΕΙΣ ΜΕ ΑΥΞΗΜΕΝΗ ΒΑΡΥΤΗΤΑ ΚΑΤΑ ΤΗΝ ΚΥΗΣΗ</vt:lpstr>
      <vt:lpstr>ΛΟΙΜΩΞΕΙΣ ΜΕ ΑΥΞΗΜΕΝΗ ΕΠΙΠΤΩΣΗ και ΒΑΡΥΤΗΤΑ  ΚΑΤΑ ΤΗΝ ΚΥΗΣΗ</vt:lpstr>
      <vt:lpstr>CHLAMYDIA TRACHOMATIS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ΛΟΙΜΩΞΕΙΣ ΚΑΙ ΚΥΗΣΗ</dc:title>
  <dc:creator>Βασίλειος Μελαδίνης</dc:creator>
  <cp:lastModifiedBy>Βασίλειος Μελαδίνης</cp:lastModifiedBy>
  <cp:revision>109</cp:revision>
  <dcterms:created xsi:type="dcterms:W3CDTF">2014-10-20T14:19:40Z</dcterms:created>
  <dcterms:modified xsi:type="dcterms:W3CDTF">2014-11-29T17:39:55Z</dcterms:modified>
  <cp:contentStatus/>
</cp:coreProperties>
</file>