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395" r:id="rId3"/>
    <p:sldId id="396" r:id="rId4"/>
    <p:sldId id="400" r:id="rId5"/>
    <p:sldId id="392" r:id="rId6"/>
    <p:sldId id="393" r:id="rId7"/>
    <p:sldId id="394" r:id="rId8"/>
    <p:sldId id="401" r:id="rId9"/>
    <p:sldId id="350" r:id="rId10"/>
    <p:sldId id="276" r:id="rId11"/>
    <p:sldId id="390" r:id="rId12"/>
    <p:sldId id="277" r:id="rId13"/>
    <p:sldId id="301" r:id="rId14"/>
    <p:sldId id="300" r:id="rId15"/>
    <p:sldId id="352" r:id="rId16"/>
    <p:sldId id="302" r:id="rId17"/>
    <p:sldId id="351" r:id="rId18"/>
    <p:sldId id="303" r:id="rId19"/>
    <p:sldId id="304" r:id="rId20"/>
    <p:sldId id="305" r:id="rId21"/>
    <p:sldId id="279" r:id="rId22"/>
    <p:sldId id="280" r:id="rId23"/>
    <p:sldId id="306" r:id="rId24"/>
    <p:sldId id="281" r:id="rId25"/>
    <p:sldId id="307" r:id="rId26"/>
    <p:sldId id="309" r:id="rId27"/>
    <p:sldId id="391" r:id="rId28"/>
    <p:sldId id="282" r:id="rId29"/>
    <p:sldId id="283" r:id="rId30"/>
    <p:sldId id="347" r:id="rId31"/>
    <p:sldId id="326" r:id="rId32"/>
    <p:sldId id="328" r:id="rId33"/>
    <p:sldId id="284" r:id="rId34"/>
    <p:sldId id="285" r:id="rId35"/>
    <p:sldId id="286" r:id="rId36"/>
    <p:sldId id="331" r:id="rId37"/>
    <p:sldId id="332" r:id="rId38"/>
    <p:sldId id="335" r:id="rId39"/>
    <p:sldId id="364" r:id="rId40"/>
    <p:sldId id="337" r:id="rId41"/>
    <p:sldId id="336" r:id="rId42"/>
    <p:sldId id="334" r:id="rId43"/>
    <p:sldId id="338" r:id="rId44"/>
    <p:sldId id="340" r:id="rId45"/>
    <p:sldId id="333" r:id="rId46"/>
    <p:sldId id="360" r:id="rId47"/>
    <p:sldId id="359" r:id="rId48"/>
    <p:sldId id="377" r:id="rId49"/>
    <p:sldId id="378" r:id="rId50"/>
    <p:sldId id="362" r:id="rId51"/>
    <p:sldId id="368" r:id="rId52"/>
    <p:sldId id="370" r:id="rId53"/>
    <p:sldId id="386" r:id="rId54"/>
    <p:sldId id="372" r:id="rId55"/>
    <p:sldId id="373" r:id="rId56"/>
    <p:sldId id="353" r:id="rId57"/>
    <p:sldId id="355" r:id="rId58"/>
    <p:sldId id="379" r:id="rId59"/>
    <p:sldId id="363" r:id="rId60"/>
    <p:sldId id="349" r:id="rId61"/>
    <p:sldId id="381" r:id="rId62"/>
    <p:sldId id="380" r:id="rId63"/>
    <p:sldId id="357" r:id="rId64"/>
    <p:sldId id="346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B7D0D-A9BC-4B47-9A75-DB51D7B6C7C4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E56A-8DC2-438F-A876-EBE2051028C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7E56A-8DC2-438F-A876-EBE2051028C3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AD1D2-0922-4D4B-8309-420C4A19398C}" type="datetimeFigureOut">
              <a:rPr lang="el-GR" smtClean="0"/>
              <a:pPr/>
              <a:t>16/11/2015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47BF76-661E-4E17-B94F-3F245903019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2128854"/>
          </a:xfrm>
        </p:spPr>
        <p:txBody>
          <a:bodyPr>
            <a:normAutofit/>
          </a:bodyPr>
          <a:lstStyle/>
          <a:p>
            <a:pPr algn="ctr"/>
            <a:r>
              <a:rPr lang="el-GR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Λοιμώξεις της κεφαλής και του τραχήλου: </a:t>
            </a:r>
            <a:br>
              <a:rPr lang="el-GR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</a:br>
            <a:r>
              <a:rPr lang="el-GR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ωτίτιδες/</a:t>
            </a:r>
            <a:r>
              <a:rPr lang="el-GR" sz="3200" b="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φαρυγγοαμυγδαλίτιδες/</a:t>
            </a:r>
            <a:r>
              <a:rPr lang="el-GR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/>
            </a:r>
            <a:br>
              <a:rPr lang="el-GR" sz="32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</a:br>
            <a:r>
              <a:rPr lang="el-GR" sz="3200" b="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παραρρινοκολπίτιδες</a:t>
            </a:r>
            <a:endParaRPr lang="el-GR" sz="3200" b="0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472" y="3857628"/>
            <a:ext cx="7854696" cy="1752600"/>
          </a:xfrm>
        </p:spPr>
        <p:txBody>
          <a:bodyPr/>
          <a:lstStyle/>
          <a:p>
            <a:pPr algn="ctr"/>
            <a:r>
              <a:rPr lang="el-GR" dirty="0" err="1" smtClean="0">
                <a:latin typeface="Comic Sans MS" pitchFamily="66" charset="0"/>
              </a:rPr>
              <a:t>Λιάμης</a:t>
            </a:r>
            <a:r>
              <a:rPr lang="el-GR" dirty="0" smtClean="0">
                <a:latin typeface="Comic Sans MS" pitchFamily="66" charset="0"/>
              </a:rPr>
              <a:t> Γεώργιος</a:t>
            </a:r>
          </a:p>
          <a:p>
            <a:pPr algn="ctr"/>
            <a:r>
              <a:rPr lang="el-GR" dirty="0" smtClean="0">
                <a:latin typeface="Comic Sans MS" pitchFamily="66" charset="0"/>
              </a:rPr>
              <a:t>Επίκουρος Καθηγητής Παθολογίας </a:t>
            </a:r>
          </a:p>
          <a:p>
            <a:pPr algn="ctr"/>
            <a:r>
              <a:rPr lang="el-GR" dirty="0" smtClean="0">
                <a:latin typeface="Comic Sans MS" pitchFamily="66" charset="0"/>
              </a:rPr>
              <a:t>Πανεπιστημίου Ιωαννίνων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72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Φαρυγγοαμυγδαλίτιδα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(ΦΑ)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000528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Αποτελεί μία από τις πιο κοινές λοιμώξεις στην πρωτοβάθμια φροντίδα υγείας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Εμφανίζεται, κυρίως, προς το τέλος του χειμώνα και την αρχή της άνοιξης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Είναι συνήθως αποτέλεσμα ιογενούς ή </a:t>
            </a:r>
            <a:r>
              <a:rPr lang="el-GR" sz="2800" dirty="0" err="1" smtClean="0">
                <a:latin typeface="Comic Sans MS" pitchFamily="66" charset="0"/>
              </a:rPr>
              <a:t>βακτηριακής</a:t>
            </a:r>
            <a:r>
              <a:rPr lang="el-GR" sz="2800" dirty="0" smtClean="0">
                <a:latin typeface="Comic Sans MS" pitchFamily="66" charset="0"/>
              </a:rPr>
              <a:t> λοίμωξης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Μερικές φορές μπορεί να οφείλεται σε ΓΟΠ, </a:t>
            </a:r>
            <a:r>
              <a:rPr lang="el-GR" sz="2800" dirty="0" err="1" smtClean="0">
                <a:latin typeface="Comic Sans MS" pitchFamily="66" charset="0"/>
              </a:rPr>
              <a:t>οπισθορινική</a:t>
            </a:r>
            <a:r>
              <a:rPr lang="el-GR" sz="2800" dirty="0" smtClean="0">
                <a:latin typeface="Comic Sans MS" pitchFamily="66" charset="0"/>
              </a:rPr>
              <a:t> καταρροή, επίμονο δυνατό βήχα, αλλεργία, ξένα σώματα ή στο κάπνισμα.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84698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Ιογενή αίτια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φαρυγγοαμυγδαλίτιδας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496992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928686"/>
          </a:xfrm>
        </p:spPr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Βακτηριακά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αίτια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φαρυγγοαμυγδαλίτιδας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231166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71472" y="600076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dirty="0" smtClean="0">
                <a:latin typeface="Comic Sans MS" pitchFamily="66" charset="0"/>
              </a:rPr>
              <a:t>Σπανιότερα παθογόνα φαρυγγίτιδας είναι το </a:t>
            </a:r>
            <a:r>
              <a:rPr lang="en-GB" i="1" dirty="0" err="1" smtClean="0">
                <a:latin typeface="Comic Sans MS" pitchFamily="66" charset="0"/>
              </a:rPr>
              <a:t>Mycoplasma</a:t>
            </a:r>
            <a:r>
              <a:rPr lang="en-GB" i="1" dirty="0" smtClean="0">
                <a:latin typeface="Comic Sans MS" pitchFamily="66" charset="0"/>
              </a:rPr>
              <a:t> </a:t>
            </a:r>
            <a:r>
              <a:rPr lang="en-GB" i="1" dirty="0" err="1" smtClean="0">
                <a:latin typeface="Comic Sans MS" pitchFamily="66" charset="0"/>
              </a:rPr>
              <a:t>pneumoniae</a:t>
            </a:r>
            <a:r>
              <a:rPr lang="en-GB" i="1" dirty="0" smtClean="0">
                <a:latin typeface="Comic Sans MS" pitchFamily="66" charset="0"/>
              </a:rPr>
              <a:t> </a:t>
            </a:r>
            <a:r>
              <a:rPr lang="el-GR" i="1" dirty="0" smtClean="0">
                <a:latin typeface="Comic Sans MS" pitchFamily="66" charset="0"/>
              </a:rPr>
              <a:t>και τα </a:t>
            </a:r>
            <a:r>
              <a:rPr lang="en-GB" i="1" dirty="0" err="1" smtClean="0">
                <a:latin typeface="Comic Sans MS" pitchFamily="66" charset="0"/>
              </a:rPr>
              <a:t>Chlamydophila</a:t>
            </a:r>
            <a:r>
              <a:rPr lang="el-GR" i="1" dirty="0" smtClean="0">
                <a:latin typeface="Comic Sans MS" pitchFamily="66" charset="0"/>
              </a:rPr>
              <a:t> </a:t>
            </a:r>
            <a:r>
              <a:rPr lang="en-GB" i="1" dirty="0" err="1" smtClean="0">
                <a:latin typeface="Comic Sans MS" pitchFamily="66" charset="0"/>
              </a:rPr>
              <a:t>pneumoniae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85724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ΦΑ από </a:t>
            </a:r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group</a:t>
            </a: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 A β-αιμολυτικό στρεπτόκοκκο </a:t>
            </a:r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dirty="0" smtClean="0"/>
              <a:t> </a:t>
            </a:r>
            <a:r>
              <a:rPr lang="el-GR" sz="2800" dirty="0" smtClean="0">
                <a:latin typeface="Comic Sans MS" pitchFamily="66" charset="0"/>
              </a:rPr>
              <a:t>Συνήθως οξεία έναρξη με πυρετό, κεφαλαλγία, </a:t>
            </a:r>
            <a:r>
              <a:rPr lang="el-GR" sz="2800" dirty="0" err="1" smtClean="0">
                <a:latin typeface="Comic Sans MS" pitchFamily="66" charset="0"/>
              </a:rPr>
              <a:t>φαρυγγαλγία</a:t>
            </a:r>
            <a:r>
              <a:rPr lang="el-GR" sz="2800" dirty="0" smtClean="0">
                <a:latin typeface="Comic Sans MS" pitchFamily="66" charset="0"/>
              </a:rPr>
              <a:t> </a:t>
            </a:r>
          </a:p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800" dirty="0" smtClean="0">
                <a:latin typeface="Comic Sans MS" pitchFamily="66" charset="0"/>
              </a:rPr>
              <a:t>Φλεγμονή του φάρυγγα και των αμυγδαλών, οίδημα σταφυλής, </a:t>
            </a:r>
            <a:r>
              <a:rPr lang="el-GR" sz="2800" dirty="0" err="1" smtClean="0">
                <a:latin typeface="Comic Sans MS" pitchFamily="66" charset="0"/>
              </a:rPr>
              <a:t>πετέχειες</a:t>
            </a:r>
            <a:r>
              <a:rPr lang="el-GR" sz="2800" dirty="0" smtClean="0">
                <a:latin typeface="Comic Sans MS" pitchFamily="66" charset="0"/>
              </a:rPr>
              <a:t> στην υπερώα </a:t>
            </a:r>
          </a:p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800" dirty="0" smtClean="0">
                <a:latin typeface="Comic Sans MS" pitchFamily="66" charset="0"/>
              </a:rPr>
              <a:t>Επώδυνοι, διογκωμένοι πρόσθιοι τραχηλικοί λεμφαδένες </a:t>
            </a:r>
          </a:p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800" dirty="0" smtClean="0">
                <a:latin typeface="Comic Sans MS" pitchFamily="66" charset="0"/>
              </a:rPr>
              <a:t>Παρατηρείται κυρίως σε ασθενείς ηλικίας 5-15 ετών. Μόνο το 10-15% των ασθενών είναι ενήλικες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53250" name="Picture 2" descr="http://www.ghorayeb.com/files/tonsillectomy_post_op_ggg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643446"/>
            <a:ext cx="3171825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357166"/>
            <a:ext cx="6858048" cy="278608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Comic Sans MS" pitchFamily="66" charset="0"/>
              </a:rPr>
              <a:t>Η συνύπαρξη επιπεφυκίτιδας, ρινίτιδας, βήχα, </a:t>
            </a:r>
            <a:r>
              <a:rPr lang="el-GR" sz="2800" dirty="0" err="1" smtClean="0">
                <a:solidFill>
                  <a:schemeClr val="bg1"/>
                </a:solidFill>
                <a:latin typeface="Comic Sans MS" pitchFamily="66" charset="0"/>
              </a:rPr>
              <a:t>βράγχους</a:t>
            </a:r>
            <a:r>
              <a:rPr lang="el-GR" sz="2800" dirty="0" smtClean="0">
                <a:solidFill>
                  <a:schemeClr val="bg1"/>
                </a:solidFill>
                <a:latin typeface="Comic Sans MS" pitchFamily="66" charset="0"/>
              </a:rPr>
              <a:t> φωνής, στοματίτιδας ή διάρροιας  παραπέμπει σε ΦΑ ιογενούς αιτιολογίας</a:t>
            </a:r>
            <a:endParaRPr lang="el-G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image.slidesharecdn.com/tonsillitis-120826012007-phpapp02/95/tonsillitis-11-728.jpg?cb=1345962134"/>
          <p:cNvPicPr>
            <a:picLocks noChangeAspect="1" noChangeArrowheads="1"/>
          </p:cNvPicPr>
          <p:nvPr/>
        </p:nvPicPr>
        <p:blipFill>
          <a:blip r:embed="rId2"/>
          <a:srcRect l="5192" t="22843" r="6749" b="11768"/>
          <a:stretch>
            <a:fillRect/>
          </a:stretch>
        </p:blipFill>
        <p:spPr bwMode="auto">
          <a:xfrm>
            <a:off x="1142976" y="3457392"/>
            <a:ext cx="6105921" cy="340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Λοιμώδης μονοπυρήνωση</a:t>
            </a:r>
            <a:endParaRPr lang="el-GR" sz="3600" dirty="0"/>
          </a:p>
        </p:txBody>
      </p:sp>
      <p:pic>
        <p:nvPicPr>
          <p:cNvPr id="76802" name="Picture 2" descr="Cluster of viru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14620"/>
            <a:ext cx="4410073" cy="3190876"/>
          </a:xfrm>
          <a:prstGeom prst="rect">
            <a:avLst/>
          </a:prstGeom>
          <a:noFill/>
        </p:spPr>
      </p:pic>
      <p:pic>
        <p:nvPicPr>
          <p:cNvPr id="76804" name="Picture 4" descr="A young couple kisse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469582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857248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Λοιμώδης μονοπυρήνωση (1)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472518" cy="4752988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800" dirty="0" smtClean="0">
                <a:latin typeface="Comic Sans MS" pitchFamily="66" charset="0"/>
              </a:rPr>
              <a:t>Παρατηρείται κυρίως σε ασθενείς ηλικίας 15 έως 30 ετών 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Η κλινική εικόνα από τον φάρυγγα μπορεί να μοιάζει με αυτή της στρεπτοκοκκικής ΦΑ </a:t>
            </a:r>
          </a:p>
        </p:txBody>
      </p:sp>
      <p:pic>
        <p:nvPicPr>
          <p:cNvPr id="51202" name="Picture 2" descr="A person diagnosed with mono shows the signs of a reddened sore throat and whitish coating on the tonsil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67124"/>
            <a:ext cx="4695825" cy="3190876"/>
          </a:xfrm>
          <a:prstGeom prst="rect">
            <a:avLst/>
          </a:prstGeom>
          <a:noFill/>
        </p:spPr>
      </p:pic>
      <p:pic>
        <p:nvPicPr>
          <p:cNvPr id="51204" name="Picture 4" descr="Picture of Infectious Mononucle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67124"/>
            <a:ext cx="4071934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Λοιμώδης μονοπυρήνωση (2)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071834"/>
          </a:xfrm>
        </p:spPr>
        <p:txBody>
          <a:bodyPr/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400" dirty="0" smtClean="0">
                <a:latin typeface="Comic Sans MS" pitchFamily="66" charset="0"/>
              </a:rPr>
              <a:t>Διογκωμένοι πρόσθιοι, οπίσθιοι τραχηλικοί λεμφαδένες ή γενικευμένη </a:t>
            </a:r>
            <a:r>
              <a:rPr lang="el-GR" sz="2400" dirty="0" err="1" smtClean="0">
                <a:latin typeface="Comic Sans MS" pitchFamily="66" charset="0"/>
              </a:rPr>
              <a:t>λεμφαδενοπάθεια</a:t>
            </a:r>
            <a:endParaRPr lang="el-GR" sz="24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err="1" smtClean="0">
                <a:latin typeface="Comic Sans MS" pitchFamily="66" charset="0"/>
              </a:rPr>
              <a:t>Ηπατοσπληνομεγαλία</a:t>
            </a:r>
            <a:endParaRPr lang="el-GR" sz="24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400" dirty="0" smtClean="0">
                <a:latin typeface="Comic Sans MS" pitchFamily="66" charset="0"/>
              </a:rPr>
              <a:t>Κακουχία, ανορεξία, απώλεια βάρους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400" dirty="0" smtClean="0">
                <a:latin typeface="Comic Sans MS" pitchFamily="66" charset="0"/>
              </a:rPr>
              <a:t>Διάρκεια μεγαλύτερη της συνήθους για ΦΑ από άλλα αίτια </a:t>
            </a:r>
          </a:p>
          <a:p>
            <a:endParaRPr lang="el-GR" dirty="0"/>
          </a:p>
        </p:txBody>
      </p:sp>
      <p:pic>
        <p:nvPicPr>
          <p:cNvPr id="74754" name="Picture 2" descr="Splenomegaly"/>
          <p:cNvPicPr>
            <a:picLocks noChangeAspect="1" noChangeArrowheads="1"/>
          </p:cNvPicPr>
          <p:nvPr/>
        </p:nvPicPr>
        <p:blipFill>
          <a:blip r:embed="rId2"/>
          <a:srcRect l="52913" t="3543" r="3780" b="27165"/>
          <a:stretch>
            <a:fillRect/>
          </a:stretch>
        </p:blipFill>
        <p:spPr bwMode="auto">
          <a:xfrm>
            <a:off x="7072330" y="4429132"/>
            <a:ext cx="1650047" cy="2111969"/>
          </a:xfrm>
          <a:prstGeom prst="rect">
            <a:avLst/>
          </a:prstGeom>
          <a:noFill/>
        </p:spPr>
      </p:pic>
      <p:pic>
        <p:nvPicPr>
          <p:cNvPr id="74756" name="Picture 4" descr="Infectious mononucleosis"/>
          <p:cNvPicPr>
            <a:picLocks noChangeAspect="1" noChangeArrowheads="1"/>
          </p:cNvPicPr>
          <p:nvPr/>
        </p:nvPicPr>
        <p:blipFill>
          <a:blip r:embed="rId3"/>
          <a:srcRect l="2835" t="2362" r="1890" b="5905"/>
          <a:stretch>
            <a:fillRect/>
          </a:stretch>
        </p:blipFill>
        <p:spPr bwMode="auto">
          <a:xfrm>
            <a:off x="1714480" y="4171272"/>
            <a:ext cx="3630019" cy="268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4293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Λοιμώδης μονοπυρήνωση (3)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4429156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800" dirty="0" smtClean="0">
                <a:latin typeface="Comic Sans MS" pitchFamily="66" charset="0"/>
              </a:rPr>
              <a:t>Η παρουσία ≥10% άτυπων λεμφοκυττάρων έχει 92% ειδικότητα </a:t>
            </a:r>
          </a:p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800" dirty="0" smtClean="0">
                <a:latin typeface="Comic Sans MS" pitchFamily="66" charset="0"/>
              </a:rPr>
              <a:t>Σε ασθενή με συμβατή αιματολογική εικόνα και τυπικά συμπτώματα δεν χρειάζεται άλλος ε/ε</a:t>
            </a:r>
          </a:p>
          <a:p>
            <a:pPr>
              <a:buClr>
                <a:srgbClr val="FFFF00"/>
              </a:buClr>
              <a:buFont typeface="Wingdings 2" pitchFamily="18" charset="2"/>
              <a:buChar char=""/>
            </a:pPr>
            <a:r>
              <a:rPr lang="el-GR" sz="2800" dirty="0" smtClean="0">
                <a:latin typeface="Comic Sans MS" pitchFamily="66" charset="0"/>
              </a:rPr>
              <a:t>Αυξημένες </a:t>
            </a:r>
            <a:r>
              <a:rPr lang="el-GR" sz="2800" dirty="0" err="1" smtClean="0">
                <a:latin typeface="Comic Sans MS" pitchFamily="66" charset="0"/>
              </a:rPr>
              <a:t>τρανσαμινάσες</a:t>
            </a:r>
            <a:endParaRPr lang="el-GR" sz="28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Το </a:t>
            </a:r>
            <a:r>
              <a:rPr lang="el-GR" sz="2800" dirty="0" err="1" smtClean="0">
                <a:latin typeface="Comic Sans MS" pitchFamily="66" charset="0"/>
              </a:rPr>
              <a:t>Monospot</a:t>
            </a:r>
            <a:r>
              <a:rPr lang="el-GR" sz="2800" dirty="0" smtClean="0">
                <a:latin typeface="Comic Sans MS" pitchFamily="66" charset="0"/>
              </a:rPr>
              <a:t> είναι αρνητικό στο 1/3 των περιπτώσεων την 1</a:t>
            </a:r>
            <a:r>
              <a:rPr lang="el-GR" sz="2800" baseline="30000" dirty="0" smtClean="0">
                <a:latin typeface="Comic Sans MS" pitchFamily="66" charset="0"/>
              </a:rPr>
              <a:t>η</a:t>
            </a:r>
            <a:r>
              <a:rPr lang="el-GR" sz="2800" dirty="0" smtClean="0">
                <a:latin typeface="Comic Sans MS" pitchFamily="66" charset="0"/>
              </a:rPr>
              <a:t> εβδομάδα της νόσου. Έχει 80% ευαισθησία τη 2</a:t>
            </a:r>
            <a:r>
              <a:rPr lang="el-GR" sz="2800" baseline="30000" dirty="0" smtClean="0">
                <a:latin typeface="Comic Sans MS" pitchFamily="66" charset="0"/>
              </a:rPr>
              <a:t>η </a:t>
            </a:r>
            <a:r>
              <a:rPr lang="el-GR" sz="2800" dirty="0" smtClean="0">
                <a:latin typeface="Comic Sans MS" pitchFamily="66" charset="0"/>
              </a:rPr>
              <a:t>εβδομάδα 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Σε αμφίβολες περιπτώσεις πρέπει να αναζητηθούν τα VCA-</a:t>
            </a:r>
            <a:r>
              <a:rPr lang="el-GR" sz="2800" dirty="0" err="1" smtClean="0">
                <a:latin typeface="Comic Sans MS" pitchFamily="66" charset="0"/>
              </a:rPr>
              <a:t>IgM </a:t>
            </a:r>
            <a:r>
              <a:rPr lang="el-GR" sz="2800" dirty="0" smtClean="0">
                <a:latin typeface="Comic Sans MS" pitchFamily="66" charset="0"/>
              </a:rPr>
              <a:t>αντισώματα για τον ιό </a:t>
            </a:r>
            <a:r>
              <a:rPr lang="el-GR" sz="2800" dirty="0" err="1" smtClean="0">
                <a:latin typeface="Comic Sans MS" pitchFamily="66" charset="0"/>
              </a:rPr>
              <a:t>Epstein</a:t>
            </a:r>
            <a:r>
              <a:rPr lang="el-GR" sz="2800" dirty="0" smtClean="0">
                <a:latin typeface="Comic Sans MS" pitchFamily="66" charset="0"/>
              </a:rPr>
              <a:t>-</a:t>
            </a:r>
            <a:r>
              <a:rPr lang="el-GR" sz="2800" dirty="0" err="1" smtClean="0">
                <a:latin typeface="Comic Sans MS" pitchFamily="66" charset="0"/>
              </a:rPr>
              <a:t>Barr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50178" name="Picture 2" descr="Infectious mononucleosis smear showing reactive (atypical) lymphocytes in blu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143512"/>
            <a:ext cx="2847975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Πρωτολοίμωξη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από τον Η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IV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779404"/>
          </a:xfrm>
        </p:spPr>
        <p:txBody>
          <a:bodyPr/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Η νόσος εκδηλώνεται με εικόνα που μοιάζει με λοιμώδη μονοπυρήνωση, 3 έως 5 εβδομάδες μετά την </a:t>
            </a:r>
            <a:r>
              <a:rPr lang="el-GR" sz="2800" dirty="0" err="1" smtClean="0">
                <a:latin typeface="Comic Sans MS" pitchFamily="66" charset="0"/>
              </a:rPr>
              <a:t>πρωτολοίμωξη</a:t>
            </a:r>
            <a:r>
              <a:rPr lang="el-GR" sz="2800" dirty="0" smtClean="0">
                <a:latin typeface="Comic Sans MS" pitchFamily="66" charset="0"/>
              </a:rPr>
              <a:t>. 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Μπορεί να υπάρχει κυνάγχη χωρίς εξίδρωμα, διάρροια και εξάνθημα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49154" name="Picture 2" descr="Illustration of blood vessel interior with HIV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667124"/>
            <a:ext cx="469582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842963"/>
            <a:ext cx="84391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24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ΔΙΑΓΝΩΣΗ ΚΑΙ ΑΠΟΦΑΣΗ ΓΙΑ ΧΟΡΗΓΗΣΗ ΑΝΤΙΜΙΚΡΟΒΙΑΚΩΝ</a:t>
            </a:r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Η κλινική διάγνωση της ΦΑ από GABHS στηρίζεται στην αναζήτηση των τεσσάρων κριτηρίων </a:t>
            </a:r>
            <a:r>
              <a:rPr lang="en-GB" sz="2800" dirty="0" err="1" smtClean="0">
                <a:latin typeface="Comic Sans MS" pitchFamily="66" charset="0"/>
              </a:rPr>
              <a:t>Centor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4" name="Picture 2" descr="http://image.slidesharecdn.com/tonsillitis-120826012007-phpapp02/95/tonsillitis-12-728.jpg?cb=1345962134"/>
          <p:cNvPicPr>
            <a:picLocks noChangeAspect="1" noChangeArrowheads="1"/>
          </p:cNvPicPr>
          <p:nvPr/>
        </p:nvPicPr>
        <p:blipFill>
          <a:blip r:embed="rId2"/>
          <a:srcRect t="20767"/>
          <a:stretch>
            <a:fillRect/>
          </a:stretch>
        </p:blipFill>
        <p:spPr bwMode="auto">
          <a:xfrm>
            <a:off x="1428728" y="3286124"/>
            <a:ext cx="5755386" cy="342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Κριτήρια </a:t>
            </a:r>
            <a:r>
              <a:rPr lang="en-GB" sz="3600" dirty="0" err="1" smtClean="0">
                <a:solidFill>
                  <a:srgbClr val="FFFF00"/>
                </a:solidFill>
                <a:latin typeface="Comic Sans MS" pitchFamily="66" charset="0"/>
              </a:rPr>
              <a:t>Centor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2143116"/>
            <a:ext cx="8743981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Αντιμετώπιση με βάση την τροποποιημένη βαθμολογία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Centor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928802"/>
            <a:ext cx="89344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42844" y="5000636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Αν δεν έχετε διαθέσιμο </a:t>
            </a:r>
            <a:r>
              <a:rPr lang="el-GR" sz="2400" dirty="0" err="1" smtClean="0">
                <a:latin typeface="Comic Sans MS" pitchFamily="66" charset="0"/>
              </a:rPr>
              <a:t>Strep</a:t>
            </a:r>
            <a:r>
              <a:rPr lang="el-GR" sz="2400" dirty="0" smtClean="0">
                <a:latin typeface="Comic Sans MS" pitchFamily="66" charset="0"/>
              </a:rPr>
              <a:t>-</a:t>
            </a:r>
            <a:r>
              <a:rPr lang="el-GR" sz="2400" dirty="0" err="1" smtClean="0">
                <a:latin typeface="Comic Sans MS" pitchFamily="66" charset="0"/>
              </a:rPr>
              <a:t>test</a:t>
            </a:r>
            <a:r>
              <a:rPr lang="el-GR" sz="2400" dirty="0" smtClean="0">
                <a:latin typeface="Comic Sans MS" pitchFamily="66" charset="0"/>
              </a:rPr>
              <a:t>, χορηγήστε</a:t>
            </a:r>
          </a:p>
          <a:p>
            <a:pPr>
              <a:buClr>
                <a:srgbClr val="FFFF00"/>
              </a:buClr>
            </a:pPr>
            <a:r>
              <a:rPr lang="el-GR" sz="2400" dirty="0" err="1" smtClean="0">
                <a:latin typeface="Comic Sans MS" pitchFamily="66" charset="0"/>
              </a:rPr>
              <a:t>αντιμικροβιακή</a:t>
            </a:r>
            <a:r>
              <a:rPr lang="el-GR" sz="2400" dirty="0" smtClean="0">
                <a:latin typeface="Comic Sans MS" pitchFamily="66" charset="0"/>
              </a:rPr>
              <a:t> αγωγή σε ασθενείς με 3 ή 4 κριτήρια.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Η καλλιέργεια, όσον αφορά τους ενήλικες, δεν είναι απαραίτητη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Στρεπτοκοκκική ΦΑ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429288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Είναι </a:t>
            </a:r>
            <a:r>
              <a:rPr lang="el-GR" sz="2800" dirty="0" err="1" smtClean="0">
                <a:latin typeface="Comic Sans MS" pitchFamily="66" charset="0"/>
              </a:rPr>
              <a:t>αυτοϊώμενη</a:t>
            </a:r>
            <a:r>
              <a:rPr lang="el-GR" sz="2800" dirty="0" smtClean="0">
                <a:latin typeface="Comic Sans MS" pitchFamily="66" charset="0"/>
              </a:rPr>
              <a:t> νόσος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Ο πυρετός και τα άλλα συμπτώματα υποχωρούν σε 3-4 ημέρες, ακόμη και αν δεν χορηγηθούν </a:t>
            </a:r>
            <a:r>
              <a:rPr lang="el-GR" sz="2800" dirty="0" err="1" smtClean="0">
                <a:latin typeface="Comic Sans MS" pitchFamily="66" charset="0"/>
              </a:rPr>
              <a:t>αντιμικροβιακά</a:t>
            </a:r>
            <a:endParaRPr lang="el-GR" sz="28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 Σημαντικό ρόλο στην αντιμετώπιση έχουν τα αναλγητικά και τα αντιπυρετικά, τα οποία πρέπει να χορηγούνται σε όλους τους ασθενείς με ΦΑ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Η </a:t>
            </a:r>
            <a:r>
              <a:rPr lang="el-GR" sz="2800" dirty="0" err="1" smtClean="0">
                <a:latin typeface="Comic Sans MS" pitchFamily="66" charset="0"/>
              </a:rPr>
              <a:t>αντιμικροβιακή</a:t>
            </a:r>
            <a:r>
              <a:rPr lang="el-GR" sz="2800" dirty="0" smtClean="0">
                <a:latin typeface="Comic Sans MS" pitchFamily="66" charset="0"/>
              </a:rPr>
              <a:t> αγωγή μειώνει τη διάρκεια των συμπτωμάτων μόνο κατά 1-2 ημέρες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Ο κύριος λόγος χορήγησης </a:t>
            </a:r>
            <a:r>
              <a:rPr lang="el-GR" sz="2800" dirty="0" err="1" smtClean="0">
                <a:latin typeface="Comic Sans MS" pitchFamily="66" charset="0"/>
              </a:rPr>
              <a:t>αντιμικροβιακών</a:t>
            </a:r>
            <a:r>
              <a:rPr lang="el-GR" sz="2800" dirty="0" smtClean="0">
                <a:latin typeface="Comic Sans MS" pitchFamily="66" charset="0"/>
              </a:rPr>
              <a:t> είναι η αποτροπή των επιπλοκών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86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Επίπτωση </a:t>
            </a:r>
            <a:r>
              <a:rPr lang="el-GR" sz="3400" dirty="0" smtClean="0">
                <a:solidFill>
                  <a:srgbClr val="FFFF00"/>
                </a:solidFill>
                <a:latin typeface="Comic Sans MS" pitchFamily="66" charset="0"/>
              </a:rPr>
              <a:t>επιπλοκών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φαρυγγοαμυγδαλίτιδας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714488"/>
            <a:ext cx="8953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image.slidesharecdn.com/acutechronictonsillitis-131001093652-phpapp01/95/acute-chronic-tonsillitis-and-their-management-20-638.jpg?cb=1380638338"/>
          <p:cNvPicPr>
            <a:picLocks noChangeAspect="1" noChangeArrowheads="1"/>
          </p:cNvPicPr>
          <p:nvPr/>
        </p:nvPicPr>
        <p:blipFill>
          <a:blip r:embed="rId3"/>
          <a:srcRect t="41030"/>
          <a:stretch>
            <a:fillRect/>
          </a:stretch>
        </p:blipFill>
        <p:spPr bwMode="auto">
          <a:xfrm>
            <a:off x="1285852" y="4071942"/>
            <a:ext cx="6076950" cy="256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72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Επιπλοκές- Σχόλια (1)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503874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Ο ρευματικός πυρετός (ΡΠ) είναι εξαιρετικά σπάνιος και δεν προκαλεί καρδίτιδα στους ενήλικες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Η έναρξη χορήγησης θεραπείας έως και 9 ημέρες μετά την έναρξη των συμπτωμάτων της ΦΑ είναι αποτελεσματική για την προφύλαξη από ανάπτυξη οξέος ΡΠ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 Δεν υπάρχουν ενδείξεις ότι η χορήγηση αντιβιοτικών μειώνει την επίπτωση της </a:t>
            </a:r>
            <a:r>
              <a:rPr lang="el-GR" sz="2800" dirty="0" err="1" smtClean="0">
                <a:latin typeface="Comic Sans MS" pitchFamily="66" charset="0"/>
              </a:rPr>
              <a:t>μεταστρεπτοκοκκικής</a:t>
            </a:r>
            <a:r>
              <a:rPr lang="el-GR" sz="2800" dirty="0" smtClean="0">
                <a:latin typeface="Comic Sans MS" pitchFamily="66" charset="0"/>
              </a:rPr>
              <a:t> </a:t>
            </a:r>
            <a:r>
              <a:rPr lang="el-GR" sz="2800" dirty="0" err="1" smtClean="0">
                <a:latin typeface="Comic Sans MS" pitchFamily="66" charset="0"/>
              </a:rPr>
              <a:t>σπειραματονεφρίτιδας</a:t>
            </a:r>
            <a:endParaRPr lang="el-G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49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Επιπλοκές- Σχόλια (2)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3136594"/>
          </a:xfrm>
        </p:spPr>
        <p:txBody>
          <a:bodyPr/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Το 44% των ασθενών με </a:t>
            </a:r>
            <a:r>
              <a:rPr lang="el-GR" dirty="0" err="1" smtClean="0">
                <a:latin typeface="Comic Sans MS" pitchFamily="66" charset="0"/>
              </a:rPr>
              <a:t>περιαμυγδαλικό</a:t>
            </a:r>
            <a:r>
              <a:rPr lang="el-GR" dirty="0" smtClean="0">
                <a:latin typeface="Comic Sans MS" pitchFamily="66" charset="0"/>
              </a:rPr>
              <a:t> απόστημα ή άλλες πρώιμες επιπλοκές προσέρχονται για πρώτη φορά στον ιατρό έχοντες ήδη την επιπλοκή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Από το υπόλοιπο 56%, μόνο στο 1/3 είχε απομονωθεί GABHS, ενώ τα 2/3 είχαν λάβει ήδη κατάλληλη αγωγή για GABHS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Picture 2" descr="http://image.slidesharecdn.com/tonsillitis-120826012007-phpapp02/95/tonsillitis-24-728.jpg?cb=1345962134"/>
          <p:cNvPicPr>
            <a:picLocks noChangeAspect="1" noChangeArrowheads="1"/>
          </p:cNvPicPr>
          <p:nvPr/>
        </p:nvPicPr>
        <p:blipFill>
          <a:blip r:embed="rId2"/>
          <a:srcRect t="20074"/>
          <a:stretch>
            <a:fillRect/>
          </a:stretch>
        </p:blipFill>
        <p:spPr bwMode="auto">
          <a:xfrm>
            <a:off x="2214546" y="3525536"/>
            <a:ext cx="5559311" cy="333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Συμπερασματικά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3500462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Το κύριο πρόβλημα στην αντιμετώπιση της ΦΑ στους ενήλικες, σε σχέση με τη δημόσια υγεία, δεν είναι τόσο η επιλογή του </a:t>
            </a:r>
            <a:r>
              <a:rPr lang="el-GR" sz="2800" dirty="0" err="1" smtClean="0">
                <a:latin typeface="Comic Sans MS" pitchFamily="66" charset="0"/>
              </a:rPr>
              <a:t>αντιμικροβιακού</a:t>
            </a:r>
            <a:r>
              <a:rPr lang="el-GR" sz="2800" dirty="0" smtClean="0">
                <a:latin typeface="Comic Sans MS" pitchFamily="66" charset="0"/>
              </a:rPr>
              <a:t> όσο ο έλεγχος της </a:t>
            </a:r>
            <a:r>
              <a:rPr lang="el-GR" sz="2800" dirty="0" err="1" smtClean="0">
                <a:latin typeface="Comic Sans MS" pitchFamily="66" charset="0"/>
              </a:rPr>
              <a:t>υπερσυνταγογράφησης</a:t>
            </a:r>
            <a:endParaRPr lang="el-GR" sz="28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err="1" smtClean="0">
                <a:latin typeface="Comic Sans MS" pitchFamily="66" charset="0"/>
              </a:rPr>
              <a:t>Αντιμικροβιακά</a:t>
            </a:r>
            <a:r>
              <a:rPr lang="el-GR" sz="2800" dirty="0" smtClean="0">
                <a:latin typeface="Comic Sans MS" pitchFamily="66" charset="0"/>
              </a:rPr>
              <a:t> </a:t>
            </a:r>
            <a:r>
              <a:rPr lang="el-GR" sz="2800" dirty="0" err="1" smtClean="0">
                <a:latin typeface="Comic Sans MS" pitchFamily="66" charset="0"/>
              </a:rPr>
              <a:t>συνταγογραφούνται</a:t>
            </a:r>
            <a:r>
              <a:rPr lang="el-GR" sz="2800" dirty="0" smtClean="0">
                <a:latin typeface="Comic Sans MS" pitchFamily="66" charset="0"/>
              </a:rPr>
              <a:t> σε άνω του 70% των περιπτώσεων ΦΑ στους ενήλικες, ενώ ο στρεπτόκοκκος ευθύνεται μόνο για ~10% των περιπτώσεων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14818"/>
            <a:ext cx="399097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Συνιστώμενα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αντιμικροβιακά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για την αντιμετώπιση της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φαρυγγοαμυγδαλίτιδας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357430"/>
            <a:ext cx="88773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Θεραπεία συμπτωματικών ασθενών με πολλαπλά, υποτροπιάζοντα επεισόδια </a:t>
            </a:r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φαρυγγοαμυγδαλίτιδας</a:t>
            </a:r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776538"/>
            <a:ext cx="8858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286248" y="3214686"/>
            <a:ext cx="1643074" cy="785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357686" y="2857496"/>
            <a:ext cx="1571636" cy="2857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500063"/>
            <a:ext cx="83915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Γιώργος\Desktop\sinusitis_s1_woman_sinus_cav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695825" cy="3190875"/>
          </a:xfrm>
          <a:prstGeom prst="rect">
            <a:avLst/>
          </a:prstGeom>
          <a:noFill/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Παραρρινοκολπίτιδα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Ρινοκολπίτιδα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)</a:t>
            </a:r>
            <a:endParaRPr lang="el-GR" sz="3600" dirty="0">
              <a:solidFill>
                <a:srgbClr val="FFFF00"/>
              </a:solidFill>
            </a:endParaRPr>
          </a:p>
        </p:txBody>
      </p:sp>
      <p:pic>
        <p:nvPicPr>
          <p:cNvPr id="71682" name="Picture 2" descr="An X-ray of a patient with acute sinusiti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457" y="2214554"/>
            <a:ext cx="4481543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24582"/>
          </a:xfrm>
        </p:spPr>
        <p:txBody>
          <a:bodyPr>
            <a:noAutofit/>
          </a:bodyPr>
          <a:lstStyle/>
          <a:p>
            <a:pPr algn="ctr"/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Ρινοκολπίτιδα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(ΡΚ)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4389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400" dirty="0" smtClean="0">
                <a:latin typeface="Comic Sans MS" pitchFamily="66" charset="0"/>
              </a:rPr>
              <a:t>Οξεία </a:t>
            </a:r>
            <a:r>
              <a:rPr lang="el-GR" sz="2400" dirty="0" err="1" smtClean="0">
                <a:latin typeface="Comic Sans MS" pitchFamily="66" charset="0"/>
              </a:rPr>
              <a:t>ρινοκολπίτιδα</a:t>
            </a:r>
            <a:r>
              <a:rPr lang="el-GR" sz="2400" dirty="0" smtClean="0">
                <a:latin typeface="Comic Sans MS" pitchFamily="66" charset="0"/>
              </a:rPr>
              <a:t> ορίζεται η φλεγμονή ή λοίμωξη του βλεννογόνου των ρινικών οδών και τουλάχιστον ενός από τους </a:t>
            </a:r>
            <a:r>
              <a:rPr lang="el-GR" sz="2400" dirty="0" err="1" smtClean="0">
                <a:latin typeface="Comic Sans MS" pitchFamily="66" charset="0"/>
              </a:rPr>
              <a:t>παραρρίνιους</a:t>
            </a:r>
            <a:r>
              <a:rPr lang="el-GR" sz="2400" dirty="0" smtClean="0">
                <a:latin typeface="Comic Sans MS" pitchFamily="66" charset="0"/>
              </a:rPr>
              <a:t> κόλπους</a:t>
            </a:r>
            <a:endParaRPr lang="el-GR" sz="2400" dirty="0" smtClean="0"/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400" dirty="0" smtClean="0">
                <a:latin typeface="Comic Sans MS" pitchFamily="66" charset="0"/>
              </a:rPr>
              <a:t>Οι </a:t>
            </a:r>
            <a:r>
              <a:rPr lang="el-GR" sz="2400" dirty="0" err="1" smtClean="0">
                <a:latin typeface="Comic Sans MS" pitchFamily="66" charset="0"/>
              </a:rPr>
              <a:t>παραρρίνιοι</a:t>
            </a:r>
            <a:r>
              <a:rPr lang="el-GR" sz="2400" dirty="0" smtClean="0">
                <a:latin typeface="Comic Sans MS" pitchFamily="66" charset="0"/>
              </a:rPr>
              <a:t> κόλποι είναι στείροι μικροβίων, παρά το γεγονός ότι επικοινωνούν με τη ρινική κοιλότητα η οποία βρίθει μικροβίων 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400" dirty="0" smtClean="0">
                <a:latin typeface="Comic Sans MS" pitchFamily="66" charset="0"/>
              </a:rPr>
              <a:t>Πιθανοί λόγοι: η κίνηση των κροσσών και η παραγωγή ΝΟ που έχει </a:t>
            </a:r>
            <a:r>
              <a:rPr lang="el-GR" sz="2400" dirty="0" err="1" smtClean="0">
                <a:latin typeface="Comic Sans MS" pitchFamily="66" charset="0"/>
              </a:rPr>
              <a:t>αντιβακτηριακή</a:t>
            </a:r>
            <a:r>
              <a:rPr lang="el-GR" sz="2400" dirty="0" smtClean="0">
                <a:latin typeface="Comic Sans MS" pitchFamily="66" charset="0"/>
              </a:rPr>
              <a:t> δράση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35842" name="Picture 2" descr="MRI of inflammation within the sinus cavit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3" y="3786190"/>
            <a:ext cx="4267197" cy="3071810"/>
          </a:xfrm>
          <a:prstGeom prst="rect">
            <a:avLst/>
          </a:prstGeom>
          <a:noFill/>
        </p:spPr>
      </p:pic>
      <p:pic>
        <p:nvPicPr>
          <p:cNvPr id="35844" name="Picture 4" descr="Picture of the Human Sinu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4572032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5072098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5100" dirty="0" smtClean="0">
                <a:latin typeface="Comic Sans MS" pitchFamily="66" charset="0"/>
              </a:rPr>
              <a:t>Η αιτιολογία είναι συνήθως ιογενής (κοινό κρυολόγημα) και τυπικά υποχωρεί εντός 7-10 ημερών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5100" dirty="0" err="1" smtClean="0">
                <a:latin typeface="Comic Sans MS" pitchFamily="66" charset="0"/>
              </a:rPr>
              <a:t>Βακτηριακή</a:t>
            </a:r>
            <a:r>
              <a:rPr lang="el-GR" sz="5100" dirty="0" smtClean="0">
                <a:latin typeface="Comic Sans MS" pitchFamily="66" charset="0"/>
              </a:rPr>
              <a:t> ΟΡΚ: 0.5- 2 % των περιπτώσεων, συνήθως ως επιπλοκή ιογενούς ΡΚ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5100" dirty="0" smtClean="0">
                <a:latin typeface="Comic Sans MS" pitchFamily="66" charset="0"/>
              </a:rPr>
              <a:t>Η </a:t>
            </a:r>
            <a:r>
              <a:rPr lang="el-GR" sz="5100" dirty="0" err="1" smtClean="0">
                <a:latin typeface="Comic Sans MS" pitchFamily="66" charset="0"/>
              </a:rPr>
              <a:t>βακτηριακή</a:t>
            </a:r>
            <a:r>
              <a:rPr lang="el-GR" sz="5100" dirty="0" smtClean="0">
                <a:latin typeface="Comic Sans MS" pitchFamily="66" charset="0"/>
              </a:rPr>
              <a:t> ΡΚ είναι </a:t>
            </a:r>
            <a:r>
              <a:rPr lang="el-GR" sz="5100" dirty="0" err="1" smtClean="0">
                <a:latin typeface="Comic Sans MS" pitchFamily="66" charset="0"/>
              </a:rPr>
              <a:t>αυτοπεριοριζόμενη</a:t>
            </a:r>
            <a:r>
              <a:rPr lang="el-GR" sz="5100" dirty="0" smtClean="0">
                <a:latin typeface="Comic Sans MS" pitchFamily="66" charset="0"/>
              </a:rPr>
              <a:t> νόσος χωρίς θεραπεία (&gt; 75%)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5100" dirty="0" smtClean="0">
                <a:latin typeface="Comic Sans MS" pitchFamily="66" charset="0"/>
              </a:rPr>
              <a:t>Οι σοβαρές επιπλοκές της </a:t>
            </a:r>
            <a:r>
              <a:rPr lang="el-GR" sz="5100" dirty="0" err="1" smtClean="0">
                <a:latin typeface="Comic Sans MS" pitchFamily="66" charset="0"/>
              </a:rPr>
              <a:t>βακτηριακής</a:t>
            </a:r>
            <a:r>
              <a:rPr lang="el-GR" sz="5100" dirty="0" smtClean="0">
                <a:latin typeface="Comic Sans MS" pitchFamily="66" charset="0"/>
              </a:rPr>
              <a:t> ΡΚ χωρίς θεραπεία είναι σπάνιες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5100" dirty="0" smtClean="0">
                <a:latin typeface="Comic Sans MS" pitchFamily="66" charset="0"/>
              </a:rPr>
              <a:t>Μελέτες σε </a:t>
            </a:r>
            <a:r>
              <a:rPr lang="en-US" sz="5100" dirty="0" smtClean="0">
                <a:latin typeface="Comic Sans MS" pitchFamily="66" charset="0"/>
              </a:rPr>
              <a:t>H.B &amp; H</a:t>
            </a:r>
            <a:r>
              <a:rPr lang="el-GR" sz="5100" dirty="0" smtClean="0">
                <a:latin typeface="Comic Sans MS" pitchFamily="66" charset="0"/>
              </a:rPr>
              <a:t>ΠΑ (1990-2000): Χορήγηση αντιβιοτικών σε οξεία ΡΚ 85-98% των περιπτώσεων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l-GR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l-GR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l-GR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None/>
            </a:pPr>
            <a:endParaRPr lang="el-GR" dirty="0">
              <a:latin typeface="Comic Sans MS" pitchFamily="66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86"/>
          </a:xfrm>
        </p:spPr>
        <p:txBody>
          <a:bodyPr>
            <a:noAutofit/>
          </a:bodyPr>
          <a:lstStyle/>
          <a:p>
            <a:pPr algn="ctr"/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Ρινοκολπίτιδα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(ΡΚ)</a:t>
            </a:r>
            <a:endParaRPr lang="el-G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775542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Ταξινόμηση της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ρινοκολπίτιδας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8886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428596" y="357166"/>
            <a:ext cx="8229600" cy="224582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Προδιαθεσικοί</a:t>
            </a: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 παράγοντες της οξείας </a:t>
            </a:r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βακτηριακής</a:t>
            </a: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ρινοκολπίτιδας</a:t>
            </a: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 (1)</a:t>
            </a:r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50193"/>
          <a:stretch>
            <a:fillRect/>
          </a:stretch>
        </p:blipFill>
        <p:spPr bwMode="auto">
          <a:xfrm>
            <a:off x="1000100" y="2143116"/>
            <a:ext cx="7286625" cy="41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Προδιαθεσικοί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παράγοντες της </a:t>
            </a:r>
            <a:b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οξείας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βακτηριακής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ρινοκολπίτιδας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(2)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8906"/>
          <a:stretch>
            <a:fillRect/>
          </a:stretch>
        </p:blipFill>
        <p:spPr bwMode="auto">
          <a:xfrm>
            <a:off x="857224" y="2143116"/>
            <a:ext cx="7286625" cy="42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72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Ιογενής 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Vs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βακτηριακής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ΟΡΚ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3500462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Τα αρχικά συμπτώματα της ΟΒΡ είναι αυτά του κοινού κρυολογήματος (πταρμοί, ρινόρροια, ρινική συμφόρηση, αίσθημα πίεσης στο πρόσωπο, κεφαλαλγία)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 Στη συνέχεια μπορεί να παρουσιασθούν πυώδης ρινική έκκριση, οδονταλγία, πόνος ή ευαισθησία στο ιγμόρειο (ιδιαίτερα αν είναι </a:t>
            </a:r>
            <a:r>
              <a:rPr lang="el-GR" dirty="0" err="1" smtClean="0">
                <a:latin typeface="Comic Sans MS" pitchFamily="66" charset="0"/>
              </a:rPr>
              <a:t>ετερόπλευρα</a:t>
            </a:r>
            <a:r>
              <a:rPr lang="el-GR" dirty="0" smtClean="0">
                <a:latin typeface="Comic Sans MS" pitchFamily="66" charset="0"/>
              </a:rPr>
              <a:t>). </a:t>
            </a:r>
          </a:p>
        </p:txBody>
      </p:sp>
      <p:pic>
        <p:nvPicPr>
          <p:cNvPr id="30722" name="Picture 2" descr="Woman with painful sinus pressur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00504"/>
            <a:ext cx="4195759" cy="2857496"/>
          </a:xfrm>
          <a:prstGeom prst="rect">
            <a:avLst/>
          </a:prstGeom>
          <a:noFill/>
        </p:spPr>
      </p:pic>
      <p:pic>
        <p:nvPicPr>
          <p:cNvPr id="30724" name="Picture 4" descr="Photo of a child with runny nose."/>
          <p:cNvPicPr>
            <a:picLocks noChangeAspect="1" noChangeArrowheads="1"/>
          </p:cNvPicPr>
          <p:nvPr/>
        </p:nvPicPr>
        <p:blipFill>
          <a:blip r:embed="rId3"/>
          <a:srcRect l="10733"/>
          <a:stretch>
            <a:fillRect/>
          </a:stretch>
        </p:blipFill>
        <p:spPr bwMode="auto">
          <a:xfrm>
            <a:off x="5143504" y="3978000"/>
            <a:ext cx="3510966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Υπέρ ΟΒΡ συνηγορούν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dirty="0" smtClean="0">
                <a:latin typeface="Comic Sans MS" pitchFamily="66" charset="0"/>
              </a:rPr>
              <a:t> Η επιδείνωση των συμπτωμάτων μετά από αρχική βελτίωση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dirty="0" smtClean="0">
                <a:latin typeface="Comic Sans MS" pitchFamily="66" charset="0"/>
              </a:rPr>
              <a:t>Η επιμονή των συμπτωμάτων ή σημείων χωρίς κλινική βελτίωση (</a:t>
            </a:r>
            <a:r>
              <a:rPr lang="en-US" dirty="0" smtClean="0">
                <a:latin typeface="Comic Sans MS" pitchFamily="66" charset="0"/>
              </a:rPr>
              <a:t>≥10 days</a:t>
            </a:r>
            <a:r>
              <a:rPr lang="el-GR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l-GR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Εισβολή της νόσου με σοβαρά συμπτώματα και σημεία για τουλάχιστον 3-4 συνεχόμενες μέρες : υψηλός επίμονος πυρετός &gt;39°C, ισχυρό άλγος προσώπου ή οδόντος της άνω γνάθου, επηρεασμός του επιπέδου συνειδήσεως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3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Διάγνωση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Η διάγνωση είναι κατά βάση κλινική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Οι απλές ακτινογραφίες δεν είναι διαγνωστικές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Η αξονική τομογραφία του σπλαγχνικού κρανίου έχει μεγάλη ευαισθησία, αλλά μικρή ειδικότητα (είναι θετική και σε ιογενή ΟΡΚ)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 Απεικονιστικός έλεγχος ρουτίνας δε συστήνεται σε </a:t>
            </a:r>
            <a:r>
              <a:rPr lang="el-GR" dirty="0" err="1" smtClean="0">
                <a:latin typeface="Comic Sans MS" pitchFamily="66" charset="0"/>
              </a:rPr>
              <a:t>ανεπίπλεκτη</a:t>
            </a:r>
            <a:r>
              <a:rPr lang="el-GR" dirty="0" smtClean="0">
                <a:latin typeface="Comic Sans MS" pitchFamily="66" charset="0"/>
              </a:rPr>
              <a:t> ΟΡΚ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Συνιστάται να γίνεται </a:t>
            </a:r>
            <a:r>
              <a:rPr lang="en-US" dirty="0" smtClean="0">
                <a:latin typeface="Comic Sans MS" pitchFamily="66" charset="0"/>
              </a:rPr>
              <a:t>CT </a:t>
            </a:r>
            <a:r>
              <a:rPr lang="el-GR" dirty="0" smtClean="0">
                <a:latin typeface="Comic Sans MS" pitchFamily="66" charset="0"/>
              </a:rPr>
              <a:t>μόνο επί επιπλοκών ή επί αποτυχίας της θεραπείας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67151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85786" y="550070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Palpate for sinus tenderness. Press up on the frontal sinuses from under the</a:t>
            </a:r>
          </a:p>
          <a:p>
            <a:r>
              <a:rPr lang="en-US" dirty="0" smtClean="0"/>
              <a:t>bony brows, avoiding pressure on the eyes. Then press up on the </a:t>
            </a:r>
            <a:r>
              <a:rPr lang="en-US" i="1" dirty="0" smtClean="0"/>
              <a:t>maxillary</a:t>
            </a:r>
          </a:p>
          <a:p>
            <a:r>
              <a:rPr lang="en-GB" i="1" dirty="0" smtClean="0"/>
              <a:t>sinuses.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0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rgbClr val="FFFF00"/>
                </a:solidFill>
              </a:rPr>
              <a:t>Η Ελλάδα συγκαταλέγεται στις ευρωπαϊκές χώρες με τα υψηλότερα επίπεδα </a:t>
            </a:r>
            <a:r>
              <a:rPr lang="el-GR" sz="2800" b="1" dirty="0" smtClean="0">
                <a:solidFill>
                  <a:srgbClr val="FFFF00"/>
                </a:solidFill>
              </a:rPr>
              <a:t>μικροβιακής αντοχής</a:t>
            </a:r>
            <a:r>
              <a:rPr lang="el-GR" sz="2800" dirty="0" smtClean="0">
                <a:solidFill>
                  <a:srgbClr val="FFFF00"/>
                </a:solidFill>
              </a:rPr>
              <a:t>, ενώ είναι </a:t>
            </a:r>
            <a:r>
              <a:rPr lang="el-GR" sz="2800" b="1" dirty="0" smtClean="0">
                <a:solidFill>
                  <a:srgbClr val="FFFF00"/>
                </a:solidFill>
              </a:rPr>
              <a:t>πρώτη στη συνολική κατανάλωση </a:t>
            </a:r>
            <a:r>
              <a:rPr lang="el-GR" sz="2800" b="1" dirty="0" err="1" smtClean="0">
                <a:solidFill>
                  <a:srgbClr val="FFFF00"/>
                </a:solidFill>
              </a:rPr>
              <a:t>αντιμικροβιακών</a:t>
            </a:r>
            <a:r>
              <a:rPr lang="el-GR" sz="2800" b="1" dirty="0" smtClean="0">
                <a:solidFill>
                  <a:srgbClr val="FFFF00"/>
                </a:solidFill>
              </a:rPr>
              <a:t> παραγόντων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94210" name="Picture 2" descr="http://www.keelpno.gr/Portals/0/Images/highlights/diagramma%20antiviotikv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6480007" cy="4140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07167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Χρήση </a:t>
            </a:r>
            <a:r>
              <a:rPr lang="el-GR" dirty="0" err="1" smtClean="0"/>
              <a:t>Αντιμικροβιακών</a:t>
            </a:r>
            <a:r>
              <a:rPr lang="el-GR" dirty="0" smtClean="0"/>
              <a:t> </a:t>
            </a:r>
            <a:r>
              <a:rPr lang="el-GR" dirty="0" err="1" smtClean="0"/>
              <a:t>εξωνοσοκομειακά</a:t>
            </a:r>
            <a:r>
              <a:rPr lang="el-GR" dirty="0" smtClean="0"/>
              <a:t> στην Ευρωπαϊκή Ένωση κατά το έτος 2008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ικροβιολογική</a:t>
            </a: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 διάγνωση (1)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1850710"/>
          </a:xfrm>
        </p:spPr>
        <p:txBody>
          <a:bodyPr/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n-US" dirty="0" smtClean="0">
                <a:latin typeface="Comic Sans MS" pitchFamily="66" charset="0"/>
              </a:rPr>
              <a:t>I</a:t>
            </a:r>
            <a:r>
              <a:rPr lang="el-GR" dirty="0" smtClean="0">
                <a:latin typeface="Comic Sans MS" pitchFamily="66" charset="0"/>
              </a:rPr>
              <a:t>δανικά πρέπει να γίνει παρακέντηση του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άντρου και να ληφθεί υλικό για καλλιέργεια 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Δεν συνιστάται στη καθημερινή πρακτική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22000"/>
            <a:ext cx="3842961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ικροβιολογική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διάγνωση (2)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Η λήψη υλικού από τον εκφορητικό πόρο του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ιγμορείου  κατά τη διάρκεια ενδοσκόπησης με άκαμπτο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ενδοσκόπιο έχει ικανοποιητική ευαισθησία  και ειδικότητα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Ένδειξη: αποτυχία εμπειρικής αντιβιοτικής αγωγής   </a:t>
            </a: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Η καλλιέργεια ρινικού εκκρίματος είναι αναξιόπιστη και δεν πρέπει να γίνεται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Παθογόνοι μικροοργανισμοί που ευθύνονται για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βακτηριακή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ρινοκολπίτιδα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8439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1437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Προτεινόμενη </a:t>
            </a:r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αντιμικροβιακή</a:t>
            </a: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 θεραπεία σε ΟΒΡΚ</a:t>
            </a:r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830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57232"/>
            <a:ext cx="88773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500430" y="6143644"/>
            <a:ext cx="1357322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714744" y="6286520"/>
            <a:ext cx="1357322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675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Algorithm for the management of acute bacterial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rhinosinusitis</a:t>
            </a:r>
            <a:endParaRPr lang="el-G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019925" cy="577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05800" cy="22458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Ενδείξεις νοσηλείας σε νοσοκομείο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9609"/>
          <a:stretch>
            <a:fillRect/>
          </a:stretch>
        </p:blipFill>
        <p:spPr bwMode="auto">
          <a:xfrm>
            <a:off x="214282" y="1285860"/>
            <a:ext cx="8672543" cy="406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357158" y="1714488"/>
            <a:ext cx="4357718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571472" y="1714488"/>
            <a:ext cx="128588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714372"/>
          </a:xfrm>
        </p:spPr>
        <p:txBody>
          <a:bodyPr>
            <a:normAutofit/>
          </a:bodyPr>
          <a:lstStyle/>
          <a:p>
            <a:pPr algn="ctr"/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Περικογχικός</a:t>
            </a: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200" dirty="0" err="1" smtClean="0">
                <a:solidFill>
                  <a:srgbClr val="FFFF00"/>
                </a:solidFill>
                <a:latin typeface="Comic Sans MS" pitchFamily="66" charset="0"/>
              </a:rPr>
              <a:t>φλέγμων</a:t>
            </a:r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58293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305800" cy="78581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Frontal Sinusitis Causing Epidural Abscess</a:t>
            </a:r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7913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pi.ning.com/files/10lzIrvAFt3JKXOss18cixN-zODi48saAk68hpLX6NVATA5pKKiAFzwFoHqx*5l2pcJl*yykijPP3MYnd3-BsNcOpG0*xwcI/image222.jpg?width=737&amp;height=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019925" cy="5257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2.gstatic.com/images?q=tbn:ANd9GcRf-aoWf71H7xlM7gNgoHFH89jDpJMhsjEVHpKVTaUNQ0HTxk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4199998" cy="2520000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RWPxbO20j_cARj1-7v-v8plwlW-fuYh1giq50XOB5JqFcWQI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14356"/>
            <a:ext cx="1544835" cy="2232000"/>
          </a:xfrm>
          <a:prstGeom prst="rect">
            <a:avLst/>
          </a:prstGeom>
          <a:noFill/>
        </p:spPr>
      </p:pic>
      <p:pic>
        <p:nvPicPr>
          <p:cNvPr id="17414" name="Picture 6" descr="https://encrypted-tbn3.gstatic.com/images?q=tbn:ANd9GcToApuqBZ_RnmjvGsFtng3le867hxdbIOYEecI9pBdYkwvwgBwL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3008411" cy="2952000"/>
          </a:xfrm>
          <a:prstGeom prst="rect">
            <a:avLst/>
          </a:prstGeom>
          <a:noFill/>
        </p:spPr>
      </p:pic>
      <p:sp>
        <p:nvSpPr>
          <p:cNvPr id="17416" name="AutoShape 8" descr="data:image/jpeg;base64,/9j/4AAQSkZJRgABAQAAAQABAAD/2wCEAAkGBhQSERQSEhQUFRQUGBQUFRUUFBQUFxQVFBQVFBQUFBcXHCYeFxkjGRQUHy8gIycpLCwsFR4xNTAqNSYsLCkBCQoKDgwOGg8PGiwkHyQsLCwsLSwsLCksLCksLCwsLCwsLCwsLCwsLCwsKSwsLCwpLCwsLCksKSksLCwsLCwsLP/AABEIAMIBAwMBIgACEQEDEQH/xAAcAAABBQEBAQAAAAAAAAAAAAABAAIDBAUGBwj/xAA9EAABAwIEAwYEBAQFBQEAAAABAAIRAwQFEiExQVFhBhMicYGRobHB0Qcy4fBCUnLxFBUjM2JTgpKywjT/xAAaAQACAwEBAAAAAAAAAAAAAAABAgADBAUG/8QAKREAAgICAgIBAwQDAQAAAAAAAAECEQMhEjEEQRMiUWEFMkKBcZHw0f/aAAwDAQACEQMRAD8A5hEJqcunR4oUogoNTpRoAnGBJ/ueAQYzidz+4HRNGrujdPXifonpUr2WT+lcF/Y5JJIpykUoFCUVAiSKBCdSEmDtufIan4IPWwpW6Qy6/hby1Pm79IRboHeX/wBBRufJLjx191F305h099QqnqOzTHctdL/wNS4jQan6KF9xzPxVe4uw0nidPVZl1ihndug0EFCU0i7F47l0jWqXgmPuni62/suc/wA30gj1Vr/OGHcnTok+Uvl4kl6H4vjBByt348FlC7c8+ID1UFxUzvLuaa1429iqnJyZ1MWGOOKSWyerzGkbiVr9nGF9zbt51WSOYzAn5Lnnzx2XefhHhJr3jX8KIzHzILW/U+iC26HmklZ79SZLI5j+y53t7ZZ7XN/EzUfX4LqW0zAHxWViha4Bh2OnptJWlGKceUWjxppUoCnxOwNKq9h4E+o3BULVejzs1ToD02mE56LQpQvoIQcnJqgBIEIgJFqlEG5SknT1SQtBKwCcmynAolgmozHpJ9tU2UHnQ+RQk9D419SDQGikTGjRGUyEe3YUkJSzKAGoygUUAhlEmGk/zeEeQ1P0Hqoy5WqNkazgynLnRo0CSeJOnVVzklSZowYpSb4oyru4ytWReYxG2pW9ivYfEnaNtKpG0jKZ9JkeqWGfhbenWrbVB00+6z5Mh1vG8RJXM45ueq4+Fzj0+pVtvZys7UtA+JXp9h2CuGj/APO8AdB8lbr9nalMDPTc2ebTCxSyy+x14YoHkrsCqDc9NkquDvA2XpVTDBxCp1sJBVXzyLHhR5pUw8jbRQ1bY+a768wfkFiXWFcvY6K6GVPsqljkujl3DgvSvwrxAW7KlRxa3MdC4jUD9lefX1qWmVs9m+0woGH0mO4S5oOUdBt6rRF07KZq0e8W/a3vAGs8RPHYJxrlsl4mePLlC4TB8apPcxzTlJOoaSJnhpyWrj3a1rKTmAwdg466+R3WhStGV0lZQ7YuBrhw4taDpGoWISjRxgx4jnB3DxurNPu6rRlhruSTJ5UcDSn79+jBi/TZ+dznhatfxem/8FSEZUlW1c3ceqjnRaoTjNXF2crNhyYZcckWn+dCJQhEIFMVCKIKQCSAASkhKSISuEggESUqLgFL7EIFHgg9oeLppj2oyomO/fJFFO0LKNOh6BTCiTG+n75blRtLsKg30EpoEnilm5D1P2H1THNneT8vYaJbb6Q6jFfuf+htfwkkuaOmZpPsDK6Xsa7/AAtCte6F35Gk6ka9eZI9lx9w+BB2P0XV06jTY2tFvGKj/IOLo949lmySr6n6Ox4kE9JG7e/iPeUnU8vdva4GWvZx5giFr4d+JdY/7lGmf6SR91w2M4a6pDmmC0aRxVbC8Rex2V/6hYPkk9xOwscV2ewWnbmm4+OkW9RB+y17btBb1BAeBOkP0+ei85sage2QpqjEqzS9lvwxfR6De9nqFUSabZ5tgFchjPYV7AXUSXj+UjxAfVVLPFatH/be4dJkex0XSYX21DvDXbl/5t29RwTcoZNMXhKG0eb3Vm5pIcCCNwRCyL6xDhsvccUwKjdszDLJHhqNj58V53i3Z91CpleOrSNnDmFVPG47XRZGalpnA4n2HuRQFfuj3e8iJA4Et3AXEXVEjhC+sL+6NC1pVSAQ3uxUBH8DoDj8ZXk34z9kaVJ1K6tw1rKshzWjw5okEeY+S2pJLRibbezyixvnMIc0kEGR91r0sSc92ao4ud+9VhVWmZWjhgTx7M+dLjZuWteTEA+q0O54tMFU6FMRmOi0KRkLXFJqpHByZHCXKGqLtpi5b4X6jmrwsRVBe1wbHTdYz6YKno3DmtLGnQ6n9Fkh4MceT5Mbr8ejpZP1mXkYPh8iKf59/wDfkThBQQKIK6J54MJSkkgAMJJkIqEKgKSaiEqNI5IISk0ogGPZrPunTyPwTi5RTyQcUOpMdlPM+mnyRbThIPQLlEkiOUnpjwE1ztEmgnbVODRsT7a+52UlJIMcbk9GbfNLoaN4j31W/wBn6BIDJktAEk8AqLLMkFw3K6z8NeyxuTWLnZe7LQJadZk7yuVkksn0o9P4uL4lbJqYEkeiycSw3WRut/FbNtO7q0gQ0NiAXb+EHisurU8GadA7LvrqJVPBxTOimpIOD3ZbDSt4GRK522EulbdBypi70PXEmDJRFFPdUyhVjdwJOyt+Ng5ovYfilS3MsOnFp/KfMfVdba31G/pFjgA6NW6S0/zN6Lgv8wa4JlO6yODgSIIMgkHfVGMnHTFnFS2j0/EcLFW3dQJgOblneI4/BeSfi5cMp07eypuzdyJdz2hoJ5xJXrGE9oKNwP8ATdJAktOjh5grjPxQ7Cm5a2ra0gaxMPghuYRoTJAlaHdaMlK02fOtYQ9zTx26Kayfl6rtm/g9iFUPqGm2kWAw17hmqRwbln4wuOwqxqOrd1k8c5cp0II3BVkbpGfLTTo2rKrmAH78lq0xAU1XsvWo0+8OThoCSRPWIVdlE8T7LbE875CqW9EocE/MmsogJ4CsMTaGpycQgmFsKBSJQ1QIKEUwjqkgEqwlCSSU0CJTQUUEQhdqkzRCY32/eiaKs7afP9ErlukOoa30Skc4Hnv7bpocOAJ89B9/kmjoEoUpvthtLpf7HOeTp8BoP19U+3tM7h0QDYWzhdusnlT+OFL2dH9OxfNl5S6RetrYAbLt/wAPQ5rqoY0ZTlLjOo3iFytKgug7KYoy2qu7yQ14AkAnUHSQFzMT+rZ6fJH6dFftr2Qr17p9anTzNytJPhaRA1AMyfRcaLV7iKTQ46yGjUl22wHJe1XRp3lF1OnWEO0cWEFwHIjceqq4D2Sp2ri5vicf43RIHJoA0WqUXLozKXFHlFtSIdlggjQgiII58lv2mVsOcuj7bYTSP+ux9NtUDxNLmg1AOQ4uC89qYtuTwWeMOEqNHLnGzcr3wJ0H6Kle0XFuhHksijjI4bnir9rWlX8q0ytpPaM64FRusFR0MY1yvOvlC32RCxsXs2uGwkbHj7quTT7IotdGx2cxruLhj/4T4XeRXcXHaD/DXLWVT/oV/wAjyfyVP5Z5FeMWd0SCCdWmPTgvQL2l/mGEwf8AcYDlJ2zM6naQtHj7TiZc6VqX9HdXnaGnR1qiKf8A1R4mAH+cj8o6nTquF7WdmWOvKV/bNaWPEVXsIM6eF419JHRcP2F/FM2odb3IL6YnK8S5zf8AjxBHKF6N2a7WYfU8FGs3K8z3bpa5jjyDjO/LitMUntGWVrTM7HBbgCjWqFmduhyuMEcTG3qsS97H1KdPvmPbWp75qcnTnCX4jYdXpXAe5wfRdpTj+HTUHr1UHZPtBVt6jWzNN7gHNMECdJErRE5OdxlPjNf2ZedGSt7tlhjaFyQ0Q14DwBwncDpKwwVYtnKyR4ScQQllRcgiKAlNLpRISyoBIi4pKSEkBrKcJSimpS8cEHmBqiFG4ZjHAanz4BCX2Q0Vu30Km2dT7cgi0J4SaEUqA5NuxQijCICYSwNEkBdNhrNFztq2X+S6ChWyhcXzZ3kr7Hqv0vHxw39zbotESVBcPzODR1O/LZUf8YT0Ro1IdmnosfJWdgWDkh7zxnnMdJW/c273MnO4+bjHtKwsPaKbn9TK6OlYVqjGlrdDqBJmOZ4K9zil9ToTS7OUv6pZKx6ZJzFP7X4i6m59MsLXDTxb68QsPBa7yBnJMmJPwT4sTvkV5Mkaov1KPdQQCRuY3/VdT2Za2sQGkaidVnutcw09FWqV3UodSMCfEwAaGI0I1jofRaXjV2VKdKjoMQIaSOXJYN1ceKFC7Fg7jB66Kp3+Z87rFJPltUXtrjpkFSnFUkbELufw6ug5lekTpoY6OBB+S4u4dqtD8P8AEiL5zBsWGfMEFa/Ff1Iw5/2s86xqgWXFamBAa945bOP0UWG0S54LSZGszEHmCtj8Q2RiFxrpmnbmAoMKtSGzETr5BX0uVFGXJxx2ev8AZLEG4ja/4e5IdVp8zldyD2+iYzsh3F22TNJsPzGDqD+WB1hcLYlzS0sLmubs5pgj1XR4ZjNUVA6rWc9uoOYjYjhA1K2RTOJPLjk1yWzQ7Y4oyvUDmzLBkIPETMhYCmun5nudzM8lArKOZlnzk2KEgigVCsaQkigVAghJKUktBKAKAKASSGweNYHP6prePmfmnUzBB6hBinsP8P7DwRA0QbxSTCDw5KUwNT4RAWsPbx6q9PHYBU7PYK3VaMsHjyXn8r5ZGe08ePHEl+A06zSd1pWrANTsuVqWr2PzT4RsCSJ8z0W/b3RbAOrSNDzHMIKKZrTrRbr0BVMzGXUEc+Hmu7wztnbiiBWcA5oDSesLk6FBpZmYRPFvHz6rmLqxJc7PEwduPXz2WjhGuORJmfMuW0W/xIvGXVZpZlhukjl81j0WhjQDoAHfSPNQW9I8QYmPJX6lpnAjhursaS0ujNxdF21qwz+EzrpwWdfS3xNOo3RdRLAA31UbySE2SVqizEmuzGucRzkhwgjiNJHVa1rbBrRHoqlbBO8nNoJB3PBXS6B5aBY5u9GhqK2kVL6tlBKqdh8SFOtWuHzA00314DrsquPXPhgcdFDg9iWtk+fqtXjxaOX5ORRiw3lu6vWfXqR4nF0HeJ0mOi0aNPSB5/3Kd3cdSrVsyPP5BbYxpnFzZ3JbLFBmisNTWhPhaEcuTthSlIBFErAU1OIQIQChIQkUkAjSigkgEynscww4EeakzLtqmFh/5ojlEqJ2AUhswHzlZ1kO1Lxm3o48FOPPnr9/itq6wtgmWFo5tJWK5kmGS4cNNZR5rsrfjzSaIw/xQpJVesCN9CFK10hWpmZxJZSqHQ9Qo5Tqw0I4kew/VSTpaBCFvZfsToFdqskKhgmrAei3LamHaFcCepM9pi3FMls6dOozK7fn1Wfe2nd6ODnM4Fv5mp97hNRsmkSPIptjjRyGnUpgH+aNdPkrFFV+TZDIqpmRd4u+h4qZzjpoW/1DgsV2Pvqkuc8gncA6ei2sWZSJkfmPI9VRsOzYcx5gh8yCSRPonhKv3Iz54t/tZpYNRzNBifquktbQbwB9VUw20FNoaDMb+fGFoCvCWWXbokMaSKmK2n8onbbSOapUrEN8Wi1ateVn1626qc21RZSRBcLFxCqArt7dQFTsLM13yfyt1PXkE0F7ZnySt8UVbPD5Y6rUbM6Mn5wmuplpjLHQahamJ3rcwYNQ3gNifsqnfFxl0dAOC0+PGcp8vRzfPyYoY3j7YKNL0+atMpRsomOU1MrqxR5ibbJWtTwEwFPlOZ2OhGE0JGURREIQlBQ1QCGEHBAkpIBGwkiigGzuTTUT2wrQCDmrEj1BQdSBVMYawPL8ozbSr9xThOpW86lEBh4jggrDk7gfvzSw3s02mPF43dRp6Bb/AHaQMFPYjxxbujCvsApkExl/p0HsuVun5HEfmfP/AGt5Tz04L0mowOaQeK4ntThxY4VGgakBx10PAjXilm6Vsiwxb0ingdwRma46ySDzBW7bV8pXMvYQJG41/RaFniAeAuVKpttHZx/RFJnYW11I1VK+smkzCp0Lk81ZdVS8nVGjsyHYc0uOYTO0dNpWh3QEJr38VDVroOVjWWQ8DVRVLlVHV1XqVUlE5l2peaKhcXir1bnkqVQlxytkk7BXQhZRkyUCvcSVLTxBwZ3bdBxnQk+U/ZT2VgWuAcddTI0j1nVb1K2aI8I66CffeVujiX8jnZM0/wCDo5ynQJEhpPWDHlt8lNToAb6ldS5w4a9d1DVw9lTz5jf9VrjJLVHJy+PKW1LZhtAClBU1fCXt2BcOY+yrAK5M5eTHKL+okDkQ9ABPCdFDAaiOdEoZUQaAXJZkciiDOZlAKSHkpuZIhNhKxkhEooZUkuwnobWouRBQWRHpynd7KWlsPJKrTlGi3hyTIBIGKG4pxryUwSKICrRchdWTagIcJCQbldHA7fZWmo+iHIX3Zkz4CPI/dc7c4c+k7Yj5fqF6hUtgVQvMJkaifmqJePF7WjRDyZLT2cFRvy3fTruPdXqeImNx7rQuezzeEjy0WdU7M8nQeoj5LLPE49muGaMumF1yTxTHV+qjd2eqjZ4Pr+ijOD1Ry9/0VGi9WOfdKvUuOqNTDXjePf8ARUbphaNT6BRUyO6Ju8zODRq52gC38OwkU2ydXOiTy6DoudsDlc0hpJJHi/fBdiTAaPX4Lowx8Ozk/P8AK3XRA63BOmmoE+St1LbIJaTzMwg0fKf/ACKNapJjgnEbIjG6dYmdQn06QUzLYHTWPNMJZHc3Efxx0aAT7nRR0qQeDn8Q5wA9vnG4VgYe1uwk+clGhT6wmTFkk1TMm8w409Rqw7H7qrmXQva4CWNBHEHlzhQOqNMBwaeeg+CsU/uc+fhJu4sxs6OZWMRw/Jq38p+HRVGlWp2c+eNwdMdmRhMLvIKJ1w3nKLYii30SuKaQSonXfIfBRm4dy+KRtFigyx6pKr3zuiSFj/Gz05PypoClasiPREEokcffyUr2IMPApgEbghAUjG8PbyTXsKICCvSBCVrVnQ7j9ynqF9IzmG44cxxCYhfypjwQjQqyJCfEpkKVatuHajQqhVt40IWi9sFOyhwgqEMM27ecKGpZHhBWtdWEbiR8QqDqMflJ+aplhxy7RbHPOPTMe7w2odgD6rFrdmbh5khscBmXYtrOGhClZVlVrxoLosflZGc3h/Z3u2+LxHfjA8lcMk8jqt1pQq0mngFbx9FF+zLe2dPU/ID5pjWQrzaAnYJrqEKAsrMcrFJyj7r3T8iNiktJ8pVqIO2h5hMpCApGGT0CgCpSqFh1JnnwPmn3FsHDOwa6ZhO3kp6tvIVMOdTO6YBbyB7crhod1yd3Qex5YToDpAiRwXWNqg+Ieo+yoYxQDmh43bv5IxdOjN5ELjyXaMEW3Me+qcKKkIKCvOTyYzuwj3QRJQzIE2DJ0SSLkkA7PSgE4JgcpabVkR6QMJhpwpQnJyFSrpry+XEKV2okJ7qfJRUfCcp2Oo+oRAQuI8kxvEKzWo8lUdM6qEAx2R2v5XHXoefkVeOir/mH0UVtcZTkdsdGk/8AqfoiAulgcIVOtbvbtsrT2RspKdSdCiAotvXDRwlNFvTcZEg+6vVLUHVUalEtMhK9EDVw0gaajoqbqQ5K/TviN1YexjxOn1UIZDWkKXTjorjrMjYyq1SlzCgCu+lqo3tI4eqsPpmNNfPdV3F20fVAljANZQeeCcXE7jX9780gAgCxrKU7qVojQJFNzhMgD4kKGtQkc1KHjmpGt0RAYb3mm7/iduitCqHDz3HMKS9oeoUDKLeWvmUCHOVmuY4tB2PHlwSbeDiFs3lo17oOjuB/e6ybiyLTDh5HgVbFnMy4eLtrQhVBSkKubUcE0UDwJTWyjjH7lmElV7p3NJKHivueqMUySSynoBBSNSSToAVWvdh/U35opJmRk4VS5CSSHohFS3CV+3wnyPySSTIV9k9k4mm0nXwjfyQckkiQmplKtsgkgiezPqhQUTqkkkYS9bOKnqjRFJEDM6rukEUk3oVkblE4aBFJBdgJqY19EnhFJFEM+qNU4cEEkpEGvss+vu398Ukkz7F9kN6dWJXw/wBNySSi7RMn7X/gximO3SSVsjioKSSS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beautiful ill woman with pills. Isolated on white background. - stock photo"/>
          <p:cNvPicPr>
            <a:picLocks noChangeAspect="1" noChangeArrowheads="1"/>
          </p:cNvPicPr>
          <p:nvPr/>
        </p:nvPicPr>
        <p:blipFill>
          <a:blip r:embed="rId2"/>
          <a:srcRect b="7382"/>
          <a:stretch>
            <a:fillRect/>
          </a:stretch>
        </p:blipFill>
        <p:spPr bwMode="auto">
          <a:xfrm>
            <a:off x="142844" y="0"/>
            <a:ext cx="4286250" cy="2823004"/>
          </a:xfrm>
          <a:prstGeom prst="rect">
            <a:avLst/>
          </a:prstGeom>
          <a:noFill/>
        </p:spPr>
      </p:pic>
      <p:pic>
        <p:nvPicPr>
          <p:cNvPr id="1028" name="Picture 4" descr="http://thumb7.shutterstock.com/display_pic_with_logo/457558/221886511/stock-vector-antibiotic-free-grunge-rubber-stamp-on-white-background-vector-illustration-221886511.jpg"/>
          <p:cNvPicPr>
            <a:picLocks noChangeAspect="1" noChangeArrowheads="1"/>
          </p:cNvPicPr>
          <p:nvPr/>
        </p:nvPicPr>
        <p:blipFill>
          <a:blip r:embed="rId3"/>
          <a:srcRect b="5026"/>
          <a:stretch>
            <a:fillRect/>
          </a:stretch>
        </p:blipFill>
        <p:spPr bwMode="auto">
          <a:xfrm>
            <a:off x="4643438" y="1071546"/>
            <a:ext cx="4286250" cy="4251751"/>
          </a:xfrm>
          <a:prstGeom prst="rect">
            <a:avLst/>
          </a:prstGeom>
          <a:noFill/>
        </p:spPr>
      </p:pic>
      <p:pic>
        <p:nvPicPr>
          <p:cNvPr id="4" name="Picture 6" descr="http://thumb1.shutterstock.com/display_pic_with_logo/2782321/254022928/stock-vector-tasty-burger-roll-with-sesame-with-lettuce-cheese-and-drugs-antibiotics-pills-symbolizes-the-254022928.jpg"/>
          <p:cNvPicPr>
            <a:picLocks noChangeArrowheads="1"/>
          </p:cNvPicPr>
          <p:nvPr/>
        </p:nvPicPr>
        <p:blipFill>
          <a:blip r:embed="rId4"/>
          <a:srcRect b="7246"/>
          <a:stretch>
            <a:fillRect/>
          </a:stretch>
        </p:blipFill>
        <p:spPr bwMode="auto">
          <a:xfrm>
            <a:off x="142844" y="2934001"/>
            <a:ext cx="4498848" cy="388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Ωτίτιδες</a:t>
            </a:r>
            <a:endParaRPr lang="el-G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413968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s://encrypted-tbn1.gstatic.com/images?q=tbn:ANd9GcRD1AXy7TYaNvO_tl7IkaKrHB8szGBvE430X-4MeoJvVruxoBl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3116"/>
            <a:ext cx="3292309" cy="43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72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Οξεία εξωτερική ωτίτιδα</a:t>
            </a:r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Φλεγμονή του έξω ακουστικού πόρου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n-US" sz="2800" dirty="0" smtClean="0">
                <a:latin typeface="Comic Sans MS" pitchFamily="66" charset="0"/>
              </a:rPr>
              <a:t>Pseudomonas </a:t>
            </a:r>
            <a:r>
              <a:rPr lang="en-US" sz="2800" dirty="0" err="1" smtClean="0">
                <a:latin typeface="Comic Sans MS" pitchFamily="66" charset="0"/>
              </a:rPr>
              <a:t>aeruginosa</a:t>
            </a:r>
            <a:endParaRPr lang="el-GR" sz="28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Καλοήθης &amp; κακοήθης </a:t>
            </a:r>
            <a:endParaRPr lang="en-US" sz="28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Καλοήθης: πόνος – ο πόρος είναι οιδηματώδης και ερυθρός με πιθανή πυόρροια (θεραπεία τοπική)</a:t>
            </a:r>
          </a:p>
          <a:p>
            <a:pPr>
              <a:buNone/>
            </a:pP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6238"/>
            <a:ext cx="80772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366713"/>
            <a:ext cx="80867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TEhUTExQVFhUXGBwYGBcYGBwYFxoYGBgYFhoYGBcYHCgiGBolGxcaITEhJSksLi4uFx8zODMsNygtLisBCgoKDg0OGxAQGywlHCQsLCwsLCwsLCwsLCwsLCwsLCwsLCwvLCwsLCwsLCwsLCwsLCwsLCwsLCwsLCwsLCwsLP/AABEIAPIA0QMBIgACEQEDEQH/xAAbAAABBQEBAAAAAAAAAAAAAAAAAgMEBQYHAf/EAEUQAAEDAgMEBgcFBQcEAwAAAAEAAhEDIQQxQRJRYXEFIoGRofAGBxMyscHRFCMzUuEkQmLC8UNTc5KTstI0coKiFRYX/8QAGgEAAwEBAQEAAAAAAAAAAAAAAAIDBAEFBv/EACgRAAICAQMDBAIDAQAAAAAAAAABAhEDEiExBDJBEyJRgRTwM2FxBf/aAAwDAQACEQMRAD8A7ihCEAC5j606c4il/hfzldOXMvWofv6QGZp/zFdXIGPpDagaDJWTMMY46nQJWBwgY2Tn5sOKcrYqDsC5/KMh/wBx+Spp+Tup+DxmHESLD8xzPJScLhS+wFvjx4JdKm50bWfwVq4toMJcRxnPuFzyTUkLbYmqxlGnLnNaBqc+TQqWt0iXiGEsZJy952WvFRKmNFeo5xbLWfvO91vANGpTdXpGBEAHMSMuQUpyLQiW+HosDZLtmciSJ5BuZ5lN1C2o9rWyY/iEaiTYrOVcftHrO71PZUaQ0A5ATHf8/BRczRGBNbsXnaHYD3XCXssOT2zxBaf8xskNqMsZI4k5cgE2cSP3YPZHxUZSReGKT4slGpUaQ1wid4z5HVPvc7UnkoNPHOEAWb+Ujaaew68VLFdjzH4ZIyILmdhHWb2zzXNSfDH9OS5QOdEXBI01HNPe2Bh7RwI8VCcwNbfscDLf8wseS8wr8xOd4ncl1MbQqssHQSC3I9Yb9rUfNN06Ygk53tpbMc160ge6dJ4lwGXD6L2nVLiM+V88phBythRwYLYEnXtzMbxql4ajmCY+uicFJ8wRAmZy4pVQ7OcT53p06ITVlj6Lt2cQwbw4nuNuxbhYH0Xf+2NsT1SS7933Tqc9PFb5aIu0YcipghCEwgIQhAAhCj12iZ18P0QAurUIOVt6wHp5Q28VTd+62n2yHE9gW4kxnnkNf6LA+sWk91elTac6d9LbRFzuXY8gZmvi3VKns6Wf59Bvj6qdhKQpn2dMbVXWbi+pPyUBxNP7mjd8jacLwdw3u+Eq6o0m4YNYD946XOdmQQbknwlVXycYt80s4dUOZN9njlmqHHVHPfAMnfyzMbhuVr0pjGi8XAuNZib8VTVHezbMdd+/90c96nNlIIYYS0BoyB/zHKSNTK8Y0RcmfAj5BKoNAO04mRftFwBxySmN2otA8e1ZZ5DfgwOWyIzMMHky0ED5z9PBSaWDay4Aac5j5lWGGwRNhuvNsyPBT6OAADS8iM3NmDlOgtbuULlI9GOPHj/tlO+jJ13QprcGYsIG82Ge8wFfPDWsnYLbDcRmQTe8/TLchzottttYkGcxvjK+QjJN6aXLOfkN8Ip3YSBfz8skipSsLcdxgH9VeU8UCLuaXCwkHOLmxucrJNdm3dokMlpLABNyASBcc7rvprwznrPiSKQvIPVJg/8Aj2GTsmOMiyYBG0ARG4iw/wApsTwsrR2F1gXOX9e26jVKWYhK7Q1RkKo42i03cHEZAtg9s9XxVjT6byDad/8AEpjPdsuKoXU4MwDxI4/ROU9It/TcurI0Ql00bNMa9SoydprJ1EOdlJEjLsRSwIzLi7KZy17s1AwFeATpac4lWWGrab/jG7sPcmTT5ITg1wW/RMCq0AQINt1itLTq2vnwE5GNFluhT96J3GN4tB7IiOa0jKZtEgcCVpjwedlVSHmVQTAlOJujEWTiYmCEIQAFNBjfeidd6dUWo3Z7fgdP1QA4Gj3ieIWG9YGK+8aGGJp9Z5jqsDjlxJyWyBMXynslZD0zpbVemX/hsp7UHU7Rid4C7HkDOYNrcNRNd/vH3GHNo/5HMqBhnHZNZ/8AaGY/hzA5z8kxiKxxLy5x2abOseDAD8k9T6QFVjXtbssMbLdAJzO63cqeLDzQ+DLmyJtLt0zcnhJ8FW9I1B7RxJ2gDA4/QSp//wAhDHvBAmWtMbhFuMkmeCrcJQLjJWXNNJG7pMDyO/B7RpbRv3aBWeFod3kDklYPDki9h8dI/VWeG2W03N2QXb894tuzz7lmS1O2erNqCqI6KophwAB2gATuILg5wtexUHEYowCDlutB/VMYqvEnThprfgoH2eq++w4NPu2N+In3uxclJvZDY4RSuQ7Xxlg2bJD6+Rgnlw/VTujugnOdBDhA/LnyKnnok0zDoIy3wBPgD8EuiT3Yzz406TKH27pnZJ18eKfo14M+6RnoPJv4qc4QSTxjLMxp5yTeLogiLdWwsJ3nnfSdEaaG1p8ol4PEDJxIOhF7E2tOUF3ennYeJDovqN0nUWm2SoAdg6QNMwO8+C0HRFbaGwYIMQOMjKAmhK/ayOWOlaolfiaOkZRbs3qDXYdL9xVxjOqS0xItoRM757e1Qqp3ee9LJbjRdo86NeJm8RJi4H6K9DSOMxfI6rLOlrtoRE6fRaPo3Ft2RJJ468E0KI54vkvOg6e1VBm4nxaVpALjgfp9VmuhKkVbH3ge0hpv4rSAzFsvMWGWXctmPg8fqFUiRh2wL+dE6m2OJ0jt/ROJyAIQhAAm/ZCZunCmhiG+QgBsum1g3X+u9c+9Z2Ih1Om2bs1EWkgDzuXQXPJds2A8lYH09wk4im/NtOltOIy98gBdSt0F0ZGsxtNmxPXcNp/AZNZ8SVHpj2eHaLgtbHMwBYae8UrEND3CbOAmpO8bt4FrJPSD+q1us/r9E0pUmx8cNUkvkbpdfZ0DRAGnE81Z0sPESBNr6d6iYVmndxy+qt+jhJ1JnSJORMWiOJ3cF5zepn0MYrHCkPPaKQBMxkHCLySSLzHx6p4FQKvSOU2PCbzPhopGOrydl1ovOpIvOl+t5yVHiyZgHPXt17Us5b0h8ULVyJeDqmo4gDdF7CDMnfktb0dA67jtRvMOdwHAFUHR1BrY8ePm/wBFaUqJf7uediJsCbX1APcng2uCedJ8ly/FGQWt2SJIvGncRmqvpbpDbLSNwBiPG3Mbl5VxBZa8FsEgkkGbjhe8HeN6qajgLXv3xnC7OfgngwK9Q/SqCDlI1SKjoBBBif3s+7t8VEbVDRxS9u3HzZQbNemhdQAtFrgQAABa5niZR0fW2RBj424pdOq2DLlFbUHtANO9F+RflMt8T1mtgERYaN7oytKiPEnM30zvxT1Ku7ZDZOzctB7eyLmUmmDIjL9cx2iJTPcSK0qiuxjJBAHZyTvRlQkReRpzt3J6vTz0k+Mn5J7orCib2jcuVudlKkaLoBx9swOvZ0GB+U52WuqDTXLMm/BY/wBHgftDbkgNME5wQtiW356k/NbcPaeJ1lept8EhtUG2qWmqPZ2fNOqpkBCEIAFHrFs8d4t3zZSE26m0SYG9AEZoOcGJGfPh5usT6w3xUbBGyGbRyudpwDeIkkxyW4F+sd9t24QNwXPfWRVIr0rW2Nq+p23QTwXU6CrMZh9olznG7o7yU1O1UcDpbuUtoaecyTpyUDCmXEnOe/zCnndQNvRRvLZcYUZfwmeR0dbcYKt8NhGMpuc/akNictAA0hpz3z271W9Gu60EG4zjfmRxiUrpjFGSyZAE2kicutH70dmSxqkrPYknKWkra2IM3gaW7kvAU9t+07IWGk3gDhnKgOEu0Ex/X5q8pNDWtzAN22teC6Cfeg9U8lNLyaZNLZFzRwYsCYAAMDMkmwhOYilsAAiDE7JA0E6Ek5gzNilYLpEtJkdUAEWysSIOlrb1E6Qxj3kF1iLzN4JMa8fgrukrRgSm5U+CNiazrXsZjfoJPncoVV2/yEp7c87i3wTVWpv5dyg3ZtjFJCWXklePqj6XsvHERZR6jLidRl4JWNzsOsfOX6d6dog7Qynn4J2nRm4HdlknG0r2ExnZMlsSlLeiYySLfEJ7CMOsbrcJ1Pak4cDQDjKkgDQWFk8URyS8EOqyZ3DtU/o3CkiRJAz/AEXjMNJJI+ferGgwhkzPAa80yjuRyT9tIl9BAfaGgEizvhyWoaTOfAZfRZToMzXb/wCU84Nxx+q1D43z5t4k+K04uDy+p7/okU3jkeOaeUVpLYzI77fIqUqmYEIQgAXhC9QgBL2yIXOPWWC2pTeY/Dj/ANit+90l17AdkrmfrVq/fUWx+547RCLo7FWzK4Spsh7gB1muA/8AIbJIG+5UfACb6SlsqANc0/pqT8l70bSkDQZKGd+1Hp9BH3yNB0OL6G1pG6OEqFjXdecovwk8+xWHRoGfw3Rr51Vf0k6XHhbIzY9+ZJkrNPtPUxU8jKwUtp3139i0FGgH1AyXQ25FswNItfxCrOjsOXmACTNuMzCuuja3smPgflHWGTi1xyzF2hvZvSx3HzOuOSy9gAzaIItBE5mIEnNtjGXaqd7oEET8ua9bjC4BpJJE3J3kWv5uoeJxWgXZyvglig1Z5UdHEb0xVKVS2YLnO2Rui54xoFEDwTAy4rlDqSvYlU6S9Yy9x2pdCqL34CBnlN9E97ZrbBK1Y6mlZNY2NbHPNeD3omxgGxvHBV46SkhlyZ0VvgmbtBN+W9MvglJeWSBSg8I82CeZskWzOnIpunkb3y/VOMcCWgKhmk7H6bCZIiPIz7E49+y2Mt69dYEDVNudOd0zZJK2TvR8fftn+K3MOzO+y1T6UGe3mT+qzXo+Pv2nUA/ArWVGyI85q+HtPP6rvGqIO1wjstA+qkLxoheqpmBCEIAEl7oEpSj4jMaC5KAEupmSd+Ylcz9Z7D9po5/hfzldOpukSCGt0/Vc39ZQnE0pP9luge+UsuCmPuMNXbG1qIPfYfNTOjbNiDKhdJO2Tzt2+QpvRziIJCz5nsj1eiVORo6NKG5SCQJyJmbgcRPduuqbF0XTsuzBiBnEkTxy+Cv8JLmTMOHONm4Jz94kHh1exVNZwDs7G9875ggCBkPOUsiTRqxSakwwWFGzYSZNstN4MgkBw3J12EDb6c9LwY3kHPmpfRzGkATs3Li4nPKAbwRAvF9CvMeTFxEdWBbIWsdwtdcW0Rtb10iixFctdHMdiqn1ZmFJ6ZrjtNhe6iYWgTfTeiK2tjTlT0oeknM3TzKBzUzAdGyRtZaq3bhw05R2Wt58V3+ybklsQ8JhHGwE7vgpf2RxaQWW5QZ581dYKvTAbNiO8cL6JnpLpRuw4BsuMbDpiDN3EDPkVRKKW7MrlOUqSM30fgoqbREx50Who9UQO0qt6OMEh3OeamMrSSDqe4SFOPyap8USXPHugRl5KSXQfgUgt1/MT4LzFPyC7ZFonNrSJS258lCwhkRxVg3KEcs49iz9HQPatjj8CtYst6Ptio3t+C1K1Yu08vqn7wQhCoZwQhCABN16ci2acQgCCAW6d/yXP/WQ4e3pSTJpa5GHOsuiVKhMi0eRdc29Yz5rU2kAg07z/wBxSy4KYu4w3SVwJ/N8irLo67YKp8XTgtuSAYvy0O4K0wWiy5uD2eijyabC1S0E3PGLTnnpe8ZXKpcc/rk6D9Yjfpl4K06Pqt2SDcgGBIF+M5xu4qo6YaSZi2RtF7XO7MKUt4o0wWmbJHR2NkkC1jM9X3Wkm57RAkmOxOY2uHE5m5ucr7lUdHjaJaJvYXiXTAi4EX13KfWNs/00g8vqlb2HUUpFPiwHOaNRNlddG4RsgPIa3ZME5SB5uqlrfvJ3W/VXAwz3iW5c9eA1VFxRHJe7RNova2YIMWByBuYOVrQUsggTtOIyvwtbhCkYHDMazZc0OeQZnIHIbMbhdKx77bhoOC44vyJGSKys4k3yRTZofIT9I6nvThZquFU6VIZptgJxoz5+EpMnXLcvWEmBxy7V2xJKiVRdMOyACadclKp07Z9ifDNyZRISmKwtPrZ6BWOyoOGEPHJWFk1UI5WWfQf4ze34LULLdBfjN5H4LUrRj4PP6nvBCEKhnBCEIAFGxTJc3cpKZdRk9s8baIAZq4YCIvzXOfWcfvqMD+y/ncuoubOa5h61TGIpf4X85Sy4KYu4wWKENjiPmp+B0UHparYRvE/D69ymYC4A1y7VlyLY9npJe5ovcLEEn4x8FEx1PaDrGZkbhGY7nDknsN4R5jvXuLpQ11rnKTw7pO7Oyl4Nj2ZSUqsDTuzvJnU5BSKmIF0w4ET5zCUQC2Uo+yI9Adad6v8ACVIHLRZwPMqzo17Kj2JVexefb3Wyiw3d3YmKmJBmTKrajySEh4MJdTYnpJFmawmBAXv2hohVTmlN348EKwdFxUxIJGfIKdhiCQez4QqLBxIJ17/irSmACBpae9d4Jv3cFiKQvwKdaMwEwx4kC97qYymQJsqozTTPKbLtUpwUdjusFIJXWLGyz6B/GbyPwK1KyvQP4zeR+BWqVsfBi6nvBCEKhnBCEIAEIQgAXLfWx/1FL/C/nK6kuW+td37TSnWl/O5LLgpi7zElu1nlM/8ArHzKVgqnVjeR4efBJaery+BuonR9SZNxMkd/gs8laPW6eSU0ajA1p1i6XjCd+fzjgq7BVr9bzwPnerOCW6aX3ReSO7xUUjdOVStFPiT13NAyte02zPemmM0nlr/RTKlITO+/EcxqoOIEG3nvSj+BFdm7yE5Scn8NTsJSnYfZ0TWK9gpkyPOin+zkJnC4UmDGqs20CBCKEc0MU8ICL9ihY+Wty/orVjoEKo9IyRTdaDGf6rqRCUkkVmBxxqPDRYz4DO61eHpy5o3/AFWQ9Eei5eal4Ecto6+JW6wjdl+enz0T5EtVEsEm4NvljtGnd05zpoBopTqggXH65JrCvBJGep7ymKrot3HVdWwsk2x5h6486Kawqso+9KnUnWlcsK2LfoL8ZvI/ArVLJdAfjt5H4Fa1aMfB5/U94IQhUM4IQhAAhCEAC5V62HftdJu+jI7KhB+IXVCuU+t//qKLvy0yezacCO6/YEsuCmHvMNiHQOdio1KpDs7eQn8VBbzCrm1PdKnVo3RlpkaLCi+fIefN1cMeQJEjfnlOc8ZzWdwleyu6NVoi4PI2mM769iy8M9Nu0gq0zaCOJtprbO57lXOomVaPfc2587KORKRlYtCKAUxotGajBkRn54qdQAiV0WUj3A4/2RIc0PaYkEXEatOi0Yax7NptwR2i2oWaqNlKwuMcy4y3fNUhOtmZ8uLV7o8k57YNu9VHTFMOBaTYq1fjNoR4qm6TOqZtEtLrcc6NpNptDASB5+quMPnnNvqqLDulWtM7LdQVK7ZeqjSJuFztuSKlaTChsxezl3hOBxJlNZJxJNN5E71Lp1Itc/BV238bp323cuo5Rp/R9/3zeTvgVpziNw7zCxPo48e3bGRabA/wnetkwDee6/PKVqxdp5nVKpj7aoJi/dbsTiaptuIyi8ZSnVQzAhCEAC8JXqTUYCIKAGTV63vCOxcw9ah/aaQBB+6m3/e5dP8AsjePeuY+tLDAYmiR/dfzuSz4K4e85+er1CbR1OQzbzGnDko1Wls06bvzbQ7WOv4Ob3q0xGGDhB5jhxVXjHfd02atfUPY4Uh8WnvSRNM000S+jnAiCfnfv3q4oiNbbuXIcVmej3AOgrSYQNKz5I0z0OnytxJrrjz4ExPcvGkBSKVIRFzrmB4lLdhBuNxrbyLbvoptWXUq2Ijot5+Sk0niImN3kqNUphFIBLsM02iXVdOSbdAEb/BJLQmqkLrYtMQypB2SbaJVakHN2gRnEapqvTaU9g8HtRAk+dUya8iyi6sbpyMlKbVtcpNTCbJuhlIE5GUje52m0DnN0t2qcKw01F1DGCGs3UujQAXULJKgDhb+iWHrw0wSlU6TZ1711M44MtvRr/qG3Bs7/aVtWPIsDbiVj/RamDiWDSHa/wAJW6+yN4962Ye08nrFWT6GsPTkHz2KWwWXlKkG5JaqZAQhCABeOHYvUIAiUnOJILsuAXNfWwSMRSvcUp7NsrpNF8Pdz+a5r62OtiaJbpSOn8RSz4K4e8yb2yqHGMO1yV3QqyOXwVZjW9Y9qlE2TVqyrqmCCFeYLEWB0/oqbENsmsDiSHBhOZgTkJPFNONo5iy6JG4w2ImJIHLip1N5g5/I75WcwWKi1vPyVuyuCIWV7HpRqStDOLc6bHNKpg70jEZLz2wG9IkVbH9rMaqJUqEG5spDX2EqNi8rLtC6j0VlOoYnZAgqnDtykUjPwRQOnsW2Jxe3Ak803REwZIIKYpMhLwZgElL/AKdaS2RMxVbKNE4yobdb4KDUfMynaD4/oizmhIlNnazkQl1HkCxhIoVAZPFeYr3SugXnoaScSw7WYdu/KV0ClWO1suz3rnXoM8faWSRk7/aV0Rjdp+1ppxWzB2nj9f8Ay/RJQhCsYgQhCABCF46dPFAEbDe+/wA6rmfrbqbOKouBypXHDbcumsoOBJ2hfguV+t8u+1UJI/CN4yO25LLgpidSMlWZPWb4fD5qJir87p/Cu2bb8ue7kdD2Lx9LPtUkbmynbcHgSPmPAhVmMZCt2UyHPFrwR3QfgFExtCyoiElsTeh8RtME+TkrvBVIMWt9fHtWQ6JqFri3ff5LS4R/aVHJE29NkuNFhiHWHNK5phzpFzlw/VetceCjRtvYfbYJqojiexID5QIiITFu5WnR9Lq8lCqU+tKssHlG9dONjzGanJN03WTzsoUZtMg5qbKrdjpFiU9h8kxsk8k5TaRkRCEhnyP02bzbNe1cimgDqUuOITJCSZe+hTdrEMH8Lv8AaV0PC1IOwcxkudegriMYxvB3+0rpNehtXyO9a8PaeN138n0PISKYOsJaqYwQhCABCEIA8K5N64T+1Uf8L+crrSpumvRfC4p7X16Ze5o2Qdt7YEzEMcAbrjWw8JKMrZwSi0EbJyOXDhyUim2SA4wRadCMgfquyf8A5/0f/cH/AFav/NIxnoVgGMLvYOMae1q8vzpNLL+tE4jXpw4E2g7J7f1ASMVRtOfBdgxHox0eXdbDf3d/b1R7zwyfe096dQh3ovgC7ZGGk7Tmj9oqgGNmIIcQZ2hy1uu6Wc9aJwDFtLHBw0Mq8wOJkAjVdZxHoZ0Y5occIYcGuE4iu0w4ltxt2ylSOivQXotxe1uGLdlzgAcRWM7LnNkS/Lqza1+aHGwhmUHZzCkVIBXRqHo7gIBGEcJa1wPtqpEO9nmdq2yagmdL3vFqz0PwBb+FOh2atVwBzzDtxzPBSeJmxdfD4ZydxslYana66UfRrACoWGhADwyTXqfkNSY2stOZSP8A4TBaYY2a4x7epPV0EGHEgWiy56LD87H8P9+zm1RqeweUro1T0dwO01pw/vFok16ggOa5wJE7m5cUxS6JwOwHfZnZbRHtqhMTSmATJMVe3ZtmCu+kzn5uP4ZjKFc3AtOdvBIK3rei8CI/Z3X2/wC0qZteWCetaQ1zjuDTmvavROCbtfcSGtDrVql5cWmATJgAnedAUjwSY8evxLw/37MC3JOh1lvq/QeCaXRRkAD+1qCdokWE3DSLnSHbky3orByG/ZnXIAPtakfjGiTM5WDgdQ4ZIWCR1/8AQx/D/fsxDaiXIXS//p2D/uj/AKlT/kg+h2D/ALo/6lT/AJLvoyOPr8fw/wB+zF+gwP22mf4X/wC0rqaqOj/RzD0XipTYWuEwdt5zsbFxCt1fHFxVMwdTmWWepfAIQhOZwQhCABCEIAEIQgAXhQhAHi9QhAHiIQhAAvQhCAPChCEAAQhCAPV4hCABCEIAU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88" name="Picture 4" descr="https://encrypted-tbn1.gstatic.com/images?q=tbn:ANd9GcRD1AXy7TYaNvO_tl7IkaKrHB8szGBvE430X-4MeoJvVruxoBl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42" y="404663"/>
            <a:ext cx="3292309" cy="4356000"/>
          </a:xfrm>
          <a:prstGeom prst="rect">
            <a:avLst/>
          </a:prstGeom>
          <a:noFill/>
        </p:spPr>
      </p:pic>
      <p:pic>
        <p:nvPicPr>
          <p:cNvPr id="16390" name="Picture 6" descr="https://encrypted-tbn2.gstatic.com/images?q=tbn:ANd9GcSXmKiUnwvtQXlP84z3vTAK_2vK0FXkHL1fZTcQ5WTjl5H9et_x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903114" cy="2052000"/>
          </a:xfrm>
          <a:prstGeom prst="rect">
            <a:avLst/>
          </a:prstGeom>
          <a:noFill/>
        </p:spPr>
      </p:pic>
      <p:pic>
        <p:nvPicPr>
          <p:cNvPr id="16392" name="Picture 8" descr="https://encrypted-tbn3.gstatic.com/images?q=tbn:ANd9GcS8JNXl20zT77-vr7GSv1xks1lQuE8cMBrDQbil8lK9Td9vpx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0" y="3286124"/>
            <a:ext cx="2573639" cy="3456000"/>
          </a:xfrm>
          <a:prstGeom prst="rect">
            <a:avLst/>
          </a:prstGeom>
          <a:noFill/>
        </p:spPr>
      </p:pic>
      <p:sp>
        <p:nvSpPr>
          <p:cNvPr id="16394" name="AutoShape 10" descr="data:image/jpeg;base64,/9j/4AAQSkZJRgABAQAAAQABAAD/2wCEAAkGBhQSERQSEhQUFRQUGBQUFRUUFBQUFxQVFBQVFBQUFBcXHCYeFxkjGRQUHy8gIycpLCwsFR4xNTAqNSYsLCkBCQoKDgwOGg8PGiwkHyQsLCwsLSwsLCksLCksLCwsLCwsLCwsLCwsLCwsKSwsLCwpLCwsLCksKSksLCwsLCwsLP/AABEIAMIBAwMBIgACEQEDEQH/xAAcAAABBQEBAQAAAAAAAAAAAAABAAIDBAUGBwj/xAA9EAABAwIEAwYEBAQFBQEAAAABAAIRAwQFEiExQVFhBhMicYGRobHB0Qcy4fBCUnLxFBUjM2JTgpKywjT/xAAaAQACAwEBAAAAAAAAAAAAAAABAgADBAUG/8QAKREAAgICAgIBAwQDAQAAAAAAAAECEQMhEjEEQRMiUWEFMkKBcZHw0f/aAAwDAQACEQMRAD8A5hEJqcunR4oUogoNTpRoAnGBJ/ueAQYzidz+4HRNGrujdPXifonpUr2WT+lcF/Y5JJIpykUoFCUVAiSKBCdSEmDtufIan4IPWwpW6Qy6/hby1Pm79IRboHeX/wBBRufJLjx191F305h099QqnqOzTHctdL/wNS4jQan6KF9xzPxVe4uw0nidPVZl1ihndug0EFCU0i7F47l0jWqXgmPuni62/suc/wA30gj1Vr/OGHcnTok+Uvl4kl6H4vjBByt348FlC7c8+ID1UFxUzvLuaa1429iqnJyZ1MWGOOKSWyerzGkbiVr9nGF9zbt51WSOYzAn5Lnnzx2XefhHhJr3jX8KIzHzILW/U+iC26HmklZ79SZLI5j+y53t7ZZ7XN/EzUfX4LqW0zAHxWViha4Bh2OnptJWlGKceUWjxppUoCnxOwNKq9h4E+o3BULVejzs1ToD02mE56LQpQvoIQcnJqgBIEIgJFqlEG5SknT1SQtBKwCcmynAolgmozHpJ9tU2UHnQ+RQk9D419SDQGikTGjRGUyEe3YUkJSzKAGoygUUAhlEmGk/zeEeQ1P0Hqoy5WqNkazgynLnRo0CSeJOnVVzklSZowYpSb4oyru4ytWReYxG2pW9ivYfEnaNtKpG0jKZ9JkeqWGfhbenWrbVB00+6z5Mh1vG8RJXM45ueq4+Fzj0+pVtvZys7UtA+JXp9h2CuGj/APO8AdB8lbr9nalMDPTc2ebTCxSyy+x14YoHkrsCqDc9NkquDvA2XpVTDBxCp1sJBVXzyLHhR5pUw8jbRQ1bY+a768wfkFiXWFcvY6K6GVPsqljkujl3DgvSvwrxAW7KlRxa3MdC4jUD9lefX1qWmVs9m+0woGH0mO4S5oOUdBt6rRF07KZq0e8W/a3vAGs8RPHYJxrlsl4mePLlC4TB8apPcxzTlJOoaSJnhpyWrj3a1rKTmAwdg466+R3WhStGV0lZQ7YuBrhw4taDpGoWISjRxgx4jnB3DxurNPu6rRlhruSTJ5UcDSn79+jBi/TZ+dznhatfxem/8FSEZUlW1c3ceqjnRaoTjNXF2crNhyYZcckWn+dCJQhEIFMVCKIKQCSAASkhKSISuEggESUqLgFL7EIFHgg9oeLppj2oyomO/fJFFO0LKNOh6BTCiTG+n75blRtLsKg30EpoEnilm5D1P2H1THNneT8vYaJbb6Q6jFfuf+htfwkkuaOmZpPsDK6Xsa7/AAtCte6F35Gk6ka9eZI9lx9w+BB2P0XV06jTY2tFvGKj/IOLo949lmySr6n6Ox4kE9JG7e/iPeUnU8vdva4GWvZx5giFr4d+JdY/7lGmf6SR91w2M4a6pDmmC0aRxVbC8Rex2V/6hYPkk9xOwscV2ewWnbmm4+OkW9RB+y17btBb1BAeBOkP0+ei85sage2QpqjEqzS9lvwxfR6De9nqFUSabZ5tgFchjPYV7AXUSXj+UjxAfVVLPFatH/be4dJkex0XSYX21DvDXbl/5t29RwTcoZNMXhKG0eb3Vm5pIcCCNwRCyL6xDhsvccUwKjdszDLJHhqNj58V53i3Z91CpleOrSNnDmFVPG47XRZGalpnA4n2HuRQFfuj3e8iJA4Et3AXEXVEjhC+sL+6NC1pVSAQ3uxUBH8DoDj8ZXk34z9kaVJ1K6tw1rKshzWjw5okEeY+S2pJLRibbezyixvnMIc0kEGR91r0sSc92ao4ud+9VhVWmZWjhgTx7M+dLjZuWteTEA+q0O54tMFU6FMRmOi0KRkLXFJqpHByZHCXKGqLtpi5b4X6jmrwsRVBe1wbHTdYz6YKno3DmtLGnQ6n9Fkh4MceT5Mbr8ejpZP1mXkYPh8iKf59/wDfkThBQQKIK6J54MJSkkgAMJJkIqEKgKSaiEqNI5IISk0ogGPZrPunTyPwTi5RTyQcUOpMdlPM+mnyRbThIPQLlEkiOUnpjwE1ztEmgnbVODRsT7a+52UlJIMcbk9GbfNLoaN4j31W/wBn6BIDJktAEk8AqLLMkFw3K6z8NeyxuTWLnZe7LQJadZk7yuVkksn0o9P4uL4lbJqYEkeiycSw3WRut/FbNtO7q0gQ0NiAXb+EHisurU8GadA7LvrqJVPBxTOimpIOD3ZbDSt4GRK522EulbdBypi70PXEmDJRFFPdUyhVjdwJOyt+Ng5ovYfilS3MsOnFp/KfMfVdba31G/pFjgA6NW6S0/zN6Lgv8wa4JlO6yODgSIIMgkHfVGMnHTFnFS2j0/EcLFW3dQJgOblneI4/BeSfi5cMp07eypuzdyJdz2hoJ5xJXrGE9oKNwP8ATdJAktOjh5grjPxQ7Cm5a2ra0gaxMPghuYRoTJAlaHdaMlK02fOtYQ9zTx26Kayfl6rtm/g9iFUPqGm2kWAw17hmqRwbln4wuOwqxqOrd1k8c5cp0II3BVkbpGfLTTo2rKrmAH78lq0xAU1XsvWo0+8OThoCSRPWIVdlE8T7LbE875CqW9EocE/MmsogJ4CsMTaGpycQgmFsKBSJQ1QIKEUwjqkgEqwlCSSU0CJTQUUEQhdqkzRCY32/eiaKs7afP9ErlukOoa30Skc4Hnv7bpocOAJ89B9/kmjoEoUpvthtLpf7HOeTp8BoP19U+3tM7h0QDYWzhdusnlT+OFL2dH9OxfNl5S6RetrYAbLt/wAPQ5rqoY0ZTlLjOo3iFytKgug7KYoy2qu7yQ14AkAnUHSQFzMT+rZ6fJH6dFftr2Qr17p9anTzNytJPhaRA1AMyfRcaLV7iKTQ46yGjUl22wHJe1XRp3lF1OnWEO0cWEFwHIjceqq4D2Sp2ri5vicf43RIHJoA0WqUXLozKXFHlFtSIdlggjQgiII58lv2mVsOcuj7bYTSP+ux9NtUDxNLmg1AOQ4uC89qYtuTwWeMOEqNHLnGzcr3wJ0H6Kle0XFuhHksijjI4bnir9rWlX8q0ytpPaM64FRusFR0MY1yvOvlC32RCxsXs2uGwkbHj7quTT7IotdGx2cxruLhj/4T4XeRXcXHaD/DXLWVT/oV/wAjyfyVP5Z5FeMWd0SCCdWmPTgvQL2l/mGEwf8AcYDlJ2zM6naQtHj7TiZc6VqX9HdXnaGnR1qiKf8A1R4mAH+cj8o6nTquF7WdmWOvKV/bNaWPEVXsIM6eF419JHRcP2F/FM2odb3IL6YnK8S5zf8AjxBHKF6N2a7WYfU8FGs3K8z3bpa5jjyDjO/LitMUntGWVrTM7HBbgCjWqFmduhyuMEcTG3qsS97H1KdPvmPbWp75qcnTnCX4jYdXpXAe5wfRdpTj+HTUHr1UHZPtBVt6jWzNN7gHNMECdJErRE5OdxlPjNf2ZedGSt7tlhjaFyQ0Q14DwBwncDpKwwVYtnKyR4ScQQllRcgiKAlNLpRISyoBIi4pKSEkBrKcJSimpS8cEHmBqiFG4ZjHAanz4BCX2Q0Vu30Km2dT7cgi0J4SaEUqA5NuxQijCICYSwNEkBdNhrNFztq2X+S6ChWyhcXzZ3kr7Hqv0vHxw39zbotESVBcPzODR1O/LZUf8YT0Ro1IdmnosfJWdgWDkh7zxnnMdJW/c273MnO4+bjHtKwsPaKbn9TK6OlYVqjGlrdDqBJmOZ4K9zil9ToTS7OUv6pZKx6ZJzFP7X4i6m59MsLXDTxb68QsPBa7yBnJMmJPwT4sTvkV5Mkaov1KPdQQCRuY3/VdT2Za2sQGkaidVnutcw09FWqV3UodSMCfEwAaGI0I1jofRaXjV2VKdKjoMQIaSOXJYN1ceKFC7Fg7jB66Kp3+Z87rFJPltUXtrjpkFSnFUkbELufw6ug5lekTpoY6OBB+S4u4dqtD8P8AEiL5zBsWGfMEFa/Ff1Iw5/2s86xqgWXFamBAa945bOP0UWG0S54LSZGszEHmCtj8Q2RiFxrpmnbmAoMKtSGzETr5BX0uVFGXJxx2ev8AZLEG4ja/4e5IdVp8zldyD2+iYzsh3F22TNJsPzGDqD+WB1hcLYlzS0sLmubs5pgj1XR4ZjNUVA6rWc9uoOYjYjhA1K2RTOJPLjk1yWzQ7Y4oyvUDmzLBkIPETMhYCmun5nudzM8lArKOZlnzk2KEgigVCsaQkigVAghJKUktBKAKAKASSGweNYHP6prePmfmnUzBB6hBinsP8P7DwRA0QbxSTCDw5KUwNT4RAWsPbx6q9PHYBU7PYK3VaMsHjyXn8r5ZGe08ePHEl+A06zSd1pWrANTsuVqWr2PzT4RsCSJ8z0W/b3RbAOrSNDzHMIKKZrTrRbr0BVMzGXUEc+Hmu7wztnbiiBWcA5oDSesLk6FBpZmYRPFvHz6rmLqxJc7PEwduPXz2WjhGuORJmfMuW0W/xIvGXVZpZlhukjl81j0WhjQDoAHfSPNQW9I8QYmPJX6lpnAjhursaS0ujNxdF21qwz+EzrpwWdfS3xNOo3RdRLAA31UbySE2SVqizEmuzGucRzkhwgjiNJHVa1rbBrRHoqlbBO8nNoJB3PBXS6B5aBY5u9GhqK2kVL6tlBKqdh8SFOtWuHzA00314DrsquPXPhgcdFDg9iWtk+fqtXjxaOX5ORRiw3lu6vWfXqR4nF0HeJ0mOi0aNPSB5/3Kd3cdSrVsyPP5BbYxpnFzZ3JbLFBmisNTWhPhaEcuTthSlIBFErAU1OIQIQChIQkUkAjSigkgEynscww4EeakzLtqmFh/5ojlEqJ2AUhswHzlZ1kO1Lxm3o48FOPPnr9/itq6wtgmWFo5tJWK5kmGS4cNNZR5rsrfjzSaIw/xQpJVesCN9CFK10hWpmZxJZSqHQ9Qo5Tqw0I4kew/VSTpaBCFvZfsToFdqskKhgmrAei3LamHaFcCepM9pi3FMls6dOozK7fn1Wfe2nd6ODnM4Fv5mp97hNRsmkSPIptjjRyGnUpgH+aNdPkrFFV+TZDIqpmRd4u+h4qZzjpoW/1DgsV2Pvqkuc8gncA6ei2sWZSJkfmPI9VRsOzYcx5gh8yCSRPonhKv3Iz54t/tZpYNRzNBifquktbQbwB9VUw20FNoaDMb+fGFoCvCWWXbokMaSKmK2n8onbbSOapUrEN8Wi1ateVn1626qc21RZSRBcLFxCqArt7dQFTsLM13yfyt1PXkE0F7ZnySt8UVbPD5Y6rUbM6Mn5wmuplpjLHQahamJ3rcwYNQ3gNifsqnfFxl0dAOC0+PGcp8vRzfPyYoY3j7YKNL0+atMpRsomOU1MrqxR5ibbJWtTwEwFPlOZ2OhGE0JGURREIQlBQ1QCGEHBAkpIBGwkiigGzuTTUT2wrQCDmrEj1BQdSBVMYawPL8ozbSr9xThOpW86lEBh4jggrDk7gfvzSw3s02mPF43dRp6Bb/AHaQMFPYjxxbujCvsApkExl/p0HsuVun5HEfmfP/AGt5Tz04L0mowOaQeK4ntThxY4VGgakBx10PAjXilm6Vsiwxb0ingdwRma46ySDzBW7bV8pXMvYQJG41/RaFniAeAuVKpttHZx/RFJnYW11I1VK+smkzCp0Lk81ZdVS8nVGjsyHYc0uOYTO0dNpWh3QEJr38VDVroOVjWWQ8DVRVLlVHV1XqVUlE5l2peaKhcXir1bnkqVQlxytkk7BXQhZRkyUCvcSVLTxBwZ3bdBxnQk+U/ZT2VgWuAcddTI0j1nVb1K2aI8I66CffeVujiX8jnZM0/wCDo5ynQJEhpPWDHlt8lNToAb6ldS5w4a9d1DVw9lTz5jf9VrjJLVHJy+PKW1LZhtAClBU1fCXt2BcOY+yrAK5M5eTHKL+okDkQ9ABPCdFDAaiOdEoZUQaAXJZkciiDOZlAKSHkpuZIhNhKxkhEooZUkuwnobWouRBQWRHpynd7KWlsPJKrTlGi3hyTIBIGKG4pxryUwSKICrRchdWTagIcJCQbldHA7fZWmo+iHIX3Zkz4CPI/dc7c4c+k7Yj5fqF6hUtgVQvMJkaifmqJePF7WjRDyZLT2cFRvy3fTruPdXqeImNx7rQuezzeEjy0WdU7M8nQeoj5LLPE49muGaMumF1yTxTHV+qjd2eqjZ4Pr+ijOD1Ry9/0VGi9WOfdKvUuOqNTDXjePf8ARUbphaNT6BRUyO6Ju8zODRq52gC38OwkU2ydXOiTy6DoudsDlc0hpJJHi/fBdiTAaPX4Lowx8Ozk/P8AK3XRA63BOmmoE+St1LbIJaTzMwg0fKf/ACKNapJjgnEbIjG6dYmdQn06QUzLYHTWPNMJZHc3Efxx0aAT7nRR0qQeDn8Q5wA9vnG4VgYe1uwk+clGhT6wmTFkk1TMm8w409Rqw7H7qrmXQva4CWNBHEHlzhQOqNMBwaeeg+CsU/uc+fhJu4sxs6OZWMRw/Jq38p+HRVGlWp2c+eNwdMdmRhMLvIKJ1w3nKLYii30SuKaQSonXfIfBRm4dy+KRtFigyx6pKr3zuiSFj/Gz05PypoClasiPREEokcffyUr2IMPApgEbghAUjG8PbyTXsKICCvSBCVrVnQ7j9ynqF9IzmG44cxxCYhfypjwQjQqyJCfEpkKVatuHajQqhVt40IWi9sFOyhwgqEMM27ecKGpZHhBWtdWEbiR8QqDqMflJ+aplhxy7RbHPOPTMe7w2odgD6rFrdmbh5khscBmXYtrOGhClZVlVrxoLosflZGc3h/Z3u2+LxHfjA8lcMk8jqt1pQq0mngFbx9FF+zLe2dPU/ID5pjWQrzaAnYJrqEKAsrMcrFJyj7r3T8iNiktJ8pVqIO2h5hMpCApGGT0CgCpSqFh1JnnwPmn3FsHDOwa6ZhO3kp6tvIVMOdTO6YBbyB7crhod1yd3Qex5YToDpAiRwXWNqg+Ieo+yoYxQDmh43bv5IxdOjN5ELjyXaMEW3Me+qcKKkIKCvOTyYzuwj3QRJQzIE2DJ0SSLkkA7PSgE4JgcpabVkR6QMJhpwpQnJyFSrpry+XEKV2okJ7qfJRUfCcp2Oo+oRAQuI8kxvEKzWo8lUdM6qEAx2R2v5XHXoefkVeOir/mH0UVtcZTkdsdGk/8AqfoiAulgcIVOtbvbtsrT2RspKdSdCiAotvXDRwlNFvTcZEg+6vVLUHVUalEtMhK9EDVw0gaajoqbqQ5K/TviN1YexjxOn1UIZDWkKXTjorjrMjYyq1SlzCgCu+lqo3tI4eqsPpmNNfPdV3F20fVAljANZQeeCcXE7jX9780gAgCxrKU7qVojQJFNzhMgD4kKGtQkc1KHjmpGt0RAYb3mm7/iduitCqHDz3HMKS9oeoUDKLeWvmUCHOVmuY4tB2PHlwSbeDiFs3lo17oOjuB/e6ybiyLTDh5HgVbFnMy4eLtrQhVBSkKubUcE0UDwJTWyjjH7lmElV7p3NJKHivueqMUySSynoBBSNSSToAVWvdh/U35opJmRk4VS5CSSHohFS3CV+3wnyPySSTIV9k9k4mm0nXwjfyQckkiQmplKtsgkgiezPqhQUTqkkkYS9bOKnqjRFJEDM6rukEUk3oVkblE4aBFJBdgJqY19EnhFJFEM+qNU4cEEkpEGvss+vu398Ukkz7F9kN6dWJXw/wBNySSi7RMn7X/gximO3SSVsjioKSSS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96" name="AutoShape 12" descr="data:image/jpeg;base64,/9j/4AAQSkZJRgABAQAAAQABAAD/2wCEAAkGBhQSERQSEhQUFRQUGBQUFRUUFBQUFxQVFBQVFBQUFBcXHCYeFxkjGRQUHy8gIycpLCwsFR4xNTAqNSYsLCkBCQoKDgwOGg8PGiwkHyQsLCwsLSwsLCksLCksLCwsLCwsLCwsLCwsLCwsKSwsLCwpLCwsLCksKSksLCwsLCwsLP/AABEIAMIBAwMBIgACEQEDEQH/xAAcAAABBQEBAQAAAAAAAAAAAAABAAIDBAUGBwj/xAA9EAABAwIEAwYEBAQFBQEAAAABAAIRAwQFEiExQVFhBhMicYGRobHB0Qcy4fBCUnLxFBUjM2JTgpKywjT/xAAaAQACAwEBAAAAAAAAAAAAAAABAgADBAUG/8QAKREAAgICAgIBAwQDAQAAAAAAAAECEQMhEjEEQRMiUWEFMkKBcZHw0f/aAAwDAQACEQMRAD8A5hEJqcunR4oUogoNTpRoAnGBJ/ueAQYzidz+4HRNGrujdPXifonpUr2WT+lcF/Y5JJIpykUoFCUVAiSKBCdSEmDtufIan4IPWwpW6Qy6/hby1Pm79IRboHeX/wBBRufJLjx191F305h099QqnqOzTHctdL/wNS4jQan6KF9xzPxVe4uw0nidPVZl1ihndug0EFCU0i7F47l0jWqXgmPuni62/suc/wA30gj1Vr/OGHcnTok+Uvl4kl6H4vjBByt348FlC7c8+ID1UFxUzvLuaa1429iqnJyZ1MWGOOKSWyerzGkbiVr9nGF9zbt51WSOYzAn5Lnnzx2XefhHhJr3jX8KIzHzILW/U+iC26HmklZ79SZLI5j+y53t7ZZ7XN/EzUfX4LqW0zAHxWViha4Bh2OnptJWlGKceUWjxppUoCnxOwNKq9h4E+o3BULVejzs1ToD02mE56LQpQvoIQcnJqgBIEIgJFqlEG5SknT1SQtBKwCcmynAolgmozHpJ9tU2UHnQ+RQk9D419SDQGikTGjRGUyEe3YUkJSzKAGoygUUAhlEmGk/zeEeQ1P0Hqoy5WqNkazgynLnRo0CSeJOnVVzklSZowYpSb4oyru4ytWReYxG2pW9ivYfEnaNtKpG0jKZ9JkeqWGfhbenWrbVB00+6z5Mh1vG8RJXM45ueq4+Fzj0+pVtvZys7UtA+JXp9h2CuGj/APO8AdB8lbr9nalMDPTc2ebTCxSyy+x14YoHkrsCqDc9NkquDvA2XpVTDBxCp1sJBVXzyLHhR5pUw8jbRQ1bY+a768wfkFiXWFcvY6K6GVPsqljkujl3DgvSvwrxAW7KlRxa3MdC4jUD9lefX1qWmVs9m+0woGH0mO4S5oOUdBt6rRF07KZq0e8W/a3vAGs8RPHYJxrlsl4mePLlC4TB8apPcxzTlJOoaSJnhpyWrj3a1rKTmAwdg466+R3WhStGV0lZQ7YuBrhw4taDpGoWISjRxgx4jnB3DxurNPu6rRlhruSTJ5UcDSn79+jBi/TZ+dznhatfxem/8FSEZUlW1c3ceqjnRaoTjNXF2crNhyYZcckWn+dCJQhEIFMVCKIKQCSAASkhKSISuEggESUqLgFL7EIFHgg9oeLppj2oyomO/fJFFO0LKNOh6BTCiTG+n75blRtLsKg30EpoEnilm5D1P2H1THNneT8vYaJbb6Q6jFfuf+htfwkkuaOmZpPsDK6Xsa7/AAtCte6F35Gk6ka9eZI9lx9w+BB2P0XV06jTY2tFvGKj/IOLo949lmySr6n6Ox4kE9JG7e/iPeUnU8vdva4GWvZx5giFr4d+JdY/7lGmf6SR91w2M4a6pDmmC0aRxVbC8Rex2V/6hYPkk9xOwscV2ewWnbmm4+OkW9RB+y17btBb1BAeBOkP0+ei85sage2QpqjEqzS9lvwxfR6De9nqFUSabZ5tgFchjPYV7AXUSXj+UjxAfVVLPFatH/be4dJkex0XSYX21DvDXbl/5t29RwTcoZNMXhKG0eb3Vm5pIcCCNwRCyL6xDhsvccUwKjdszDLJHhqNj58V53i3Z91CpleOrSNnDmFVPG47XRZGalpnA4n2HuRQFfuj3e8iJA4Et3AXEXVEjhC+sL+6NC1pVSAQ3uxUBH8DoDj8ZXk34z9kaVJ1K6tw1rKshzWjw5okEeY+S2pJLRibbezyixvnMIc0kEGR91r0sSc92ao4ud+9VhVWmZWjhgTx7M+dLjZuWteTEA+q0O54tMFU6FMRmOi0KRkLXFJqpHByZHCXKGqLtpi5b4X6jmrwsRVBe1wbHTdYz6YKno3DmtLGnQ6n9Fkh4MceT5Mbr8ejpZP1mXkYPh8iKf59/wDfkThBQQKIK6J54MJSkkgAMJJkIqEKgKSaiEqNI5IISk0ogGPZrPunTyPwTi5RTyQcUOpMdlPM+mnyRbThIPQLlEkiOUnpjwE1ztEmgnbVODRsT7a+52UlJIMcbk9GbfNLoaN4j31W/wBn6BIDJktAEk8AqLLMkFw3K6z8NeyxuTWLnZe7LQJadZk7yuVkksn0o9P4uL4lbJqYEkeiycSw3WRut/FbNtO7q0gQ0NiAXb+EHisurU8GadA7LvrqJVPBxTOimpIOD3ZbDSt4GRK522EulbdBypi70PXEmDJRFFPdUyhVjdwJOyt+Ng5ovYfilS3MsOnFp/KfMfVdba31G/pFjgA6NW6S0/zN6Lgv8wa4JlO6yODgSIIMgkHfVGMnHTFnFS2j0/EcLFW3dQJgOblneI4/BeSfi5cMp07eypuzdyJdz2hoJ5xJXrGE9oKNwP8ATdJAktOjh5grjPxQ7Cm5a2ra0gaxMPghuYRoTJAlaHdaMlK02fOtYQ9zTx26Kayfl6rtm/g9iFUPqGm2kWAw17hmqRwbln4wuOwqxqOrd1k8c5cp0II3BVkbpGfLTTo2rKrmAH78lq0xAU1XsvWo0+8OThoCSRPWIVdlE8T7LbE875CqW9EocE/MmsogJ4CsMTaGpycQgmFsKBSJQ1QIKEUwjqkgEqwlCSSU0CJTQUUEQhdqkzRCY32/eiaKs7afP9ErlukOoa30Skc4Hnv7bpocOAJ89B9/kmjoEoUpvthtLpf7HOeTp8BoP19U+3tM7h0QDYWzhdusnlT+OFL2dH9OxfNl5S6RetrYAbLt/wAPQ5rqoY0ZTlLjOo3iFytKgug7KYoy2qu7yQ14AkAnUHSQFzMT+rZ6fJH6dFftr2Qr17p9anTzNytJPhaRA1AMyfRcaLV7iKTQ46yGjUl22wHJe1XRp3lF1OnWEO0cWEFwHIjceqq4D2Sp2ri5vicf43RIHJoA0WqUXLozKXFHlFtSIdlggjQgiII58lv2mVsOcuj7bYTSP+ux9NtUDxNLmg1AOQ4uC89qYtuTwWeMOEqNHLnGzcr3wJ0H6Kle0XFuhHksijjI4bnir9rWlX8q0ytpPaM64FRusFR0MY1yvOvlC32RCxsXs2uGwkbHj7quTT7IotdGx2cxruLhj/4T4XeRXcXHaD/DXLWVT/oV/wAjyfyVP5Z5FeMWd0SCCdWmPTgvQL2l/mGEwf8AcYDlJ2zM6naQtHj7TiZc6VqX9HdXnaGnR1qiKf8A1R4mAH+cj8o6nTquF7WdmWOvKV/bNaWPEVXsIM6eF419JHRcP2F/FM2odb3IL6YnK8S5zf8AjxBHKF6N2a7WYfU8FGs3K8z3bpa5jjyDjO/LitMUntGWVrTM7HBbgCjWqFmduhyuMEcTG3qsS97H1KdPvmPbWp75qcnTnCX4jYdXpXAe5wfRdpTj+HTUHr1UHZPtBVt6jWzNN7gHNMECdJErRE5OdxlPjNf2ZedGSt7tlhjaFyQ0Q14DwBwncDpKwwVYtnKyR4ScQQllRcgiKAlNLpRISyoBIi4pKSEkBrKcJSimpS8cEHmBqiFG4ZjHAanz4BCX2Q0Vu30Km2dT7cgi0J4SaEUqA5NuxQijCICYSwNEkBdNhrNFztq2X+S6ChWyhcXzZ3kr7Hqv0vHxw39zbotESVBcPzODR1O/LZUf8YT0Ro1IdmnosfJWdgWDkh7zxnnMdJW/c273MnO4+bjHtKwsPaKbn9TK6OlYVqjGlrdDqBJmOZ4K9zil9ToTS7OUv6pZKx6ZJzFP7X4i6m59MsLXDTxb68QsPBa7yBnJMmJPwT4sTvkV5Mkaov1KPdQQCRuY3/VdT2Za2sQGkaidVnutcw09FWqV3UodSMCfEwAaGI0I1jofRaXjV2VKdKjoMQIaSOXJYN1ceKFC7Fg7jB66Kp3+Z87rFJPltUXtrjpkFSnFUkbELufw6ug5lekTpoY6OBB+S4u4dqtD8P8AEiL5zBsWGfMEFa/Ff1Iw5/2s86xqgWXFamBAa945bOP0UWG0S54LSZGszEHmCtj8Q2RiFxrpmnbmAoMKtSGzETr5BX0uVFGXJxx2ev8AZLEG4ja/4e5IdVp8zldyD2+iYzsh3F22TNJsPzGDqD+WB1hcLYlzS0sLmubs5pgj1XR4ZjNUVA6rWc9uoOYjYjhA1K2RTOJPLjk1yWzQ7Y4oyvUDmzLBkIPETMhYCmun5nudzM8lArKOZlnzk2KEgigVCsaQkigVAghJKUktBKAKAKASSGweNYHP6prePmfmnUzBB6hBinsP8P7DwRA0QbxSTCDw5KUwNT4RAWsPbx6q9PHYBU7PYK3VaMsHjyXn8r5ZGe08ePHEl+A06zSd1pWrANTsuVqWr2PzT4RsCSJ8z0W/b3RbAOrSNDzHMIKKZrTrRbr0BVMzGXUEc+Hmu7wztnbiiBWcA5oDSesLk6FBpZmYRPFvHz6rmLqxJc7PEwduPXz2WjhGuORJmfMuW0W/xIvGXVZpZlhukjl81j0WhjQDoAHfSPNQW9I8QYmPJX6lpnAjhursaS0ujNxdF21qwz+EzrpwWdfS3xNOo3RdRLAA31UbySE2SVqizEmuzGucRzkhwgjiNJHVa1rbBrRHoqlbBO8nNoJB3PBXS6B5aBY5u9GhqK2kVL6tlBKqdh8SFOtWuHzA00314DrsquPXPhgcdFDg9iWtk+fqtXjxaOX5ORRiw3lu6vWfXqR4nF0HeJ0mOi0aNPSB5/3Kd3cdSrVsyPP5BbYxpnFzZ3JbLFBmisNTWhPhaEcuTthSlIBFErAU1OIQIQChIQkUkAjSigkgEynscww4EeakzLtqmFh/5ojlEqJ2AUhswHzlZ1kO1Lxm3o48FOPPnr9/itq6wtgmWFo5tJWK5kmGS4cNNZR5rsrfjzSaIw/xQpJVesCN9CFK10hWpmZxJZSqHQ9Qo5Tqw0I4kew/VSTpaBCFvZfsToFdqskKhgmrAei3LamHaFcCepM9pi3FMls6dOozK7fn1Wfe2nd6ODnM4Fv5mp97hNRsmkSPIptjjRyGnUpgH+aNdPkrFFV+TZDIqpmRd4u+h4qZzjpoW/1DgsV2Pvqkuc8gncA6ei2sWZSJkfmPI9VRsOzYcx5gh8yCSRPonhKv3Iz54t/tZpYNRzNBifquktbQbwB9VUw20FNoaDMb+fGFoCvCWWXbokMaSKmK2n8onbbSOapUrEN8Wi1ateVn1626qc21RZSRBcLFxCqArt7dQFTsLM13yfyt1PXkE0F7ZnySt8UVbPD5Y6rUbM6Mn5wmuplpjLHQahamJ3rcwYNQ3gNifsqnfFxl0dAOC0+PGcp8vRzfPyYoY3j7YKNL0+atMpRsomOU1MrqxR5ibbJWtTwEwFPlOZ2OhGE0JGURREIQlBQ1QCGEHBAkpIBGwkiigGzuTTUT2wrQCDmrEj1BQdSBVMYawPL8ozbSr9xThOpW86lEBh4jggrDk7gfvzSw3s02mPF43dRp6Bb/AHaQMFPYjxxbujCvsApkExl/p0HsuVun5HEfmfP/AGt5Tz04L0mowOaQeK4ntThxY4VGgakBx10PAjXilm6Vsiwxb0ingdwRma46ySDzBW7bV8pXMvYQJG41/RaFniAeAuVKpttHZx/RFJnYW11I1VK+smkzCp0Lk81ZdVS8nVGjsyHYc0uOYTO0dNpWh3QEJr38VDVroOVjWWQ8DVRVLlVHV1XqVUlE5l2peaKhcXir1bnkqVQlxytkk7BXQhZRkyUCvcSVLTxBwZ3bdBxnQk+U/ZT2VgWuAcddTI0j1nVb1K2aI8I66CffeVujiX8jnZM0/wCDo5ynQJEhpPWDHlt8lNToAb6ldS5w4a9d1DVw9lTz5jf9VrjJLVHJy+PKW1LZhtAClBU1fCXt2BcOY+yrAK5M5eTHKL+okDkQ9ABPCdFDAaiOdEoZUQaAXJZkciiDOZlAKSHkpuZIhNhKxkhEooZUkuwnobWouRBQWRHpynd7KWlsPJKrTlGi3hyTIBIGKG4pxryUwSKICrRchdWTagIcJCQbldHA7fZWmo+iHIX3Zkz4CPI/dc7c4c+k7Yj5fqF6hUtgVQvMJkaifmqJePF7WjRDyZLT2cFRvy3fTruPdXqeImNx7rQuezzeEjy0WdU7M8nQeoj5LLPE49muGaMumF1yTxTHV+qjd2eqjZ4Pr+ijOD1Ry9/0VGi9WOfdKvUuOqNTDXjePf8ARUbphaNT6BRUyO6Ju8zODRq52gC38OwkU2ydXOiTy6DoudsDlc0hpJJHi/fBdiTAaPX4Lowx8Ozk/P8AK3XRA63BOmmoE+St1LbIJaTzMwg0fKf/ACKNapJjgnEbIjG6dYmdQn06QUzLYHTWPNMJZHc3Efxx0aAT7nRR0qQeDn8Q5wA9vnG4VgYe1uwk+clGhT6wmTFkk1TMm8w409Rqw7H7qrmXQva4CWNBHEHlzhQOqNMBwaeeg+CsU/uc+fhJu4sxs6OZWMRw/Jq38p+HRVGlWp2c+eNwdMdmRhMLvIKJ1w3nKLYii30SuKaQSonXfIfBRm4dy+KRtFigyx6pKr3zuiSFj/Gz05PypoClasiPREEokcffyUr2IMPApgEbghAUjG8PbyTXsKICCvSBCVrVnQ7j9ynqF9IzmG44cxxCYhfypjwQjQqyJCfEpkKVatuHajQqhVt40IWi9sFOyhwgqEMM27ecKGpZHhBWtdWEbiR8QqDqMflJ+aplhxy7RbHPOPTMe7w2odgD6rFrdmbh5khscBmXYtrOGhClZVlVrxoLosflZGc3h/Z3u2+LxHfjA8lcMk8jqt1pQq0mngFbx9FF+zLe2dPU/ID5pjWQrzaAnYJrqEKAsrMcrFJyj7r3T8iNiktJ8pVqIO2h5hMpCApGGT0CgCpSqFh1JnnwPmn3FsHDOwa6ZhO3kp6tvIVMOdTO6YBbyB7crhod1yd3Qex5YToDpAiRwXWNqg+Ieo+yoYxQDmh43bv5IxdOjN5ELjyXaMEW3Me+qcKKkIKCvOTyYzuwj3QRJQzIE2DJ0SSLkkA7PSgE4JgcpabVkR6QMJhpwpQnJyFSrpry+XEKV2okJ7qfJRUfCcp2Oo+oRAQuI8kxvEKzWo8lUdM6qEAx2R2v5XHXoefkVeOir/mH0UVtcZTkdsdGk/8AqfoiAulgcIVOtbvbtsrT2RspKdSdCiAotvXDRwlNFvTcZEg+6vVLUHVUalEtMhK9EDVw0gaajoqbqQ5K/TviN1YexjxOn1UIZDWkKXTjorjrMjYyq1SlzCgCu+lqo3tI4eqsPpmNNfPdV3F20fVAljANZQeeCcXE7jX9780gAgCxrKU7qVojQJFNzhMgD4kKGtQkc1KHjmpGt0RAYb3mm7/iduitCqHDz3HMKS9oeoUDKLeWvmUCHOVmuY4tB2PHlwSbeDiFs3lo17oOjuB/e6ybiyLTDh5HgVbFnMy4eLtrQhVBSkKubUcE0UDwJTWyjjH7lmElV7p3NJKHivueqMUySSynoBBSNSSToAVWvdh/U35opJmRk4VS5CSSHohFS3CV+3wnyPySSTIV9k9k4mm0nXwjfyQckkiQmplKtsgkgiezPqhQUTqkkkYS9bOKnqjRFJEDM6rukEUk3oVkblE4aBFJBdgJqY19EnhFJFEM+qNU4cEEkpEGvss+vu398Ukkz7F9kN6dWJXw/wBNySSi7RMn7X/gximO3SSVsjioKSSS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Θεραπεία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Νοσηλεία σε νοσοκομείο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Χειρουργική θεραπεία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err="1" smtClean="0">
                <a:latin typeface="Comic Sans MS" pitchFamily="66" charset="0"/>
              </a:rPr>
              <a:t>Αντιψευδομοναδικά</a:t>
            </a:r>
            <a:r>
              <a:rPr lang="el-GR" sz="2800" dirty="0" smtClean="0">
                <a:latin typeface="Comic Sans MS" pitchFamily="66" charset="0"/>
              </a:rPr>
              <a:t> φάρμακα (6 εβδομάδες -1 χρόνο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535517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Μέση ωτίτιδα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14282" y="4470638"/>
            <a:ext cx="8715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800" dirty="0" smtClean="0">
                <a:latin typeface="Comic Sans MS" pitchFamily="66" charset="0"/>
              </a:rPr>
              <a:t>Ο πιο σημαντικός παράγοντας είναι η δυσλειτουργία της </a:t>
            </a:r>
            <a:r>
              <a:rPr lang="el-GR" sz="2800" dirty="0" err="1" smtClean="0">
                <a:latin typeface="Comic Sans MS" pitchFamily="66" charset="0"/>
              </a:rPr>
              <a:t>ευσταχιανής</a:t>
            </a:r>
            <a:r>
              <a:rPr lang="el-GR" sz="2800" dirty="0" smtClean="0">
                <a:latin typeface="Comic Sans MS" pitchFamily="66" charset="0"/>
              </a:rPr>
              <a:t> σάλπιγγας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800" dirty="0" smtClean="0">
                <a:latin typeface="Comic Sans MS" pitchFamily="66" charset="0"/>
              </a:rPr>
              <a:t>Αίτια: αλλεργική ρινίτιδα, λοιμώξεις ανώτερου αναπνευστικού, ρινοφαρυγγικός όγκος 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4" name="Picture 2" descr="Diagram of the inside of an ea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500562" cy="3190876"/>
          </a:xfrm>
          <a:prstGeom prst="rect">
            <a:avLst/>
          </a:prstGeom>
          <a:noFill/>
        </p:spPr>
      </p:pic>
      <p:pic>
        <p:nvPicPr>
          <p:cNvPr id="5" name="Picture 4" descr="Diagram of a middle ear infection with fluid buildup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8861" y="1285860"/>
            <a:ext cx="4715139" cy="32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Συμπτώματα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Ωταλγία-μείωση ακοής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Συνήθως προηγούνται συμπτώματα λοίμωξης ανώτερου αναπνευστικού ή έξαρσης εποχικής αλλεργικής ρινίτιδας για αρκετές μέρες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Πυρετός (μπορεί να απουσιάζει)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Η λοίμωξη είναι συνήθως </a:t>
            </a:r>
            <a:r>
              <a:rPr lang="el-GR" dirty="0" err="1" smtClean="0">
                <a:latin typeface="Comic Sans MS" pitchFamily="66" charset="0"/>
              </a:rPr>
              <a:t>ετερόπλευρη</a:t>
            </a:r>
            <a:r>
              <a:rPr lang="el-GR" dirty="0" smtClean="0">
                <a:latin typeface="Comic Sans MS" pitchFamily="66" charset="0"/>
              </a:rPr>
              <a:t> (όχι πάντα)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Υψηλός πυρετός, έντονος πόνος </a:t>
            </a:r>
            <a:r>
              <a:rPr lang="el-GR" dirty="0" err="1" smtClean="0">
                <a:latin typeface="Comic Sans MS" pitchFamily="66" charset="0"/>
              </a:rPr>
              <a:t>οπισθοωτιαία</a:t>
            </a:r>
            <a:r>
              <a:rPr lang="el-GR" dirty="0" smtClean="0">
                <a:latin typeface="Comic Sans MS" pitchFamily="66" charset="0"/>
              </a:rPr>
              <a:t> &amp; παράλυση προσωπικού: επιπλοκές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30194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Δ/Δ εξωτερικής –μέσης ωτίτιδας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6767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4429124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5929330"/>
            <a:ext cx="42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Normal tympanic membrane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572000" y="58578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Bulging tympanic membrane in a case of acute </a:t>
            </a:r>
            <a:r>
              <a:rPr lang="en-US" sz="2400" dirty="0" err="1" smtClean="0">
                <a:latin typeface="Comic Sans MS" pitchFamily="66" charset="0"/>
              </a:rPr>
              <a:t>otitis</a:t>
            </a:r>
            <a:r>
              <a:rPr lang="en-US" sz="2400" dirty="0" smtClean="0">
                <a:latin typeface="Comic Sans MS" pitchFamily="66" charset="0"/>
              </a:rPr>
              <a:t> media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Μέση Ωτίτιδα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Δείτε την αφίσα της απεργίας των φαρμακοποιών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"/>
            <a:ext cx="6667500" cy="3796475"/>
          </a:xfrm>
          <a:prstGeom prst="rect">
            <a:avLst/>
          </a:prstGeom>
          <a:noFill/>
        </p:spPr>
      </p:pic>
      <p:pic>
        <p:nvPicPr>
          <p:cNvPr id="5" name="Picture 2" descr="ΑΠΕ-ΜΠΕ/ΤΑΛΑΕΒΙΤΣ ΙΓΚΟ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09999"/>
            <a:ext cx="67437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icture of a ruptured eardru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6039614" cy="4104000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Διάτρηση τυμπάνου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Επιπλοκές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Μαστοειδίτιδα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Παράλυση προσωπικού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Λαβυρινθίτιδα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Απώλεια ακοής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Μηνιγγίτιδα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sz="2800" dirty="0" smtClean="0">
                <a:latin typeface="Comic Sans MS" pitchFamily="66" charset="0"/>
              </a:rPr>
              <a:t>Αποστήματα (</a:t>
            </a:r>
            <a:r>
              <a:rPr lang="el-GR" sz="2800" dirty="0" err="1" smtClean="0">
                <a:latin typeface="Comic Sans MS" pitchFamily="66" charset="0"/>
              </a:rPr>
              <a:t>υπο</a:t>
            </a:r>
            <a:r>
              <a:rPr lang="el-GR" sz="2800" dirty="0" smtClean="0">
                <a:latin typeface="Comic Sans MS" pitchFamily="66" charset="0"/>
              </a:rPr>
              <a:t>-, </a:t>
            </a:r>
            <a:r>
              <a:rPr lang="el-GR" sz="2800" dirty="0" err="1" smtClean="0">
                <a:latin typeface="Comic Sans MS" pitchFamily="66" charset="0"/>
              </a:rPr>
              <a:t>υπερσκληρίδια</a:t>
            </a:r>
            <a:r>
              <a:rPr lang="el-GR" sz="2800" dirty="0" smtClean="0">
                <a:latin typeface="Comic Sans MS" pitchFamily="66" charset="0"/>
              </a:rPr>
              <a:t>, εγκεφάλου)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Microbiologic Characteristics of 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Acute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Otitis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Media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2285992"/>
            <a:ext cx="88296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57248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Θεραπεία</a:t>
            </a:r>
            <a:endParaRPr lang="el-GR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26" y="1643050"/>
            <a:ext cx="8786874" cy="4389120"/>
          </a:xfrm>
        </p:spPr>
        <p:txBody>
          <a:bodyPr/>
          <a:lstStyle/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Χορήγηση αντιβιοτικών (παρά παρακολούθηση) για αποφυγή επιπλοκών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Κάλυψη: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S. </a:t>
            </a:r>
            <a:r>
              <a:rPr lang="en-US" dirty="0" err="1" smtClean="0">
                <a:latin typeface="Comic Sans MS" pitchFamily="66" charset="0"/>
              </a:rPr>
              <a:t>pneumoniae</a:t>
            </a:r>
            <a:r>
              <a:rPr lang="en-US" dirty="0" smtClean="0">
                <a:latin typeface="Comic Sans MS" pitchFamily="66" charset="0"/>
              </a:rPr>
              <a:t>, H. </a:t>
            </a:r>
            <a:r>
              <a:rPr lang="en-US" dirty="0" err="1" smtClean="0">
                <a:latin typeface="Comic Sans MS" pitchFamily="66" charset="0"/>
              </a:rPr>
              <a:t>influenzae</a:t>
            </a:r>
            <a:r>
              <a:rPr lang="en-US" dirty="0" smtClean="0">
                <a:latin typeface="Comic Sans MS" pitchFamily="66" charset="0"/>
              </a:rPr>
              <a:t>, and M. </a:t>
            </a:r>
            <a:r>
              <a:rPr lang="en-US" dirty="0" err="1" smtClean="0">
                <a:latin typeface="Comic Sans MS" pitchFamily="66" charset="0"/>
              </a:rPr>
              <a:t>catarrhalis</a:t>
            </a:r>
            <a:endParaRPr lang="el-GR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err="1" smtClean="0">
                <a:latin typeface="Comic Sans MS" pitchFamily="66" charset="0"/>
              </a:rPr>
              <a:t>Αμοξυκιλλίνη</a:t>
            </a:r>
            <a:r>
              <a:rPr lang="el-GR" dirty="0" smtClean="0">
                <a:latin typeface="Comic Sans MS" pitchFamily="66" charset="0"/>
              </a:rPr>
              <a:t>, </a:t>
            </a:r>
            <a:r>
              <a:rPr lang="el-GR" dirty="0" err="1" smtClean="0">
                <a:latin typeface="Comic Sans MS" pitchFamily="66" charset="0"/>
              </a:rPr>
              <a:t>Αμοξυκιλλίνη</a:t>
            </a:r>
            <a:r>
              <a:rPr lang="el-GR" dirty="0" smtClean="0">
                <a:latin typeface="Comic Sans MS" pitchFamily="66" charset="0"/>
              </a:rPr>
              <a:t>-</a:t>
            </a:r>
            <a:r>
              <a:rPr lang="el-GR" dirty="0" err="1" smtClean="0">
                <a:latin typeface="Comic Sans MS" pitchFamily="66" charset="0"/>
              </a:rPr>
              <a:t>κλαβουλανικό</a:t>
            </a:r>
            <a:r>
              <a:rPr lang="el-GR" dirty="0" smtClean="0">
                <a:latin typeface="Comic Sans MS" pitchFamily="66" charset="0"/>
              </a:rPr>
              <a:t>, </a:t>
            </a:r>
            <a:r>
              <a:rPr lang="el-GR" dirty="0" err="1" smtClean="0">
                <a:latin typeface="Comic Sans MS" pitchFamily="66" charset="0"/>
              </a:rPr>
              <a:t>κεφουροξίμη</a:t>
            </a:r>
            <a:r>
              <a:rPr lang="el-GR" dirty="0" smtClean="0">
                <a:latin typeface="Comic Sans MS" pitchFamily="66" charset="0"/>
              </a:rPr>
              <a:t>, </a:t>
            </a:r>
            <a:r>
              <a:rPr lang="el-GR" dirty="0" err="1" smtClean="0">
                <a:latin typeface="Comic Sans MS" pitchFamily="66" charset="0"/>
              </a:rPr>
              <a:t>μακρολίδια</a:t>
            </a:r>
            <a:r>
              <a:rPr lang="el-GR" dirty="0" smtClean="0">
                <a:latin typeface="Comic Sans MS" pitchFamily="66" charset="0"/>
              </a:rPr>
              <a:t> (αλλεργία σε </a:t>
            </a:r>
            <a:r>
              <a:rPr lang="el-GR" dirty="0" err="1" smtClean="0">
                <a:latin typeface="Comic Sans MS" pitchFamily="66" charset="0"/>
              </a:rPr>
              <a:t>λακταμικά</a:t>
            </a:r>
            <a:r>
              <a:rPr lang="el-GR" dirty="0" smtClean="0">
                <a:latin typeface="Comic Sans MS" pitchFamily="66" charset="0"/>
              </a:rPr>
              <a:t> αντιβιοτικά) 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Ήπια-μέτρια νόσος: 5-7 ημέρες </a:t>
            </a:r>
          </a:p>
          <a:p>
            <a:pPr>
              <a:buClr>
                <a:srgbClr val="FFFF00"/>
              </a:buClr>
              <a:buFont typeface="Wingdings 2" pitchFamily="18" charset="2"/>
              <a:buChar char="P"/>
            </a:pPr>
            <a:r>
              <a:rPr lang="el-GR" dirty="0" smtClean="0">
                <a:latin typeface="Comic Sans MS" pitchFamily="66" charset="0"/>
              </a:rPr>
              <a:t>Σοβαρή νόσος: 10 ημέρες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866775"/>
            <a:ext cx="79057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25" y="1304925"/>
            <a:ext cx="2876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 smtClean="0">
                <a:solidFill>
                  <a:srgbClr val="FFFF00"/>
                </a:solidFill>
                <a:latin typeface="Comic Sans MS" pitchFamily="66" charset="0"/>
              </a:rPr>
              <a:t>Φαρυγγοαμυγδαλίτιδα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(ΦΑ)</a:t>
            </a:r>
            <a:endParaRPr lang="el-GR" sz="3600" dirty="0"/>
          </a:p>
        </p:txBody>
      </p:sp>
      <p:pic>
        <p:nvPicPr>
          <p:cNvPr id="3" name="Picture 4" descr="enlarged tonsils pictures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5699381" cy="35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1297</Words>
  <Application>Microsoft Office PowerPoint</Application>
  <PresentationFormat>Προβολή στην οθόνη (4:3)</PresentationFormat>
  <Paragraphs>149</Paragraphs>
  <Slides>64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64</vt:i4>
      </vt:variant>
    </vt:vector>
  </HeadingPairs>
  <TitlesOfParts>
    <vt:vector size="65" baseType="lpstr">
      <vt:lpstr>Ροή</vt:lpstr>
      <vt:lpstr>Λοιμώξεις της κεφαλής και του τραχήλου:  ωτίτιδες/φαρυγγοαμυγδαλίτιδες/ παραρρινοκολπίτιδες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Φαρυγγοαμυγδαλίτιδα (ΦΑ)</vt:lpstr>
      <vt:lpstr>Φαρυγγοαμυγδαλίτιδα (ΦΑ)</vt:lpstr>
      <vt:lpstr>Ιογενή αίτια φαρυγγοαμυγδαλίτιδας</vt:lpstr>
      <vt:lpstr>Βακτηριακά αίτια φαρυγγοαμυγδαλίτιδας</vt:lpstr>
      <vt:lpstr>ΦΑ από group A β-αιμολυτικό στρεπτόκοκκο </vt:lpstr>
      <vt:lpstr>Διαφάνεια 14</vt:lpstr>
      <vt:lpstr>Λοιμώδης μονοπυρήνωση</vt:lpstr>
      <vt:lpstr>Λοιμώδης μονοπυρήνωση (1)</vt:lpstr>
      <vt:lpstr>Λοιμώδης μονοπυρήνωση (2)</vt:lpstr>
      <vt:lpstr>Λοιμώδης μονοπυρήνωση (3)</vt:lpstr>
      <vt:lpstr>Πρωτολοίμωξη από τον ΗIV</vt:lpstr>
      <vt:lpstr>ΔΙΑΓΝΩΣΗ ΚΑΙ ΑΠΟΦΑΣΗ ΓΙΑ ΧΟΡΗΓΗΣΗ ΑΝΤΙΜΙΚΡΟΒΙΑΚΩΝ</vt:lpstr>
      <vt:lpstr>Κριτήρια Centor</vt:lpstr>
      <vt:lpstr>Αντιμετώπιση με βάση την τροποποιημένη βαθμολογία Centor</vt:lpstr>
      <vt:lpstr>Στρεπτοκοκκική ΦΑ</vt:lpstr>
      <vt:lpstr>Επίπτωση επιπλοκών φαρυγγοαμυγδαλίτιδας</vt:lpstr>
      <vt:lpstr>Επιπλοκές- Σχόλια (1)</vt:lpstr>
      <vt:lpstr>Επιπλοκές- Σχόλια (2)</vt:lpstr>
      <vt:lpstr>Συμπερασματικά</vt:lpstr>
      <vt:lpstr>Συνιστώμενα αντιμικροβιακά για την αντιμετώπιση της φαρυγγοαμυγδαλίτιδας.</vt:lpstr>
      <vt:lpstr>Θεραπεία συμπτωματικών ασθενών με πολλαπλά, υποτροπιάζοντα επεισόδια φαρυγγοαμυγδαλίτιδας</vt:lpstr>
      <vt:lpstr>Παραρρινοκολπίτιδα (Ρινοκολπίτιδα )</vt:lpstr>
      <vt:lpstr>Ρινοκολπίτιδα (ΡΚ)</vt:lpstr>
      <vt:lpstr>Ρινοκολπίτιδα (ΡΚ)</vt:lpstr>
      <vt:lpstr>Ταξινόμηση της ρινοκολπίτιδας</vt:lpstr>
      <vt:lpstr>Προδιαθεσικοί παράγοντες της οξείας βακτηριακής ρινοκολπίτιδας (1)</vt:lpstr>
      <vt:lpstr>Προδιαθεσικοί παράγοντες της  οξείας βακτηριακής ρινοκολπίτιδας (2)</vt:lpstr>
      <vt:lpstr>Ιογενής Vs βακτηριακής ΟΡΚ</vt:lpstr>
      <vt:lpstr>Υπέρ ΟΒΡ συνηγορούν</vt:lpstr>
      <vt:lpstr>Διάγνωση</vt:lpstr>
      <vt:lpstr>Διαφάνεια 39</vt:lpstr>
      <vt:lpstr>Mικροβιολογική διάγνωση (1)</vt:lpstr>
      <vt:lpstr>Mικροβιολογική διάγνωση (2)</vt:lpstr>
      <vt:lpstr>Παθογόνοι μικροοργανισμοί που ευθύνονται για βακτηριακή ρινοκολπίτιδα</vt:lpstr>
      <vt:lpstr>Προτεινόμενη αντιμικροβιακή θεραπεία σε ΟΒΡΚ</vt:lpstr>
      <vt:lpstr>Algorithm for the management of acute bacterial rhinosinusitis</vt:lpstr>
      <vt:lpstr>Ενδείξεις νοσηλείας σε νοσοκομείο</vt:lpstr>
      <vt:lpstr>Περικογχικός φλέγμων</vt:lpstr>
      <vt:lpstr>Frontal Sinusitis Causing Epidural Abscess</vt:lpstr>
      <vt:lpstr>Διαφάνεια 48</vt:lpstr>
      <vt:lpstr>Διαφάνεια 49</vt:lpstr>
      <vt:lpstr>Ωτίτιδες</vt:lpstr>
      <vt:lpstr>Οξεία εξωτερική ωτίτιδα</vt:lpstr>
      <vt:lpstr>Διαφάνεια 52</vt:lpstr>
      <vt:lpstr>Διαφάνεια 53</vt:lpstr>
      <vt:lpstr>Διαφάνεια 54</vt:lpstr>
      <vt:lpstr>Θεραπεία </vt:lpstr>
      <vt:lpstr>Μέση ωτίτιδα</vt:lpstr>
      <vt:lpstr>Συμπτώματα</vt:lpstr>
      <vt:lpstr>Δ/Δ εξωτερικής –μέσης ωτίτιδας</vt:lpstr>
      <vt:lpstr>Μέση Ωτίτιδα</vt:lpstr>
      <vt:lpstr>Διάτρηση τυμπάνου</vt:lpstr>
      <vt:lpstr>Επιπλοκές</vt:lpstr>
      <vt:lpstr>Microbiologic Characteristics of  Acute Otitis Media</vt:lpstr>
      <vt:lpstr>Θεραπεία</vt:lpstr>
      <vt:lpstr>Διαφάνεια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Λοιμώξεις της κεφαλής και του τραχήλου:  ωτίτιδες/φαρυγγοαμυγδαλίτιδες/ παραρινοκολπίτιδες</dc:title>
  <dc:creator>Windows User</dc:creator>
  <cp:lastModifiedBy>Windows User</cp:lastModifiedBy>
  <cp:revision>151</cp:revision>
  <dcterms:created xsi:type="dcterms:W3CDTF">2014-11-07T21:27:46Z</dcterms:created>
  <dcterms:modified xsi:type="dcterms:W3CDTF">2015-11-16T14:33:05Z</dcterms:modified>
</cp:coreProperties>
</file>