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979" r:id="rId3"/>
    <p:sldMasterId id="2147483991" r:id="rId4"/>
    <p:sldMasterId id="2147486575" r:id="rId5"/>
    <p:sldMasterId id="2147486588" r:id="rId6"/>
    <p:sldMasterId id="2147486612" r:id="rId7"/>
    <p:sldMasterId id="2147487788" r:id="rId8"/>
    <p:sldMasterId id="2147488241" r:id="rId9"/>
  </p:sldMasterIdLst>
  <p:notesMasterIdLst>
    <p:notesMasterId r:id="rId100"/>
  </p:notesMasterIdLst>
  <p:sldIdLst>
    <p:sldId id="358" r:id="rId10"/>
    <p:sldId id="420" r:id="rId11"/>
    <p:sldId id="561" r:id="rId12"/>
    <p:sldId id="562" r:id="rId13"/>
    <p:sldId id="567" r:id="rId14"/>
    <p:sldId id="469" r:id="rId15"/>
    <p:sldId id="527" r:id="rId16"/>
    <p:sldId id="560" r:id="rId17"/>
    <p:sldId id="528" r:id="rId18"/>
    <p:sldId id="416" r:id="rId19"/>
    <p:sldId id="460" r:id="rId20"/>
    <p:sldId id="384" r:id="rId21"/>
    <p:sldId id="494" r:id="rId22"/>
    <p:sldId id="495" r:id="rId23"/>
    <p:sldId id="496" r:id="rId24"/>
    <p:sldId id="497" r:id="rId25"/>
    <p:sldId id="526" r:id="rId26"/>
    <p:sldId id="498" r:id="rId27"/>
    <p:sldId id="499" r:id="rId28"/>
    <p:sldId id="501" r:id="rId29"/>
    <p:sldId id="503" r:id="rId30"/>
    <p:sldId id="504" r:id="rId31"/>
    <p:sldId id="559" r:id="rId32"/>
    <p:sldId id="487" r:id="rId33"/>
    <p:sldId id="488" r:id="rId34"/>
    <p:sldId id="489" r:id="rId35"/>
    <p:sldId id="490" r:id="rId36"/>
    <p:sldId id="491" r:id="rId37"/>
    <p:sldId id="492" r:id="rId38"/>
    <p:sldId id="530" r:id="rId39"/>
    <p:sldId id="493" r:id="rId40"/>
    <p:sldId id="508" r:id="rId41"/>
    <p:sldId id="555" r:id="rId42"/>
    <p:sldId id="569" r:id="rId43"/>
    <p:sldId id="570" r:id="rId44"/>
    <p:sldId id="510" r:id="rId45"/>
    <p:sldId id="511" r:id="rId46"/>
    <p:sldId id="512" r:id="rId47"/>
    <p:sldId id="548" r:id="rId48"/>
    <p:sldId id="550" r:id="rId49"/>
    <p:sldId id="552" r:id="rId50"/>
    <p:sldId id="516" r:id="rId51"/>
    <p:sldId id="534" r:id="rId52"/>
    <p:sldId id="535" r:id="rId53"/>
    <p:sldId id="532" r:id="rId54"/>
    <p:sldId id="401" r:id="rId55"/>
    <p:sldId id="403" r:id="rId56"/>
    <p:sldId id="473" r:id="rId57"/>
    <p:sldId id="483" r:id="rId58"/>
    <p:sldId id="474" r:id="rId59"/>
    <p:sldId id="476" r:id="rId60"/>
    <p:sldId id="556" r:id="rId61"/>
    <p:sldId id="557" r:id="rId62"/>
    <p:sldId id="484" r:id="rId63"/>
    <p:sldId id="477" r:id="rId64"/>
    <p:sldId id="558" r:id="rId65"/>
    <p:sldId id="485" r:id="rId66"/>
    <p:sldId id="486" r:id="rId67"/>
    <p:sldId id="480" r:id="rId68"/>
    <p:sldId id="482" r:id="rId69"/>
    <p:sldId id="406" r:id="rId70"/>
    <p:sldId id="407" r:id="rId71"/>
    <p:sldId id="412" r:id="rId72"/>
    <p:sldId id="505" r:id="rId73"/>
    <p:sldId id="506" r:id="rId74"/>
    <p:sldId id="507" r:id="rId75"/>
    <p:sldId id="428" r:id="rId76"/>
    <p:sldId id="531" r:id="rId77"/>
    <p:sldId id="536" r:id="rId78"/>
    <p:sldId id="537" r:id="rId79"/>
    <p:sldId id="538" r:id="rId80"/>
    <p:sldId id="539" r:id="rId81"/>
    <p:sldId id="461" r:id="rId82"/>
    <p:sldId id="444" r:id="rId83"/>
    <p:sldId id="445" r:id="rId84"/>
    <p:sldId id="446" r:id="rId85"/>
    <p:sldId id="540" r:id="rId86"/>
    <p:sldId id="541" r:id="rId87"/>
    <p:sldId id="542" r:id="rId88"/>
    <p:sldId id="543" r:id="rId89"/>
    <p:sldId id="544" r:id="rId90"/>
    <p:sldId id="545" r:id="rId91"/>
    <p:sldId id="546" r:id="rId92"/>
    <p:sldId id="547" r:id="rId93"/>
    <p:sldId id="553" r:id="rId94"/>
    <p:sldId id="554" r:id="rId95"/>
    <p:sldId id="563" r:id="rId96"/>
    <p:sldId id="564" r:id="rId97"/>
    <p:sldId id="565" r:id="rId98"/>
    <p:sldId id="566" r:id="rId99"/>
  </p:sldIdLst>
  <p:sldSz cx="10287000" cy="6858000" type="35mm"/>
  <p:notesSz cx="10234613" cy="70993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35"/>
    <a:srgbClr val="000099"/>
    <a:srgbClr val="FFFF00"/>
    <a:srgbClr val="00CC00"/>
    <a:srgbClr val="FF0000"/>
    <a:srgbClr val="000000"/>
    <a:srgbClr val="FF9900"/>
    <a:srgbClr val="006600"/>
    <a:srgbClr val="6699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16" autoAdjust="0"/>
    <p:restoredTop sz="94737" autoAdjust="0"/>
  </p:normalViewPr>
  <p:slideViewPr>
    <p:cSldViewPr>
      <p:cViewPr>
        <p:scale>
          <a:sx n="69" d="100"/>
          <a:sy n="69" d="100"/>
        </p:scale>
        <p:origin x="-1158" y="-858"/>
      </p:cViewPr>
      <p:guideLst>
        <p:guide orient="horz" pos="2160"/>
        <p:guide pos="3240"/>
      </p:guideLst>
    </p:cSldViewPr>
  </p:slideViewPr>
  <p:notesTextViewPr>
    <p:cViewPr>
      <p:scale>
        <a:sx n="100" d="100"/>
        <a:sy n="100" d="100"/>
      </p:scale>
      <p:origin x="0" y="0"/>
    </p:cViewPr>
  </p:notesTextViewPr>
  <p:sorterViewPr>
    <p:cViewPr>
      <p:scale>
        <a:sx n="66" d="100"/>
        <a:sy n="66" d="100"/>
      </p:scale>
      <p:origin x="0" y="371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l-GR"/>
          </a:p>
        </p:txBody>
      </p:sp>
      <p:sp>
        <p:nvSpPr>
          <p:cNvPr id="11267"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l-GR"/>
          </a:p>
        </p:txBody>
      </p:sp>
      <p:sp>
        <p:nvSpPr>
          <p:cNvPr id="217092" name="Rectangle 4"/>
          <p:cNvSpPr>
            <a:spLocks noGrp="1" noRot="1" noChangeAspect="1" noChangeArrowheads="1" noTextEdit="1"/>
          </p:cNvSpPr>
          <p:nvPr>
            <p:ph type="sldImg" idx="2"/>
          </p:nvPr>
        </p:nvSpPr>
        <p:spPr bwMode="auto">
          <a:xfrm>
            <a:off x="3121025" y="531813"/>
            <a:ext cx="3992563" cy="266223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1023938" y="3371850"/>
            <a:ext cx="8186737" cy="31956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1270" name="Rectangle 6"/>
          <p:cNvSpPr>
            <a:spLocks noGrp="1" noChangeArrowheads="1"/>
          </p:cNvSpPr>
          <p:nvPr>
            <p:ph type="ftr" sz="quarter" idx="4"/>
          </p:nvPr>
        </p:nvSpPr>
        <p:spPr bwMode="auto">
          <a:xfrm>
            <a:off x="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l-GR"/>
          </a:p>
        </p:txBody>
      </p:sp>
      <p:sp>
        <p:nvSpPr>
          <p:cNvPr id="11271" name="Rectangle 7"/>
          <p:cNvSpPr>
            <a:spLocks noGrp="1" noChangeArrowheads="1"/>
          </p:cNvSpPr>
          <p:nvPr>
            <p:ph type="sldNum" sz="quarter" idx="5"/>
          </p:nvPr>
        </p:nvSpPr>
        <p:spPr bwMode="auto">
          <a:xfrm>
            <a:off x="579755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332F1422-661F-4304-8933-F72D55C90E6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 Θέση εικόνας διαφάνειας"/>
          <p:cNvSpPr>
            <a:spLocks noGrp="1" noRot="1" noChangeAspect="1" noTextEdit="1"/>
          </p:cNvSpPr>
          <p:nvPr>
            <p:ph type="sldImg"/>
          </p:nvPr>
        </p:nvSpPr>
        <p:spPr>
          <a:ln/>
        </p:spPr>
      </p:sp>
      <p:sp>
        <p:nvSpPr>
          <p:cNvPr id="218115" name="2 - Θέση σημειώσεων"/>
          <p:cNvSpPr>
            <a:spLocks noGrp="1"/>
          </p:cNvSpPr>
          <p:nvPr>
            <p:ph type="body" idx="1"/>
          </p:nvPr>
        </p:nvSpPr>
        <p:spPr>
          <a:noFill/>
          <a:ln/>
        </p:spPr>
        <p:txBody>
          <a:bodyPr/>
          <a:lstStyle/>
          <a:p>
            <a:endParaRPr lang="el-GR" smtClean="0"/>
          </a:p>
        </p:txBody>
      </p:sp>
      <p:sp>
        <p:nvSpPr>
          <p:cNvPr id="218116" name="3 - Θέση αριθμού διαφάνειας"/>
          <p:cNvSpPr>
            <a:spLocks noGrp="1"/>
          </p:cNvSpPr>
          <p:nvPr>
            <p:ph type="sldNum" sz="quarter" idx="5"/>
          </p:nvPr>
        </p:nvSpPr>
        <p:spPr>
          <a:noFill/>
        </p:spPr>
        <p:txBody>
          <a:bodyPr/>
          <a:lstStyle/>
          <a:p>
            <a:fld id="{2D508E24-45B1-4F0D-9F05-65E2783D15CA}" type="slidenum">
              <a:rPr lang="el-GR" smtClean="0">
                <a:solidFill>
                  <a:srgbClr val="000000"/>
                </a:solidFill>
              </a:rPr>
              <a:pPr/>
              <a:t>1</a:t>
            </a:fld>
            <a:endParaRPr lang="el-GR"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 Θέση εικόνας διαφάνειας"/>
          <p:cNvSpPr>
            <a:spLocks noGrp="1" noRot="1" noChangeAspect="1" noTextEdit="1"/>
          </p:cNvSpPr>
          <p:nvPr>
            <p:ph type="sldImg"/>
          </p:nvPr>
        </p:nvSpPr>
        <p:spPr>
          <a:ln/>
        </p:spPr>
      </p:sp>
      <p:sp>
        <p:nvSpPr>
          <p:cNvPr id="233475" name="2 - Θέση σημειώσεων"/>
          <p:cNvSpPr>
            <a:spLocks noGrp="1"/>
          </p:cNvSpPr>
          <p:nvPr>
            <p:ph type="body" idx="1"/>
          </p:nvPr>
        </p:nvSpPr>
        <p:spPr>
          <a:noFill/>
          <a:ln/>
        </p:spPr>
        <p:txBody>
          <a:bodyPr/>
          <a:lstStyle/>
          <a:p>
            <a:pPr eaLnBrk="1" hangingPunct="1"/>
            <a:endParaRPr lang="el-GR" smtClean="0">
              <a:latin typeface="Arial" pitchFamily="34" charset="0"/>
            </a:endParaRPr>
          </a:p>
        </p:txBody>
      </p:sp>
      <p:sp>
        <p:nvSpPr>
          <p:cNvPr id="233476" name="3 - Θέση αριθμού διαφάνειας"/>
          <p:cNvSpPr>
            <a:spLocks noGrp="1"/>
          </p:cNvSpPr>
          <p:nvPr>
            <p:ph type="sldNum" sz="quarter" idx="5"/>
          </p:nvPr>
        </p:nvSpPr>
        <p:spPr>
          <a:noFill/>
        </p:spPr>
        <p:txBody>
          <a:bodyPr/>
          <a:lstStyle/>
          <a:p>
            <a:fld id="{9C537078-3427-46DC-A318-8FBEA6D6340C}" type="slidenum">
              <a:rPr lang="el-GR" smtClean="0">
                <a:solidFill>
                  <a:srgbClr val="000000"/>
                </a:solidFill>
              </a:rPr>
              <a:pPr/>
              <a:t>10</a:t>
            </a:fld>
            <a:endParaRPr lang="el-GR"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Θέση εικόνας διαφάνειας"/>
          <p:cNvSpPr>
            <a:spLocks noGrp="1" noRot="1" noChangeAspect="1" noTextEdit="1"/>
          </p:cNvSpPr>
          <p:nvPr>
            <p:ph type="sldImg"/>
          </p:nvPr>
        </p:nvSpPr>
        <p:spPr>
          <a:ln/>
        </p:spPr>
      </p:sp>
      <p:sp>
        <p:nvSpPr>
          <p:cNvPr id="116739" name="2 - Θέση σημειώσεων"/>
          <p:cNvSpPr>
            <a:spLocks noGrp="1"/>
          </p:cNvSpPr>
          <p:nvPr>
            <p:ph type="body" idx="1"/>
          </p:nvPr>
        </p:nvSpPr>
        <p:spPr>
          <a:noFill/>
          <a:ln/>
        </p:spPr>
        <p:txBody>
          <a:bodyPr/>
          <a:lstStyle/>
          <a:p>
            <a:pPr eaLnBrk="1" hangingPunct="1"/>
            <a:endParaRPr lang="el-GR" smtClean="0"/>
          </a:p>
        </p:txBody>
      </p:sp>
      <p:sp>
        <p:nvSpPr>
          <p:cNvPr id="116740" name="3 - Θέση αριθμού διαφάνειας"/>
          <p:cNvSpPr>
            <a:spLocks noGrp="1"/>
          </p:cNvSpPr>
          <p:nvPr>
            <p:ph type="sldNum" sz="quarter" idx="5"/>
          </p:nvPr>
        </p:nvSpPr>
        <p:spPr>
          <a:noFill/>
        </p:spPr>
        <p:txBody>
          <a:bodyPr/>
          <a:lstStyle/>
          <a:p>
            <a:fld id="{D45F2105-9738-4B2B-94CE-68B4FDBAD325}" type="slidenum">
              <a:rPr lang="el-GR" smtClean="0"/>
              <a:pPr/>
              <a:t>11</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1 - Θέση εικόνας διαφάνειας"/>
          <p:cNvSpPr>
            <a:spLocks noGrp="1" noRot="1" noChangeAspect="1" noTextEdit="1"/>
          </p:cNvSpPr>
          <p:nvPr>
            <p:ph type="sldImg"/>
          </p:nvPr>
        </p:nvSpPr>
        <p:spPr>
          <a:ln/>
        </p:spPr>
      </p:sp>
      <p:sp>
        <p:nvSpPr>
          <p:cNvPr id="234499" name="2 - Θέση σημειώσεων"/>
          <p:cNvSpPr>
            <a:spLocks noGrp="1"/>
          </p:cNvSpPr>
          <p:nvPr>
            <p:ph type="body" idx="1"/>
          </p:nvPr>
        </p:nvSpPr>
        <p:spPr>
          <a:noFill/>
          <a:ln/>
        </p:spPr>
        <p:txBody>
          <a:bodyPr/>
          <a:lstStyle/>
          <a:p>
            <a:pPr eaLnBrk="1" hangingPunct="1"/>
            <a:endParaRPr lang="el-GR" smtClean="0"/>
          </a:p>
        </p:txBody>
      </p:sp>
      <p:sp>
        <p:nvSpPr>
          <p:cNvPr id="234500" name="3 - Θέση αριθμού διαφάνειας"/>
          <p:cNvSpPr>
            <a:spLocks noGrp="1"/>
          </p:cNvSpPr>
          <p:nvPr>
            <p:ph type="sldNum" sz="quarter" idx="5"/>
          </p:nvPr>
        </p:nvSpPr>
        <p:spPr>
          <a:noFill/>
        </p:spPr>
        <p:txBody>
          <a:bodyPr/>
          <a:lstStyle/>
          <a:p>
            <a:fld id="{AE3BEB34-8241-405A-A377-141DD6D16E86}" type="slidenum">
              <a:rPr lang="el-GR" smtClean="0">
                <a:solidFill>
                  <a:srgbClr val="000000"/>
                </a:solidFill>
              </a:rPr>
              <a:pPr/>
              <a:t>12</a:t>
            </a:fld>
            <a:endParaRPr lang="el-GR"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1 - Θέση εικόνας διαφάνειας"/>
          <p:cNvSpPr>
            <a:spLocks noGrp="1" noRot="1" noChangeAspect="1" noTextEdit="1"/>
          </p:cNvSpPr>
          <p:nvPr>
            <p:ph type="sldImg"/>
          </p:nvPr>
        </p:nvSpPr>
        <p:spPr>
          <a:ln/>
        </p:spPr>
      </p:sp>
      <p:sp>
        <p:nvSpPr>
          <p:cNvPr id="272387"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03108" name="3 - Θέση αριθμού διαφάνειας"/>
          <p:cNvSpPr>
            <a:spLocks noGrp="1"/>
          </p:cNvSpPr>
          <p:nvPr>
            <p:ph type="sldNum" sz="quarter" idx="5"/>
          </p:nvPr>
        </p:nvSpPr>
        <p:spPr/>
        <p:txBody>
          <a:bodyPr/>
          <a:lstStyle/>
          <a:p>
            <a:pPr>
              <a:defRPr/>
            </a:pPr>
            <a:fld id="{3D6A30AB-EF86-4308-983D-CA5911F6E444}" type="slidenum">
              <a:rPr lang="el-GR" smtClean="0">
                <a:solidFill>
                  <a:srgbClr val="000000"/>
                </a:solidFill>
                <a:latin typeface="Times New Roman" pitchFamily="18" charset="0"/>
                <a:cs typeface="Arial" pitchFamily="34" charset="0"/>
              </a:rPr>
              <a:pPr>
                <a:defRPr/>
              </a:pPr>
              <a:t>13</a:t>
            </a:fld>
            <a:endParaRPr lang="el-GR" smtClean="0">
              <a:solidFill>
                <a:srgbClr val="000000"/>
              </a:solidFill>
              <a:latin typeface="Times New Roman" pitchFamily="18"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1 - Θέση εικόνας διαφάνειας"/>
          <p:cNvSpPr>
            <a:spLocks noGrp="1" noRot="1" noChangeAspect="1" noTextEdit="1"/>
          </p:cNvSpPr>
          <p:nvPr>
            <p:ph type="sldImg"/>
          </p:nvPr>
        </p:nvSpPr>
        <p:spPr>
          <a:ln/>
        </p:spPr>
      </p:sp>
      <p:sp>
        <p:nvSpPr>
          <p:cNvPr id="273411" name="2 - Θέση σημειώσεων"/>
          <p:cNvSpPr>
            <a:spLocks noGrp="1"/>
          </p:cNvSpPr>
          <p:nvPr>
            <p:ph type="body" idx="1"/>
          </p:nvPr>
        </p:nvSpPr>
        <p:spPr>
          <a:noFill/>
          <a:ln/>
        </p:spPr>
        <p:txBody>
          <a:bodyPr/>
          <a:lstStyle/>
          <a:p>
            <a:pPr eaLnBrk="1" hangingPunct="1">
              <a:spcBef>
                <a:spcPct val="0"/>
              </a:spcBef>
            </a:pPr>
            <a:endParaRPr lang="el-GR" smtClean="0">
              <a:latin typeface="Arial" charset="0"/>
            </a:endParaRPr>
          </a:p>
        </p:txBody>
      </p:sp>
      <p:sp>
        <p:nvSpPr>
          <p:cNvPr id="517124" name="3 - Θέση αριθμού διαφάνειας"/>
          <p:cNvSpPr>
            <a:spLocks noGrp="1"/>
          </p:cNvSpPr>
          <p:nvPr>
            <p:ph type="sldNum" sz="quarter" idx="5"/>
          </p:nvPr>
        </p:nvSpPr>
        <p:spPr/>
        <p:txBody>
          <a:bodyPr/>
          <a:lstStyle/>
          <a:p>
            <a:pPr>
              <a:defRPr/>
            </a:pPr>
            <a:fld id="{F6C5CE5B-91BA-4F31-BB4D-2983209E9BDE}" type="slidenum">
              <a:rPr lang="el-GR">
                <a:solidFill>
                  <a:srgbClr val="000000"/>
                </a:solidFill>
              </a:rPr>
              <a:pPr>
                <a:defRPr/>
              </a:pPr>
              <a:t>14</a:t>
            </a:fld>
            <a:endParaRPr lang="el-G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1 - Θέση εικόνας διαφάνειας"/>
          <p:cNvSpPr>
            <a:spLocks noGrp="1" noRot="1" noChangeAspect="1" noTextEdit="1"/>
          </p:cNvSpPr>
          <p:nvPr>
            <p:ph type="sldImg"/>
          </p:nvPr>
        </p:nvSpPr>
        <p:spPr>
          <a:ln/>
        </p:spPr>
      </p:sp>
      <p:sp>
        <p:nvSpPr>
          <p:cNvPr id="274435" name="2 - Θέση σημειώσεων"/>
          <p:cNvSpPr>
            <a:spLocks noGrp="1"/>
          </p:cNvSpPr>
          <p:nvPr>
            <p:ph type="body" idx="1"/>
          </p:nvPr>
        </p:nvSpPr>
        <p:spPr>
          <a:noFill/>
          <a:ln/>
        </p:spPr>
        <p:txBody>
          <a:bodyPr/>
          <a:lstStyle/>
          <a:p>
            <a:endParaRPr lang="el-GR" smtClean="0">
              <a:latin typeface="Arial" charset="0"/>
            </a:endParaRPr>
          </a:p>
        </p:txBody>
      </p:sp>
      <p:sp>
        <p:nvSpPr>
          <p:cNvPr id="4" name="3 - Θέση αριθμού διαφάνειας"/>
          <p:cNvSpPr>
            <a:spLocks noGrp="1"/>
          </p:cNvSpPr>
          <p:nvPr>
            <p:ph type="sldNum" sz="quarter" idx="5"/>
          </p:nvPr>
        </p:nvSpPr>
        <p:spPr/>
        <p:txBody>
          <a:bodyPr/>
          <a:lstStyle/>
          <a:p>
            <a:pPr>
              <a:defRPr/>
            </a:pPr>
            <a:fld id="{42DC61CF-2103-42C0-B5F6-C020AFD72DA9}" type="slidenum">
              <a:rPr lang="el-GR" smtClean="0"/>
              <a:pPr>
                <a:defRPr/>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 Θέση εικόνας διαφάνειας"/>
          <p:cNvSpPr>
            <a:spLocks noGrp="1" noRot="1" noChangeAspect="1" noTextEdit="1"/>
          </p:cNvSpPr>
          <p:nvPr>
            <p:ph type="sldImg"/>
          </p:nvPr>
        </p:nvSpPr>
        <p:spPr>
          <a:ln/>
        </p:spPr>
      </p:sp>
      <p:sp>
        <p:nvSpPr>
          <p:cNvPr id="275459" name="2 - Θέση σημειώσεων"/>
          <p:cNvSpPr>
            <a:spLocks noGrp="1"/>
          </p:cNvSpPr>
          <p:nvPr>
            <p:ph type="body" idx="1"/>
          </p:nvPr>
        </p:nvSpPr>
        <p:spPr>
          <a:noFill/>
          <a:ln/>
        </p:spPr>
        <p:txBody>
          <a:bodyPr/>
          <a:lstStyle/>
          <a:p>
            <a:endParaRPr lang="el-GR" smtClean="0">
              <a:latin typeface="Arial" charset="0"/>
            </a:endParaRPr>
          </a:p>
        </p:txBody>
      </p:sp>
      <p:sp>
        <p:nvSpPr>
          <p:cNvPr id="123908" name="3 - Θέση αριθμού διαφάνειας"/>
          <p:cNvSpPr>
            <a:spLocks noGrp="1"/>
          </p:cNvSpPr>
          <p:nvPr>
            <p:ph type="sldNum" sz="quarter" idx="5"/>
          </p:nvPr>
        </p:nvSpPr>
        <p:spPr/>
        <p:txBody>
          <a:bodyPr/>
          <a:lstStyle/>
          <a:p>
            <a:pPr>
              <a:defRPr/>
            </a:pPr>
            <a:fld id="{8366407D-50A9-4AB5-BFBC-49F00FAE372B}" type="slidenum">
              <a:rPr lang="el-GR">
                <a:solidFill>
                  <a:srgbClr val="000000"/>
                </a:solidFill>
              </a:rPr>
              <a:pPr>
                <a:defRPr/>
              </a:pPr>
              <a:t>16</a:t>
            </a:fld>
            <a:endParaRPr lang="el-G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E11254A5-F3ED-4EA5-9179-4CB945311BB2}" type="slidenum">
              <a:rPr lang="el-GR" smtClean="0">
                <a:solidFill>
                  <a:srgbClr val="000000"/>
                </a:solidFill>
                <a:latin typeface="Arial" pitchFamily="34" charset="0"/>
                <a:ea typeface="ＭＳ Ｐゴシック" pitchFamily="34" charset="-128"/>
              </a:rPr>
              <a:pPr/>
              <a:t>17</a:t>
            </a:fld>
            <a:endParaRPr lang="el-GR" smtClean="0">
              <a:solidFill>
                <a:srgbClr val="000000"/>
              </a:solidFill>
              <a:latin typeface="Arial" pitchFamily="34" charset="0"/>
              <a:ea typeface="ＭＳ Ｐゴシック" pitchFamily="34" charset="-128"/>
            </a:endParaRPr>
          </a:p>
        </p:txBody>
      </p:sp>
      <p:sp>
        <p:nvSpPr>
          <p:cNvPr id="263171" name="Rectangle 2"/>
          <p:cNvSpPr>
            <a:spLocks noGrp="1" noRot="1" noChangeAspect="1" noChangeArrowheads="1" noTextEdit="1"/>
          </p:cNvSpPr>
          <p:nvPr>
            <p:ph type="sldImg"/>
          </p:nvPr>
        </p:nvSpPr>
        <p:spPr>
          <a:xfrm>
            <a:off x="3135313" y="538163"/>
            <a:ext cx="3978275" cy="2651125"/>
          </a:xfrm>
          <a:ln/>
        </p:spPr>
      </p:sp>
      <p:sp>
        <p:nvSpPr>
          <p:cNvPr id="263172" name="Rectangle 3"/>
          <p:cNvSpPr>
            <a:spLocks noGrp="1" noChangeArrowheads="1"/>
          </p:cNvSpPr>
          <p:nvPr>
            <p:ph type="body" idx="1"/>
          </p:nvPr>
        </p:nvSpPr>
        <p:spPr>
          <a:xfrm>
            <a:off x="1187450" y="3322638"/>
            <a:ext cx="8010525" cy="3025775"/>
          </a:xfrm>
          <a:noFill/>
          <a:ln/>
        </p:spPr>
        <p:txBody>
          <a:bodyPr/>
          <a:lstStyle/>
          <a:p>
            <a:pPr eaLnBrk="1" hangingPunct="1"/>
            <a:r>
              <a:rPr lang="en-US" smtClean="0">
                <a:latin typeface="Arial" pitchFamily="34" charset="0"/>
              </a:rPr>
              <a:t>Rosuvastatin 10 mg reduced LDL-C to a significantly greater extent than atorvastatin 10 mg; simvastatin 10, 20 or 40 mg; and pravastatin 10, 20 or 40 mg (p&lt;0.002).</a:t>
            </a:r>
          </a:p>
          <a:p>
            <a:pPr eaLnBrk="1" hangingPunct="1"/>
            <a:endParaRPr lang="en-US" b="1" smtClean="0">
              <a:latin typeface="Arial" pitchFamily="34" charset="0"/>
              <a:cs typeface="Times New Roman" pitchFamily="18" charset="0"/>
            </a:endParaRPr>
          </a:p>
          <a:p>
            <a:pPr eaLnBrk="1" hangingPunct="1"/>
            <a:r>
              <a:rPr lang="en-US" b="1" smtClean="0">
                <a:latin typeface="Arial" pitchFamily="34" charset="0"/>
                <a:cs typeface="Times New Roman" pitchFamily="18" charset="0"/>
              </a:rPr>
              <a:t>Reference</a:t>
            </a:r>
            <a:endParaRPr lang="en-US" smtClean="0">
              <a:latin typeface="Arial" pitchFamily="34" charset="0"/>
            </a:endParaRPr>
          </a:p>
          <a:p>
            <a:pPr eaLnBrk="1" hangingPunct="1">
              <a:buFontTx/>
              <a:buAutoNum type="arabicPeriod"/>
            </a:pPr>
            <a:r>
              <a:rPr lang="en-US" smtClean="0">
                <a:latin typeface="Arial" pitchFamily="34" charset="0"/>
              </a:rPr>
              <a:t>Jones PH et al. Comparison of the efficacy and safety of rosuvastatin versus atorvastatin, simvastatin, and pravastatin across doses (STELLAR Trial) </a:t>
            </a:r>
            <a:r>
              <a:rPr lang="en-US" i="1" smtClean="0">
                <a:latin typeface="Arial" pitchFamily="34" charset="0"/>
              </a:rPr>
              <a:t>Am J Cardiol</a:t>
            </a:r>
            <a:r>
              <a:rPr lang="en-US" smtClean="0">
                <a:latin typeface="Arial" pitchFamily="34" charset="0"/>
              </a:rPr>
              <a:t> 2003;</a:t>
            </a:r>
            <a:r>
              <a:rPr lang="en-US" b="1" smtClean="0">
                <a:latin typeface="Arial" pitchFamily="34" charset="0"/>
              </a:rPr>
              <a:t>92</a:t>
            </a:r>
            <a:r>
              <a:rPr lang="en-US" smtClean="0">
                <a:latin typeface="Arial" pitchFamily="34" charset="0"/>
              </a:rPr>
              <a:t>:152</a:t>
            </a:r>
            <a:r>
              <a:rPr lang="en-US" smtClean="0">
                <a:latin typeface="Verdana" pitchFamily="34" charset="0"/>
              </a:rPr>
              <a:t>–</a:t>
            </a:r>
            <a:r>
              <a:rPr lang="en-US" smtClean="0">
                <a:latin typeface="Arial" pitchFamily="34" charset="0"/>
              </a:rPr>
              <a:t>160</a:t>
            </a:r>
            <a:endParaRPr lang="en-GB" smtClean="0">
              <a:latin typeface="Arial" pitchFamily="34" charset="0"/>
            </a:endParaRPr>
          </a:p>
          <a:p>
            <a:pPr eaLnBrk="1" hangingPunct="1"/>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1 - Θέση εικόνας διαφάνειας"/>
          <p:cNvSpPr>
            <a:spLocks noGrp="1" noRot="1" noChangeAspect="1" noTextEdit="1"/>
          </p:cNvSpPr>
          <p:nvPr>
            <p:ph type="sldImg"/>
          </p:nvPr>
        </p:nvSpPr>
        <p:spPr>
          <a:ln/>
        </p:spPr>
      </p:sp>
      <p:sp>
        <p:nvSpPr>
          <p:cNvPr id="276483" name="2 - Θέση σημειώσεων"/>
          <p:cNvSpPr>
            <a:spLocks noGrp="1"/>
          </p:cNvSpPr>
          <p:nvPr>
            <p:ph type="body" idx="1"/>
          </p:nvPr>
        </p:nvSpPr>
        <p:spPr>
          <a:noFill/>
          <a:ln/>
        </p:spPr>
        <p:txBody>
          <a:bodyPr/>
          <a:lstStyle/>
          <a:p>
            <a:pPr eaLnBrk="1" hangingPunct="1">
              <a:spcBef>
                <a:spcPct val="0"/>
              </a:spcBef>
            </a:pPr>
            <a:endParaRPr lang="el-GR" smtClean="0">
              <a:latin typeface="Arial" charset="0"/>
            </a:endParaRPr>
          </a:p>
        </p:txBody>
      </p:sp>
      <p:sp>
        <p:nvSpPr>
          <p:cNvPr id="122884" name="3 - Θέση αριθμού διαφάνειας"/>
          <p:cNvSpPr>
            <a:spLocks noGrp="1"/>
          </p:cNvSpPr>
          <p:nvPr>
            <p:ph type="sldNum" sz="quarter" idx="5"/>
          </p:nvPr>
        </p:nvSpPr>
        <p:spPr/>
        <p:txBody>
          <a:bodyPr/>
          <a:lstStyle/>
          <a:p>
            <a:pPr>
              <a:defRPr/>
            </a:pPr>
            <a:fld id="{06413D3A-E3D2-4EEF-98A1-0D8C814C1589}" type="slidenum">
              <a:rPr lang="el-GR">
                <a:solidFill>
                  <a:srgbClr val="000000"/>
                </a:solidFill>
                <a:latin typeface="Times New Roman" pitchFamily="18" charset="0"/>
              </a:rPr>
              <a:pPr>
                <a:defRPr/>
              </a:pPr>
              <a:t>18</a:t>
            </a:fld>
            <a:endParaRPr lang="el-GR">
              <a:solidFill>
                <a:srgbClr val="000000"/>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1 - Θέση εικόνας διαφάνειας"/>
          <p:cNvSpPr>
            <a:spLocks noGrp="1" noRot="1" noChangeAspect="1" noTextEdit="1"/>
          </p:cNvSpPr>
          <p:nvPr>
            <p:ph type="sldImg"/>
          </p:nvPr>
        </p:nvSpPr>
        <p:spPr>
          <a:ln/>
        </p:spPr>
      </p:sp>
      <p:sp>
        <p:nvSpPr>
          <p:cNvPr id="277507" name="2 - Θέση σημειώσεων"/>
          <p:cNvSpPr>
            <a:spLocks noGrp="1"/>
          </p:cNvSpPr>
          <p:nvPr>
            <p:ph type="body" idx="1"/>
          </p:nvPr>
        </p:nvSpPr>
        <p:spPr>
          <a:noFill/>
          <a:ln/>
        </p:spPr>
        <p:txBody>
          <a:bodyPr/>
          <a:lstStyle/>
          <a:p>
            <a:endParaRPr lang="el-GR" smtClean="0">
              <a:latin typeface="Arial" charset="0"/>
            </a:endParaRPr>
          </a:p>
        </p:txBody>
      </p:sp>
      <p:sp>
        <p:nvSpPr>
          <p:cNvPr id="103428" name="3 - Θέση αριθμού διαφάνειας"/>
          <p:cNvSpPr>
            <a:spLocks noGrp="1"/>
          </p:cNvSpPr>
          <p:nvPr>
            <p:ph type="sldNum" sz="quarter" idx="5"/>
          </p:nvPr>
        </p:nvSpPr>
        <p:spPr/>
        <p:txBody>
          <a:bodyPr/>
          <a:lstStyle/>
          <a:p>
            <a:pPr>
              <a:defRPr/>
            </a:pPr>
            <a:fld id="{3F00CFED-2A4B-40EC-83F5-5A603F7B018B}" type="slidenum">
              <a:rPr lang="el-GR">
                <a:solidFill>
                  <a:srgbClr val="000000"/>
                </a:solidFill>
              </a:rPr>
              <a:pPr>
                <a:defRPr/>
              </a:pPr>
              <a:t>19</a:t>
            </a:fld>
            <a:endParaRPr lang="el-G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8CD837B8-B05C-435E-8C88-42453B5EC518}" type="slidenum">
              <a:rPr lang="el-GR" smtClean="0"/>
              <a:pPr/>
              <a:t>2</a:t>
            </a:fld>
            <a:endParaRPr lang="el-GR" smtClean="0"/>
          </a:p>
        </p:txBody>
      </p:sp>
      <p:sp>
        <p:nvSpPr>
          <p:cNvPr id="222211" name="Rectangle 2"/>
          <p:cNvSpPr>
            <a:spLocks noGrp="1" noRot="1" noChangeAspect="1" noChangeArrowheads="1" noTextEdit="1"/>
          </p:cNvSpPr>
          <p:nvPr>
            <p:ph type="sldImg"/>
          </p:nvPr>
        </p:nvSpPr>
        <p:spPr>
          <a:xfrm>
            <a:off x="3119438" y="531813"/>
            <a:ext cx="3997325" cy="2663825"/>
          </a:xfrm>
          <a:solidFill>
            <a:srgbClr val="FFFFFF"/>
          </a:solidFill>
          <a:ln/>
        </p:spPr>
      </p:sp>
      <p:sp>
        <p:nvSpPr>
          <p:cNvPr id="222212" name="Rectangle 3"/>
          <p:cNvSpPr>
            <a:spLocks noGrp="1" noChangeArrowheads="1"/>
          </p:cNvSpPr>
          <p:nvPr>
            <p:ph type="body" idx="1"/>
          </p:nvPr>
        </p:nvSpPr>
        <p:spPr>
          <a:xfrm>
            <a:off x="1365250" y="3371850"/>
            <a:ext cx="7504113" cy="3195638"/>
          </a:xfrm>
          <a:solidFill>
            <a:srgbClr val="FFFFFF"/>
          </a:solidFill>
          <a:ln>
            <a:solidFill>
              <a:srgbClr val="000000"/>
            </a:solidFill>
          </a:ln>
        </p:spPr>
        <p:txBody>
          <a:bodyPr/>
          <a:lstStyle/>
          <a:p>
            <a:pPr>
              <a:spcBef>
                <a:spcPct val="0"/>
              </a:spcBef>
              <a:buFontTx/>
              <a:buChar char="•"/>
            </a:pPr>
            <a:r>
              <a:rPr lang="en-US" smtClean="0"/>
              <a:t>The primary modifiable risk factors for CHD are dyslipidemia, cigarette smoking, and hypertension.</a:t>
            </a:r>
          </a:p>
          <a:p>
            <a:pPr>
              <a:spcBef>
                <a:spcPct val="0"/>
              </a:spcBef>
              <a:buFontTx/>
              <a:buChar char="•"/>
            </a:pPr>
            <a:r>
              <a:rPr lang="en-US" smtClean="0"/>
              <a:t>The primary nonmodifiable risk factors for CHD are diabetes mellitus, age, male gender, and family history of CHD.</a:t>
            </a:r>
          </a:p>
          <a:p>
            <a:pPr>
              <a:spcBef>
                <a:spcPct val="0"/>
              </a:spcBef>
              <a:buFontTx/>
              <a:buChar char="•"/>
            </a:pPr>
            <a:r>
              <a:rPr lang="en-US" smtClean="0"/>
              <a:t>The overall objective of CHD prevention is to reduce the risk of CHD and thereby reduce premature disability, mortality, and prolong survival.  </a:t>
            </a:r>
          </a:p>
          <a:p>
            <a:pPr>
              <a:spcBef>
                <a:spcPct val="0"/>
              </a:spcBef>
            </a:pPr>
            <a:endParaRPr lang="en-US" smtClean="0"/>
          </a:p>
          <a:p>
            <a:pPr>
              <a:spcBef>
                <a:spcPct val="0"/>
              </a:spcBef>
            </a:pPr>
            <a:r>
              <a:rPr lang="en-GB" altLang="en-US" smtClean="0"/>
              <a:t>Wood D, et al. </a:t>
            </a:r>
            <a:r>
              <a:rPr lang="en-GB" altLang="en-US" i="1" smtClean="0"/>
              <a:t>Atherosclerosis.</a:t>
            </a:r>
            <a:r>
              <a:rPr lang="en-GB" altLang="en-US" smtClean="0"/>
              <a:t>1998;140:199-270.</a:t>
            </a:r>
            <a:endParaRPr lang="en-US" smtClean="0"/>
          </a:p>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defRPr/>
            </a:pPr>
            <a:fld id="{A9F3022C-F0BC-4B07-8904-C2051CFE6791}" type="slidenum">
              <a:rPr lang="el-GR">
                <a:solidFill>
                  <a:prstClr val="black"/>
                </a:solidFill>
              </a:rPr>
              <a:pPr eaLnBrk="1" hangingPunct="1">
                <a:defRPr/>
              </a:pPr>
              <a:t>22</a:t>
            </a:fld>
            <a:endParaRPr lang="el-GR">
              <a:solidFill>
                <a:prstClr val="black"/>
              </a:solidFill>
            </a:endParaRPr>
          </a:p>
        </p:txBody>
      </p:sp>
      <p:sp>
        <p:nvSpPr>
          <p:cNvPr id="282627" name="Slide Image Placeholder 1"/>
          <p:cNvSpPr>
            <a:spLocks noGrp="1" noRot="1" noChangeAspect="1" noTextEdit="1"/>
          </p:cNvSpPr>
          <p:nvPr>
            <p:ph type="sldImg"/>
          </p:nvPr>
        </p:nvSpPr>
        <p:spPr>
          <a:ln/>
        </p:spPr>
      </p:sp>
      <p:sp>
        <p:nvSpPr>
          <p:cNvPr id="282628" name="Notes Placeholder 2"/>
          <p:cNvSpPr>
            <a:spLocks noGrp="1"/>
          </p:cNvSpPr>
          <p:nvPr>
            <p:ph type="body" idx="1"/>
          </p:nvPr>
        </p:nvSpPr>
        <p:spPr>
          <a:noFill/>
          <a:ln/>
        </p:spPr>
        <p:txBody>
          <a:bodyPr/>
          <a:lstStyle/>
          <a:p>
            <a:pPr eaLnBrk="1" hangingPunct="1">
              <a:spcBef>
                <a:spcPct val="0"/>
              </a:spcBef>
            </a:pPr>
            <a:endParaRPr lang="el-GR" smtClean="0">
              <a:latin typeface="Arial" charset="0"/>
            </a:endParaRPr>
          </a:p>
        </p:txBody>
      </p:sp>
      <p:sp>
        <p:nvSpPr>
          <p:cNvPr id="282629" name="Slide Number Placeholder 3"/>
          <p:cNvSpPr txBox="1">
            <a:spLocks noGrp="1"/>
          </p:cNvSpPr>
          <p:nvPr/>
        </p:nvSpPr>
        <p:spPr bwMode="auto">
          <a:xfrm>
            <a:off x="5797838" y="6742692"/>
            <a:ext cx="4434999" cy="354965"/>
          </a:xfrm>
          <a:prstGeom prst="rect">
            <a:avLst/>
          </a:prstGeom>
          <a:noFill/>
          <a:ln w="9525">
            <a:noFill/>
            <a:miter lim="800000"/>
            <a:headEnd/>
            <a:tailEnd/>
          </a:ln>
        </p:spPr>
        <p:txBody>
          <a:bodyPr lIns="99048" tIns="49524" rIns="99048" bIns="49524" anchor="b"/>
          <a:lstStyle/>
          <a:p>
            <a:pPr algn="r"/>
            <a:fld id="{A0F303C5-7115-47FE-9A0C-D2C5B3AEF7A7}" type="slidenum">
              <a:rPr lang="el-GR" sz="1300">
                <a:solidFill>
                  <a:srgbClr val="000000"/>
                </a:solidFill>
                <a:latin typeface="Calibri" pitchFamily="34" charset="0"/>
              </a:rPr>
              <a:pPr algn="r"/>
              <a:t>22</a:t>
            </a:fld>
            <a:endParaRPr lang="el-GR" sz="1300" dirty="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1 - Θέση εικόνας διαφάνειας"/>
          <p:cNvSpPr>
            <a:spLocks noGrp="1" noRot="1" noChangeAspect="1" noTextEdit="1"/>
          </p:cNvSpPr>
          <p:nvPr>
            <p:ph type="sldImg"/>
          </p:nvPr>
        </p:nvSpPr>
        <p:spPr>
          <a:ln/>
        </p:spPr>
      </p:sp>
      <p:sp>
        <p:nvSpPr>
          <p:cNvPr id="253955" name="2 - Θέση σημειώσεων"/>
          <p:cNvSpPr>
            <a:spLocks noGrp="1"/>
          </p:cNvSpPr>
          <p:nvPr>
            <p:ph type="body" idx="1"/>
          </p:nvPr>
        </p:nvSpPr>
        <p:spPr>
          <a:noFill/>
          <a:ln/>
        </p:spPr>
        <p:txBody>
          <a:bodyPr/>
          <a:lstStyle/>
          <a:p>
            <a:endParaRPr lang="el-GR" smtClean="0">
              <a:latin typeface="Arial" pitchFamily="34" charset="0"/>
            </a:endParaRPr>
          </a:p>
        </p:txBody>
      </p:sp>
      <p:sp>
        <p:nvSpPr>
          <p:cNvPr id="253956" name="3 - Θέση αριθμού διαφάνειας"/>
          <p:cNvSpPr>
            <a:spLocks noGrp="1"/>
          </p:cNvSpPr>
          <p:nvPr>
            <p:ph type="sldNum" sz="quarter" idx="5"/>
          </p:nvPr>
        </p:nvSpPr>
        <p:spPr>
          <a:noFill/>
        </p:spPr>
        <p:txBody>
          <a:bodyPr/>
          <a:lstStyle/>
          <a:p>
            <a:fld id="{1A9EBBFC-256F-44FF-A730-1FB59AA7204D}" type="slidenum">
              <a:rPr lang="el-GR" smtClean="0">
                <a:solidFill>
                  <a:srgbClr val="000000"/>
                </a:solidFill>
              </a:rPr>
              <a:pPr/>
              <a:t>23</a:t>
            </a:fld>
            <a:endParaRPr lang="el-GR"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1 - Θέση εικόνας διαφάνειας"/>
          <p:cNvSpPr>
            <a:spLocks noGrp="1" noRot="1" noChangeAspect="1" noTextEdit="1"/>
          </p:cNvSpPr>
          <p:nvPr>
            <p:ph type="sldImg"/>
          </p:nvPr>
        </p:nvSpPr>
        <p:spPr>
          <a:ln/>
        </p:spPr>
      </p:sp>
      <p:sp>
        <p:nvSpPr>
          <p:cNvPr id="292867"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113668" name="3 - Θέση αριθμού διαφάνειας"/>
          <p:cNvSpPr>
            <a:spLocks noGrp="1"/>
          </p:cNvSpPr>
          <p:nvPr>
            <p:ph type="sldNum" sz="quarter" idx="5"/>
          </p:nvPr>
        </p:nvSpPr>
        <p:spPr/>
        <p:txBody>
          <a:bodyPr/>
          <a:lstStyle/>
          <a:p>
            <a:pPr>
              <a:defRPr/>
            </a:pPr>
            <a:fld id="{1F75987E-936B-4C56-96B3-F85B72C2D9B7}" type="slidenum">
              <a:rPr lang="el-GR">
                <a:solidFill>
                  <a:prstClr val="black"/>
                </a:solidFill>
              </a:rPr>
              <a:pPr>
                <a:defRPr/>
              </a:pPr>
              <a:t>24</a:t>
            </a:fld>
            <a:endParaRPr lang="el-G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1 - Θέση εικόνας διαφάνειας"/>
          <p:cNvSpPr>
            <a:spLocks noGrp="1" noRot="1" noChangeAspect="1" noTextEdit="1"/>
          </p:cNvSpPr>
          <p:nvPr>
            <p:ph type="sldImg"/>
          </p:nvPr>
        </p:nvSpPr>
        <p:spPr>
          <a:ln/>
        </p:spPr>
      </p:sp>
      <p:sp>
        <p:nvSpPr>
          <p:cNvPr id="293891" name="2 - Θέση σημειώσεων"/>
          <p:cNvSpPr>
            <a:spLocks noGrp="1"/>
          </p:cNvSpPr>
          <p:nvPr>
            <p:ph type="body" idx="1"/>
          </p:nvPr>
        </p:nvSpPr>
        <p:spPr>
          <a:noFill/>
          <a:ln/>
        </p:spPr>
        <p:txBody>
          <a:bodyPr/>
          <a:lstStyle/>
          <a:p>
            <a:pPr eaLnBrk="1" hangingPunct="1">
              <a:spcBef>
                <a:spcPct val="0"/>
              </a:spcBef>
            </a:pPr>
            <a:endParaRPr lang="el-GR" smtClean="0">
              <a:latin typeface="Arial" charset="0"/>
            </a:endParaRPr>
          </a:p>
        </p:txBody>
      </p:sp>
      <p:sp>
        <p:nvSpPr>
          <p:cNvPr id="122884" name="3 - Θέση αριθμού διαφάνειας"/>
          <p:cNvSpPr>
            <a:spLocks noGrp="1"/>
          </p:cNvSpPr>
          <p:nvPr>
            <p:ph type="sldNum" sz="quarter" idx="5"/>
          </p:nvPr>
        </p:nvSpPr>
        <p:spPr/>
        <p:txBody>
          <a:bodyPr/>
          <a:lstStyle/>
          <a:p>
            <a:pPr>
              <a:defRPr/>
            </a:pPr>
            <a:fld id="{B6329A68-A013-44E1-BCD8-558E98401032}" type="slidenum">
              <a:rPr lang="el-GR">
                <a:solidFill>
                  <a:srgbClr val="000000"/>
                </a:solidFill>
                <a:latin typeface="Times New Roman" pitchFamily="18" charset="0"/>
              </a:rPr>
              <a:pPr>
                <a:defRPr/>
              </a:pPr>
              <a:t>25</a:t>
            </a:fld>
            <a:endParaRPr lang="el-GR">
              <a:solidFill>
                <a:srgbClr val="000000"/>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1 - Θέση εικόνας διαφάνειας"/>
          <p:cNvSpPr>
            <a:spLocks noGrp="1" noRot="1" noChangeAspect="1" noTextEdit="1"/>
          </p:cNvSpPr>
          <p:nvPr>
            <p:ph type="sldImg"/>
          </p:nvPr>
        </p:nvSpPr>
        <p:spPr>
          <a:ln/>
        </p:spPr>
      </p:sp>
      <p:sp>
        <p:nvSpPr>
          <p:cNvPr id="294915" name="2 - Θέση σημειώσεων"/>
          <p:cNvSpPr>
            <a:spLocks noGrp="1"/>
          </p:cNvSpPr>
          <p:nvPr>
            <p:ph type="body" idx="1"/>
          </p:nvPr>
        </p:nvSpPr>
        <p:spPr>
          <a:noFill/>
          <a:ln/>
        </p:spPr>
        <p:txBody>
          <a:bodyPr/>
          <a:lstStyle/>
          <a:p>
            <a:endParaRPr lang="el-GR" smtClean="0">
              <a:latin typeface="Arial" charset="0"/>
            </a:endParaRPr>
          </a:p>
        </p:txBody>
      </p:sp>
      <p:sp>
        <p:nvSpPr>
          <p:cNvPr id="4" name="3 - Θέση αριθμού διαφάνειας"/>
          <p:cNvSpPr>
            <a:spLocks noGrp="1"/>
          </p:cNvSpPr>
          <p:nvPr>
            <p:ph type="sldNum" sz="quarter" idx="5"/>
          </p:nvPr>
        </p:nvSpPr>
        <p:spPr/>
        <p:txBody>
          <a:bodyPr/>
          <a:lstStyle/>
          <a:p>
            <a:pPr>
              <a:defRPr/>
            </a:pPr>
            <a:fld id="{2E5B0FBC-1A44-4C6F-8FB2-137046F0E80B}" type="slidenum">
              <a:rPr lang="el-GR">
                <a:solidFill>
                  <a:prstClr val="black"/>
                </a:solidFill>
              </a:rPr>
              <a:pPr>
                <a:defRPr/>
              </a:pPr>
              <a:t>26</a:t>
            </a:fld>
            <a:endParaRPr lang="el-G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1 - Θέση εικόνας διαφάνειας"/>
          <p:cNvSpPr>
            <a:spLocks noGrp="1" noRot="1" noChangeAspect="1" noTextEdit="1"/>
          </p:cNvSpPr>
          <p:nvPr>
            <p:ph type="sldImg"/>
          </p:nvPr>
        </p:nvSpPr>
        <p:spPr>
          <a:ln/>
        </p:spPr>
      </p:sp>
      <p:sp>
        <p:nvSpPr>
          <p:cNvPr id="295939" name="2 - Θέση σημειώσεων"/>
          <p:cNvSpPr>
            <a:spLocks noGrp="1"/>
          </p:cNvSpPr>
          <p:nvPr>
            <p:ph type="body" idx="1"/>
          </p:nvPr>
        </p:nvSpPr>
        <p:spPr>
          <a:noFill/>
          <a:ln/>
        </p:spPr>
        <p:txBody>
          <a:bodyPr/>
          <a:lstStyle/>
          <a:p>
            <a:pPr eaLnBrk="1" hangingPunct="1">
              <a:spcBef>
                <a:spcPct val="0"/>
              </a:spcBef>
            </a:pPr>
            <a:endParaRPr lang="el-GR" smtClean="0">
              <a:latin typeface="Arial" charset="0"/>
            </a:endParaRPr>
          </a:p>
        </p:txBody>
      </p:sp>
      <p:sp>
        <p:nvSpPr>
          <p:cNvPr id="517124" name="3 - Θέση αριθμού διαφάνειας"/>
          <p:cNvSpPr>
            <a:spLocks noGrp="1"/>
          </p:cNvSpPr>
          <p:nvPr>
            <p:ph type="sldNum" sz="quarter" idx="5"/>
          </p:nvPr>
        </p:nvSpPr>
        <p:spPr/>
        <p:txBody>
          <a:bodyPr/>
          <a:lstStyle/>
          <a:p>
            <a:pPr>
              <a:defRPr/>
            </a:pPr>
            <a:fld id="{937CC5E8-2B5A-4F08-B268-EB0932435AC8}" type="slidenum">
              <a:rPr lang="el-GR">
                <a:solidFill>
                  <a:srgbClr val="000000"/>
                </a:solidFill>
              </a:rPr>
              <a:pPr>
                <a:defRPr/>
              </a:pPr>
              <a:t>28</a:t>
            </a:fld>
            <a:endParaRPr lang="el-G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1 - Θέση εικόνας διαφάνειας"/>
          <p:cNvSpPr>
            <a:spLocks noGrp="1" noRot="1" noChangeAspect="1" noTextEdit="1"/>
          </p:cNvSpPr>
          <p:nvPr>
            <p:ph type="sldImg"/>
          </p:nvPr>
        </p:nvSpPr>
        <p:spPr>
          <a:ln/>
        </p:spPr>
      </p:sp>
      <p:sp>
        <p:nvSpPr>
          <p:cNvPr id="296963" name="2 - Θέση σημειώσεων"/>
          <p:cNvSpPr>
            <a:spLocks noGrp="1"/>
          </p:cNvSpPr>
          <p:nvPr>
            <p:ph type="body" idx="1"/>
          </p:nvPr>
        </p:nvSpPr>
        <p:spPr>
          <a:noFill/>
          <a:ln/>
        </p:spPr>
        <p:txBody>
          <a:bodyPr/>
          <a:lstStyle/>
          <a:p>
            <a:endParaRPr lang="el-GR" smtClean="0">
              <a:latin typeface="Arial" charset="0"/>
            </a:endParaRPr>
          </a:p>
        </p:txBody>
      </p:sp>
      <p:sp>
        <p:nvSpPr>
          <p:cNvPr id="123908" name="3 - Θέση αριθμού διαφάνειας"/>
          <p:cNvSpPr>
            <a:spLocks noGrp="1"/>
          </p:cNvSpPr>
          <p:nvPr>
            <p:ph type="sldNum" sz="quarter" idx="5"/>
          </p:nvPr>
        </p:nvSpPr>
        <p:spPr/>
        <p:txBody>
          <a:bodyPr/>
          <a:lstStyle/>
          <a:p>
            <a:pPr>
              <a:defRPr/>
            </a:pPr>
            <a:fld id="{2DE0248D-5033-4B09-9E6E-957BC7F36396}" type="slidenum">
              <a:rPr lang="el-GR">
                <a:solidFill>
                  <a:srgbClr val="000000"/>
                </a:solidFill>
              </a:rPr>
              <a:pPr>
                <a:defRPr/>
              </a:pPr>
              <a:t>29</a:t>
            </a:fld>
            <a:endParaRPr lang="el-G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E11254A5-F3ED-4EA5-9179-4CB945311BB2}" type="slidenum">
              <a:rPr lang="el-GR" smtClean="0">
                <a:solidFill>
                  <a:srgbClr val="000000"/>
                </a:solidFill>
                <a:latin typeface="Arial" pitchFamily="34" charset="0"/>
                <a:ea typeface="ＭＳ Ｐゴシック" pitchFamily="34" charset="-128"/>
              </a:rPr>
              <a:pPr/>
              <a:t>30</a:t>
            </a:fld>
            <a:endParaRPr lang="el-GR" smtClean="0">
              <a:solidFill>
                <a:srgbClr val="000000"/>
              </a:solidFill>
              <a:latin typeface="Arial" pitchFamily="34" charset="0"/>
              <a:ea typeface="ＭＳ Ｐゴシック" pitchFamily="34" charset="-128"/>
            </a:endParaRPr>
          </a:p>
        </p:txBody>
      </p:sp>
      <p:sp>
        <p:nvSpPr>
          <p:cNvPr id="263171" name="Rectangle 2"/>
          <p:cNvSpPr>
            <a:spLocks noGrp="1" noRot="1" noChangeAspect="1" noChangeArrowheads="1" noTextEdit="1"/>
          </p:cNvSpPr>
          <p:nvPr>
            <p:ph type="sldImg"/>
          </p:nvPr>
        </p:nvSpPr>
        <p:spPr>
          <a:xfrm>
            <a:off x="3135313" y="538163"/>
            <a:ext cx="3978275" cy="2651125"/>
          </a:xfrm>
          <a:ln/>
        </p:spPr>
      </p:sp>
      <p:sp>
        <p:nvSpPr>
          <p:cNvPr id="263172" name="Rectangle 3"/>
          <p:cNvSpPr>
            <a:spLocks noGrp="1" noChangeArrowheads="1"/>
          </p:cNvSpPr>
          <p:nvPr>
            <p:ph type="body" idx="1"/>
          </p:nvPr>
        </p:nvSpPr>
        <p:spPr>
          <a:xfrm>
            <a:off x="1187450" y="3322638"/>
            <a:ext cx="8010525" cy="3025775"/>
          </a:xfrm>
          <a:noFill/>
          <a:ln/>
        </p:spPr>
        <p:txBody>
          <a:bodyPr/>
          <a:lstStyle/>
          <a:p>
            <a:pPr eaLnBrk="1" hangingPunct="1"/>
            <a:r>
              <a:rPr lang="en-US" smtClean="0">
                <a:latin typeface="Arial" pitchFamily="34" charset="0"/>
              </a:rPr>
              <a:t>Rosuvastatin 10 mg reduced LDL-C to a significantly greater extent than atorvastatin 10 mg; simvastatin 10, 20 or 40 mg; and pravastatin 10, 20 or 40 mg (p&lt;0.002).</a:t>
            </a:r>
          </a:p>
          <a:p>
            <a:pPr eaLnBrk="1" hangingPunct="1"/>
            <a:endParaRPr lang="en-US" b="1" smtClean="0">
              <a:latin typeface="Arial" pitchFamily="34" charset="0"/>
              <a:cs typeface="Times New Roman" pitchFamily="18" charset="0"/>
            </a:endParaRPr>
          </a:p>
          <a:p>
            <a:pPr eaLnBrk="1" hangingPunct="1"/>
            <a:r>
              <a:rPr lang="en-US" b="1" smtClean="0">
                <a:latin typeface="Arial" pitchFamily="34" charset="0"/>
                <a:cs typeface="Times New Roman" pitchFamily="18" charset="0"/>
              </a:rPr>
              <a:t>Reference</a:t>
            </a:r>
            <a:endParaRPr lang="en-US" smtClean="0">
              <a:latin typeface="Arial" pitchFamily="34" charset="0"/>
            </a:endParaRPr>
          </a:p>
          <a:p>
            <a:pPr eaLnBrk="1" hangingPunct="1">
              <a:buFontTx/>
              <a:buAutoNum type="arabicPeriod"/>
            </a:pPr>
            <a:r>
              <a:rPr lang="en-US" smtClean="0">
                <a:latin typeface="Arial" pitchFamily="34" charset="0"/>
              </a:rPr>
              <a:t>Jones PH et al. Comparison of the efficacy and safety of rosuvastatin versus atorvastatin, simvastatin, and pravastatin across doses (STELLAR Trial) </a:t>
            </a:r>
            <a:r>
              <a:rPr lang="en-US" i="1" smtClean="0">
                <a:latin typeface="Arial" pitchFamily="34" charset="0"/>
              </a:rPr>
              <a:t>Am J Cardiol</a:t>
            </a:r>
            <a:r>
              <a:rPr lang="en-US" smtClean="0">
                <a:latin typeface="Arial" pitchFamily="34" charset="0"/>
              </a:rPr>
              <a:t> 2003;</a:t>
            </a:r>
            <a:r>
              <a:rPr lang="en-US" b="1" smtClean="0">
                <a:latin typeface="Arial" pitchFamily="34" charset="0"/>
              </a:rPr>
              <a:t>92</a:t>
            </a:r>
            <a:r>
              <a:rPr lang="en-US" smtClean="0">
                <a:latin typeface="Arial" pitchFamily="34" charset="0"/>
              </a:rPr>
              <a:t>:152</a:t>
            </a:r>
            <a:r>
              <a:rPr lang="en-US" smtClean="0">
                <a:latin typeface="Verdana" pitchFamily="34" charset="0"/>
              </a:rPr>
              <a:t>–</a:t>
            </a:r>
            <a:r>
              <a:rPr lang="en-US" smtClean="0">
                <a:latin typeface="Arial" pitchFamily="34" charset="0"/>
              </a:rPr>
              <a:t>160</a:t>
            </a:r>
            <a:endParaRPr lang="en-GB" smtClean="0">
              <a:latin typeface="Arial" pitchFamily="34" charset="0"/>
            </a:endParaRPr>
          </a:p>
          <a:p>
            <a:pPr eaLnBrk="1" hangingPunct="1"/>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Θέση εικόνας διαφάνειας"/>
          <p:cNvSpPr>
            <a:spLocks noGrp="1" noRot="1" noChangeAspect="1" noTextEdit="1"/>
          </p:cNvSpPr>
          <p:nvPr>
            <p:ph type="sldImg"/>
          </p:nvPr>
        </p:nvSpPr>
        <p:spPr>
          <a:ln/>
        </p:spPr>
      </p:sp>
      <p:sp>
        <p:nvSpPr>
          <p:cNvPr id="86019" name="2 - Θέση σημειώσεων"/>
          <p:cNvSpPr>
            <a:spLocks noGrp="1"/>
          </p:cNvSpPr>
          <p:nvPr>
            <p:ph type="body" idx="1"/>
          </p:nvPr>
        </p:nvSpPr>
        <p:spPr>
          <a:noFill/>
          <a:ln/>
        </p:spPr>
        <p:txBody>
          <a:bodyPr/>
          <a:lstStyle/>
          <a:p>
            <a:pPr eaLnBrk="1" hangingPunct="1"/>
            <a:endParaRPr lang="el-GR" smtClean="0"/>
          </a:p>
        </p:txBody>
      </p:sp>
      <p:sp>
        <p:nvSpPr>
          <p:cNvPr id="86020" name="3 - Θέση αριθμού διαφάνειας"/>
          <p:cNvSpPr>
            <a:spLocks noGrp="1"/>
          </p:cNvSpPr>
          <p:nvPr>
            <p:ph type="sldNum" sz="quarter" idx="5"/>
          </p:nvPr>
        </p:nvSpPr>
        <p:spPr>
          <a:noFill/>
        </p:spPr>
        <p:txBody>
          <a:bodyPr/>
          <a:lstStyle/>
          <a:p>
            <a:fld id="{8F992D38-EA8B-4B67-8530-C8CBE930DDFD}" type="slidenum">
              <a:rPr lang="el-GR" smtClean="0">
                <a:solidFill>
                  <a:srgbClr val="000000"/>
                </a:solidFill>
              </a:rPr>
              <a:pPr/>
              <a:t>32</a:t>
            </a:fld>
            <a:endParaRPr lang="el-GR"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1 - Θέση εικόνας διαφάνειας"/>
          <p:cNvSpPr>
            <a:spLocks noGrp="1" noRot="1" noChangeAspect="1" noTextEdit="1"/>
          </p:cNvSpPr>
          <p:nvPr>
            <p:ph type="sldImg"/>
          </p:nvPr>
        </p:nvSpPr>
        <p:spPr>
          <a:ln/>
        </p:spPr>
      </p:sp>
      <p:sp>
        <p:nvSpPr>
          <p:cNvPr id="272387" name="2 - Θέση σημειώσεων"/>
          <p:cNvSpPr>
            <a:spLocks noGrp="1"/>
          </p:cNvSpPr>
          <p:nvPr>
            <p:ph type="body" idx="1"/>
          </p:nvPr>
        </p:nvSpPr>
        <p:spPr>
          <a:noFill/>
          <a:ln/>
        </p:spPr>
        <p:txBody>
          <a:bodyPr/>
          <a:lstStyle/>
          <a:p>
            <a:endParaRPr lang="el-GR" smtClean="0"/>
          </a:p>
        </p:txBody>
      </p:sp>
      <p:sp>
        <p:nvSpPr>
          <p:cNvPr id="272388" name="3 - Θέση αριθμού διαφάνειας"/>
          <p:cNvSpPr>
            <a:spLocks noGrp="1"/>
          </p:cNvSpPr>
          <p:nvPr>
            <p:ph type="sldNum" sz="quarter" idx="5"/>
          </p:nvPr>
        </p:nvSpPr>
        <p:spPr>
          <a:noFill/>
        </p:spPr>
        <p:txBody>
          <a:bodyPr/>
          <a:lstStyle/>
          <a:p>
            <a:fld id="{63D4F813-5FC2-410D-8C69-3075C09E4C33}" type="slidenum">
              <a:rPr lang="el-GR" smtClean="0">
                <a:solidFill>
                  <a:srgbClr val="000000"/>
                </a:solidFill>
              </a:rPr>
              <a:pPr/>
              <a:t>33</a:t>
            </a:fld>
            <a:endParaRPr 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 Θέση εικόνας διαφάνειας"/>
          <p:cNvSpPr>
            <a:spLocks noGrp="1" noRot="1" noChangeAspect="1" noTextEdit="1"/>
          </p:cNvSpPr>
          <p:nvPr>
            <p:ph type="sldImg"/>
          </p:nvPr>
        </p:nvSpPr>
        <p:spPr>
          <a:ln/>
        </p:spPr>
      </p:sp>
      <p:sp>
        <p:nvSpPr>
          <p:cNvPr id="220163" name="2 - Θέση σημειώσεων"/>
          <p:cNvSpPr>
            <a:spLocks noGrp="1"/>
          </p:cNvSpPr>
          <p:nvPr>
            <p:ph type="body" idx="1"/>
          </p:nvPr>
        </p:nvSpPr>
        <p:spPr>
          <a:noFill/>
          <a:ln/>
        </p:spPr>
        <p:txBody>
          <a:bodyPr/>
          <a:lstStyle/>
          <a:p>
            <a:pPr eaLnBrk="1" hangingPunct="1"/>
            <a:endParaRPr lang="el-GR" smtClean="0"/>
          </a:p>
        </p:txBody>
      </p:sp>
      <p:sp>
        <p:nvSpPr>
          <p:cNvPr id="220164" name="3 - Θέση αριθμού διαφάνειας"/>
          <p:cNvSpPr>
            <a:spLocks noGrp="1"/>
          </p:cNvSpPr>
          <p:nvPr>
            <p:ph type="sldNum" sz="quarter" idx="5"/>
          </p:nvPr>
        </p:nvSpPr>
        <p:spPr>
          <a:noFill/>
        </p:spPr>
        <p:txBody>
          <a:bodyPr/>
          <a:lstStyle/>
          <a:p>
            <a:fld id="{FBC5C5D1-E5CC-4F6E-B66C-0DFA77258CF7}" type="slidenum">
              <a:rPr lang="el-GR" smtClean="0"/>
              <a:pPr/>
              <a:t>3</a:t>
            </a:fld>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 Θέση εικόνας διαφάνειας"/>
          <p:cNvSpPr>
            <a:spLocks noGrp="1" noRot="1" noChangeAspect="1" noTextEdit="1"/>
          </p:cNvSpPr>
          <p:nvPr>
            <p:ph type="sldImg"/>
          </p:nvPr>
        </p:nvSpPr>
        <p:spPr>
          <a:ln/>
        </p:spPr>
      </p:sp>
      <p:sp>
        <p:nvSpPr>
          <p:cNvPr id="148483" name="2 - Θέση σημειώσεων"/>
          <p:cNvSpPr>
            <a:spLocks noGrp="1"/>
          </p:cNvSpPr>
          <p:nvPr>
            <p:ph type="body" idx="1"/>
          </p:nvPr>
        </p:nvSpPr>
        <p:spPr>
          <a:noFill/>
          <a:ln/>
        </p:spPr>
        <p:txBody>
          <a:bodyPr/>
          <a:lstStyle/>
          <a:p>
            <a:pPr eaLnBrk="1" hangingPunct="1"/>
            <a:endParaRPr lang="el-GR" smtClean="0"/>
          </a:p>
        </p:txBody>
      </p:sp>
      <p:sp>
        <p:nvSpPr>
          <p:cNvPr id="148484" name="3 - Θέση αριθμού διαφάνειας"/>
          <p:cNvSpPr>
            <a:spLocks noGrp="1"/>
          </p:cNvSpPr>
          <p:nvPr>
            <p:ph type="sldNum" sz="quarter" idx="5"/>
          </p:nvPr>
        </p:nvSpPr>
        <p:spPr>
          <a:noFill/>
        </p:spPr>
        <p:txBody>
          <a:bodyPr/>
          <a:lstStyle/>
          <a:p>
            <a:fld id="{379134E6-4646-45C1-9130-89CC992754AB}" type="slidenum">
              <a:rPr lang="el-GR" smtClean="0">
                <a:solidFill>
                  <a:srgbClr val="000000"/>
                </a:solidFill>
              </a:rPr>
              <a:pPr/>
              <a:t>34</a:t>
            </a:fld>
            <a:endParaRPr lang="el-GR"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a:ln/>
        </p:spPr>
      </p:sp>
      <p:sp>
        <p:nvSpPr>
          <p:cNvPr id="87043" name="2 - Θέση σημειώσεων"/>
          <p:cNvSpPr>
            <a:spLocks noGrp="1"/>
          </p:cNvSpPr>
          <p:nvPr>
            <p:ph type="body" idx="1"/>
          </p:nvPr>
        </p:nvSpPr>
        <p:spPr>
          <a:noFill/>
          <a:ln/>
        </p:spPr>
        <p:txBody>
          <a:bodyPr/>
          <a:lstStyle/>
          <a:p>
            <a:endParaRPr lang="el-GR" smtClean="0"/>
          </a:p>
        </p:txBody>
      </p:sp>
      <p:sp>
        <p:nvSpPr>
          <p:cNvPr id="87044" name="3 - Θέση αριθμού διαφάνειας"/>
          <p:cNvSpPr>
            <a:spLocks noGrp="1"/>
          </p:cNvSpPr>
          <p:nvPr>
            <p:ph type="sldNum" sz="quarter" idx="5"/>
          </p:nvPr>
        </p:nvSpPr>
        <p:spPr>
          <a:noFill/>
        </p:spPr>
        <p:txBody>
          <a:bodyPr/>
          <a:lstStyle/>
          <a:p>
            <a:fld id="{432BC550-E58E-46F8-AE15-54FAB75F0D6E}" type="slidenum">
              <a:rPr lang="el-GR" smtClean="0">
                <a:solidFill>
                  <a:srgbClr val="000000"/>
                </a:solidFill>
              </a:rPr>
              <a:pPr/>
              <a:t>35</a:t>
            </a:fld>
            <a:endParaRPr lang="el-GR"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a:ln/>
        </p:spPr>
      </p:sp>
      <p:sp>
        <p:nvSpPr>
          <p:cNvPr id="88067" name="2 - Θέση σημειώσεων"/>
          <p:cNvSpPr>
            <a:spLocks noGrp="1"/>
          </p:cNvSpPr>
          <p:nvPr>
            <p:ph type="body" idx="1"/>
          </p:nvPr>
        </p:nvSpPr>
        <p:spPr>
          <a:noFill/>
          <a:ln/>
        </p:spPr>
        <p:txBody>
          <a:bodyPr/>
          <a:lstStyle/>
          <a:p>
            <a:pPr eaLnBrk="1" hangingPunct="1"/>
            <a:endParaRPr lang="el-GR" smtClean="0"/>
          </a:p>
        </p:txBody>
      </p:sp>
      <p:sp>
        <p:nvSpPr>
          <p:cNvPr id="88068" name="3 - Θέση αριθμού διαφάνειας"/>
          <p:cNvSpPr>
            <a:spLocks noGrp="1"/>
          </p:cNvSpPr>
          <p:nvPr>
            <p:ph type="sldNum" sz="quarter" idx="5"/>
          </p:nvPr>
        </p:nvSpPr>
        <p:spPr>
          <a:noFill/>
        </p:spPr>
        <p:txBody>
          <a:bodyPr/>
          <a:lstStyle/>
          <a:p>
            <a:fld id="{207A1677-1914-4409-A05D-30DFA503CF9F}" type="slidenum">
              <a:rPr lang="el-GR" smtClean="0">
                <a:solidFill>
                  <a:srgbClr val="000000"/>
                </a:solidFill>
              </a:rPr>
              <a:pPr/>
              <a:t>36</a:t>
            </a:fld>
            <a:endParaRPr lang="el-GR"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p:cNvSpPr>
            <a:spLocks noGrp="1" noRot="1" noChangeAspect="1" noTextEdit="1"/>
          </p:cNvSpPr>
          <p:nvPr>
            <p:ph type="sldImg"/>
          </p:nvPr>
        </p:nvSpPr>
        <p:spPr>
          <a:ln/>
        </p:spPr>
      </p:sp>
      <p:sp>
        <p:nvSpPr>
          <p:cNvPr id="89091" name="2 - Θέση σημειώσεων"/>
          <p:cNvSpPr>
            <a:spLocks noGrp="1"/>
          </p:cNvSpPr>
          <p:nvPr>
            <p:ph type="body" idx="1"/>
          </p:nvPr>
        </p:nvSpPr>
        <p:spPr>
          <a:noFill/>
          <a:ln/>
        </p:spPr>
        <p:txBody>
          <a:bodyPr/>
          <a:lstStyle/>
          <a:p>
            <a:pPr eaLnBrk="1" hangingPunct="1"/>
            <a:endParaRPr lang="el-GR" smtClean="0"/>
          </a:p>
        </p:txBody>
      </p:sp>
      <p:sp>
        <p:nvSpPr>
          <p:cNvPr id="89092" name="3 - Θέση αριθμού διαφάνειας"/>
          <p:cNvSpPr>
            <a:spLocks noGrp="1"/>
          </p:cNvSpPr>
          <p:nvPr>
            <p:ph type="sldNum" sz="quarter" idx="5"/>
          </p:nvPr>
        </p:nvSpPr>
        <p:spPr>
          <a:noFill/>
        </p:spPr>
        <p:txBody>
          <a:bodyPr/>
          <a:lstStyle/>
          <a:p>
            <a:fld id="{791BDB4F-4CF5-4584-8036-A83A9A972DB2}" type="slidenum">
              <a:rPr lang="el-GR" smtClean="0">
                <a:solidFill>
                  <a:srgbClr val="000000"/>
                </a:solidFill>
              </a:rPr>
              <a:pPr/>
              <a:t>37</a:t>
            </a:fld>
            <a:endParaRPr lang="el-GR"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p>
            <a:r>
              <a:rPr lang="en-GB" sz="1200" b="1" smtClean="0">
                <a:solidFill>
                  <a:srgbClr val="000000"/>
                </a:solidFill>
              </a:rPr>
              <a:t>Treating to New Targets (TNT) Study</a:t>
            </a:r>
          </a:p>
        </p:txBody>
      </p:sp>
      <p:sp>
        <p:nvSpPr>
          <p:cNvPr id="165891" name="Rectangle 6"/>
          <p:cNvSpPr>
            <a:spLocks noGrp="1" noChangeArrowheads="1"/>
          </p:cNvSpPr>
          <p:nvPr>
            <p:ph type="ftr" sz="quarter" idx="4"/>
          </p:nvPr>
        </p:nvSpPr>
        <p:spPr>
          <a:noFill/>
        </p:spPr>
        <p:txBody>
          <a:bodyPr/>
          <a:lstStyle/>
          <a:p>
            <a:r>
              <a:rPr lang="en-GB" sz="1200" b="1" smtClean="0">
                <a:solidFill>
                  <a:srgbClr val="000000"/>
                </a:solidFill>
              </a:rPr>
              <a:t>	Slide </a:t>
            </a:r>
            <a:fld id="{4C6D38D5-D330-4388-92F3-B130CAC76907}" type="slidenum">
              <a:rPr lang="en-GB" sz="1200" b="1" smtClean="0">
                <a:solidFill>
                  <a:srgbClr val="000000"/>
                </a:solidFill>
              </a:rPr>
              <a:pPr/>
              <a:t>39</a:t>
            </a:fld>
            <a:endParaRPr lang="en-GB" sz="1200" b="1" smtClean="0">
              <a:solidFill>
                <a:srgbClr val="000000"/>
              </a:solidFill>
            </a:endParaRPr>
          </a:p>
        </p:txBody>
      </p:sp>
      <p:sp>
        <p:nvSpPr>
          <p:cNvPr id="165892" name="Rectangle 2"/>
          <p:cNvSpPr>
            <a:spLocks noChangeArrowheads="1"/>
          </p:cNvSpPr>
          <p:nvPr/>
        </p:nvSpPr>
        <p:spPr bwMode="auto">
          <a:xfrm>
            <a:off x="1350963" y="3408363"/>
            <a:ext cx="7542212" cy="3268662"/>
          </a:xfrm>
          <a:prstGeom prst="rect">
            <a:avLst/>
          </a:prstGeom>
          <a:noFill/>
          <a:ln w="9525">
            <a:noFill/>
            <a:miter lim="800000"/>
            <a:headEnd/>
            <a:tailEnd/>
          </a:ln>
        </p:spPr>
        <p:txBody>
          <a:bodyPr lIns="99048" tIns="49524" rIns="99048" bIns="49524"/>
          <a:lstStyle/>
          <a:p>
            <a:pPr marL="149225" indent="-149225" algn="l">
              <a:spcBef>
                <a:spcPct val="40000"/>
              </a:spcBef>
              <a:buClr>
                <a:srgbClr val="669900"/>
              </a:buClr>
              <a:buFont typeface="Wingdings" pitchFamily="2" charset="2"/>
              <a:buChar char="§"/>
            </a:pPr>
            <a:r>
              <a:rPr lang="en-US" sz="1000">
                <a:solidFill>
                  <a:srgbClr val="000000"/>
                </a:solidFill>
                <a:latin typeface="Helvetica" pitchFamily="34" charset="0"/>
                <a:sym typeface="Arial" pitchFamily="34" charset="0"/>
              </a:rPr>
              <a:t>The slide shows the longitudinal glomerular filtration rate (GFR) in a study of 1,120,295 adults in the Northern California Kaiser Permanante healthcare system. Patients were included if their serum creatinine had been measured between 1996 and 2000.</a:t>
            </a:r>
            <a:r>
              <a:rPr lang="en-US" sz="1000" baseline="30000">
                <a:solidFill>
                  <a:srgbClr val="000000"/>
                </a:solidFill>
                <a:latin typeface="Helvetica" pitchFamily="34" charset="0"/>
                <a:sym typeface="Arial" pitchFamily="34" charset="0"/>
              </a:rPr>
              <a:t>1</a:t>
            </a:r>
          </a:p>
          <a:p>
            <a:pPr marL="149225" indent="-149225" algn="l">
              <a:spcBef>
                <a:spcPct val="40000"/>
              </a:spcBef>
              <a:buClr>
                <a:srgbClr val="669900"/>
              </a:buClr>
              <a:buFont typeface="Wingdings" pitchFamily="2" charset="2"/>
              <a:buChar char="§"/>
            </a:pPr>
            <a:r>
              <a:rPr lang="en-US" sz="1000">
                <a:solidFill>
                  <a:srgbClr val="000000"/>
                </a:solidFill>
                <a:latin typeface="Helvetica" pitchFamily="34" charset="0"/>
                <a:sym typeface="Arial" pitchFamily="34" charset="0"/>
              </a:rPr>
              <a:t>Age-standardized rates of death from any cause, cardiovascular events, and hospitalization are shown here according to corresponding estimated GFR.</a:t>
            </a:r>
            <a:r>
              <a:rPr lang="en-US" sz="1000" baseline="30000">
                <a:solidFill>
                  <a:srgbClr val="000000"/>
                </a:solidFill>
                <a:latin typeface="Helvetica" pitchFamily="34" charset="0"/>
                <a:sym typeface="Arial" pitchFamily="34" charset="0"/>
              </a:rPr>
              <a:t>1</a:t>
            </a:r>
          </a:p>
          <a:p>
            <a:pPr marL="149225" indent="-149225" algn="l">
              <a:spcBef>
                <a:spcPct val="40000"/>
              </a:spcBef>
              <a:buClr>
                <a:srgbClr val="669900"/>
              </a:buClr>
              <a:buFont typeface="Wingdings" pitchFamily="2" charset="2"/>
              <a:buChar char="§"/>
            </a:pPr>
            <a:r>
              <a:rPr lang="en-US" sz="1000">
                <a:solidFill>
                  <a:srgbClr val="000000"/>
                </a:solidFill>
                <a:latin typeface="Helvetica" pitchFamily="34" charset="0"/>
                <a:sym typeface="Arial" pitchFamily="34" charset="0"/>
              </a:rPr>
              <a:t>A cardiovascular event was defined as hospitalization for coronary heart disease, heart failure, ischemic stroke, or peripheral arterial disease.</a:t>
            </a:r>
            <a:r>
              <a:rPr lang="en-US" sz="1000" baseline="30000">
                <a:solidFill>
                  <a:srgbClr val="000000"/>
                </a:solidFill>
                <a:latin typeface="Helvetica" pitchFamily="34" charset="0"/>
                <a:sym typeface="Arial" pitchFamily="34" charset="0"/>
              </a:rPr>
              <a:t>1</a:t>
            </a:r>
          </a:p>
        </p:txBody>
      </p:sp>
      <p:sp>
        <p:nvSpPr>
          <p:cNvPr id="165893" name="Rectangle 3"/>
          <p:cNvSpPr>
            <a:spLocks noGrp="1" noRot="1" noChangeAspect="1" noChangeArrowheads="1" noTextEdit="1"/>
          </p:cNvSpPr>
          <p:nvPr>
            <p:ph type="sldImg"/>
          </p:nvPr>
        </p:nvSpPr>
        <p:spPr>
          <a:xfrm>
            <a:off x="3005138" y="474663"/>
            <a:ext cx="4186237" cy="2790825"/>
          </a:xfrm>
          <a:ln/>
        </p:spPr>
      </p:sp>
      <p:sp>
        <p:nvSpPr>
          <p:cNvPr id="165894" name="Text Box 4"/>
          <p:cNvSpPr txBox="1">
            <a:spLocks noChangeArrowheads="1"/>
          </p:cNvSpPr>
          <p:nvPr/>
        </p:nvSpPr>
        <p:spPr bwMode="auto">
          <a:xfrm>
            <a:off x="1350963" y="6332538"/>
            <a:ext cx="7542212" cy="401637"/>
          </a:xfrm>
          <a:prstGeom prst="rect">
            <a:avLst/>
          </a:prstGeom>
          <a:noFill/>
          <a:ln w="9525">
            <a:noFill/>
            <a:miter lim="800000"/>
            <a:headEnd/>
            <a:tailEnd/>
          </a:ln>
        </p:spPr>
        <p:txBody>
          <a:bodyPr lIns="97324" tIns="48662" rIns="97324" bIns="48662" anchor="b">
            <a:spAutoFit/>
          </a:bodyPr>
          <a:lstStyle/>
          <a:p>
            <a:pPr marL="192088" indent="-192088" algn="l" defTabSz="973138">
              <a:spcAft>
                <a:spcPct val="20000"/>
              </a:spcAft>
            </a:pPr>
            <a:r>
              <a:rPr lang="en-GB" sz="900">
                <a:solidFill>
                  <a:srgbClr val="000000"/>
                </a:solidFill>
                <a:latin typeface="Helvetica" pitchFamily="34" charset="0"/>
              </a:rPr>
              <a:t>Reference</a:t>
            </a:r>
          </a:p>
          <a:p>
            <a:pPr marL="192088" indent="-192088" algn="l" defTabSz="973138"/>
            <a:r>
              <a:rPr lang="en-US" sz="900">
                <a:solidFill>
                  <a:srgbClr val="000000"/>
                </a:solidFill>
                <a:latin typeface="Helvetica" pitchFamily="34" charset="0"/>
              </a:rPr>
              <a:t>1.	</a:t>
            </a:r>
            <a:r>
              <a:rPr lang="en-US" sz="900">
                <a:solidFill>
                  <a:srgbClr val="000000"/>
                </a:solidFill>
                <a:latin typeface="Helvetica" pitchFamily="34" charset="0"/>
                <a:cs typeface="Arial" pitchFamily="34" charset="0"/>
                <a:sym typeface="Arial" pitchFamily="34" charset="0"/>
              </a:rPr>
              <a:t>Go AS et al. Chronic kidney disease and the risks of death, cardiovascular events, and hospitalization. </a:t>
            </a:r>
            <a:r>
              <a:rPr lang="en-US" sz="900" i="1">
                <a:solidFill>
                  <a:srgbClr val="000000"/>
                </a:solidFill>
                <a:latin typeface="Helvetica" pitchFamily="34" charset="0"/>
                <a:cs typeface="Arial" pitchFamily="34" charset="0"/>
                <a:sym typeface="Arial" pitchFamily="34" charset="0"/>
              </a:rPr>
              <a:t>N Engl J Med</a:t>
            </a:r>
            <a:r>
              <a:rPr lang="en-US" sz="900">
                <a:solidFill>
                  <a:srgbClr val="000000"/>
                </a:solidFill>
                <a:latin typeface="Helvetica" pitchFamily="34" charset="0"/>
                <a:cs typeface="Arial" pitchFamily="34" charset="0"/>
                <a:sym typeface="Arial" pitchFamily="34" charset="0"/>
              </a:rPr>
              <a:t>. 2004;351:1296-1305.</a:t>
            </a:r>
            <a:endParaRPr lang="en-US" sz="900">
              <a:solidFill>
                <a:srgbClr val="000000"/>
              </a:solidFill>
              <a:latin typeface="Helvetica"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 Θέση εικόνας διαφάνειας"/>
          <p:cNvSpPr>
            <a:spLocks noGrp="1" noRot="1" noChangeAspect="1" noTextEdit="1"/>
          </p:cNvSpPr>
          <p:nvPr>
            <p:ph type="sldImg"/>
          </p:nvPr>
        </p:nvSpPr>
        <p:spPr>
          <a:ln/>
        </p:spPr>
      </p:sp>
      <p:sp>
        <p:nvSpPr>
          <p:cNvPr id="167939" name="2 - Θέση σημειώσεων"/>
          <p:cNvSpPr>
            <a:spLocks noGrp="1"/>
          </p:cNvSpPr>
          <p:nvPr>
            <p:ph type="body" idx="1"/>
          </p:nvPr>
        </p:nvSpPr>
        <p:spPr>
          <a:noFill/>
          <a:ln/>
        </p:spPr>
        <p:txBody>
          <a:bodyPr/>
          <a:lstStyle/>
          <a:p>
            <a:endParaRPr lang="el-GR" smtClean="0"/>
          </a:p>
        </p:txBody>
      </p:sp>
      <p:sp>
        <p:nvSpPr>
          <p:cNvPr id="167940" name="3 - Θέση αριθμού διαφάνειας"/>
          <p:cNvSpPr>
            <a:spLocks noGrp="1"/>
          </p:cNvSpPr>
          <p:nvPr>
            <p:ph type="sldNum" sz="quarter" idx="5"/>
          </p:nvPr>
        </p:nvSpPr>
        <p:spPr>
          <a:noFill/>
        </p:spPr>
        <p:txBody>
          <a:bodyPr/>
          <a:lstStyle/>
          <a:p>
            <a:fld id="{DFAA30C3-07D4-470C-BB36-233E3612ED53}" type="slidenum">
              <a:rPr lang="el-GR" smtClean="0"/>
              <a:pPr/>
              <a:t>40</a:t>
            </a:fld>
            <a:endParaRPr 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a:ln/>
        </p:spPr>
      </p:sp>
      <p:sp>
        <p:nvSpPr>
          <p:cNvPr id="92163" name="2 - Θέση σημειώσεων"/>
          <p:cNvSpPr>
            <a:spLocks noGrp="1"/>
          </p:cNvSpPr>
          <p:nvPr>
            <p:ph type="body" idx="1"/>
          </p:nvPr>
        </p:nvSpPr>
        <p:spPr>
          <a:noFill/>
          <a:ln/>
        </p:spPr>
        <p:txBody>
          <a:bodyPr/>
          <a:lstStyle/>
          <a:p>
            <a:pPr eaLnBrk="1" hangingPunct="1">
              <a:spcBef>
                <a:spcPct val="0"/>
              </a:spcBef>
            </a:pPr>
            <a:endParaRPr lang="el-GR" smtClean="0"/>
          </a:p>
        </p:txBody>
      </p:sp>
      <p:sp>
        <p:nvSpPr>
          <p:cNvPr id="92164" name="3 - Θέση αριθμού διαφάνειας"/>
          <p:cNvSpPr>
            <a:spLocks noGrp="1"/>
          </p:cNvSpPr>
          <p:nvPr>
            <p:ph type="sldNum" sz="quarter" idx="5"/>
          </p:nvPr>
        </p:nvSpPr>
        <p:spPr>
          <a:noFill/>
        </p:spPr>
        <p:txBody>
          <a:bodyPr/>
          <a:lstStyle/>
          <a:p>
            <a:fld id="{C83024A9-5A9E-403C-89C5-A40FB1135163}" type="slidenum">
              <a:rPr lang="el-GR" smtClean="0">
                <a:solidFill>
                  <a:srgbClr val="000000"/>
                </a:solidFill>
              </a:rPr>
              <a:pPr/>
              <a:t>42</a:t>
            </a:fld>
            <a:endParaRPr lang="el-GR"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a:ln/>
        </p:spPr>
      </p:sp>
      <p:sp>
        <p:nvSpPr>
          <p:cNvPr id="94211" name="2 - Θέση σημειώσεων"/>
          <p:cNvSpPr>
            <a:spLocks noGrp="1"/>
          </p:cNvSpPr>
          <p:nvPr>
            <p:ph type="body" idx="1"/>
          </p:nvPr>
        </p:nvSpPr>
        <p:spPr>
          <a:noFill/>
          <a:ln/>
        </p:spPr>
        <p:txBody>
          <a:bodyPr/>
          <a:lstStyle/>
          <a:p>
            <a:endParaRPr lang="el-GR" smtClean="0"/>
          </a:p>
        </p:txBody>
      </p:sp>
      <p:sp>
        <p:nvSpPr>
          <p:cNvPr id="94212" name="3 - Θέση αριθμού διαφάνειας"/>
          <p:cNvSpPr>
            <a:spLocks noGrp="1"/>
          </p:cNvSpPr>
          <p:nvPr>
            <p:ph type="sldNum" sz="quarter" idx="5"/>
          </p:nvPr>
        </p:nvSpPr>
        <p:spPr>
          <a:noFill/>
        </p:spPr>
        <p:txBody>
          <a:bodyPr/>
          <a:lstStyle/>
          <a:p>
            <a:fld id="{C17D6C1E-47DB-45C0-B8B5-21696FDEA9E3}" type="slidenum">
              <a:rPr lang="el-GR" smtClean="0"/>
              <a:pPr/>
              <a:t>43</a:t>
            </a:fld>
            <a:endParaRPr 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2117A93-7D0C-479D-B30C-D780CE103977}" type="slidenum">
              <a:rPr lang="el-GR" smtClean="0">
                <a:solidFill>
                  <a:srgbClr val="000000"/>
                </a:solidFill>
              </a:rPr>
              <a:pPr/>
              <a:t>44</a:t>
            </a:fld>
            <a:endParaRPr lang="el-GR" smtClean="0">
              <a:solidFill>
                <a:srgbClr val="000000"/>
              </a:solidFill>
            </a:endParaRPr>
          </a:p>
        </p:txBody>
      </p:sp>
      <p:sp>
        <p:nvSpPr>
          <p:cNvPr id="100355" name="Slide Image Placeholder 1"/>
          <p:cNvSpPr>
            <a:spLocks noGrp="1" noRot="1" noChangeAspect="1" noTextEdit="1"/>
          </p:cNvSpPr>
          <p:nvPr>
            <p:ph type="sldImg"/>
          </p:nvPr>
        </p:nvSpPr>
        <p:spPr>
          <a:ln/>
        </p:spPr>
      </p:sp>
      <p:sp>
        <p:nvSpPr>
          <p:cNvPr id="100356" name="Notes Placeholder 2"/>
          <p:cNvSpPr>
            <a:spLocks noGrp="1"/>
          </p:cNvSpPr>
          <p:nvPr>
            <p:ph type="body" idx="1"/>
          </p:nvPr>
        </p:nvSpPr>
        <p:spPr>
          <a:noFill/>
          <a:ln/>
        </p:spPr>
        <p:txBody>
          <a:bodyPr/>
          <a:lstStyle/>
          <a:p>
            <a:pPr eaLnBrk="1" hangingPunct="1">
              <a:spcBef>
                <a:spcPct val="0"/>
              </a:spcBef>
            </a:pPr>
            <a:endParaRPr lang="el-GR" smtClean="0"/>
          </a:p>
        </p:txBody>
      </p:sp>
      <p:sp>
        <p:nvSpPr>
          <p:cNvPr id="100357" name="Slide Number Placeholder 3"/>
          <p:cNvSpPr txBox="1">
            <a:spLocks noGrp="1"/>
          </p:cNvSpPr>
          <p:nvPr/>
        </p:nvSpPr>
        <p:spPr bwMode="auto">
          <a:xfrm>
            <a:off x="5797550" y="6742113"/>
            <a:ext cx="4435475" cy="355600"/>
          </a:xfrm>
          <a:prstGeom prst="rect">
            <a:avLst/>
          </a:prstGeom>
          <a:noFill/>
          <a:ln w="9525">
            <a:noFill/>
            <a:miter lim="800000"/>
            <a:headEnd/>
            <a:tailEnd/>
          </a:ln>
        </p:spPr>
        <p:txBody>
          <a:bodyPr lIns="99048" tIns="49524" rIns="99048" bIns="49524" anchor="b"/>
          <a:lstStyle/>
          <a:p>
            <a:pPr algn="r"/>
            <a:fld id="{E8236993-CC88-4A60-8E37-1F1546A7F9C3}" type="slidenum">
              <a:rPr lang="el-GR" sz="1300" b="0">
                <a:solidFill>
                  <a:srgbClr val="000000"/>
                </a:solidFill>
                <a:latin typeface="Calibri" pitchFamily="34" charset="0"/>
              </a:rPr>
              <a:pPr algn="r"/>
              <a:t>44</a:t>
            </a:fld>
            <a:endParaRPr lang="el-GR" sz="1300" b="0">
              <a:solidFill>
                <a:srgbClr val="000000"/>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1 - Θέση εικόνας διαφάνειας"/>
          <p:cNvSpPr>
            <a:spLocks noGrp="1" noRot="1" noChangeAspect="1" noTextEdit="1"/>
          </p:cNvSpPr>
          <p:nvPr>
            <p:ph type="sldImg"/>
          </p:nvPr>
        </p:nvSpPr>
        <p:spPr>
          <a:ln/>
        </p:spPr>
      </p:sp>
      <p:sp>
        <p:nvSpPr>
          <p:cNvPr id="273411" name="2 - Θέση σημειώσεων"/>
          <p:cNvSpPr>
            <a:spLocks noGrp="1"/>
          </p:cNvSpPr>
          <p:nvPr>
            <p:ph type="body" idx="1"/>
          </p:nvPr>
        </p:nvSpPr>
        <p:spPr>
          <a:noFill/>
          <a:ln/>
        </p:spPr>
        <p:txBody>
          <a:bodyPr/>
          <a:lstStyle/>
          <a:p>
            <a:pPr eaLnBrk="1" hangingPunct="1">
              <a:spcBef>
                <a:spcPct val="0"/>
              </a:spcBef>
            </a:pPr>
            <a:endParaRPr lang="el-GR" smtClean="0">
              <a:latin typeface="Arial" charset="0"/>
            </a:endParaRPr>
          </a:p>
        </p:txBody>
      </p:sp>
      <p:sp>
        <p:nvSpPr>
          <p:cNvPr id="517124" name="3 - Θέση αριθμού διαφάνειας"/>
          <p:cNvSpPr>
            <a:spLocks noGrp="1"/>
          </p:cNvSpPr>
          <p:nvPr>
            <p:ph type="sldNum" sz="quarter" idx="5"/>
          </p:nvPr>
        </p:nvSpPr>
        <p:spPr/>
        <p:txBody>
          <a:bodyPr/>
          <a:lstStyle/>
          <a:p>
            <a:pPr>
              <a:defRPr/>
            </a:pPr>
            <a:fld id="{F6C5CE5B-91BA-4F31-BB4D-2983209E9BDE}" type="slidenum">
              <a:rPr lang="el-GR">
                <a:solidFill>
                  <a:srgbClr val="000000"/>
                </a:solidFill>
              </a:rPr>
              <a:pPr>
                <a:defRPr/>
              </a:pPr>
              <a:t>45</a:t>
            </a:fld>
            <a:endParaRPr lang="el-G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 Θέση εικόνας διαφάνειας"/>
          <p:cNvSpPr>
            <a:spLocks noGrp="1" noRot="1" noChangeAspect="1" noTextEdit="1"/>
          </p:cNvSpPr>
          <p:nvPr>
            <p:ph type="sldImg"/>
          </p:nvPr>
        </p:nvSpPr>
        <p:spPr>
          <a:ln/>
        </p:spPr>
      </p:sp>
      <p:sp>
        <p:nvSpPr>
          <p:cNvPr id="226307" name="2 - Θέση σημειώσεων"/>
          <p:cNvSpPr>
            <a:spLocks noGrp="1"/>
          </p:cNvSpPr>
          <p:nvPr>
            <p:ph type="body" idx="1"/>
          </p:nvPr>
        </p:nvSpPr>
        <p:spPr>
          <a:noFill/>
          <a:ln/>
        </p:spPr>
        <p:txBody>
          <a:bodyPr/>
          <a:lstStyle/>
          <a:p>
            <a:pPr eaLnBrk="1" hangingPunct="1"/>
            <a:endParaRPr lang="el-GR" smtClean="0"/>
          </a:p>
        </p:txBody>
      </p:sp>
      <p:sp>
        <p:nvSpPr>
          <p:cNvPr id="226308" name="3 - Θέση αριθμού διαφάνειας"/>
          <p:cNvSpPr>
            <a:spLocks noGrp="1"/>
          </p:cNvSpPr>
          <p:nvPr>
            <p:ph type="sldNum" sz="quarter" idx="5"/>
          </p:nvPr>
        </p:nvSpPr>
        <p:spPr>
          <a:noFill/>
        </p:spPr>
        <p:txBody>
          <a:bodyPr/>
          <a:lstStyle/>
          <a:p>
            <a:fld id="{A7EE97E1-0155-4471-BBC9-F76D7089C27C}" type="slidenum">
              <a:rPr lang="el-GR" smtClean="0"/>
              <a:pPr/>
              <a:t>4</a:t>
            </a:fld>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Number Placeholder 7"/>
          <p:cNvSpPr>
            <a:spLocks noGrp="1" noChangeArrowheads="1"/>
          </p:cNvSpPr>
          <p:nvPr>
            <p:ph type="sldNum" sz="quarter" idx="5"/>
          </p:nvPr>
        </p:nvSpPr>
        <p:spPr>
          <a:noFill/>
        </p:spPr>
        <p:txBody>
          <a:bodyPr/>
          <a:lstStyle/>
          <a:p>
            <a:fld id="{C2DFBDCB-7C45-496B-BBDF-4CC685BBFFF5}" type="slidenum">
              <a:rPr lang="en-GB" smtClean="0">
                <a:solidFill>
                  <a:srgbClr val="000000"/>
                </a:solidFill>
              </a:rPr>
              <a:pPr/>
              <a:t>46</a:t>
            </a:fld>
            <a:endParaRPr lang="en-GB" smtClean="0">
              <a:solidFill>
                <a:srgbClr val="000000"/>
              </a:solidFill>
            </a:endParaRPr>
          </a:p>
        </p:txBody>
      </p:sp>
      <p:sp>
        <p:nvSpPr>
          <p:cNvPr id="242691" name="Slide Image Placeholder 1"/>
          <p:cNvSpPr>
            <a:spLocks noGrp="1" noRot="1" noChangeAspect="1" noTextEdit="1"/>
          </p:cNvSpPr>
          <p:nvPr>
            <p:ph type="sldImg"/>
          </p:nvPr>
        </p:nvSpPr>
        <p:spPr>
          <a:ln/>
        </p:spPr>
      </p:sp>
      <p:sp>
        <p:nvSpPr>
          <p:cNvPr id="242692" name="Notes Placeholder 2"/>
          <p:cNvSpPr>
            <a:spLocks noGrp="1"/>
          </p:cNvSpPr>
          <p:nvPr>
            <p:ph type="body" idx="1"/>
          </p:nvPr>
        </p:nvSpPr>
        <p:spPr>
          <a:noFill/>
          <a:ln/>
        </p:spPr>
        <p:txBody>
          <a:bodyPr/>
          <a:lstStyle/>
          <a:p>
            <a:pPr defTabSz="493713"/>
            <a:endParaRPr lang="el-GR" smtClean="0">
              <a:latin typeface="Arial" pitchFamily="34" charset="0"/>
            </a:endParaRPr>
          </a:p>
        </p:txBody>
      </p:sp>
      <p:sp>
        <p:nvSpPr>
          <p:cNvPr id="242693" name="Slide Number Placeholder 3"/>
          <p:cNvSpPr txBox="1">
            <a:spLocks noGrp="1"/>
          </p:cNvSpPr>
          <p:nvPr/>
        </p:nvSpPr>
        <p:spPr bwMode="auto">
          <a:xfrm>
            <a:off x="5797550" y="6742113"/>
            <a:ext cx="4435475" cy="355600"/>
          </a:xfrm>
          <a:prstGeom prst="rect">
            <a:avLst/>
          </a:prstGeom>
          <a:noFill/>
          <a:ln w="9525">
            <a:noFill/>
            <a:miter lim="800000"/>
            <a:headEnd/>
            <a:tailEnd/>
          </a:ln>
        </p:spPr>
        <p:txBody>
          <a:bodyPr lIns="99048" tIns="49524" rIns="99048" bIns="49524" anchor="b"/>
          <a:lstStyle/>
          <a:p>
            <a:pPr algn="r" defTabSz="457200"/>
            <a:fld id="{96A9954C-98C3-464E-B8E9-A9DCFF5DBF1C}" type="slidenum">
              <a:rPr lang="en-US" sz="1300">
                <a:solidFill>
                  <a:srgbClr val="000000"/>
                </a:solidFill>
                <a:latin typeface="Calibri" pitchFamily="34" charset="0"/>
                <a:ea typeface="ＭＳ Ｐゴシック" pitchFamily="34" charset="-128"/>
                <a:cs typeface="Arial" pitchFamily="34" charset="0"/>
              </a:rPr>
              <a:pPr algn="r" defTabSz="457200"/>
              <a:t>46</a:t>
            </a:fld>
            <a:endParaRPr lang="en-US" sz="1300">
              <a:solidFill>
                <a:srgbClr val="000000"/>
              </a:solidFill>
              <a:latin typeface="Calibri" pitchFamily="34" charset="0"/>
              <a:ea typeface="ＭＳ Ｐゴシック"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72567571-1C02-4D9B-B849-C47380BE202A}" type="slidenum">
              <a:rPr lang="en-GB" smtClean="0">
                <a:solidFill>
                  <a:srgbClr val="000000"/>
                </a:solidFill>
              </a:rPr>
              <a:pPr/>
              <a:t>47</a:t>
            </a:fld>
            <a:endParaRPr lang="en-GB" smtClean="0">
              <a:solidFill>
                <a:srgbClr val="000000"/>
              </a:solidFill>
            </a:endParaRPr>
          </a:p>
        </p:txBody>
      </p:sp>
      <p:sp>
        <p:nvSpPr>
          <p:cNvPr id="244739" name="Rectangle 7"/>
          <p:cNvSpPr txBox="1">
            <a:spLocks noGrp="1" noChangeArrowheads="1"/>
          </p:cNvSpPr>
          <p:nvPr/>
        </p:nvSpPr>
        <p:spPr bwMode="auto">
          <a:xfrm>
            <a:off x="5797550" y="6742113"/>
            <a:ext cx="4435475" cy="355600"/>
          </a:xfrm>
          <a:prstGeom prst="rect">
            <a:avLst/>
          </a:prstGeom>
          <a:noFill/>
          <a:ln w="9525">
            <a:noFill/>
            <a:miter lim="800000"/>
            <a:headEnd/>
            <a:tailEnd/>
          </a:ln>
        </p:spPr>
        <p:txBody>
          <a:bodyPr lIns="99048" tIns="49524" rIns="99048" bIns="49524" anchor="b"/>
          <a:lstStyle/>
          <a:p>
            <a:pPr algn="r" defTabSz="457200"/>
            <a:fld id="{D165A98D-9C62-4E81-9760-B7093C2151EB}" type="slidenum">
              <a:rPr lang="en-US" sz="1300">
                <a:solidFill>
                  <a:srgbClr val="000000"/>
                </a:solidFill>
                <a:ea typeface="ＭＳ Ｐゴシック" pitchFamily="34" charset="-128"/>
                <a:cs typeface="Arial" pitchFamily="34" charset="0"/>
              </a:rPr>
              <a:pPr algn="r" defTabSz="457200"/>
              <a:t>47</a:t>
            </a:fld>
            <a:endParaRPr lang="en-US" sz="1300">
              <a:solidFill>
                <a:srgbClr val="000000"/>
              </a:solidFill>
              <a:ea typeface="ＭＳ Ｐゴシック" pitchFamily="34" charset="-128"/>
              <a:cs typeface="Arial" pitchFamily="34" charset="0"/>
            </a:endParaRPr>
          </a:p>
        </p:txBody>
      </p:sp>
      <p:sp>
        <p:nvSpPr>
          <p:cNvPr id="244740" name="Slide Image Placeholder 1"/>
          <p:cNvSpPr>
            <a:spLocks noGrp="1" noRot="1" noChangeAspect="1" noTextEdit="1"/>
          </p:cNvSpPr>
          <p:nvPr>
            <p:ph type="sldImg"/>
          </p:nvPr>
        </p:nvSpPr>
        <p:spPr>
          <a:ln/>
        </p:spPr>
      </p:sp>
      <p:sp>
        <p:nvSpPr>
          <p:cNvPr id="244741" name="Notes Placeholder 2"/>
          <p:cNvSpPr>
            <a:spLocks noGrp="1"/>
          </p:cNvSpPr>
          <p:nvPr>
            <p:ph type="body" idx="1"/>
          </p:nvPr>
        </p:nvSpPr>
        <p:spPr>
          <a:xfrm>
            <a:off x="1365250" y="3371850"/>
            <a:ext cx="7504113" cy="3195638"/>
          </a:xfrm>
          <a:noFill/>
          <a:ln/>
        </p:spPr>
        <p:txBody>
          <a:bodyPr/>
          <a:lstStyle/>
          <a:p>
            <a:pPr defTabSz="493713"/>
            <a:endParaRPr lang="el-GR" smtClean="0">
              <a:latin typeface="Arial" pitchFamily="34" charset="0"/>
            </a:endParaRPr>
          </a:p>
        </p:txBody>
      </p:sp>
      <p:sp>
        <p:nvSpPr>
          <p:cNvPr id="244742" name="Slide Number Placeholder 3"/>
          <p:cNvSpPr txBox="1">
            <a:spLocks noGrp="1"/>
          </p:cNvSpPr>
          <p:nvPr/>
        </p:nvSpPr>
        <p:spPr bwMode="auto">
          <a:xfrm>
            <a:off x="5799138" y="6743700"/>
            <a:ext cx="4435475" cy="355600"/>
          </a:xfrm>
          <a:prstGeom prst="rect">
            <a:avLst/>
          </a:prstGeom>
          <a:noFill/>
          <a:ln w="9525">
            <a:noFill/>
            <a:miter lim="800000"/>
            <a:headEnd/>
            <a:tailEnd/>
          </a:ln>
        </p:spPr>
        <p:txBody>
          <a:bodyPr lIns="99048" tIns="49524" rIns="99048" bIns="49524" anchor="b"/>
          <a:lstStyle/>
          <a:p>
            <a:pPr algn="r" defTabSz="457200" eaLnBrk="0" hangingPunct="0"/>
            <a:fld id="{8A64AD88-E40A-4271-93D9-8CB4E56F9E64}" type="slidenum">
              <a:rPr lang="en-US" sz="1300">
                <a:solidFill>
                  <a:srgbClr val="000000"/>
                </a:solidFill>
                <a:latin typeface="Arial" pitchFamily="34" charset="0"/>
                <a:ea typeface="ＭＳ Ｐゴシック" pitchFamily="34" charset="-128"/>
                <a:cs typeface="Arial" pitchFamily="34" charset="0"/>
              </a:rPr>
              <a:pPr algn="r" defTabSz="457200" eaLnBrk="0" hangingPunct="0"/>
              <a:t>47</a:t>
            </a:fld>
            <a:endParaRPr lang="en-US" sz="1300">
              <a:solidFill>
                <a:srgbClr val="000000"/>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1 - Θέση εικόνας διαφάνειας"/>
          <p:cNvSpPr>
            <a:spLocks noGrp="1" noRot="1" noChangeAspect="1" noTextEdit="1"/>
          </p:cNvSpPr>
          <p:nvPr>
            <p:ph type="sldImg"/>
          </p:nvPr>
        </p:nvSpPr>
        <p:spPr>
          <a:ln/>
        </p:spPr>
      </p:sp>
      <p:sp>
        <p:nvSpPr>
          <p:cNvPr id="283651"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113668" name="3 - Θέση αριθμού διαφάνειας"/>
          <p:cNvSpPr>
            <a:spLocks noGrp="1"/>
          </p:cNvSpPr>
          <p:nvPr>
            <p:ph type="sldNum" sz="quarter" idx="5"/>
          </p:nvPr>
        </p:nvSpPr>
        <p:spPr/>
        <p:txBody>
          <a:bodyPr/>
          <a:lstStyle/>
          <a:p>
            <a:pPr>
              <a:defRPr/>
            </a:pPr>
            <a:fld id="{D9AA6ACB-A566-422C-838E-0400AA151BA7}" type="slidenum">
              <a:rPr lang="el-GR">
                <a:solidFill>
                  <a:prstClr val="black"/>
                </a:solidFill>
              </a:rPr>
              <a:pPr>
                <a:defRPr/>
              </a:pPr>
              <a:t>48</a:t>
            </a:fld>
            <a:endParaRPr lang="el-GR">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1 - Θέση εικόνας διαφάνειας"/>
          <p:cNvSpPr>
            <a:spLocks noGrp="1" noRot="1" noChangeAspect="1" noTextEdit="1"/>
          </p:cNvSpPr>
          <p:nvPr>
            <p:ph type="sldImg"/>
          </p:nvPr>
        </p:nvSpPr>
        <p:spPr>
          <a:ln/>
        </p:spPr>
      </p:sp>
      <p:sp>
        <p:nvSpPr>
          <p:cNvPr id="285699"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116740" name="3 - Θέση αριθμού διαφάνειας"/>
          <p:cNvSpPr>
            <a:spLocks noGrp="1"/>
          </p:cNvSpPr>
          <p:nvPr>
            <p:ph type="sldNum" sz="quarter" idx="5"/>
          </p:nvPr>
        </p:nvSpPr>
        <p:spPr/>
        <p:txBody>
          <a:bodyPr/>
          <a:lstStyle/>
          <a:p>
            <a:pPr>
              <a:defRPr/>
            </a:pPr>
            <a:fld id="{279EA519-FFF6-4284-81D4-A9D0A444CB1D}" type="slidenum">
              <a:rPr lang="el-GR">
                <a:solidFill>
                  <a:prstClr val="black"/>
                </a:solidFill>
              </a:rPr>
              <a:pPr>
                <a:defRPr/>
              </a:pPr>
              <a:t>49</a:t>
            </a:fld>
            <a:endParaRPr lang="el-GR">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1 - Θέση εικόνας διαφάνειας"/>
          <p:cNvSpPr>
            <a:spLocks noGrp="1" noRot="1" noChangeAspect="1" noTextEdit="1"/>
          </p:cNvSpPr>
          <p:nvPr>
            <p:ph type="sldImg"/>
          </p:nvPr>
        </p:nvSpPr>
        <p:spPr>
          <a:ln/>
        </p:spPr>
      </p:sp>
      <p:sp>
        <p:nvSpPr>
          <p:cNvPr id="284675"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76484" name="3 - Θέση αριθμού διαφάνειας"/>
          <p:cNvSpPr>
            <a:spLocks noGrp="1"/>
          </p:cNvSpPr>
          <p:nvPr>
            <p:ph type="sldNum" sz="quarter" idx="5"/>
          </p:nvPr>
        </p:nvSpPr>
        <p:spPr>
          <a:extLst/>
        </p:spPr>
        <p:txBody>
          <a:bodyPr/>
          <a:lstStyle>
            <a:lvl1pPr eaLnBrk="0" hangingPunct="0">
              <a:defRPr sz="2400">
                <a:solidFill>
                  <a:schemeClr val="tx1"/>
                </a:solidFill>
                <a:latin typeface="Times New Roman" pitchFamily="18" charset="0"/>
              </a:defRPr>
            </a:lvl1pPr>
            <a:lvl2pPr marL="742877" indent="-285722" eaLnBrk="0" hangingPunct="0">
              <a:defRPr sz="2400">
                <a:solidFill>
                  <a:schemeClr val="tx1"/>
                </a:solidFill>
                <a:latin typeface="Times New Roman" pitchFamily="18" charset="0"/>
              </a:defRPr>
            </a:lvl2pPr>
            <a:lvl3pPr marL="1142888" indent="-228578" eaLnBrk="0" hangingPunct="0">
              <a:defRPr sz="2400">
                <a:solidFill>
                  <a:schemeClr val="tx1"/>
                </a:solidFill>
                <a:latin typeface="Times New Roman" pitchFamily="18" charset="0"/>
              </a:defRPr>
            </a:lvl3pPr>
            <a:lvl4pPr marL="1600043" indent="-228578" eaLnBrk="0" hangingPunct="0">
              <a:defRPr sz="2400">
                <a:solidFill>
                  <a:schemeClr val="tx1"/>
                </a:solidFill>
                <a:latin typeface="Times New Roman" pitchFamily="18" charset="0"/>
              </a:defRPr>
            </a:lvl4pPr>
            <a:lvl5pPr marL="2057198" indent="-228578" eaLnBrk="0" hangingPunct="0">
              <a:defRPr sz="2400">
                <a:solidFill>
                  <a:schemeClr val="tx1"/>
                </a:solidFill>
                <a:latin typeface="Times New Roman" pitchFamily="18" charset="0"/>
              </a:defRPr>
            </a:lvl5pPr>
            <a:lvl6pPr marL="2514353" indent="-228578" eaLnBrk="0" fontAlgn="base" hangingPunct="0">
              <a:spcBef>
                <a:spcPct val="0"/>
              </a:spcBef>
              <a:spcAft>
                <a:spcPct val="0"/>
              </a:spcAft>
              <a:defRPr sz="2400">
                <a:solidFill>
                  <a:schemeClr val="tx1"/>
                </a:solidFill>
                <a:latin typeface="Times New Roman" pitchFamily="18" charset="0"/>
              </a:defRPr>
            </a:lvl6pPr>
            <a:lvl7pPr marL="2971509" indent="-228578" eaLnBrk="0" fontAlgn="base" hangingPunct="0">
              <a:spcBef>
                <a:spcPct val="0"/>
              </a:spcBef>
              <a:spcAft>
                <a:spcPct val="0"/>
              </a:spcAft>
              <a:defRPr sz="2400">
                <a:solidFill>
                  <a:schemeClr val="tx1"/>
                </a:solidFill>
                <a:latin typeface="Times New Roman" pitchFamily="18" charset="0"/>
              </a:defRPr>
            </a:lvl7pPr>
            <a:lvl8pPr marL="3428664" indent="-228578" eaLnBrk="0" fontAlgn="base" hangingPunct="0">
              <a:spcBef>
                <a:spcPct val="0"/>
              </a:spcBef>
              <a:spcAft>
                <a:spcPct val="0"/>
              </a:spcAft>
              <a:defRPr sz="2400">
                <a:solidFill>
                  <a:schemeClr val="tx1"/>
                </a:solidFill>
                <a:latin typeface="Times New Roman" pitchFamily="18" charset="0"/>
              </a:defRPr>
            </a:lvl8pPr>
            <a:lvl9pPr marL="3885819" indent="-228578"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13701379-1156-4AF0-8C3B-9DB91C7EBF60}" type="slidenum">
              <a:rPr lang="el-GR" sz="1300"/>
              <a:pPr eaLnBrk="1" hangingPunct="1">
                <a:defRPr/>
              </a:pPr>
              <a:t>50</a:t>
            </a:fld>
            <a:endParaRPr lang="el-GR" sz="13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1 - Θέση εικόνας διαφάνειας"/>
          <p:cNvSpPr>
            <a:spLocks noGrp="1" noRot="1" noChangeAspect="1" noTextEdit="1"/>
          </p:cNvSpPr>
          <p:nvPr>
            <p:ph type="sldImg"/>
          </p:nvPr>
        </p:nvSpPr>
        <p:spPr>
          <a:ln/>
        </p:spPr>
      </p:sp>
      <p:sp>
        <p:nvSpPr>
          <p:cNvPr id="286723" name="2 - Θέση σημειώσεων"/>
          <p:cNvSpPr>
            <a:spLocks noGrp="1"/>
          </p:cNvSpPr>
          <p:nvPr>
            <p:ph type="body" idx="1"/>
          </p:nvPr>
        </p:nvSpPr>
        <p:spPr>
          <a:noFill/>
          <a:ln/>
        </p:spPr>
        <p:txBody>
          <a:bodyPr/>
          <a:lstStyle/>
          <a:p>
            <a:pPr eaLnBrk="1" hangingPunct="1">
              <a:spcBef>
                <a:spcPct val="0"/>
              </a:spcBef>
            </a:pPr>
            <a:endParaRPr lang="el-GR" smtClean="0">
              <a:latin typeface="Arial" charset="0"/>
            </a:endParaRPr>
          </a:p>
        </p:txBody>
      </p:sp>
      <p:sp>
        <p:nvSpPr>
          <p:cNvPr id="122884" name="3 - Θέση αριθμού διαφάνειας"/>
          <p:cNvSpPr>
            <a:spLocks noGrp="1"/>
          </p:cNvSpPr>
          <p:nvPr>
            <p:ph type="sldNum" sz="quarter" idx="5"/>
          </p:nvPr>
        </p:nvSpPr>
        <p:spPr/>
        <p:txBody>
          <a:bodyPr/>
          <a:lstStyle/>
          <a:p>
            <a:pPr>
              <a:defRPr/>
            </a:pPr>
            <a:fld id="{20715236-753F-4963-8FB5-9AA8CB88E712}" type="slidenum">
              <a:rPr lang="el-GR">
                <a:solidFill>
                  <a:srgbClr val="000000"/>
                </a:solidFill>
                <a:latin typeface="Times New Roman" pitchFamily="18" charset="0"/>
              </a:rPr>
              <a:pPr>
                <a:defRPr/>
              </a:pPr>
              <a:t>51</a:t>
            </a:fld>
            <a:endParaRPr lang="el-GR">
              <a:solidFill>
                <a:srgbClr val="000000"/>
              </a:solidFill>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1 - Θέση εικόνας διαφάνειας"/>
          <p:cNvSpPr>
            <a:spLocks noGrp="1" noRot="1" noChangeAspect="1" noTextEdit="1"/>
          </p:cNvSpPr>
          <p:nvPr>
            <p:ph type="sldImg"/>
          </p:nvPr>
        </p:nvSpPr>
        <p:spPr>
          <a:ln/>
        </p:spPr>
      </p:sp>
      <p:sp>
        <p:nvSpPr>
          <p:cNvPr id="272387" name="2 - Θέση σημειώσεων"/>
          <p:cNvSpPr>
            <a:spLocks noGrp="1"/>
          </p:cNvSpPr>
          <p:nvPr>
            <p:ph type="body" idx="1"/>
          </p:nvPr>
        </p:nvSpPr>
        <p:spPr>
          <a:noFill/>
          <a:ln/>
        </p:spPr>
        <p:txBody>
          <a:bodyPr/>
          <a:lstStyle/>
          <a:p>
            <a:endParaRPr lang="el-GR" smtClean="0"/>
          </a:p>
        </p:txBody>
      </p:sp>
      <p:sp>
        <p:nvSpPr>
          <p:cNvPr id="272388" name="3 - Θέση αριθμού διαφάνειας"/>
          <p:cNvSpPr>
            <a:spLocks noGrp="1"/>
          </p:cNvSpPr>
          <p:nvPr>
            <p:ph type="sldNum" sz="quarter" idx="5"/>
          </p:nvPr>
        </p:nvSpPr>
        <p:spPr>
          <a:noFill/>
        </p:spPr>
        <p:txBody>
          <a:bodyPr/>
          <a:lstStyle/>
          <a:p>
            <a:fld id="{63D4F813-5FC2-410D-8C69-3075C09E4C33}" type="slidenum">
              <a:rPr lang="el-GR" smtClean="0">
                <a:solidFill>
                  <a:srgbClr val="000000"/>
                </a:solidFill>
              </a:rPr>
              <a:pPr/>
              <a:t>52</a:t>
            </a:fld>
            <a:endParaRPr lang="el-GR" smtClean="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a:ln/>
        </p:spPr>
      </p:sp>
      <p:sp>
        <p:nvSpPr>
          <p:cNvPr id="87043" name="2 - Θέση σημειώσεων"/>
          <p:cNvSpPr>
            <a:spLocks noGrp="1"/>
          </p:cNvSpPr>
          <p:nvPr>
            <p:ph type="body" idx="1"/>
          </p:nvPr>
        </p:nvSpPr>
        <p:spPr>
          <a:noFill/>
          <a:ln/>
        </p:spPr>
        <p:txBody>
          <a:bodyPr/>
          <a:lstStyle/>
          <a:p>
            <a:endParaRPr lang="el-GR" smtClean="0"/>
          </a:p>
        </p:txBody>
      </p:sp>
      <p:sp>
        <p:nvSpPr>
          <p:cNvPr id="87044" name="3 - Θέση αριθμού διαφάνειας"/>
          <p:cNvSpPr>
            <a:spLocks noGrp="1"/>
          </p:cNvSpPr>
          <p:nvPr>
            <p:ph type="sldNum" sz="quarter" idx="5"/>
          </p:nvPr>
        </p:nvSpPr>
        <p:spPr>
          <a:noFill/>
        </p:spPr>
        <p:txBody>
          <a:bodyPr/>
          <a:lstStyle/>
          <a:p>
            <a:fld id="{432BC550-E58E-46F8-AE15-54FAB75F0D6E}" type="slidenum">
              <a:rPr lang="el-GR" smtClean="0">
                <a:solidFill>
                  <a:srgbClr val="000000"/>
                </a:solidFill>
              </a:rPr>
              <a:pPr/>
              <a:t>53</a:t>
            </a:fld>
            <a:endParaRPr lang="el-GR"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1 - Θέση εικόνας διαφάνειας"/>
          <p:cNvSpPr>
            <a:spLocks noGrp="1" noRot="1" noChangeAspect="1" noTextEdit="1"/>
          </p:cNvSpPr>
          <p:nvPr>
            <p:ph type="sldImg"/>
          </p:nvPr>
        </p:nvSpPr>
        <p:spPr>
          <a:ln/>
        </p:spPr>
      </p:sp>
      <p:sp>
        <p:nvSpPr>
          <p:cNvPr id="287747" name="2 - Θέση σημειώσεων"/>
          <p:cNvSpPr>
            <a:spLocks noGrp="1"/>
          </p:cNvSpPr>
          <p:nvPr>
            <p:ph type="body" idx="1"/>
          </p:nvPr>
        </p:nvSpPr>
        <p:spPr>
          <a:noFill/>
          <a:ln/>
        </p:spPr>
        <p:txBody>
          <a:bodyPr/>
          <a:lstStyle/>
          <a:p>
            <a:endParaRPr lang="el-GR" smtClean="0">
              <a:latin typeface="Arial" charset="0"/>
            </a:endParaRPr>
          </a:p>
        </p:txBody>
      </p:sp>
      <p:sp>
        <p:nvSpPr>
          <p:cNvPr id="121860" name="3 - Θέση αριθμού διαφάνειας"/>
          <p:cNvSpPr>
            <a:spLocks noGrp="1"/>
          </p:cNvSpPr>
          <p:nvPr>
            <p:ph type="sldNum" sz="quarter" idx="5"/>
          </p:nvPr>
        </p:nvSpPr>
        <p:spPr/>
        <p:txBody>
          <a:bodyPr/>
          <a:lstStyle/>
          <a:p>
            <a:pPr>
              <a:defRPr/>
            </a:pPr>
            <a:fld id="{93B2CBBA-B50D-43D9-972E-B9D0769BAB01}" type="slidenum">
              <a:rPr lang="el-GR">
                <a:solidFill>
                  <a:srgbClr val="000000"/>
                </a:solidFill>
              </a:rPr>
              <a:pPr>
                <a:defRPr/>
              </a:pPr>
              <a:t>55</a:t>
            </a:fld>
            <a:endParaRPr lang="el-GR">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1 - Θέση εικόνας διαφάνειας"/>
          <p:cNvSpPr>
            <a:spLocks noGrp="1" noRot="1" noChangeAspect="1" noTextEdit="1"/>
          </p:cNvSpPr>
          <p:nvPr>
            <p:ph type="sldImg"/>
          </p:nvPr>
        </p:nvSpPr>
        <p:spPr>
          <a:ln/>
        </p:spPr>
      </p:sp>
      <p:sp>
        <p:nvSpPr>
          <p:cNvPr id="245763" name="2 - Θέση σημειώσεων"/>
          <p:cNvSpPr>
            <a:spLocks noGrp="1"/>
          </p:cNvSpPr>
          <p:nvPr>
            <p:ph type="body" idx="1"/>
          </p:nvPr>
        </p:nvSpPr>
        <p:spPr>
          <a:noFill/>
          <a:ln/>
        </p:spPr>
        <p:txBody>
          <a:bodyPr/>
          <a:lstStyle/>
          <a:p>
            <a:pPr eaLnBrk="1" hangingPunct="1">
              <a:spcBef>
                <a:spcPct val="0"/>
              </a:spcBef>
            </a:pPr>
            <a:endParaRPr lang="el-GR" smtClean="0">
              <a:latin typeface="Arial" pitchFamily="34" charset="0"/>
            </a:endParaRPr>
          </a:p>
        </p:txBody>
      </p:sp>
      <p:sp>
        <p:nvSpPr>
          <p:cNvPr id="245764" name="3 - Θέση αριθμού διαφάνειας"/>
          <p:cNvSpPr>
            <a:spLocks noGrp="1"/>
          </p:cNvSpPr>
          <p:nvPr>
            <p:ph type="sldNum" sz="quarter" idx="5"/>
          </p:nvPr>
        </p:nvSpPr>
        <p:spPr>
          <a:noFill/>
        </p:spPr>
        <p:txBody>
          <a:bodyPr/>
          <a:lstStyle/>
          <a:p>
            <a:fld id="{6522720F-70C6-49D8-B734-FE79BE269A66}" type="slidenum">
              <a:rPr lang="el-GR" smtClean="0">
                <a:solidFill>
                  <a:srgbClr val="000000"/>
                </a:solidFill>
              </a:rPr>
              <a:pPr/>
              <a:t>57</a:t>
            </a:fld>
            <a:endParaRPr 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 Θέση εικόνας διαφάνειας"/>
          <p:cNvSpPr>
            <a:spLocks noGrp="1" noRot="1" noChangeAspect="1" noTextEdit="1"/>
          </p:cNvSpPr>
          <p:nvPr>
            <p:ph type="sldImg"/>
          </p:nvPr>
        </p:nvSpPr>
        <p:spPr>
          <a:ln/>
        </p:spPr>
      </p:sp>
      <p:sp>
        <p:nvSpPr>
          <p:cNvPr id="227331" name="2 - Θέση σημειώσεων"/>
          <p:cNvSpPr>
            <a:spLocks noGrp="1"/>
          </p:cNvSpPr>
          <p:nvPr>
            <p:ph type="body" idx="1"/>
          </p:nvPr>
        </p:nvSpPr>
        <p:spPr>
          <a:noFill/>
          <a:ln/>
        </p:spPr>
        <p:txBody>
          <a:bodyPr/>
          <a:lstStyle/>
          <a:p>
            <a:pPr eaLnBrk="1" hangingPunct="1"/>
            <a:endParaRPr lang="el-GR" smtClean="0"/>
          </a:p>
        </p:txBody>
      </p:sp>
      <p:sp>
        <p:nvSpPr>
          <p:cNvPr id="227332" name="3 - Θέση αριθμού διαφάνειας"/>
          <p:cNvSpPr>
            <a:spLocks noGrp="1"/>
          </p:cNvSpPr>
          <p:nvPr>
            <p:ph type="sldNum" sz="quarter" idx="5"/>
          </p:nvPr>
        </p:nvSpPr>
        <p:spPr>
          <a:noFill/>
        </p:spPr>
        <p:txBody>
          <a:bodyPr/>
          <a:lstStyle/>
          <a:p>
            <a:fld id="{87726905-18CC-46BC-A839-38F3D601ACAE}" type="slidenum">
              <a:rPr lang="el-GR" smtClean="0"/>
              <a:pPr/>
              <a:t>5</a:t>
            </a:fld>
            <a:endParaRPr 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1 - Θέση εικόνας διαφάνειας"/>
          <p:cNvSpPr>
            <a:spLocks noGrp="1" noRot="1" noChangeAspect="1" noTextEdit="1"/>
          </p:cNvSpPr>
          <p:nvPr>
            <p:ph type="sldImg"/>
          </p:nvPr>
        </p:nvSpPr>
        <p:spPr>
          <a:ln/>
        </p:spPr>
      </p:sp>
      <p:sp>
        <p:nvSpPr>
          <p:cNvPr id="246787" name="2 - Θέση σημειώσεων"/>
          <p:cNvSpPr>
            <a:spLocks noGrp="1"/>
          </p:cNvSpPr>
          <p:nvPr>
            <p:ph type="body" idx="1"/>
          </p:nvPr>
        </p:nvSpPr>
        <p:spPr>
          <a:noFill/>
          <a:ln/>
        </p:spPr>
        <p:txBody>
          <a:bodyPr/>
          <a:lstStyle/>
          <a:p>
            <a:endParaRPr lang="el-GR" smtClean="0">
              <a:latin typeface="Arial" pitchFamily="34" charset="0"/>
            </a:endParaRPr>
          </a:p>
        </p:txBody>
      </p:sp>
      <p:sp>
        <p:nvSpPr>
          <p:cNvPr id="246788" name="3 - Θέση αριθμού διαφάνειας"/>
          <p:cNvSpPr>
            <a:spLocks noGrp="1"/>
          </p:cNvSpPr>
          <p:nvPr>
            <p:ph type="sldNum" sz="quarter" idx="5"/>
          </p:nvPr>
        </p:nvSpPr>
        <p:spPr>
          <a:noFill/>
        </p:spPr>
        <p:txBody>
          <a:bodyPr/>
          <a:lstStyle/>
          <a:p>
            <a:fld id="{0B41D6C4-98F6-42C2-A13C-A80AFE24417B}" type="slidenum">
              <a:rPr lang="el-GR" smtClean="0">
                <a:solidFill>
                  <a:srgbClr val="000000"/>
                </a:solidFill>
              </a:rPr>
              <a:pPr/>
              <a:t>58</a:t>
            </a:fld>
            <a:endParaRPr lang="el-GR"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1 - Θέση εικόνας διαφάνειας"/>
          <p:cNvSpPr>
            <a:spLocks noGrp="1" noRot="1" noChangeAspect="1" noTextEdit="1"/>
          </p:cNvSpPr>
          <p:nvPr>
            <p:ph type="sldImg"/>
          </p:nvPr>
        </p:nvSpPr>
        <p:spPr>
          <a:ln/>
        </p:spPr>
      </p:sp>
      <p:sp>
        <p:nvSpPr>
          <p:cNvPr id="289795" name="2 - Θέση σημειώσεων"/>
          <p:cNvSpPr>
            <a:spLocks noGrp="1"/>
          </p:cNvSpPr>
          <p:nvPr>
            <p:ph type="body" idx="1"/>
          </p:nvPr>
        </p:nvSpPr>
        <p:spPr>
          <a:noFill/>
          <a:ln/>
        </p:spPr>
        <p:txBody>
          <a:bodyPr/>
          <a:lstStyle/>
          <a:p>
            <a:endParaRPr lang="el-GR" smtClean="0">
              <a:latin typeface="Arial" charset="0"/>
            </a:endParaRPr>
          </a:p>
        </p:txBody>
      </p:sp>
      <p:sp>
        <p:nvSpPr>
          <p:cNvPr id="123908" name="3 - Θέση αριθμού διαφάνειας"/>
          <p:cNvSpPr>
            <a:spLocks noGrp="1"/>
          </p:cNvSpPr>
          <p:nvPr>
            <p:ph type="sldNum" sz="quarter" idx="5"/>
          </p:nvPr>
        </p:nvSpPr>
        <p:spPr/>
        <p:txBody>
          <a:bodyPr/>
          <a:lstStyle/>
          <a:p>
            <a:pPr>
              <a:defRPr/>
            </a:pPr>
            <a:fld id="{F51091E8-4100-48AC-BF42-881A6DE662CB}" type="slidenum">
              <a:rPr lang="el-GR">
                <a:solidFill>
                  <a:srgbClr val="000000"/>
                </a:solidFill>
              </a:rPr>
              <a:pPr>
                <a:defRPr/>
              </a:pPr>
              <a:t>59</a:t>
            </a:fld>
            <a:endParaRPr lang="el-GR">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defRPr/>
            </a:pPr>
            <a:fld id="{D2D31F2B-3310-4338-8ABD-CBC5743E343A}" type="slidenum">
              <a:rPr lang="el-GR">
                <a:solidFill>
                  <a:prstClr val="black"/>
                </a:solidFill>
              </a:rPr>
              <a:pPr eaLnBrk="1" hangingPunct="1">
                <a:defRPr/>
              </a:pPr>
              <a:t>60</a:t>
            </a:fld>
            <a:endParaRPr lang="el-GR">
              <a:solidFill>
                <a:prstClr val="black"/>
              </a:solidFill>
            </a:endParaRPr>
          </a:p>
        </p:txBody>
      </p:sp>
      <p:sp>
        <p:nvSpPr>
          <p:cNvPr id="291843" name="Slide Image Placeholder 1"/>
          <p:cNvSpPr>
            <a:spLocks noGrp="1" noRot="1" noChangeAspect="1" noTextEdit="1"/>
          </p:cNvSpPr>
          <p:nvPr>
            <p:ph type="sldImg"/>
          </p:nvPr>
        </p:nvSpPr>
        <p:spPr>
          <a:ln/>
        </p:spPr>
      </p:sp>
      <p:sp>
        <p:nvSpPr>
          <p:cNvPr id="291844" name="Notes Placeholder 2"/>
          <p:cNvSpPr>
            <a:spLocks noGrp="1"/>
          </p:cNvSpPr>
          <p:nvPr>
            <p:ph type="body" idx="1"/>
          </p:nvPr>
        </p:nvSpPr>
        <p:spPr>
          <a:noFill/>
          <a:ln/>
        </p:spPr>
        <p:txBody>
          <a:bodyPr/>
          <a:lstStyle/>
          <a:p>
            <a:pPr eaLnBrk="1" hangingPunct="1">
              <a:spcBef>
                <a:spcPct val="0"/>
              </a:spcBef>
            </a:pPr>
            <a:endParaRPr lang="el-GR" smtClean="0">
              <a:latin typeface="Arial" charset="0"/>
            </a:endParaRPr>
          </a:p>
        </p:txBody>
      </p:sp>
      <p:sp>
        <p:nvSpPr>
          <p:cNvPr id="291845" name="Slide Number Placeholder 3"/>
          <p:cNvSpPr txBox="1">
            <a:spLocks noGrp="1"/>
          </p:cNvSpPr>
          <p:nvPr/>
        </p:nvSpPr>
        <p:spPr bwMode="auto">
          <a:xfrm>
            <a:off x="5797838" y="6742692"/>
            <a:ext cx="4434999" cy="354965"/>
          </a:xfrm>
          <a:prstGeom prst="rect">
            <a:avLst/>
          </a:prstGeom>
          <a:noFill/>
          <a:ln w="9525">
            <a:noFill/>
            <a:miter lim="800000"/>
            <a:headEnd/>
            <a:tailEnd/>
          </a:ln>
        </p:spPr>
        <p:txBody>
          <a:bodyPr lIns="99048" tIns="49524" rIns="99048" bIns="49524" anchor="b"/>
          <a:lstStyle/>
          <a:p>
            <a:pPr algn="r"/>
            <a:fld id="{E54DF8D0-7B1A-4788-911D-0FFE97989785}" type="slidenum">
              <a:rPr lang="el-GR" sz="1300">
                <a:solidFill>
                  <a:srgbClr val="000000"/>
                </a:solidFill>
                <a:latin typeface="Calibri" pitchFamily="34" charset="0"/>
              </a:rPr>
              <a:pPr algn="r"/>
              <a:t>60</a:t>
            </a:fld>
            <a:endParaRPr lang="el-GR" sz="1300" dirty="0">
              <a:solidFill>
                <a:srgbClr val="000000"/>
              </a:solidFill>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376429A3-8735-43A0-A293-AE6A7E9D59C7}" type="slidenum">
              <a:rPr lang="en-GB" smtClean="0">
                <a:solidFill>
                  <a:srgbClr val="000000"/>
                </a:solidFill>
              </a:rPr>
              <a:pPr/>
              <a:t>61</a:t>
            </a:fld>
            <a:endParaRPr lang="en-GB" smtClean="0">
              <a:solidFill>
                <a:srgbClr val="000000"/>
              </a:solidFill>
            </a:endParaRPr>
          </a:p>
        </p:txBody>
      </p:sp>
      <p:sp>
        <p:nvSpPr>
          <p:cNvPr id="247811" name="Rectangle 7"/>
          <p:cNvSpPr txBox="1">
            <a:spLocks noGrp="1" noChangeArrowheads="1"/>
          </p:cNvSpPr>
          <p:nvPr/>
        </p:nvSpPr>
        <p:spPr bwMode="auto">
          <a:xfrm>
            <a:off x="5797550" y="6742113"/>
            <a:ext cx="4435475" cy="355600"/>
          </a:xfrm>
          <a:prstGeom prst="rect">
            <a:avLst/>
          </a:prstGeom>
          <a:noFill/>
          <a:ln w="9525">
            <a:noFill/>
            <a:miter lim="800000"/>
            <a:headEnd/>
            <a:tailEnd/>
          </a:ln>
        </p:spPr>
        <p:txBody>
          <a:bodyPr lIns="99048" tIns="49524" rIns="99048" bIns="49524" anchor="b"/>
          <a:lstStyle/>
          <a:p>
            <a:pPr algn="r" defTabSz="457200"/>
            <a:fld id="{534ACF71-E88D-414C-A4EE-5D36630B3D97}" type="slidenum">
              <a:rPr lang="en-US" sz="1300">
                <a:solidFill>
                  <a:srgbClr val="000000"/>
                </a:solidFill>
                <a:ea typeface="ＭＳ Ｐゴシック" pitchFamily="34" charset="-128"/>
                <a:cs typeface="Arial" pitchFamily="34" charset="0"/>
              </a:rPr>
              <a:pPr algn="r" defTabSz="457200"/>
              <a:t>61</a:t>
            </a:fld>
            <a:endParaRPr lang="en-US" sz="1300">
              <a:solidFill>
                <a:srgbClr val="000000"/>
              </a:solidFill>
              <a:ea typeface="ＭＳ Ｐゴシック" pitchFamily="34" charset="-128"/>
              <a:cs typeface="Arial" pitchFamily="34" charset="0"/>
            </a:endParaRPr>
          </a:p>
        </p:txBody>
      </p:sp>
      <p:sp>
        <p:nvSpPr>
          <p:cNvPr id="247812" name="Slide Image Placeholder 1"/>
          <p:cNvSpPr>
            <a:spLocks noGrp="1" noRot="1" noChangeAspect="1" noTextEdit="1"/>
          </p:cNvSpPr>
          <p:nvPr>
            <p:ph type="sldImg"/>
          </p:nvPr>
        </p:nvSpPr>
        <p:spPr>
          <a:ln/>
        </p:spPr>
      </p:sp>
      <p:sp>
        <p:nvSpPr>
          <p:cNvPr id="247813" name="Notes Placeholder 2"/>
          <p:cNvSpPr>
            <a:spLocks noGrp="1"/>
          </p:cNvSpPr>
          <p:nvPr>
            <p:ph type="body" idx="1"/>
          </p:nvPr>
        </p:nvSpPr>
        <p:spPr>
          <a:xfrm>
            <a:off x="1365250" y="3371850"/>
            <a:ext cx="7504113" cy="3195638"/>
          </a:xfrm>
          <a:noFill/>
          <a:ln/>
        </p:spPr>
        <p:txBody>
          <a:bodyPr/>
          <a:lstStyle/>
          <a:p>
            <a:pPr defTabSz="493713"/>
            <a:endParaRPr lang="el-GR" smtClean="0">
              <a:latin typeface="Arial" pitchFamily="34" charset="0"/>
            </a:endParaRPr>
          </a:p>
        </p:txBody>
      </p:sp>
      <p:sp>
        <p:nvSpPr>
          <p:cNvPr id="247814" name="Slide Number Placeholder 3"/>
          <p:cNvSpPr txBox="1">
            <a:spLocks noGrp="1"/>
          </p:cNvSpPr>
          <p:nvPr/>
        </p:nvSpPr>
        <p:spPr bwMode="auto">
          <a:xfrm>
            <a:off x="5799138" y="6743700"/>
            <a:ext cx="4435475" cy="355600"/>
          </a:xfrm>
          <a:prstGeom prst="rect">
            <a:avLst/>
          </a:prstGeom>
          <a:noFill/>
          <a:ln w="9525">
            <a:noFill/>
            <a:miter lim="800000"/>
            <a:headEnd/>
            <a:tailEnd/>
          </a:ln>
        </p:spPr>
        <p:txBody>
          <a:bodyPr lIns="99048" tIns="49524" rIns="99048" bIns="49524" anchor="b"/>
          <a:lstStyle/>
          <a:p>
            <a:pPr algn="r" defTabSz="457200" eaLnBrk="0" hangingPunct="0"/>
            <a:fld id="{C483C55E-73DA-43CA-9F83-8F7F7428FE4C}" type="slidenum">
              <a:rPr lang="en-US" sz="1300">
                <a:solidFill>
                  <a:srgbClr val="000000"/>
                </a:solidFill>
                <a:latin typeface="Arial" pitchFamily="34" charset="0"/>
                <a:ea typeface="ＭＳ Ｐゴシック" pitchFamily="34" charset="-128"/>
                <a:cs typeface="Arial" pitchFamily="34" charset="0"/>
              </a:rPr>
              <a:pPr algn="r" defTabSz="457200" eaLnBrk="0" hangingPunct="0"/>
              <a:t>61</a:t>
            </a:fld>
            <a:endParaRPr lang="en-US" sz="1300">
              <a:solidFill>
                <a:srgbClr val="000000"/>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 Θέση εικόνας διαφάνειας"/>
          <p:cNvSpPr>
            <a:spLocks noGrp="1" noRot="1" noChangeAspect="1" noTextEdit="1"/>
          </p:cNvSpPr>
          <p:nvPr>
            <p:ph type="sldImg"/>
          </p:nvPr>
        </p:nvSpPr>
        <p:spPr>
          <a:ln/>
        </p:spPr>
      </p:sp>
      <p:sp>
        <p:nvSpPr>
          <p:cNvPr id="248835" name="2 - Θέση σημειώσεων"/>
          <p:cNvSpPr>
            <a:spLocks noGrp="1"/>
          </p:cNvSpPr>
          <p:nvPr>
            <p:ph type="body" idx="1"/>
          </p:nvPr>
        </p:nvSpPr>
        <p:spPr>
          <a:noFill/>
          <a:ln/>
        </p:spPr>
        <p:txBody>
          <a:bodyPr/>
          <a:lstStyle/>
          <a:p>
            <a:pPr eaLnBrk="1" hangingPunct="1">
              <a:spcBef>
                <a:spcPct val="0"/>
              </a:spcBef>
            </a:pPr>
            <a:endParaRPr lang="el-GR" smtClean="0">
              <a:latin typeface="Arial" pitchFamily="34" charset="0"/>
            </a:endParaRPr>
          </a:p>
        </p:txBody>
      </p:sp>
      <p:sp>
        <p:nvSpPr>
          <p:cNvPr id="248836" name="3 - Θέση αριθμού διαφάνειας"/>
          <p:cNvSpPr>
            <a:spLocks noGrp="1"/>
          </p:cNvSpPr>
          <p:nvPr>
            <p:ph type="sldNum" sz="quarter" idx="5"/>
          </p:nvPr>
        </p:nvSpPr>
        <p:spPr>
          <a:noFill/>
        </p:spPr>
        <p:txBody>
          <a:bodyPr/>
          <a:lstStyle/>
          <a:p>
            <a:fld id="{B7221F84-A853-4A2A-9F4E-8844EC0C01A2}" type="slidenum">
              <a:rPr lang="el-GR" smtClean="0">
                <a:solidFill>
                  <a:srgbClr val="000000"/>
                </a:solidFill>
              </a:rPr>
              <a:pPr/>
              <a:t>62</a:t>
            </a:fld>
            <a:endParaRPr lang="el-GR"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1C46EA30-2CFB-4B2A-A093-FFA139C95204}" type="slidenum">
              <a:rPr lang="en-GB" smtClean="0">
                <a:solidFill>
                  <a:srgbClr val="000000"/>
                </a:solidFill>
              </a:rPr>
              <a:pPr/>
              <a:t>63</a:t>
            </a:fld>
            <a:endParaRPr lang="en-GB" smtClean="0">
              <a:solidFill>
                <a:srgbClr val="000000"/>
              </a:solidFill>
            </a:endParaRPr>
          </a:p>
        </p:txBody>
      </p:sp>
      <p:sp>
        <p:nvSpPr>
          <p:cNvPr id="250883" name="Rectangle 7"/>
          <p:cNvSpPr txBox="1">
            <a:spLocks noGrp="1" noChangeArrowheads="1"/>
          </p:cNvSpPr>
          <p:nvPr/>
        </p:nvSpPr>
        <p:spPr bwMode="auto">
          <a:xfrm>
            <a:off x="5797550" y="6742113"/>
            <a:ext cx="4435475" cy="355600"/>
          </a:xfrm>
          <a:prstGeom prst="rect">
            <a:avLst/>
          </a:prstGeom>
          <a:noFill/>
          <a:ln w="9525">
            <a:noFill/>
            <a:miter lim="800000"/>
            <a:headEnd/>
            <a:tailEnd/>
          </a:ln>
        </p:spPr>
        <p:txBody>
          <a:bodyPr lIns="99048" tIns="49524" rIns="99048" bIns="49524" anchor="b"/>
          <a:lstStyle/>
          <a:p>
            <a:pPr algn="r" defTabSz="457200"/>
            <a:fld id="{639019D3-BA11-42B7-9DC6-4A66FC1AE2A3}" type="slidenum">
              <a:rPr lang="en-US" sz="1300">
                <a:solidFill>
                  <a:srgbClr val="000000"/>
                </a:solidFill>
                <a:ea typeface="ＭＳ Ｐゴシック" pitchFamily="34" charset="-128"/>
                <a:cs typeface="Arial" pitchFamily="34" charset="0"/>
              </a:rPr>
              <a:pPr algn="r" defTabSz="457200"/>
              <a:t>63</a:t>
            </a:fld>
            <a:endParaRPr lang="en-US" sz="1300">
              <a:solidFill>
                <a:srgbClr val="000000"/>
              </a:solidFill>
              <a:ea typeface="ＭＳ Ｐゴシック" pitchFamily="34" charset="-128"/>
              <a:cs typeface="Arial" pitchFamily="34" charset="0"/>
            </a:endParaRPr>
          </a:p>
        </p:txBody>
      </p:sp>
      <p:sp>
        <p:nvSpPr>
          <p:cNvPr id="250884" name="Slide Image Placeholder 1"/>
          <p:cNvSpPr>
            <a:spLocks noGrp="1" noRot="1" noChangeAspect="1" noTextEdit="1"/>
          </p:cNvSpPr>
          <p:nvPr>
            <p:ph type="sldImg"/>
          </p:nvPr>
        </p:nvSpPr>
        <p:spPr>
          <a:ln/>
        </p:spPr>
      </p:sp>
      <p:sp>
        <p:nvSpPr>
          <p:cNvPr id="250885" name="Notes Placeholder 2"/>
          <p:cNvSpPr>
            <a:spLocks noGrp="1"/>
          </p:cNvSpPr>
          <p:nvPr>
            <p:ph type="body" idx="1"/>
          </p:nvPr>
        </p:nvSpPr>
        <p:spPr>
          <a:xfrm>
            <a:off x="1365250" y="3371850"/>
            <a:ext cx="7504113" cy="3195638"/>
          </a:xfrm>
          <a:noFill/>
          <a:ln/>
        </p:spPr>
        <p:txBody>
          <a:bodyPr/>
          <a:lstStyle/>
          <a:p>
            <a:pPr defTabSz="493713"/>
            <a:endParaRPr lang="el-GR" smtClean="0">
              <a:latin typeface="Arial" pitchFamily="34" charset="0"/>
            </a:endParaRPr>
          </a:p>
        </p:txBody>
      </p:sp>
      <p:sp>
        <p:nvSpPr>
          <p:cNvPr id="250886" name="Slide Number Placeholder 3"/>
          <p:cNvSpPr txBox="1">
            <a:spLocks noGrp="1"/>
          </p:cNvSpPr>
          <p:nvPr/>
        </p:nvSpPr>
        <p:spPr bwMode="auto">
          <a:xfrm>
            <a:off x="5799138" y="6743700"/>
            <a:ext cx="4435475" cy="355600"/>
          </a:xfrm>
          <a:prstGeom prst="rect">
            <a:avLst/>
          </a:prstGeom>
          <a:noFill/>
          <a:ln w="9525">
            <a:noFill/>
            <a:miter lim="800000"/>
            <a:headEnd/>
            <a:tailEnd/>
          </a:ln>
        </p:spPr>
        <p:txBody>
          <a:bodyPr lIns="99048" tIns="49524" rIns="99048" bIns="49524" anchor="b"/>
          <a:lstStyle/>
          <a:p>
            <a:pPr algn="r" defTabSz="457200" eaLnBrk="0" hangingPunct="0"/>
            <a:fld id="{9C1DA683-A869-4BFA-9CA4-E710500E86AB}" type="slidenum">
              <a:rPr lang="en-US" sz="1300">
                <a:solidFill>
                  <a:srgbClr val="000000"/>
                </a:solidFill>
                <a:latin typeface="Arial" pitchFamily="34" charset="0"/>
                <a:ea typeface="ＭＳ Ｐゴシック" pitchFamily="34" charset="-128"/>
                <a:cs typeface="Arial" pitchFamily="34" charset="0"/>
              </a:rPr>
              <a:pPr algn="r" defTabSz="457200" eaLnBrk="0" hangingPunct="0"/>
              <a:t>63</a:t>
            </a:fld>
            <a:endParaRPr lang="en-US" sz="1300">
              <a:solidFill>
                <a:srgbClr val="000000"/>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1 - Θέση εικόνας διαφάνειας"/>
          <p:cNvSpPr>
            <a:spLocks noGrp="1" noRot="1" noChangeAspect="1" noTextEdit="1"/>
          </p:cNvSpPr>
          <p:nvPr>
            <p:ph type="sldImg"/>
          </p:nvPr>
        </p:nvSpPr>
        <p:spPr>
          <a:ln/>
        </p:spPr>
      </p:sp>
      <p:sp>
        <p:nvSpPr>
          <p:cNvPr id="323587"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23588" name="3 - Θέση αριθμού διαφάνειας"/>
          <p:cNvSpPr>
            <a:spLocks noGrp="1"/>
          </p:cNvSpPr>
          <p:nvPr>
            <p:ph type="sldNum" sz="quarter" idx="5"/>
          </p:nvPr>
        </p:nvSpPr>
        <p:spPr>
          <a:noFill/>
        </p:spPr>
        <p:txBody>
          <a:bodyPr/>
          <a:lstStyle/>
          <a:p>
            <a:fld id="{BA0B119C-E4D1-4C87-A049-FC0B74FF2C27}" type="slidenum">
              <a:rPr lang="el-GR" smtClean="0">
                <a:solidFill>
                  <a:srgbClr val="000000"/>
                </a:solidFill>
                <a:latin typeface="Arial" charset="0"/>
                <a:ea typeface="ＭＳ Ｐゴシック" pitchFamily="34" charset="-128"/>
              </a:rPr>
              <a:pPr/>
              <a:t>64</a:t>
            </a:fld>
            <a:endParaRPr lang="el-GR" smtClean="0">
              <a:solidFill>
                <a:srgbClr val="000000"/>
              </a:solidFill>
              <a:latin typeface="Arial"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1 - Θέση εικόνας διαφάνειας"/>
          <p:cNvSpPr>
            <a:spLocks noGrp="1" noRot="1" noChangeAspect="1" noTextEdit="1"/>
          </p:cNvSpPr>
          <p:nvPr>
            <p:ph type="sldImg"/>
          </p:nvPr>
        </p:nvSpPr>
        <p:spPr>
          <a:ln/>
        </p:spPr>
      </p:sp>
      <p:sp>
        <p:nvSpPr>
          <p:cNvPr id="324611"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324612" name="3 - Θέση αριθμού διαφάνειας"/>
          <p:cNvSpPr txBox="1">
            <a:spLocks noGrp="1"/>
          </p:cNvSpPr>
          <p:nvPr/>
        </p:nvSpPr>
        <p:spPr bwMode="auto">
          <a:xfrm>
            <a:off x="5797838" y="6742692"/>
            <a:ext cx="4434999" cy="354965"/>
          </a:xfrm>
          <a:prstGeom prst="rect">
            <a:avLst/>
          </a:prstGeom>
          <a:noFill/>
          <a:ln w="9525">
            <a:noFill/>
            <a:miter lim="800000"/>
            <a:headEnd/>
            <a:tailEnd/>
          </a:ln>
        </p:spPr>
        <p:txBody>
          <a:bodyPr lIns="99048" tIns="49524" rIns="99048" bIns="49524" anchor="b"/>
          <a:lstStyle/>
          <a:p>
            <a:pPr algn="r"/>
            <a:fld id="{84E8B809-ED17-4857-A497-0DCD880CBB37}" type="slidenum">
              <a:rPr lang="el-GR" sz="1300">
                <a:solidFill>
                  <a:srgbClr val="000000"/>
                </a:solidFill>
              </a:rPr>
              <a:pPr algn="r"/>
              <a:t>65</a:t>
            </a:fld>
            <a:endParaRPr lang="el-GR" sz="1300" dirty="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1 - Θέση εικόνας διαφάνειας"/>
          <p:cNvSpPr>
            <a:spLocks noGrp="1" noRot="1" noChangeAspect="1" noTextEdit="1"/>
          </p:cNvSpPr>
          <p:nvPr>
            <p:ph type="sldImg"/>
          </p:nvPr>
        </p:nvSpPr>
        <p:spPr>
          <a:ln/>
        </p:spPr>
      </p:sp>
      <p:sp>
        <p:nvSpPr>
          <p:cNvPr id="325635" name="2 - Θέση σημειώσεων"/>
          <p:cNvSpPr>
            <a:spLocks noGrp="1"/>
          </p:cNvSpPr>
          <p:nvPr>
            <p:ph type="body" idx="1"/>
          </p:nvPr>
        </p:nvSpPr>
        <p:spPr>
          <a:noFill/>
          <a:ln/>
        </p:spPr>
        <p:txBody>
          <a:bodyPr/>
          <a:lstStyle/>
          <a:p>
            <a:endParaRPr lang="el-GR" smtClean="0">
              <a:latin typeface="Arial" charset="0"/>
            </a:endParaRPr>
          </a:p>
        </p:txBody>
      </p:sp>
      <p:sp>
        <p:nvSpPr>
          <p:cNvPr id="325636" name="3 - Θέση αριθμού διαφάνειας"/>
          <p:cNvSpPr>
            <a:spLocks noGrp="1"/>
          </p:cNvSpPr>
          <p:nvPr>
            <p:ph type="sldNum" sz="quarter" idx="5"/>
          </p:nvPr>
        </p:nvSpPr>
        <p:spPr>
          <a:noFill/>
        </p:spPr>
        <p:txBody>
          <a:bodyPr/>
          <a:lstStyle/>
          <a:p>
            <a:fld id="{F3D32ADB-CEFC-4B42-A13D-9C99F9037367}" type="slidenum">
              <a:rPr lang="el-GR" smtClean="0">
                <a:solidFill>
                  <a:srgbClr val="000000"/>
                </a:solidFill>
                <a:latin typeface="Arial" charset="0"/>
                <a:ea typeface="ＭＳ Ｐゴシック" pitchFamily="34" charset="-128"/>
              </a:rPr>
              <a:pPr/>
              <a:t>66</a:t>
            </a:fld>
            <a:endParaRPr lang="el-GR" smtClean="0">
              <a:solidFill>
                <a:srgbClr val="000000"/>
              </a:solidFill>
              <a:latin typeface="Arial"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a:ln/>
        </p:spPr>
      </p:sp>
      <p:sp>
        <p:nvSpPr>
          <p:cNvPr id="96259" name="2 - Θέση σημειώσεων"/>
          <p:cNvSpPr>
            <a:spLocks noGrp="1"/>
          </p:cNvSpPr>
          <p:nvPr>
            <p:ph type="body" idx="1"/>
          </p:nvPr>
        </p:nvSpPr>
        <p:spPr>
          <a:noFill/>
          <a:ln/>
        </p:spPr>
        <p:txBody>
          <a:bodyPr/>
          <a:lstStyle/>
          <a:p>
            <a:endParaRPr lang="el-GR" smtClean="0"/>
          </a:p>
        </p:txBody>
      </p:sp>
      <p:sp>
        <p:nvSpPr>
          <p:cNvPr id="96260" name="3 - Θέση αριθμού διαφάνειας"/>
          <p:cNvSpPr>
            <a:spLocks noGrp="1"/>
          </p:cNvSpPr>
          <p:nvPr>
            <p:ph type="sldNum" sz="quarter" idx="5"/>
          </p:nvPr>
        </p:nvSpPr>
        <p:spPr>
          <a:noFill/>
        </p:spPr>
        <p:txBody>
          <a:bodyPr/>
          <a:lstStyle/>
          <a:p>
            <a:fld id="{2265B8CD-D69D-4CBB-A8B8-CA45077AEAED}" type="slidenum">
              <a:rPr lang="el-GR" smtClean="0"/>
              <a:pPr/>
              <a:t>69</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 Θέση εικόνας διαφάνειας"/>
          <p:cNvSpPr>
            <a:spLocks noGrp="1" noRot="1" noChangeAspect="1" noTextEdit="1"/>
          </p:cNvSpPr>
          <p:nvPr>
            <p:ph type="sldImg"/>
          </p:nvPr>
        </p:nvSpPr>
        <p:spPr>
          <a:ln/>
        </p:spPr>
      </p:sp>
      <p:sp>
        <p:nvSpPr>
          <p:cNvPr id="223235" name="2 - Θέση σημειώσεων"/>
          <p:cNvSpPr>
            <a:spLocks noGrp="1"/>
          </p:cNvSpPr>
          <p:nvPr>
            <p:ph type="body" idx="1"/>
          </p:nvPr>
        </p:nvSpPr>
        <p:spPr>
          <a:noFill/>
          <a:ln/>
        </p:spPr>
        <p:txBody>
          <a:bodyPr/>
          <a:lstStyle/>
          <a:p>
            <a:pPr eaLnBrk="1" hangingPunct="1"/>
            <a:endParaRPr lang="el-GR" smtClean="0"/>
          </a:p>
        </p:txBody>
      </p:sp>
      <p:sp>
        <p:nvSpPr>
          <p:cNvPr id="223236" name="3 - Θέση αριθμού διαφάνειας"/>
          <p:cNvSpPr>
            <a:spLocks noGrp="1"/>
          </p:cNvSpPr>
          <p:nvPr>
            <p:ph type="sldNum" sz="quarter" idx="5"/>
          </p:nvPr>
        </p:nvSpPr>
        <p:spPr>
          <a:noFill/>
        </p:spPr>
        <p:txBody>
          <a:bodyPr/>
          <a:lstStyle/>
          <a:p>
            <a:fld id="{ABE03433-D249-4A88-9A1E-C5D2DACAEB2D}" type="slidenum">
              <a:rPr lang="el-GR" smtClean="0"/>
              <a:pPr/>
              <a:t>6</a:t>
            </a:fld>
            <a:endParaRPr 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a:ln/>
        </p:spPr>
      </p:sp>
      <p:sp>
        <p:nvSpPr>
          <p:cNvPr id="97283" name="2 - Θέση σημειώσεων"/>
          <p:cNvSpPr>
            <a:spLocks noGrp="1"/>
          </p:cNvSpPr>
          <p:nvPr>
            <p:ph type="body" idx="1"/>
          </p:nvPr>
        </p:nvSpPr>
        <p:spPr>
          <a:noFill/>
          <a:ln/>
        </p:spPr>
        <p:txBody>
          <a:bodyPr/>
          <a:lstStyle/>
          <a:p>
            <a:endParaRPr lang="el-GR" smtClean="0"/>
          </a:p>
        </p:txBody>
      </p:sp>
      <p:sp>
        <p:nvSpPr>
          <p:cNvPr id="97284" name="3 - Θέση αριθμού διαφάνειας"/>
          <p:cNvSpPr>
            <a:spLocks noGrp="1"/>
          </p:cNvSpPr>
          <p:nvPr>
            <p:ph type="sldNum" sz="quarter" idx="5"/>
          </p:nvPr>
        </p:nvSpPr>
        <p:spPr>
          <a:noFill/>
        </p:spPr>
        <p:txBody>
          <a:bodyPr/>
          <a:lstStyle/>
          <a:p>
            <a:fld id="{D98E5557-3F14-4723-B34B-75868535DF68}" type="slidenum">
              <a:rPr lang="el-GR" smtClean="0">
                <a:solidFill>
                  <a:srgbClr val="000000"/>
                </a:solidFill>
              </a:rPr>
              <a:pPr/>
              <a:t>70</a:t>
            </a:fld>
            <a:endParaRPr lang="el-GR" smtClean="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a:ln/>
        </p:spPr>
      </p:sp>
      <p:sp>
        <p:nvSpPr>
          <p:cNvPr id="98307" name="2 - Θέση σημειώσεων"/>
          <p:cNvSpPr>
            <a:spLocks noGrp="1"/>
          </p:cNvSpPr>
          <p:nvPr>
            <p:ph type="body" idx="1"/>
          </p:nvPr>
        </p:nvSpPr>
        <p:spPr>
          <a:noFill/>
          <a:ln/>
        </p:spPr>
        <p:txBody>
          <a:bodyPr/>
          <a:lstStyle/>
          <a:p>
            <a:endParaRPr lang="el-GR" smtClean="0"/>
          </a:p>
        </p:txBody>
      </p:sp>
      <p:sp>
        <p:nvSpPr>
          <p:cNvPr id="98308" name="3 - Θέση αριθμού διαφάνειας"/>
          <p:cNvSpPr>
            <a:spLocks noGrp="1"/>
          </p:cNvSpPr>
          <p:nvPr>
            <p:ph type="sldNum" sz="quarter" idx="5"/>
          </p:nvPr>
        </p:nvSpPr>
        <p:spPr>
          <a:noFill/>
        </p:spPr>
        <p:txBody>
          <a:bodyPr/>
          <a:lstStyle/>
          <a:p>
            <a:fld id="{049F428D-B5FC-466A-AE74-91859B7FEE15}" type="slidenum">
              <a:rPr lang="el-GR" smtClean="0"/>
              <a:pPr/>
              <a:t>71</a:t>
            </a:fld>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a:ln/>
        </p:spPr>
      </p:sp>
      <p:sp>
        <p:nvSpPr>
          <p:cNvPr id="99331" name="2 - Θέση σημειώσεων"/>
          <p:cNvSpPr>
            <a:spLocks noGrp="1"/>
          </p:cNvSpPr>
          <p:nvPr>
            <p:ph type="body" idx="1"/>
          </p:nvPr>
        </p:nvSpPr>
        <p:spPr>
          <a:noFill/>
          <a:ln/>
        </p:spPr>
        <p:txBody>
          <a:bodyPr/>
          <a:lstStyle/>
          <a:p>
            <a:endParaRPr lang="el-GR" smtClean="0"/>
          </a:p>
        </p:txBody>
      </p:sp>
      <p:sp>
        <p:nvSpPr>
          <p:cNvPr id="99332" name="3 - Θέση αριθμού διαφάνειας"/>
          <p:cNvSpPr>
            <a:spLocks noGrp="1"/>
          </p:cNvSpPr>
          <p:nvPr>
            <p:ph type="sldNum" sz="quarter" idx="5"/>
          </p:nvPr>
        </p:nvSpPr>
        <p:spPr>
          <a:noFill/>
        </p:spPr>
        <p:txBody>
          <a:bodyPr/>
          <a:lstStyle/>
          <a:p>
            <a:fld id="{082B879F-C03D-4647-9288-8EEC36ECD026}" type="slidenum">
              <a:rPr lang="el-GR" smtClean="0"/>
              <a:pPr/>
              <a:t>72</a:t>
            </a:fld>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1 - Θέση εικόνας διαφάνειας"/>
          <p:cNvSpPr>
            <a:spLocks noGrp="1" noRot="1" noChangeAspect="1" noTextEdit="1"/>
          </p:cNvSpPr>
          <p:nvPr>
            <p:ph type="sldImg"/>
          </p:nvPr>
        </p:nvSpPr>
        <p:spPr>
          <a:ln/>
        </p:spPr>
      </p:sp>
      <p:sp>
        <p:nvSpPr>
          <p:cNvPr id="271363" name="2 - Θέση σημειώσεων"/>
          <p:cNvSpPr>
            <a:spLocks noGrp="1"/>
          </p:cNvSpPr>
          <p:nvPr>
            <p:ph type="body" idx="1"/>
          </p:nvPr>
        </p:nvSpPr>
        <p:spPr>
          <a:noFill/>
          <a:ln/>
        </p:spPr>
        <p:txBody>
          <a:bodyPr/>
          <a:lstStyle/>
          <a:p>
            <a:pPr eaLnBrk="1" hangingPunct="1"/>
            <a:endParaRPr lang="el-GR" smtClean="0"/>
          </a:p>
        </p:txBody>
      </p:sp>
      <p:sp>
        <p:nvSpPr>
          <p:cNvPr id="271364" name="3 - Θέση αριθμού διαφάνειας"/>
          <p:cNvSpPr>
            <a:spLocks noGrp="1"/>
          </p:cNvSpPr>
          <p:nvPr>
            <p:ph type="sldNum" sz="quarter" idx="5"/>
          </p:nvPr>
        </p:nvSpPr>
        <p:spPr>
          <a:noFill/>
        </p:spPr>
        <p:txBody>
          <a:bodyPr/>
          <a:lstStyle/>
          <a:p>
            <a:fld id="{DC02F83C-F611-4F61-909D-A9869BC424D9}" type="slidenum">
              <a:rPr lang="el-GR" smtClean="0">
                <a:solidFill>
                  <a:srgbClr val="000000"/>
                </a:solidFill>
              </a:rPr>
              <a:pPr/>
              <a:t>73</a:t>
            </a:fld>
            <a:endParaRPr lang="el-GR" smtClean="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1 - Θέση εικόνας διαφάνειας"/>
          <p:cNvSpPr>
            <a:spLocks noGrp="1" noRot="1" noChangeAspect="1" noTextEdit="1"/>
          </p:cNvSpPr>
          <p:nvPr>
            <p:ph type="sldImg"/>
          </p:nvPr>
        </p:nvSpPr>
        <p:spPr>
          <a:ln/>
        </p:spPr>
      </p:sp>
      <p:sp>
        <p:nvSpPr>
          <p:cNvPr id="262147" name="2 - Θέση σημειώσεων"/>
          <p:cNvSpPr>
            <a:spLocks noGrp="1"/>
          </p:cNvSpPr>
          <p:nvPr>
            <p:ph type="body" idx="1"/>
          </p:nvPr>
        </p:nvSpPr>
        <p:spPr>
          <a:noFill/>
          <a:ln/>
        </p:spPr>
        <p:txBody>
          <a:bodyPr/>
          <a:lstStyle/>
          <a:p>
            <a:pPr eaLnBrk="1" hangingPunct="1"/>
            <a:endParaRPr lang="el-GR" smtClean="0"/>
          </a:p>
        </p:txBody>
      </p:sp>
      <p:sp>
        <p:nvSpPr>
          <p:cNvPr id="262148" name="3 - Θέση αριθμού διαφάνειας"/>
          <p:cNvSpPr>
            <a:spLocks noGrp="1"/>
          </p:cNvSpPr>
          <p:nvPr>
            <p:ph type="sldNum" sz="quarter" idx="5"/>
          </p:nvPr>
        </p:nvSpPr>
        <p:spPr>
          <a:noFill/>
        </p:spPr>
        <p:txBody>
          <a:bodyPr/>
          <a:lstStyle/>
          <a:p>
            <a:fld id="{21ABAD27-73E9-4043-8C7F-A57C3C4900AC}" type="slidenum">
              <a:rPr lang="el-GR" smtClean="0"/>
              <a:pPr/>
              <a:t>74</a:t>
            </a:fld>
            <a:endParaRPr lang="el-G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1 - Θέση εικόνας διαφάνειας"/>
          <p:cNvSpPr>
            <a:spLocks noGrp="1" noRot="1" noChangeAspect="1" noTextEdit="1"/>
          </p:cNvSpPr>
          <p:nvPr>
            <p:ph type="sldImg"/>
          </p:nvPr>
        </p:nvSpPr>
        <p:spPr>
          <a:ln/>
        </p:spPr>
      </p:sp>
      <p:sp>
        <p:nvSpPr>
          <p:cNvPr id="257027" name="2 - Θέση σημειώσεων"/>
          <p:cNvSpPr>
            <a:spLocks noGrp="1"/>
          </p:cNvSpPr>
          <p:nvPr>
            <p:ph type="body" idx="1"/>
          </p:nvPr>
        </p:nvSpPr>
        <p:spPr>
          <a:noFill/>
          <a:ln/>
        </p:spPr>
        <p:txBody>
          <a:bodyPr/>
          <a:lstStyle/>
          <a:p>
            <a:pPr eaLnBrk="1" hangingPunct="1"/>
            <a:endParaRPr lang="el-GR" smtClean="0"/>
          </a:p>
        </p:txBody>
      </p:sp>
      <p:sp>
        <p:nvSpPr>
          <p:cNvPr id="257028" name="3 - Θέση αριθμού διαφάνειας"/>
          <p:cNvSpPr>
            <a:spLocks noGrp="1"/>
          </p:cNvSpPr>
          <p:nvPr>
            <p:ph type="sldNum" sz="quarter" idx="5"/>
          </p:nvPr>
        </p:nvSpPr>
        <p:spPr>
          <a:noFill/>
        </p:spPr>
        <p:txBody>
          <a:bodyPr/>
          <a:lstStyle/>
          <a:p>
            <a:fld id="{9AC9AB4D-5868-4991-B842-3CC9D8DC57D9}" type="slidenum">
              <a:rPr lang="el-GR" smtClean="0"/>
              <a:pPr/>
              <a:t>76</a:t>
            </a:fld>
            <a:endParaRPr lang="el-G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1 - Θέση εικόνας διαφάνειας"/>
          <p:cNvSpPr>
            <a:spLocks noGrp="1" noRot="1" noChangeAspect="1" noTextEdit="1"/>
          </p:cNvSpPr>
          <p:nvPr>
            <p:ph type="sldImg"/>
          </p:nvPr>
        </p:nvSpPr>
        <p:spPr>
          <a:ln/>
        </p:spPr>
      </p:sp>
      <p:sp>
        <p:nvSpPr>
          <p:cNvPr id="256003" name="2 - Θέση σημειώσεων"/>
          <p:cNvSpPr>
            <a:spLocks noGrp="1"/>
          </p:cNvSpPr>
          <p:nvPr>
            <p:ph type="body" idx="1"/>
          </p:nvPr>
        </p:nvSpPr>
        <p:spPr>
          <a:noFill/>
          <a:ln/>
        </p:spPr>
        <p:txBody>
          <a:bodyPr/>
          <a:lstStyle/>
          <a:p>
            <a:pPr eaLnBrk="1" hangingPunct="1"/>
            <a:endParaRPr lang="el-GR" smtClean="0"/>
          </a:p>
        </p:txBody>
      </p:sp>
      <p:sp>
        <p:nvSpPr>
          <p:cNvPr id="256004" name="3 - Θέση αριθμού διαφάνειας"/>
          <p:cNvSpPr>
            <a:spLocks noGrp="1"/>
          </p:cNvSpPr>
          <p:nvPr>
            <p:ph type="sldNum" sz="quarter" idx="5"/>
          </p:nvPr>
        </p:nvSpPr>
        <p:spPr>
          <a:noFill/>
        </p:spPr>
        <p:txBody>
          <a:bodyPr/>
          <a:lstStyle/>
          <a:p>
            <a:fld id="{AD1C220C-EBD9-48FB-B74A-7316E0D95162}" type="slidenum">
              <a:rPr lang="el-GR" smtClean="0"/>
              <a:pPr/>
              <a:t>77</a:t>
            </a:fld>
            <a:endParaRPr lang="el-G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D55D5DF0-A73C-4DDB-B142-5F736AC12B0D}" type="slidenum">
              <a:rPr lang="el-GR" smtClean="0"/>
              <a:pPr/>
              <a:t>78</a:t>
            </a:fld>
            <a:endParaRPr lang="el-GR"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r>
              <a:rPr lang="en-US" smtClean="0">
                <a:cs typeface="Times New Roman" pitchFamily="18" charset="0"/>
              </a:rPr>
              <a:t>This slide summarizes the LDL-C reduction that is achievable with therapeutic lifestyle changes. By reducing saturated dietary fat to &lt;7% of calories, LDL-C reductions of approximately 10% are possible. Decreasing dietary cholesterol to &lt;200 mg/day can produce a further 5% reduction in LDL-C. A 10-pound reduction in weight and the use of viscous fibers are each associated with approximately a 5% reduction in LDL-C. Finally, the use of plant sterol/stanol esters can produce an additional 5% reduction in LDL-C. Taken together, these TLCs can produce a clinically significant reduction in LDL-C of approximately 30%. </a:t>
            </a:r>
          </a:p>
          <a:p>
            <a:r>
              <a:rPr lang="en-US" sz="1100" smtClean="0">
                <a:cs typeface="Times New Roman" pitchFamily="18" charset="0"/>
              </a:rPr>
              <a:t>Jenkins DJA, et al. Viscous and nonviscous fibres, nonabsorbable and low glycaemic index carbohydrates, blood lipids and coronary heart disease. </a:t>
            </a:r>
            <a:r>
              <a:rPr lang="en-US" sz="1100" i="1" smtClean="0">
                <a:cs typeface="Times New Roman" pitchFamily="18" charset="0"/>
              </a:rPr>
              <a:t>Curr Opin Lipidol.</a:t>
            </a:r>
            <a:r>
              <a:rPr lang="en-US" sz="1100" smtClean="0">
                <a:cs typeface="Times New Roman" pitchFamily="18" charset="0"/>
              </a:rPr>
              <a:t> 2000;11:49-56.</a:t>
            </a:r>
          </a:p>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 Θέση εικόνας διαφάνειας"/>
          <p:cNvSpPr>
            <a:spLocks noGrp="1" noRot="1" noChangeAspect="1" noTextEdit="1"/>
          </p:cNvSpPr>
          <p:nvPr>
            <p:ph type="sldImg"/>
          </p:nvPr>
        </p:nvSpPr>
        <p:spPr>
          <a:ln/>
        </p:spPr>
      </p:sp>
      <p:sp>
        <p:nvSpPr>
          <p:cNvPr id="261123" name="2 - Θέση σημειώσεων"/>
          <p:cNvSpPr>
            <a:spLocks noGrp="1"/>
          </p:cNvSpPr>
          <p:nvPr>
            <p:ph type="body" idx="1"/>
          </p:nvPr>
        </p:nvSpPr>
        <p:spPr>
          <a:noFill/>
          <a:ln/>
        </p:spPr>
        <p:txBody>
          <a:bodyPr/>
          <a:lstStyle/>
          <a:p>
            <a:pPr eaLnBrk="1" hangingPunct="1"/>
            <a:endParaRPr lang="el-GR" smtClean="0"/>
          </a:p>
        </p:txBody>
      </p:sp>
      <p:sp>
        <p:nvSpPr>
          <p:cNvPr id="261124" name="3 - Θέση αριθμού διαφάνειας"/>
          <p:cNvSpPr>
            <a:spLocks noGrp="1"/>
          </p:cNvSpPr>
          <p:nvPr>
            <p:ph type="sldNum" sz="quarter" idx="5"/>
          </p:nvPr>
        </p:nvSpPr>
        <p:spPr>
          <a:noFill/>
        </p:spPr>
        <p:txBody>
          <a:bodyPr/>
          <a:lstStyle/>
          <a:p>
            <a:fld id="{5E89AB0B-50B2-46F9-9803-AEF1B497AD7B}" type="slidenum">
              <a:rPr lang="el-GR" smtClean="0"/>
              <a:pPr/>
              <a:t>79</a:t>
            </a:fld>
            <a:endParaRPr lang="el-G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E11254A5-F3ED-4EA5-9179-4CB945311BB2}" type="slidenum">
              <a:rPr lang="el-GR" smtClean="0">
                <a:solidFill>
                  <a:srgbClr val="000000"/>
                </a:solidFill>
                <a:latin typeface="Arial" pitchFamily="34" charset="0"/>
                <a:ea typeface="ＭＳ Ｐゴシック" pitchFamily="34" charset="-128"/>
              </a:rPr>
              <a:pPr/>
              <a:t>80</a:t>
            </a:fld>
            <a:endParaRPr lang="el-GR" smtClean="0">
              <a:solidFill>
                <a:srgbClr val="000000"/>
              </a:solidFill>
              <a:latin typeface="Arial" pitchFamily="34" charset="0"/>
              <a:ea typeface="ＭＳ Ｐゴシック" pitchFamily="34" charset="-128"/>
            </a:endParaRPr>
          </a:p>
        </p:txBody>
      </p:sp>
      <p:sp>
        <p:nvSpPr>
          <p:cNvPr id="263171" name="Rectangle 2"/>
          <p:cNvSpPr>
            <a:spLocks noGrp="1" noRot="1" noChangeAspect="1" noChangeArrowheads="1" noTextEdit="1"/>
          </p:cNvSpPr>
          <p:nvPr>
            <p:ph type="sldImg"/>
          </p:nvPr>
        </p:nvSpPr>
        <p:spPr>
          <a:xfrm>
            <a:off x="3135313" y="538163"/>
            <a:ext cx="3978275" cy="2651125"/>
          </a:xfrm>
          <a:ln/>
        </p:spPr>
      </p:sp>
      <p:sp>
        <p:nvSpPr>
          <p:cNvPr id="263172" name="Rectangle 3"/>
          <p:cNvSpPr>
            <a:spLocks noGrp="1" noChangeArrowheads="1"/>
          </p:cNvSpPr>
          <p:nvPr>
            <p:ph type="body" idx="1"/>
          </p:nvPr>
        </p:nvSpPr>
        <p:spPr>
          <a:xfrm>
            <a:off x="1187450" y="3322638"/>
            <a:ext cx="8010525" cy="3025775"/>
          </a:xfrm>
          <a:noFill/>
          <a:ln/>
        </p:spPr>
        <p:txBody>
          <a:bodyPr/>
          <a:lstStyle/>
          <a:p>
            <a:pPr eaLnBrk="1" hangingPunct="1"/>
            <a:r>
              <a:rPr lang="en-US" smtClean="0">
                <a:latin typeface="Arial" pitchFamily="34" charset="0"/>
              </a:rPr>
              <a:t>Rosuvastatin 10 mg reduced LDL-C to a significantly greater extent than atorvastatin 10 mg; simvastatin 10, 20 or 40 mg; and pravastatin 10, 20 or 40 mg (p&lt;0.002).</a:t>
            </a:r>
          </a:p>
          <a:p>
            <a:pPr eaLnBrk="1" hangingPunct="1"/>
            <a:endParaRPr lang="en-US" b="1" smtClean="0">
              <a:latin typeface="Arial" pitchFamily="34" charset="0"/>
              <a:cs typeface="Times New Roman" pitchFamily="18" charset="0"/>
            </a:endParaRPr>
          </a:p>
          <a:p>
            <a:pPr eaLnBrk="1" hangingPunct="1"/>
            <a:r>
              <a:rPr lang="en-US" b="1" smtClean="0">
                <a:latin typeface="Arial" pitchFamily="34" charset="0"/>
                <a:cs typeface="Times New Roman" pitchFamily="18" charset="0"/>
              </a:rPr>
              <a:t>Reference</a:t>
            </a:r>
            <a:endParaRPr lang="en-US" smtClean="0">
              <a:latin typeface="Arial" pitchFamily="34" charset="0"/>
            </a:endParaRPr>
          </a:p>
          <a:p>
            <a:pPr eaLnBrk="1" hangingPunct="1">
              <a:buFontTx/>
              <a:buAutoNum type="arabicPeriod"/>
            </a:pPr>
            <a:r>
              <a:rPr lang="en-US" smtClean="0">
                <a:latin typeface="Arial" pitchFamily="34" charset="0"/>
              </a:rPr>
              <a:t>Jones PH et al. Comparison of the efficacy and safety of rosuvastatin versus atorvastatin, simvastatin, and pravastatin across doses (STELLAR Trial) </a:t>
            </a:r>
            <a:r>
              <a:rPr lang="en-US" i="1" smtClean="0">
                <a:latin typeface="Arial" pitchFamily="34" charset="0"/>
              </a:rPr>
              <a:t>Am J Cardiol</a:t>
            </a:r>
            <a:r>
              <a:rPr lang="en-US" smtClean="0">
                <a:latin typeface="Arial" pitchFamily="34" charset="0"/>
              </a:rPr>
              <a:t> 2003;</a:t>
            </a:r>
            <a:r>
              <a:rPr lang="en-US" b="1" smtClean="0">
                <a:latin typeface="Arial" pitchFamily="34" charset="0"/>
              </a:rPr>
              <a:t>92</a:t>
            </a:r>
            <a:r>
              <a:rPr lang="en-US" smtClean="0">
                <a:latin typeface="Arial" pitchFamily="34" charset="0"/>
              </a:rPr>
              <a:t>:152</a:t>
            </a:r>
            <a:r>
              <a:rPr lang="en-US" smtClean="0">
                <a:latin typeface="Verdana" pitchFamily="34" charset="0"/>
              </a:rPr>
              <a:t>–</a:t>
            </a:r>
            <a:r>
              <a:rPr lang="en-US" smtClean="0">
                <a:latin typeface="Arial" pitchFamily="34" charset="0"/>
              </a:rPr>
              <a:t>160</a:t>
            </a:r>
            <a:endParaRPr lang="en-GB" smtClean="0">
              <a:latin typeface="Arial" pitchFamily="34" charset="0"/>
            </a:endParaRPr>
          </a:p>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 Θέση εικόνας διαφάνειας"/>
          <p:cNvSpPr>
            <a:spLocks noGrp="1" noRot="1" noChangeAspect="1" noTextEdit="1"/>
          </p:cNvSpPr>
          <p:nvPr>
            <p:ph type="sldImg"/>
          </p:nvPr>
        </p:nvSpPr>
        <p:spPr>
          <a:ln/>
        </p:spPr>
      </p:sp>
      <p:sp>
        <p:nvSpPr>
          <p:cNvPr id="275459" name="2 - Θέση σημειώσεων"/>
          <p:cNvSpPr>
            <a:spLocks noGrp="1"/>
          </p:cNvSpPr>
          <p:nvPr>
            <p:ph type="body" idx="1"/>
          </p:nvPr>
        </p:nvSpPr>
        <p:spPr>
          <a:noFill/>
          <a:ln/>
        </p:spPr>
        <p:txBody>
          <a:bodyPr/>
          <a:lstStyle/>
          <a:p>
            <a:pPr eaLnBrk="1" hangingPunct="1"/>
            <a:endParaRPr lang="el-GR" smtClean="0"/>
          </a:p>
        </p:txBody>
      </p:sp>
      <p:sp>
        <p:nvSpPr>
          <p:cNvPr id="275460" name="3 - Θέση αριθμού διαφάνειας"/>
          <p:cNvSpPr>
            <a:spLocks noGrp="1"/>
          </p:cNvSpPr>
          <p:nvPr>
            <p:ph type="sldNum" sz="quarter" idx="5"/>
          </p:nvPr>
        </p:nvSpPr>
        <p:spPr>
          <a:noFill/>
        </p:spPr>
        <p:txBody>
          <a:bodyPr/>
          <a:lstStyle/>
          <a:p>
            <a:fld id="{9F75DEE7-A2E9-448F-AF4B-BC60E983A509}" type="slidenum">
              <a:rPr lang="el-GR" smtClean="0"/>
              <a:pPr/>
              <a:t>7</a:t>
            </a:fld>
            <a:endParaRPr lang="el-G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1 - Θέση εικόνας διαφάνειας"/>
          <p:cNvSpPr>
            <a:spLocks noGrp="1" noRot="1" noChangeAspect="1" noTextEdit="1"/>
          </p:cNvSpPr>
          <p:nvPr>
            <p:ph type="sldImg"/>
          </p:nvPr>
        </p:nvSpPr>
        <p:spPr>
          <a:ln/>
        </p:spPr>
      </p:sp>
      <p:sp>
        <p:nvSpPr>
          <p:cNvPr id="268291" name="2 - Θέση σημειώσεων"/>
          <p:cNvSpPr>
            <a:spLocks noGrp="1"/>
          </p:cNvSpPr>
          <p:nvPr>
            <p:ph type="body" idx="1"/>
          </p:nvPr>
        </p:nvSpPr>
        <p:spPr>
          <a:noFill/>
          <a:ln/>
        </p:spPr>
        <p:txBody>
          <a:bodyPr/>
          <a:lstStyle/>
          <a:p>
            <a:pPr eaLnBrk="1" hangingPunct="1"/>
            <a:endParaRPr lang="el-GR" smtClean="0"/>
          </a:p>
        </p:txBody>
      </p:sp>
      <p:sp>
        <p:nvSpPr>
          <p:cNvPr id="268292" name="3 - Θέση αριθμού διαφάνειας"/>
          <p:cNvSpPr>
            <a:spLocks noGrp="1"/>
          </p:cNvSpPr>
          <p:nvPr>
            <p:ph type="sldNum" sz="quarter" idx="5"/>
          </p:nvPr>
        </p:nvSpPr>
        <p:spPr>
          <a:noFill/>
        </p:spPr>
        <p:txBody>
          <a:bodyPr/>
          <a:lstStyle/>
          <a:p>
            <a:fld id="{6D56AD70-8745-4799-AF4D-9E63F88FDF88}" type="slidenum">
              <a:rPr lang="el-GR" smtClean="0"/>
              <a:pPr/>
              <a:t>81</a:t>
            </a:fld>
            <a:endParaRPr lang="el-G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 Θέση εικόνας διαφάνειας"/>
          <p:cNvSpPr>
            <a:spLocks noGrp="1" noRot="1" noChangeAspect="1" noTextEdit="1"/>
          </p:cNvSpPr>
          <p:nvPr>
            <p:ph type="sldImg"/>
          </p:nvPr>
        </p:nvSpPr>
        <p:spPr>
          <a:ln/>
        </p:spPr>
      </p:sp>
      <p:sp>
        <p:nvSpPr>
          <p:cNvPr id="251907" name="2 - Θέση σημειώσεων"/>
          <p:cNvSpPr>
            <a:spLocks noGrp="1"/>
          </p:cNvSpPr>
          <p:nvPr>
            <p:ph type="body" idx="1"/>
          </p:nvPr>
        </p:nvSpPr>
        <p:spPr>
          <a:noFill/>
          <a:ln/>
        </p:spPr>
        <p:txBody>
          <a:bodyPr/>
          <a:lstStyle/>
          <a:p>
            <a:pPr eaLnBrk="1" hangingPunct="1"/>
            <a:endParaRPr lang="el-GR" smtClean="0">
              <a:latin typeface="Arial" pitchFamily="34" charset="0"/>
            </a:endParaRPr>
          </a:p>
        </p:txBody>
      </p:sp>
      <p:sp>
        <p:nvSpPr>
          <p:cNvPr id="251908" name="3 - Θέση αριθμού διαφάνειας"/>
          <p:cNvSpPr txBox="1">
            <a:spLocks noGrp="1"/>
          </p:cNvSpPr>
          <p:nvPr/>
        </p:nvSpPr>
        <p:spPr bwMode="auto">
          <a:xfrm>
            <a:off x="5797550" y="6742113"/>
            <a:ext cx="4435475" cy="355600"/>
          </a:xfrm>
          <a:prstGeom prst="rect">
            <a:avLst/>
          </a:prstGeom>
          <a:noFill/>
          <a:ln w="9525">
            <a:noFill/>
            <a:miter lim="800000"/>
            <a:headEnd/>
            <a:tailEnd/>
          </a:ln>
        </p:spPr>
        <p:txBody>
          <a:bodyPr lIns="99048" tIns="49524" rIns="99048" bIns="49524" anchor="b"/>
          <a:lstStyle/>
          <a:p>
            <a:pPr algn="r"/>
            <a:fld id="{8039B6C4-D55C-4CD2-84FE-2B961729D09C}" type="slidenum">
              <a:rPr lang="el-GR" sz="1300">
                <a:solidFill>
                  <a:srgbClr val="000000"/>
                </a:solidFill>
                <a:latin typeface="Arial" pitchFamily="34" charset="0"/>
                <a:ea typeface="ＭＳ Ｐゴシック" pitchFamily="34" charset="-128"/>
              </a:rPr>
              <a:pPr algn="r"/>
              <a:t>82</a:t>
            </a:fld>
            <a:endParaRPr lang="el-GR" sz="1300">
              <a:solidFill>
                <a:srgbClr val="000000"/>
              </a:solidFill>
              <a:latin typeface="Arial" pitchFamily="34" charset="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1 - Θέση εικόνας διαφάνειας"/>
          <p:cNvSpPr>
            <a:spLocks noGrp="1" noRot="1" noChangeAspect="1" noTextEdit="1"/>
          </p:cNvSpPr>
          <p:nvPr>
            <p:ph type="sldImg"/>
          </p:nvPr>
        </p:nvSpPr>
        <p:spPr>
          <a:ln/>
        </p:spPr>
      </p:sp>
      <p:sp>
        <p:nvSpPr>
          <p:cNvPr id="252931" name="2 - Θέση σημειώσεων"/>
          <p:cNvSpPr>
            <a:spLocks noGrp="1"/>
          </p:cNvSpPr>
          <p:nvPr>
            <p:ph type="body" idx="1"/>
          </p:nvPr>
        </p:nvSpPr>
        <p:spPr>
          <a:noFill/>
          <a:ln/>
        </p:spPr>
        <p:txBody>
          <a:bodyPr/>
          <a:lstStyle/>
          <a:p>
            <a:pPr eaLnBrk="1" hangingPunct="1"/>
            <a:endParaRPr lang="el-GR" smtClean="0"/>
          </a:p>
        </p:txBody>
      </p:sp>
      <p:sp>
        <p:nvSpPr>
          <p:cNvPr id="252932" name="3 - Θέση αριθμού διαφάνειας"/>
          <p:cNvSpPr>
            <a:spLocks noGrp="1"/>
          </p:cNvSpPr>
          <p:nvPr>
            <p:ph type="sldNum" sz="quarter" idx="5"/>
          </p:nvPr>
        </p:nvSpPr>
        <p:spPr>
          <a:noFill/>
        </p:spPr>
        <p:txBody>
          <a:bodyPr/>
          <a:lstStyle/>
          <a:p>
            <a:fld id="{06B884E2-474C-4515-9F5B-4488038A6C29}" type="slidenum">
              <a:rPr lang="el-GR" smtClean="0"/>
              <a:pPr/>
              <a:t>83</a:t>
            </a:fld>
            <a:endParaRPr lang="el-G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1 - Θέση εικόνας διαφάνειας"/>
          <p:cNvSpPr>
            <a:spLocks noGrp="1" noRot="1" noChangeAspect="1" noTextEdit="1"/>
          </p:cNvSpPr>
          <p:nvPr>
            <p:ph type="sldImg"/>
          </p:nvPr>
        </p:nvSpPr>
        <p:spPr>
          <a:ln/>
        </p:spPr>
      </p:sp>
      <p:sp>
        <p:nvSpPr>
          <p:cNvPr id="280579" name="2 - Θέση σημειώσεων"/>
          <p:cNvSpPr>
            <a:spLocks noGrp="1"/>
          </p:cNvSpPr>
          <p:nvPr>
            <p:ph type="body" idx="1"/>
          </p:nvPr>
        </p:nvSpPr>
        <p:spPr>
          <a:noFill/>
          <a:ln/>
        </p:spPr>
        <p:txBody>
          <a:bodyPr/>
          <a:lstStyle/>
          <a:p>
            <a:pPr eaLnBrk="1" hangingPunct="1"/>
            <a:endParaRPr lang="el-GR" smtClean="0"/>
          </a:p>
        </p:txBody>
      </p:sp>
      <p:sp>
        <p:nvSpPr>
          <p:cNvPr id="280580" name="3 - Θέση αριθμού διαφάνειας"/>
          <p:cNvSpPr>
            <a:spLocks noGrp="1"/>
          </p:cNvSpPr>
          <p:nvPr>
            <p:ph type="sldNum" sz="quarter" idx="5"/>
          </p:nvPr>
        </p:nvSpPr>
        <p:spPr>
          <a:noFill/>
        </p:spPr>
        <p:txBody>
          <a:bodyPr/>
          <a:lstStyle/>
          <a:p>
            <a:fld id="{BCC881D9-BB15-446F-B052-BAF80C90C4B4}" type="slidenum">
              <a:rPr lang="el-GR" smtClean="0"/>
              <a:pPr/>
              <a:t>84</a:t>
            </a:fld>
            <a:endParaRPr lang="el-G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 Θέση εικόνας διαφάνειας"/>
          <p:cNvSpPr>
            <a:spLocks noGrp="1" noRot="1" noChangeAspect="1" noTextEdit="1"/>
          </p:cNvSpPr>
          <p:nvPr>
            <p:ph type="sldImg"/>
          </p:nvPr>
        </p:nvSpPr>
        <p:spPr>
          <a:ln/>
        </p:spPr>
      </p:sp>
      <p:sp>
        <p:nvSpPr>
          <p:cNvPr id="224259" name="2 - Θέση σημειώσεων"/>
          <p:cNvSpPr>
            <a:spLocks noGrp="1"/>
          </p:cNvSpPr>
          <p:nvPr>
            <p:ph type="body" idx="1"/>
          </p:nvPr>
        </p:nvSpPr>
        <p:spPr>
          <a:noFill/>
          <a:ln/>
        </p:spPr>
        <p:txBody>
          <a:bodyPr/>
          <a:lstStyle/>
          <a:p>
            <a:pPr eaLnBrk="1" hangingPunct="1"/>
            <a:endParaRPr lang="el-GR" smtClean="0"/>
          </a:p>
        </p:txBody>
      </p:sp>
      <p:sp>
        <p:nvSpPr>
          <p:cNvPr id="224260" name="3 - Θέση αριθμού διαφάνειας"/>
          <p:cNvSpPr>
            <a:spLocks noGrp="1"/>
          </p:cNvSpPr>
          <p:nvPr>
            <p:ph type="sldNum" sz="quarter" idx="5"/>
          </p:nvPr>
        </p:nvSpPr>
        <p:spPr>
          <a:noFill/>
        </p:spPr>
        <p:txBody>
          <a:bodyPr/>
          <a:lstStyle/>
          <a:p>
            <a:fld id="{4D9CD21A-1178-43B1-A633-FC2EC3255DFB}" type="slidenum">
              <a:rPr lang="el-GR" smtClean="0"/>
              <a:pPr/>
              <a:t>85</a:t>
            </a:fld>
            <a:endParaRPr lang="el-G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C1631A14-B0AD-4873-AA6D-DE43744FDC10}" type="slidenum">
              <a:rPr lang="el-GR" smtClean="0"/>
              <a:pPr/>
              <a:t>86</a:t>
            </a:fld>
            <a:endParaRPr lang="el-GR" smtClean="0"/>
          </a:p>
        </p:txBody>
      </p:sp>
      <p:sp>
        <p:nvSpPr>
          <p:cNvPr id="225283" name="Rectangle 2"/>
          <p:cNvSpPr>
            <a:spLocks noGrp="1" noRot="1" noChangeAspect="1" noChangeArrowheads="1" noTextEdit="1"/>
          </p:cNvSpPr>
          <p:nvPr>
            <p:ph type="sldImg"/>
          </p:nvPr>
        </p:nvSpPr>
        <p:spPr>
          <a:xfrm>
            <a:off x="3122613" y="531813"/>
            <a:ext cx="3994150" cy="2662237"/>
          </a:xfrm>
          <a:ln/>
        </p:spPr>
      </p:sp>
      <p:sp>
        <p:nvSpPr>
          <p:cNvPr id="225284" name="Rectangle 3"/>
          <p:cNvSpPr>
            <a:spLocks noGrp="1" noChangeArrowheads="1"/>
          </p:cNvSpPr>
          <p:nvPr>
            <p:ph type="body" idx="1"/>
          </p:nvPr>
        </p:nvSpPr>
        <p:spPr>
          <a:xfrm>
            <a:off x="1365250" y="3371850"/>
            <a:ext cx="7504113" cy="3195638"/>
          </a:xfrm>
          <a:noFill/>
          <a:ln/>
        </p:spPr>
        <p:txBody>
          <a:bodyPr/>
          <a:lstStyle/>
          <a:p>
            <a:pPr marL="246063" eaLnBrk="1" hangingPunct="1"/>
            <a:r>
              <a:rPr lang="en-US" sz="1100" smtClean="0">
                <a:solidFill>
                  <a:srgbClr val="000000"/>
                </a:solidFill>
              </a:rPr>
              <a:t>Hypertriglyceridemia has been shown to be associated with increased risk of CHD events; however, the association is not as strong as that of LDL cholesterol.</a:t>
            </a:r>
            <a:r>
              <a:rPr lang="en-US" sz="1100" baseline="30000" smtClean="0">
                <a:solidFill>
                  <a:srgbClr val="000000"/>
                </a:solidFill>
              </a:rPr>
              <a:t>1</a:t>
            </a:r>
            <a:r>
              <a:rPr lang="en-US" sz="1100" smtClean="0">
                <a:solidFill>
                  <a:srgbClr val="000000"/>
                </a:solidFill>
              </a:rPr>
              <a:t> Because elevated triglycerides may be considered an independent CHD risk factor, some suggest that some triglyceride-rich lipoproteins are artherogenic.</a:t>
            </a:r>
            <a:r>
              <a:rPr lang="en-US" sz="1100" baseline="30000" smtClean="0">
                <a:solidFill>
                  <a:srgbClr val="000000"/>
                </a:solidFill>
              </a:rPr>
              <a:t>2</a:t>
            </a:r>
          </a:p>
          <a:p>
            <a:pPr marL="246063" eaLnBrk="1" hangingPunct="1"/>
            <a:r>
              <a:rPr lang="en-US" sz="1100" smtClean="0">
                <a:solidFill>
                  <a:srgbClr val="000000"/>
                </a:solidFill>
              </a:rPr>
              <a:t>NCEP ATP III redefines normal triglyceride levels as &lt;150 mg/dL, borderline high 150 to 199 mg/dL, high 200 to 499 mg/dL, and very high </a:t>
            </a:r>
            <a:r>
              <a:rPr lang="en-US" sz="1100" smtClean="0">
                <a:solidFill>
                  <a:srgbClr val="000000"/>
                </a:solidFill>
                <a:sym typeface="Symbol" pitchFamily="18" charset="2"/>
              </a:rPr>
              <a:t> 5</a:t>
            </a:r>
            <a:r>
              <a:rPr lang="en-US" sz="1100" smtClean="0">
                <a:solidFill>
                  <a:srgbClr val="000000"/>
                </a:solidFill>
              </a:rPr>
              <a:t>00 mg/dL.</a:t>
            </a:r>
            <a:r>
              <a:rPr lang="en-US" sz="1100" baseline="30000" smtClean="0">
                <a:solidFill>
                  <a:srgbClr val="000000"/>
                </a:solidFill>
              </a:rPr>
              <a:t>2 </a:t>
            </a:r>
          </a:p>
          <a:p>
            <a:pPr marL="246063" eaLnBrk="1" hangingPunct="1"/>
            <a:r>
              <a:rPr lang="en-US" sz="1100" smtClean="0">
                <a:solidFill>
                  <a:srgbClr val="000000"/>
                </a:solidFill>
              </a:rPr>
              <a:t>Patients with elevated triglycerides may have accompanying dyslipidemias that increase the risk for CHD (eg, familial combined hyperlipidemia, diabetic dyslipidemia, low HDL). Severe hypertriglyceridemia (</a:t>
            </a:r>
            <a:r>
              <a:rPr lang="en-US" sz="1100" smtClean="0">
                <a:solidFill>
                  <a:srgbClr val="000000"/>
                </a:solidFill>
                <a:sym typeface="Symbol" pitchFamily="18" charset="2"/>
              </a:rPr>
              <a:t> 5</a:t>
            </a:r>
            <a:r>
              <a:rPr lang="en-US" sz="1100" smtClean="0">
                <a:solidFill>
                  <a:srgbClr val="000000"/>
                </a:solidFill>
              </a:rPr>
              <a:t>00 mg/dL) increases the risk of pancreatitis.</a:t>
            </a:r>
            <a:r>
              <a:rPr lang="en-US" sz="1100" baseline="30000" smtClean="0">
                <a:solidFill>
                  <a:srgbClr val="000000"/>
                </a:solidFill>
              </a:rPr>
              <a:t>2</a:t>
            </a:r>
          </a:p>
          <a:p>
            <a:pPr marL="246063" eaLnBrk="1" hangingPunct="1"/>
            <a:endParaRPr lang="en-US" sz="1100" smtClean="0"/>
          </a:p>
          <a:p>
            <a:pPr marL="246063" eaLnBrk="1" hangingPunct="1"/>
            <a:r>
              <a:rPr lang="en-US" sz="1100" smtClean="0">
                <a:solidFill>
                  <a:srgbClr val="000000"/>
                </a:solidFill>
              </a:rPr>
              <a:t>References</a:t>
            </a:r>
          </a:p>
          <a:p>
            <a:pPr marL="246063" eaLnBrk="1" hangingPunct="1">
              <a:buFontTx/>
              <a:buAutoNum type="arabicPeriod"/>
            </a:pPr>
            <a:r>
              <a:rPr lang="en-US" sz="1100" smtClean="0">
                <a:solidFill>
                  <a:srgbClr val="000000"/>
                </a:solidFill>
              </a:rPr>
              <a:t> Wood D, DeBacker G, Faergeman O, et al. Prevention of coronary heart disease in clinical practice: Recommendations of the Second Joint Task Force of European and Other Societies on Coronary Prevention. </a:t>
            </a:r>
            <a:r>
              <a:rPr lang="en-US" sz="1100" i="1" smtClean="0">
                <a:solidFill>
                  <a:srgbClr val="000000"/>
                </a:solidFill>
              </a:rPr>
              <a:t>Atherosclerosis</a:t>
            </a:r>
            <a:r>
              <a:rPr lang="en-US" sz="1100" smtClean="0">
                <a:solidFill>
                  <a:srgbClr val="000000"/>
                </a:solidFill>
              </a:rPr>
              <a:t>. 1998;140:199-270.</a:t>
            </a:r>
          </a:p>
          <a:p>
            <a:pPr marL="246063" eaLnBrk="1" hangingPunct="1">
              <a:buFontTx/>
              <a:buAutoNum type="arabicPeriod"/>
            </a:pPr>
            <a:r>
              <a:rPr lang="en-US" sz="1100" smtClean="0"/>
              <a:t> Expert Panel on Detection, Evaluation, and Treatment of High Blood Cholesterol in Adults. Executive Summary of the National Cholesterol Education Program (NCEP) Expert Panel on Detection, Evaluation, and Treatment of High Blood Cholesterol in Adults (Adult Treatment Panel III) </a:t>
            </a:r>
            <a:r>
              <a:rPr lang="en-US" sz="1100" i="1" smtClean="0"/>
              <a:t>JAMA. </a:t>
            </a:r>
            <a:r>
              <a:rPr lang="en-US" sz="1100" smtClean="0"/>
              <a:t>2001;285:2486-2497.</a:t>
            </a:r>
          </a:p>
          <a:p>
            <a:pPr marL="246063" eaLnBrk="1" hangingPunct="1"/>
            <a:endParaRPr lang="en-US" sz="11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 Θέση εικόνας διαφάνειας"/>
          <p:cNvSpPr>
            <a:spLocks noGrp="1" noRot="1" noChangeAspect="1" noTextEdit="1"/>
          </p:cNvSpPr>
          <p:nvPr>
            <p:ph type="sldImg"/>
          </p:nvPr>
        </p:nvSpPr>
        <p:spPr>
          <a:ln/>
        </p:spPr>
      </p:sp>
      <p:sp>
        <p:nvSpPr>
          <p:cNvPr id="225283" name="2 - Θέση σημειώσεων"/>
          <p:cNvSpPr>
            <a:spLocks noGrp="1"/>
          </p:cNvSpPr>
          <p:nvPr>
            <p:ph type="body" idx="1"/>
          </p:nvPr>
        </p:nvSpPr>
        <p:spPr>
          <a:noFill/>
          <a:ln/>
        </p:spPr>
        <p:txBody>
          <a:bodyPr/>
          <a:lstStyle/>
          <a:p>
            <a:endParaRPr lang="el-GR" smtClean="0"/>
          </a:p>
        </p:txBody>
      </p:sp>
      <p:sp>
        <p:nvSpPr>
          <p:cNvPr id="225284" name="3 - Θέση αριθμού διαφάνειας"/>
          <p:cNvSpPr>
            <a:spLocks noGrp="1"/>
          </p:cNvSpPr>
          <p:nvPr>
            <p:ph type="sldNum" sz="quarter" idx="5"/>
          </p:nvPr>
        </p:nvSpPr>
        <p:spPr>
          <a:noFill/>
        </p:spPr>
        <p:txBody>
          <a:bodyPr/>
          <a:lstStyle/>
          <a:p>
            <a:fld id="{92470895-197E-4E22-A68E-2B30189A2A7D}" type="slidenum">
              <a:rPr lang="el-GR" smtClean="0"/>
              <a:pPr/>
              <a:t>87</a:t>
            </a:fld>
            <a:endParaRPr lang="el-G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 Θέση εικόνας διαφάνειας"/>
          <p:cNvSpPr>
            <a:spLocks noGrp="1" noRot="1" noChangeAspect="1" noTextEdit="1"/>
          </p:cNvSpPr>
          <p:nvPr>
            <p:ph type="sldImg"/>
          </p:nvPr>
        </p:nvSpPr>
        <p:spPr>
          <a:ln/>
        </p:spPr>
      </p:sp>
      <p:sp>
        <p:nvSpPr>
          <p:cNvPr id="229379" name="2 - Θέση σημειώσεων"/>
          <p:cNvSpPr>
            <a:spLocks noGrp="1"/>
          </p:cNvSpPr>
          <p:nvPr>
            <p:ph type="body" idx="1"/>
          </p:nvPr>
        </p:nvSpPr>
        <p:spPr>
          <a:noFill/>
          <a:ln/>
        </p:spPr>
        <p:txBody>
          <a:bodyPr/>
          <a:lstStyle/>
          <a:p>
            <a:pPr eaLnBrk="1" hangingPunct="1"/>
            <a:endParaRPr lang="el-GR" smtClean="0"/>
          </a:p>
        </p:txBody>
      </p:sp>
      <p:sp>
        <p:nvSpPr>
          <p:cNvPr id="229380" name="3 - Θέση αριθμού διαφάνειας"/>
          <p:cNvSpPr>
            <a:spLocks noGrp="1"/>
          </p:cNvSpPr>
          <p:nvPr>
            <p:ph type="sldNum" sz="quarter" idx="5"/>
          </p:nvPr>
        </p:nvSpPr>
        <p:spPr>
          <a:noFill/>
        </p:spPr>
        <p:txBody>
          <a:bodyPr/>
          <a:lstStyle/>
          <a:p>
            <a:fld id="{DB6312AE-D83A-4B45-B839-F8E025969743}" type="slidenum">
              <a:rPr lang="el-GR" smtClean="0"/>
              <a:pPr/>
              <a:t>89</a:t>
            </a:fld>
            <a:endParaRPr lang="el-G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1 - Θέση εικόνας διαφάνειας"/>
          <p:cNvSpPr>
            <a:spLocks noGrp="1" noRot="1" noChangeAspect="1" noTextEdit="1"/>
          </p:cNvSpPr>
          <p:nvPr>
            <p:ph type="sldImg"/>
          </p:nvPr>
        </p:nvSpPr>
        <p:spPr>
          <a:ln/>
        </p:spPr>
      </p:sp>
      <p:sp>
        <p:nvSpPr>
          <p:cNvPr id="228355" name="2 - Θέση σημειώσεων"/>
          <p:cNvSpPr>
            <a:spLocks noGrp="1"/>
          </p:cNvSpPr>
          <p:nvPr>
            <p:ph type="body" idx="1"/>
          </p:nvPr>
        </p:nvSpPr>
        <p:spPr>
          <a:noFill/>
          <a:ln/>
        </p:spPr>
        <p:txBody>
          <a:bodyPr/>
          <a:lstStyle/>
          <a:p>
            <a:pPr eaLnBrk="1" hangingPunct="1"/>
            <a:endParaRPr lang="el-GR" smtClean="0">
              <a:latin typeface="Arial" pitchFamily="34" charset="0"/>
            </a:endParaRPr>
          </a:p>
        </p:txBody>
      </p:sp>
      <p:sp>
        <p:nvSpPr>
          <p:cNvPr id="228356" name="3 - Θέση αριθμού διαφάνειας"/>
          <p:cNvSpPr>
            <a:spLocks noGrp="1"/>
          </p:cNvSpPr>
          <p:nvPr>
            <p:ph type="sldNum" sz="quarter" idx="5"/>
          </p:nvPr>
        </p:nvSpPr>
        <p:spPr>
          <a:noFill/>
        </p:spPr>
        <p:txBody>
          <a:bodyPr/>
          <a:lstStyle/>
          <a:p>
            <a:fld id="{705AEE12-6818-4C69-8568-8E90BE3A0887}" type="slidenum">
              <a:rPr lang="el-GR" smtClean="0">
                <a:solidFill>
                  <a:srgbClr val="000000"/>
                </a:solidFill>
              </a:rPr>
              <a:pPr/>
              <a:t>90</a:t>
            </a:fld>
            <a:endParaRPr lang="el-G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1 - Θέση εικόνας διαφάνειας"/>
          <p:cNvSpPr>
            <a:spLocks noGrp="1" noRot="1" noChangeAspect="1" noTextEdit="1"/>
          </p:cNvSpPr>
          <p:nvPr>
            <p:ph type="sldImg"/>
          </p:nvPr>
        </p:nvSpPr>
        <p:spPr>
          <a:ln/>
        </p:spPr>
      </p:sp>
      <p:sp>
        <p:nvSpPr>
          <p:cNvPr id="276483" name="2 - Θέση σημειώσεων"/>
          <p:cNvSpPr>
            <a:spLocks noGrp="1"/>
          </p:cNvSpPr>
          <p:nvPr>
            <p:ph type="body" idx="1"/>
          </p:nvPr>
        </p:nvSpPr>
        <p:spPr>
          <a:noFill/>
          <a:ln/>
        </p:spPr>
        <p:txBody>
          <a:bodyPr/>
          <a:lstStyle/>
          <a:p>
            <a:pPr eaLnBrk="1" hangingPunct="1"/>
            <a:endParaRPr lang="el-GR" smtClean="0"/>
          </a:p>
        </p:txBody>
      </p:sp>
      <p:sp>
        <p:nvSpPr>
          <p:cNvPr id="276484" name="3 - Θέση αριθμού διαφάνειας"/>
          <p:cNvSpPr>
            <a:spLocks noGrp="1"/>
          </p:cNvSpPr>
          <p:nvPr>
            <p:ph type="sldNum" sz="quarter" idx="5"/>
          </p:nvPr>
        </p:nvSpPr>
        <p:spPr>
          <a:noFill/>
        </p:spPr>
        <p:txBody>
          <a:bodyPr/>
          <a:lstStyle/>
          <a:p>
            <a:fld id="{C9E41E0C-C51E-47D6-8F0F-2C42BCE3F6A4}" type="slidenum">
              <a:rPr lang="el-GR" smtClean="0"/>
              <a:pPr/>
              <a:t>8</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1 - Θέση εικόνας διαφάνειας"/>
          <p:cNvSpPr>
            <a:spLocks noGrp="1" noRot="1" noChangeAspect="1" noTextEdit="1"/>
          </p:cNvSpPr>
          <p:nvPr>
            <p:ph type="sldImg"/>
          </p:nvPr>
        </p:nvSpPr>
        <p:spPr>
          <a:ln/>
        </p:spPr>
      </p:sp>
      <p:sp>
        <p:nvSpPr>
          <p:cNvPr id="277507" name="2 - Θέση σημειώσεων"/>
          <p:cNvSpPr>
            <a:spLocks noGrp="1"/>
          </p:cNvSpPr>
          <p:nvPr>
            <p:ph type="body" idx="1"/>
          </p:nvPr>
        </p:nvSpPr>
        <p:spPr>
          <a:noFill/>
          <a:ln/>
        </p:spPr>
        <p:txBody>
          <a:bodyPr/>
          <a:lstStyle/>
          <a:p>
            <a:pPr eaLnBrk="1" hangingPunct="1"/>
            <a:endParaRPr lang="el-GR" smtClean="0"/>
          </a:p>
        </p:txBody>
      </p:sp>
      <p:sp>
        <p:nvSpPr>
          <p:cNvPr id="277508" name="3 - Θέση αριθμού διαφάνειας"/>
          <p:cNvSpPr>
            <a:spLocks noGrp="1"/>
          </p:cNvSpPr>
          <p:nvPr>
            <p:ph type="sldNum" sz="quarter" idx="5"/>
          </p:nvPr>
        </p:nvSpPr>
        <p:spPr>
          <a:noFill/>
        </p:spPr>
        <p:txBody>
          <a:bodyPr/>
          <a:lstStyle/>
          <a:p>
            <a:fld id="{69F06CDE-91BB-4A0C-AB75-530BFCBC6555}" type="slidenum">
              <a:rPr lang="el-GR" smtClean="0"/>
              <a:pPr/>
              <a:t>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425"/>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48A1710-DE89-4D37-9EFE-3DAA1B87324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E66F263-EFFC-49CF-B676-B0C3E6600E0A}" type="slidenum">
              <a:rPr lang="el-GR"/>
              <a:pPr>
                <a:defRPr/>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4"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5" name="Rectangle 8"/>
          <p:cNvSpPr>
            <a:spLocks noGrp="1" noChangeArrowheads="1"/>
          </p:cNvSpPr>
          <p:nvPr>
            <p:ph type="sldNum" sz="quarter" idx="12"/>
          </p:nvPr>
        </p:nvSpPr>
        <p:spPr/>
        <p:txBody>
          <a:bodyPr/>
          <a:lstStyle>
            <a:lvl1pPr>
              <a:defRPr b="1">
                <a:cs typeface="Arial" charset="0"/>
              </a:defRPr>
            </a:lvl1pPr>
          </a:lstStyle>
          <a:p>
            <a:pPr>
              <a:defRPr/>
            </a:pPr>
            <a:fld id="{32F87BED-58C8-41AA-989B-E93F7B9DB525}"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3"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4" name="Rectangle 8"/>
          <p:cNvSpPr>
            <a:spLocks noGrp="1" noChangeArrowheads="1"/>
          </p:cNvSpPr>
          <p:nvPr>
            <p:ph type="sldNum" sz="quarter" idx="12"/>
          </p:nvPr>
        </p:nvSpPr>
        <p:spPr/>
        <p:txBody>
          <a:bodyPr/>
          <a:lstStyle>
            <a:lvl1pPr>
              <a:defRPr b="1">
                <a:cs typeface="Arial" charset="0"/>
              </a:defRPr>
            </a:lvl1pPr>
          </a:lstStyle>
          <a:p>
            <a:pPr>
              <a:defRPr/>
            </a:pPr>
            <a:fld id="{A03A2BCC-BD2F-4185-A678-DCA2AE45533A}"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55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131"/>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6"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7" name="Rectangle 8"/>
          <p:cNvSpPr>
            <a:spLocks noGrp="1" noChangeArrowheads="1"/>
          </p:cNvSpPr>
          <p:nvPr>
            <p:ph type="sldNum" sz="quarter" idx="12"/>
          </p:nvPr>
        </p:nvSpPr>
        <p:spPr/>
        <p:txBody>
          <a:bodyPr/>
          <a:lstStyle>
            <a:lvl1pPr>
              <a:defRPr b="1">
                <a:cs typeface="Arial" charset="0"/>
              </a:defRPr>
            </a:lvl1pPr>
          </a:lstStyle>
          <a:p>
            <a:pPr>
              <a:defRPr/>
            </a:pPr>
            <a:fld id="{7038968C-6522-4CFB-99B0-FF4AD51B3A97}"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6"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7" name="Rectangle 8"/>
          <p:cNvSpPr>
            <a:spLocks noGrp="1" noChangeArrowheads="1"/>
          </p:cNvSpPr>
          <p:nvPr>
            <p:ph type="sldNum" sz="quarter" idx="12"/>
          </p:nvPr>
        </p:nvSpPr>
        <p:spPr/>
        <p:txBody>
          <a:bodyPr/>
          <a:lstStyle>
            <a:lvl1pPr>
              <a:defRPr b="1">
                <a:cs typeface="Arial" charset="0"/>
              </a:defRPr>
            </a:lvl1pPr>
          </a:lstStyle>
          <a:p>
            <a:pPr>
              <a:defRPr/>
            </a:pPr>
            <a:fld id="{C1F0A84F-5810-4FCB-A690-BB682E278699}"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5"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6" name="Rectangle 8"/>
          <p:cNvSpPr>
            <a:spLocks noGrp="1" noChangeArrowheads="1"/>
          </p:cNvSpPr>
          <p:nvPr>
            <p:ph type="sldNum" sz="quarter" idx="12"/>
          </p:nvPr>
        </p:nvSpPr>
        <p:spPr/>
        <p:txBody>
          <a:bodyPr/>
          <a:lstStyle>
            <a:lvl1pPr>
              <a:defRPr b="1">
                <a:cs typeface="Arial" charset="0"/>
              </a:defRPr>
            </a:lvl1pPr>
          </a:lstStyle>
          <a:p>
            <a:pPr>
              <a:defRPr/>
            </a:pPr>
            <a:fld id="{384D9AD6-69B9-4A18-ADA9-FCB44BB7BE01}"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575553" y="-104773"/>
            <a:ext cx="2297113" cy="55657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4217" y="-104773"/>
            <a:ext cx="6738937" cy="55657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5"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6" name="Rectangle 8"/>
          <p:cNvSpPr>
            <a:spLocks noGrp="1" noChangeArrowheads="1"/>
          </p:cNvSpPr>
          <p:nvPr>
            <p:ph type="sldNum" sz="quarter" idx="12"/>
          </p:nvPr>
        </p:nvSpPr>
        <p:spPr/>
        <p:txBody>
          <a:bodyPr/>
          <a:lstStyle>
            <a:lvl1pPr>
              <a:defRPr b="1">
                <a:cs typeface="Arial" charset="0"/>
              </a:defRPr>
            </a:lvl1pPr>
          </a:lstStyle>
          <a:p>
            <a:pPr>
              <a:defRPr/>
            </a:pPr>
            <a:fld id="{7A6DC50C-CA32-4D33-8246-00913FC4B8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8" y="609600"/>
            <a:ext cx="2185987"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5" y="609600"/>
            <a:ext cx="640556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37A0D8F-30EB-420E-A144-68F8F018D4FD}"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425"/>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4D05727-C43E-49FC-8905-AB874F2F6EC7}"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5FF14C2-9003-4901-BE08-6EE599271B39}"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6900"/>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89DED8A-E549-4D17-A4E6-A9709C6DD9F8}"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82E9819-597A-4BE3-8105-B4485CCC8285}"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41AA31D2-4BC8-41E6-A757-D3C48ABAC791}"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B3775BCB-90F6-41EF-941E-FA07AC0ECC24}"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AF1A4DE-F38E-4635-88DB-CA77D285EC0F}"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3050"/>
            <a:ext cx="338455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ADA0CFE-23D1-4458-936B-2A538D1EB14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A779B72-C0E4-4391-99E8-56F9BC4468F8}"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8B32902-445C-4CE3-B785-0E126ABDB53E}" type="slidenum">
              <a:rPr lang="el-GR"/>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8C9FE06-9D75-4A1A-B1E3-8BBB9046A88F}"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8" y="609600"/>
            <a:ext cx="2185987"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5" y="609600"/>
            <a:ext cx="640556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985EEAB-B00F-4824-93AB-E6F8FDDE957D}" type="slidenum">
              <a:rPr lang="el-GR"/>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cSld name="Τίτλος, Κείμενο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24" y="228600"/>
            <a:ext cx="8753475" cy="9144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762001" y="1676400"/>
            <a:ext cx="4300538"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γραφήματος"/>
          <p:cNvSpPr>
            <a:spLocks noGrp="1"/>
          </p:cNvSpPr>
          <p:nvPr>
            <p:ph type="chart" sz="half" idx="2"/>
          </p:nvPr>
        </p:nvSpPr>
        <p:spPr>
          <a:xfrm>
            <a:off x="5214938" y="1676400"/>
            <a:ext cx="4300538" cy="4419600"/>
          </a:xfrm>
        </p:spPr>
        <p:txBody>
          <a:bodyPr/>
          <a:lstStyle/>
          <a:p>
            <a:pPr lvl="0"/>
            <a:endParaRPr lang="el-GR" noProof="0" smtClean="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71525" y="609600"/>
            <a:ext cx="874395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771525" y="1981200"/>
            <a:ext cx="8743950" cy="41148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6A6EF1D-B7AC-4F72-A09D-201968A0547B}" type="slidenum">
              <a:rPr lang="el-GR"/>
              <a:pPr>
                <a:defRP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441"/>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2608A853-C23B-42A7-B55F-774CA9262FDB}" type="datetimeFigureOut">
              <a:rPr lang="el-GR"/>
              <a:pPr>
                <a:defRPr/>
              </a:pPr>
              <a:t>10/12/2014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57E7CD8-43E1-4438-A640-033E250B69C1}" type="slidenum">
              <a:rPr lang="el-GR"/>
              <a:pPr>
                <a:defRPr/>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72AD2B3E-AD6E-43F1-B3E1-A01045B4B636}" type="datetimeFigureOut">
              <a:rPr lang="el-GR"/>
              <a:pPr>
                <a:defRPr/>
              </a:pPr>
              <a:t>10/12/2014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9928BC2-C05A-4BDA-B31A-94919B39B81B}" type="slidenum">
              <a:rPr lang="el-GR"/>
              <a:pPr>
                <a:defRP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6916"/>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03807C47-C083-4421-842A-6E6B1C9B5C71}" type="datetimeFigureOut">
              <a:rPr lang="el-GR"/>
              <a:pPr>
                <a:defRPr/>
              </a:pPr>
              <a:t>10/12/2014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C3904AE-613F-4D62-AD8D-D2DA34F317C2}" type="slidenum">
              <a:rPr lang="el-GR"/>
              <a:pPr>
                <a:defRPr/>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34"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19709"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2977BC3B-FA7F-413A-B6CC-FB2554454C20}" type="datetimeFigureOut">
              <a:rPr lang="el-GR"/>
              <a:pPr>
                <a:defRPr/>
              </a:pPr>
              <a:t>10/12/2014</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6CDBF78-226C-463F-B1F1-44FB1707DACA}" type="slidenum">
              <a:rPr lang="el-GR"/>
              <a:pPr>
                <a:defRP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005D05E7-258C-4C12-8850-A410EF3388C1}" type="datetimeFigureOut">
              <a:rPr lang="el-GR"/>
              <a:pPr>
                <a:defRPr/>
              </a:pPr>
              <a:t>10/12/2014</a:t>
            </a:fld>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315FE26C-5DD5-4E93-84A4-33C4E4932AF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6900"/>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18E0889-9BD8-4607-8993-01DC22565AC1}"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58B8DD3-4433-4D4A-8C64-07F2EE3DCE79}" type="datetimeFigureOut">
              <a:rPr lang="el-GR"/>
              <a:pPr>
                <a:defRPr/>
              </a:pPr>
              <a:t>10/12/2014</a:t>
            </a:fld>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D2A9071F-BEA0-4162-9CC2-A6273565967C}" type="slidenum">
              <a:rPr lang="el-GR"/>
              <a:pPr>
                <a:defRP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4B75C96-EAE6-4594-8E5C-9D03FCC81F7C}" type="datetimeFigureOut">
              <a:rPr lang="el-GR"/>
              <a:pPr>
                <a:defRPr/>
              </a:pPr>
              <a:t>10/12/2014</a:t>
            </a:fld>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B67BC6AC-CFEE-417E-86FD-3EEAD8AD8FDD}" type="slidenum">
              <a:rPr lang="el-GR"/>
              <a:pPr>
                <a:defRP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4" y="273050"/>
            <a:ext cx="338455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057"/>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4"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D9D530D0-5661-4AE4-9067-B4C5D977C81E}" type="datetimeFigureOut">
              <a:rPr lang="el-GR"/>
              <a:pPr>
                <a:defRPr/>
              </a:pPr>
              <a:t>10/12/2014</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C108D0-0E1D-4C2D-8FB3-DF025154B9F2}" type="slidenum">
              <a:rPr lang="el-GR"/>
              <a:pPr>
                <a:defRP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58196E77-4F92-42EF-8DA4-C3D2DCDE3BB6}" type="datetimeFigureOut">
              <a:rPr lang="el-GR"/>
              <a:pPr>
                <a:defRPr/>
              </a:pPr>
              <a:t>10/12/2014</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1794ED9-D01A-4E0B-9C7D-3C2926C3D10C}" type="slidenum">
              <a:rPr lang="el-GR"/>
              <a:pPr>
                <a:defRP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B41164C7-2D13-453F-9A90-A378612B6271}" type="datetimeFigureOut">
              <a:rPr lang="el-GR"/>
              <a:pPr>
                <a:defRPr/>
              </a:pPr>
              <a:t>10/12/2014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95DAE03-CF22-4608-8A0C-196EB0AC40A2}" type="slidenum">
              <a:rPr lang="el-GR"/>
              <a:pPr>
                <a:defRPr/>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8" y="609600"/>
            <a:ext cx="2185988"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5" y="609600"/>
            <a:ext cx="640556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5DA8EC49-D4AD-4CA5-B4E7-168AF2A73CC0}" type="datetimeFigureOut">
              <a:rPr lang="el-GR"/>
              <a:pPr>
                <a:defRPr/>
              </a:pPr>
              <a:t>10/12/2014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23CF395-B881-47F1-849E-1400C467717D}" type="slidenum">
              <a:rPr lang="el-GR"/>
              <a:pPr>
                <a:defRP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965950" y="6565900"/>
            <a:ext cx="2927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GB" sz="1400" b="1" smtClean="0">
                <a:solidFill>
                  <a:srgbClr val="FFCC00"/>
                </a:solidFill>
                <a:latin typeface="Arial" charset="0"/>
              </a:rPr>
              <a:t>Updated slide kit, February 2006</a:t>
            </a:r>
          </a:p>
        </p:txBody>
      </p:sp>
      <p:sp>
        <p:nvSpPr>
          <p:cNvPr id="5" name="Text Box 5"/>
          <p:cNvSpPr txBox="1">
            <a:spLocks noChangeArrowheads="1"/>
          </p:cNvSpPr>
          <p:nvPr userDrawn="1"/>
        </p:nvSpPr>
        <p:spPr bwMode="auto">
          <a:xfrm>
            <a:off x="9837738" y="0"/>
            <a:ext cx="403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fld id="{4BE64B19-4133-4586-BA92-D46D0726D0A7}" type="slidenum">
              <a:rPr lang="en-GB" sz="1400" smtClean="0">
                <a:solidFill>
                  <a:srgbClr val="FFFFFF"/>
                </a:solidFill>
                <a:latin typeface="Arial" charset="0"/>
              </a:rPr>
              <a:pPr algn="ctr" eaLnBrk="1" hangingPunct="1">
                <a:defRPr/>
              </a:pPr>
              <a:t>‹#›</a:t>
            </a:fld>
            <a:endParaRPr lang="en-GB" sz="1400" smtClean="0">
              <a:solidFill>
                <a:srgbClr val="FFFFFF"/>
              </a:solidFill>
              <a:latin typeface="Arial" charset="0"/>
            </a:endParaRPr>
          </a:p>
        </p:txBody>
      </p:sp>
      <p:sp>
        <p:nvSpPr>
          <p:cNvPr id="381954" name="Rectangle 2"/>
          <p:cNvSpPr>
            <a:spLocks noGrp="1" noChangeArrowheads="1"/>
          </p:cNvSpPr>
          <p:nvPr>
            <p:ph type="ctrTitle"/>
          </p:nvPr>
        </p:nvSpPr>
        <p:spPr>
          <a:xfrm>
            <a:off x="428625" y="1868488"/>
            <a:ext cx="9429750" cy="1524000"/>
          </a:xfrm>
        </p:spPr>
        <p:txBody>
          <a:bodyPr/>
          <a:lstStyle>
            <a:lvl1pPr algn="ctr">
              <a:defRPr/>
            </a:lvl1pPr>
          </a:lstStyle>
          <a:p>
            <a:r>
              <a:rPr lang="en-GB"/>
              <a:t>Click to edit Master title style</a:t>
            </a:r>
          </a:p>
        </p:txBody>
      </p:sp>
      <p:sp>
        <p:nvSpPr>
          <p:cNvPr id="381955" name="Rectangle 3"/>
          <p:cNvSpPr>
            <a:spLocks noGrp="1" noChangeArrowheads="1"/>
          </p:cNvSpPr>
          <p:nvPr>
            <p:ph type="subTitle" idx="1"/>
          </p:nvPr>
        </p:nvSpPr>
        <p:spPr>
          <a:xfrm>
            <a:off x="428625" y="3706813"/>
            <a:ext cx="9429750" cy="1752600"/>
          </a:xfrm>
        </p:spPr>
        <p:txBody>
          <a:bodyPr/>
          <a:lstStyle>
            <a:lvl1pPr algn="ctr">
              <a:defRPr sz="1800" b="0"/>
            </a:lvl1pPr>
          </a:lstStyle>
          <a:p>
            <a:r>
              <a:rPr lang="en-GB"/>
              <a:t>Click to edit Master subtitle style</a:t>
            </a:r>
          </a:p>
        </p:txBody>
      </p:sp>
    </p:spTree>
  </p:cSld>
  <p:clrMapOvr>
    <a:overrideClrMapping bg1="dk2" tx1="lt1" bg2="dk1"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6916"/>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28632" y="1619250"/>
            <a:ext cx="46386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19709" y="1619250"/>
            <a:ext cx="46386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E4EAFB0-7242-4DB6-9D07-D7B4D49A95E9}"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4" y="273050"/>
            <a:ext cx="338455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057"/>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4"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500938" y="252422"/>
            <a:ext cx="2357438" cy="6046787"/>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28625" y="252422"/>
            <a:ext cx="6919913" cy="604678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519"/>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65289D1-A5B2-46E0-B4D1-F8F218A0FEC3}" type="slidenum">
              <a:rPr lang="el-GR"/>
              <a:pPr>
                <a:defRPr/>
              </a:pPr>
              <a:t>‹#›</a:t>
            </a:fld>
            <a:endParaRPr lang="el-G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F39B3B9-9615-491D-BE0D-4BFF91DCAECF}" type="slidenum">
              <a:rPr lang="el-GR"/>
              <a:pPr>
                <a:defRPr/>
              </a:pPr>
              <a:t>‹#›</a:t>
            </a:fld>
            <a:endParaRPr lang="el-G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6994"/>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48EB77D-B306-4A27-B372-55A45322C44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5C4C9E81-0353-4AD1-AB69-9E6D09817392}"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78"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19753"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27B4CF6-B0E1-4A20-AA56-85117DE6DFE4}" type="slidenum">
              <a:rPr lang="el-GR"/>
              <a:pPr>
                <a:defRPr/>
              </a:pPr>
              <a:t>‹#›</a:t>
            </a:fld>
            <a:endParaRPr lang="el-G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D8E09B1-89B9-4D0F-9EB3-21EC61F4E8FD}" type="slidenum">
              <a:rPr lang="el-GR"/>
              <a:pPr>
                <a:defRPr/>
              </a:pPr>
              <a:t>‹#›</a:t>
            </a:fld>
            <a:endParaRPr lang="el-G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1178714-B352-47BC-897E-6B66F5A5F1FF}" type="slidenum">
              <a:rPr lang="el-GR"/>
              <a:pPr>
                <a:defRPr/>
              </a:pPr>
              <a:t>‹#›</a:t>
            </a:fld>
            <a:endParaRPr lang="el-G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F7470C1-9986-4510-BCB1-0691F015C22A}" type="slidenum">
              <a:rPr lang="el-GR"/>
              <a:pPr>
                <a:defRPr/>
              </a:pPr>
              <a:t>‹#›</a:t>
            </a:fld>
            <a:endParaRPr lang="el-G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55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13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A759819-F457-4949-BE20-5249377D30D1}" type="slidenum">
              <a:rPr lang="el-GR"/>
              <a:pPr>
                <a:defRPr/>
              </a:pPr>
              <a:t>‹#›</a:t>
            </a:fld>
            <a:endParaRPr lang="el-G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34C5EF6-E524-4716-9BF4-C5FCA43B9B96}" type="slidenum">
              <a:rPr lang="el-GR"/>
              <a:pPr>
                <a:defRPr/>
              </a:pPr>
              <a:t>‹#›</a:t>
            </a:fld>
            <a:endParaRPr lang="el-G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E2E4814-4019-477D-B7B8-4E58ACD548DE}" type="slidenum">
              <a:rPr lang="el-GR"/>
              <a:pPr>
                <a:defRPr/>
              </a:pPr>
              <a:t>‹#›</a:t>
            </a:fld>
            <a:endParaRPr lang="el-G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8" y="609600"/>
            <a:ext cx="2185988"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5" y="609600"/>
            <a:ext cx="640556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7A8EC1D-16AE-4695-BAF9-E3F2070C3C5F}" type="slidenum">
              <a:rPr lang="el-GR"/>
              <a:pPr>
                <a:defRPr/>
              </a:pPr>
              <a:t>‹#›</a:t>
            </a:fld>
            <a:endParaRPr lang="el-G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71525" y="609600"/>
            <a:ext cx="874395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771525" y="1981200"/>
            <a:ext cx="8743950" cy="41148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E4394E9-B7F8-4C61-992E-41F7709364DE}" type="slidenum">
              <a:rPr lang="el-GR"/>
              <a:pPr>
                <a:defRPr/>
              </a:pPr>
              <a:t>‹#›</a:t>
            </a:fld>
            <a:endParaRPr lang="el-G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432"/>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A5A2FBA7-ABE1-4A92-8CE3-43601ADA7BD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9051DE80-7094-4B60-9832-96D085C629F8}"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E2185423-2F27-41F2-9ED3-72B02DAF9D68}" type="slidenum">
              <a:rPr lang="el-GR"/>
              <a:pPr>
                <a:defRPr/>
              </a:pPr>
              <a:t>‹#›</a:t>
            </a:fld>
            <a:endParaRPr lang="el-G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602" y="4406907"/>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7F5F4A17-987C-452E-9A5C-5622CA39760C}" type="slidenum">
              <a:rPr lang="el-GR"/>
              <a:pPr>
                <a:defRPr/>
              </a:pPr>
              <a:t>‹#›</a:t>
            </a:fld>
            <a:endParaRPr lang="el-G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6"/>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6" name="Rectangle 7"/>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7" name="Rectangle 8"/>
          <p:cNvSpPr>
            <a:spLocks noGrp="1" noChangeArrowheads="1"/>
          </p:cNvSpPr>
          <p:nvPr>
            <p:ph type="sldNum" sz="quarter" idx="12"/>
          </p:nvPr>
        </p:nvSpPr>
        <p:spPr/>
        <p:txBody>
          <a:bodyPr/>
          <a:lstStyle>
            <a:lvl1pPr>
              <a:defRPr>
                <a:ea typeface="ＭＳ Ｐゴシック" pitchFamily="34" charset="-128"/>
              </a:defRPr>
            </a:lvl1pPr>
          </a:lstStyle>
          <a:p>
            <a:pPr>
              <a:defRPr/>
            </a:pPr>
            <a:fld id="{E3B5DAA9-E7F5-4EC5-B784-5753162D5B9A}" type="slidenum">
              <a:rPr lang="el-GR"/>
              <a:pPr>
                <a:defRPr/>
              </a:pPr>
              <a:t>‹#›</a:t>
            </a:fld>
            <a:endParaRPr lang="el-G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5657"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5657"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8"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9"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18B1A2C7-3741-4DCB-9F34-415F65CCAF32}" type="slidenum">
              <a:rPr lang="el-GR"/>
              <a:pPr>
                <a:defRPr/>
              </a:pPr>
              <a:t>‹#›</a:t>
            </a:fld>
            <a:endParaRPr lang="el-G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4"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5"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5CCEF8AB-0155-45F6-AF56-1C608D725602}" type="slidenum">
              <a:rPr lang="el-GR"/>
              <a:pPr>
                <a:defRPr/>
              </a:pPr>
              <a:t>‹#›</a:t>
            </a:fld>
            <a:endParaRPr lang="el-G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3"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4"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D59DF1B1-88F6-4BBF-9D75-E5CC71967F83}" type="slidenum">
              <a:rPr lang="el-GR"/>
              <a:pPr>
                <a:defRPr/>
              </a:pPr>
              <a:t>‹#›</a:t>
            </a:fld>
            <a:endParaRPr lang="el-G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4" y="273050"/>
            <a:ext cx="3384352"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1931" y="27305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4"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6"/>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6" name="Rectangle 7"/>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7" name="Rectangle 8"/>
          <p:cNvSpPr>
            <a:spLocks noGrp="1" noChangeArrowheads="1"/>
          </p:cNvSpPr>
          <p:nvPr>
            <p:ph type="sldNum" sz="quarter" idx="12"/>
          </p:nvPr>
        </p:nvSpPr>
        <p:spPr/>
        <p:txBody>
          <a:bodyPr/>
          <a:lstStyle>
            <a:lvl1pPr>
              <a:defRPr>
                <a:ea typeface="ＭＳ Ｐゴシック" pitchFamily="34" charset="-128"/>
              </a:defRPr>
            </a:lvl1pPr>
          </a:lstStyle>
          <a:p>
            <a:pPr>
              <a:defRPr/>
            </a:pPr>
            <a:fld id="{CB02BF81-8B01-4F8F-82D6-8684383FC745}" type="slidenum">
              <a:rPr lang="el-GR"/>
              <a:pPr>
                <a:defRPr/>
              </a:pPr>
              <a:t>‹#›</a:t>
            </a:fld>
            <a:endParaRPr lang="el-G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324"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6"/>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6" name="Rectangle 7"/>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7" name="Rectangle 8"/>
          <p:cNvSpPr>
            <a:spLocks noGrp="1" noChangeArrowheads="1"/>
          </p:cNvSpPr>
          <p:nvPr>
            <p:ph type="sldNum" sz="quarter" idx="12"/>
          </p:nvPr>
        </p:nvSpPr>
        <p:spPr/>
        <p:txBody>
          <a:bodyPr/>
          <a:lstStyle>
            <a:lvl1pPr>
              <a:defRPr>
                <a:ea typeface="ＭＳ Ｐゴシック" pitchFamily="34" charset="-128"/>
              </a:defRPr>
            </a:lvl1pPr>
          </a:lstStyle>
          <a:p>
            <a:pPr>
              <a:defRPr/>
            </a:pPr>
            <a:fld id="{474DF65B-E854-494E-9B53-DEADE7B731D5}" type="slidenum">
              <a:rPr lang="el-GR"/>
              <a:pPr>
                <a:defRPr/>
              </a:pPr>
              <a:t>‹#›</a:t>
            </a:fld>
            <a:endParaRPr lang="el-G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5ECD11A9-C020-4EC8-B372-B31E1E47812D}" type="slidenum">
              <a:rPr lang="el-GR"/>
              <a:pPr>
                <a:defRPr/>
              </a:pPr>
              <a:t>‹#›</a:t>
            </a:fld>
            <a:endParaRPr lang="el-G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7" y="609600"/>
            <a:ext cx="2185988"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7" y="609600"/>
            <a:ext cx="638651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BEE3F1A7-2249-457E-A520-D473D64F9164}"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86C731FF-32F9-4A72-B078-8A111FED41DE}" type="slidenum">
              <a:rPr lang="el-GR"/>
              <a:pPr>
                <a:defRPr/>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3131" y="142885"/>
            <a:ext cx="8093869" cy="492443"/>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05413" y="1501775"/>
            <a:ext cx="4650581" cy="460533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227442" y="1501784"/>
            <a:ext cx="4650581" cy="22256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227442" y="3879860"/>
            <a:ext cx="4650581" cy="22272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sldNum" sz="quarter" idx="11"/>
          </p:nvPr>
        </p:nvSpPr>
        <p:spPr>
          <a:ln/>
        </p:spPr>
        <p:txBody>
          <a:bodyPr/>
          <a:lstStyle>
            <a:lvl1pPr>
              <a:defRPr/>
            </a:lvl1pPr>
          </a:lstStyle>
          <a:p>
            <a:pPr>
              <a:defRPr/>
            </a:pPr>
            <a:fld id="{F515C95F-FDD7-4DC6-8BFB-E4C0F9F67D29}" type="slidenum">
              <a:rPr lang="en-US"/>
              <a:pPr>
                <a:defRPr/>
              </a:pPr>
              <a:t>‹#›</a:t>
            </a:fld>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426"/>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5" name="4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894E88DA-8360-4D66-A274-51216C6F6C6F}" type="slidenum">
              <a:rPr lang="en-GB"/>
              <a:pPr>
                <a:defRPr/>
              </a:pPr>
              <a:t>‹#›</a:t>
            </a:fld>
            <a:endParaRPr lang="en-GB"/>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5" name="4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8EE0595C-3ABA-400C-B8D5-3072EADF8246}" type="slidenum">
              <a:rPr lang="en-GB"/>
              <a:pPr>
                <a:defRPr/>
              </a:pPr>
              <a:t>‹#›</a:t>
            </a:fld>
            <a:endParaRPr lang="en-GB"/>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602" y="4406901"/>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5" name="4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3C9D2CC4-D848-4F5B-9C6A-9B4B71DD7F18}" type="slidenum">
              <a:rPr lang="en-GB"/>
              <a:pPr>
                <a:defRPr/>
              </a:pPr>
              <a:t>‹#›</a:t>
            </a:fld>
            <a:endParaRPr lang="en-GB"/>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7" name="6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FDF500E9-3889-4C77-A32F-BC92A195D1B7}" type="slidenum">
              <a:rPr lang="en-GB"/>
              <a:pPr>
                <a:defRPr/>
              </a:pPr>
              <a:t>‹#›</a:t>
            </a:fld>
            <a:endParaRPr lang="en-GB"/>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8" name="7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9" name="8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A4BA5C21-4DD3-464C-B657-E185FA62F6A6}" type="slidenum">
              <a:rPr lang="en-GB"/>
              <a:pPr>
                <a:defRPr/>
              </a:pPr>
              <a:t>‹#›</a:t>
            </a:fld>
            <a:endParaRPr lang="en-GB"/>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4" name="3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5" name="4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B7963537-71D6-4B6B-906B-2D81ACEF3FE6}" type="slidenum">
              <a:rPr lang="en-GB"/>
              <a:pPr>
                <a:defRPr/>
              </a:pPr>
              <a:t>‹#›</a:t>
            </a:fld>
            <a:endParaRPr lang="en-GB"/>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3" name="2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4" name="3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FC9FA787-FD0E-459F-879D-CBF9321AB16C}" type="slidenum">
              <a:rPr lang="en-GB"/>
              <a:pPr>
                <a:defRPr/>
              </a:pPr>
              <a:t>‹#›</a:t>
            </a:fld>
            <a:endParaRPr lang="en-GB"/>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1" y="273050"/>
            <a:ext cx="3384352"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7" name="6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C483EC74-DA61-4481-83D3-7DF9F12CFF96}" type="slidenum">
              <a:rPr lang="en-GB"/>
              <a:pPr>
                <a:defRPr/>
              </a:pPr>
              <a:t>‹#›</a:t>
            </a:fld>
            <a:endParaRPr lang="en-GB"/>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324"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7" name="6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9997C7F1-F169-4CFB-8B8C-2390873A7E16}"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3050"/>
            <a:ext cx="338455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870D468-0A5B-460B-BE88-1E25FD426A32}" type="slidenum">
              <a:rPr lang="el-GR"/>
              <a:pPr>
                <a:defRPr/>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5" name="4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9B5859B0-2E0F-4851-A8FA-B9CB75B1E65B}" type="slidenum">
              <a:rPr lang="en-GB"/>
              <a:pPr>
                <a:defRPr/>
              </a:pPr>
              <a:t>‹#›</a:t>
            </a:fld>
            <a:endParaRPr lang="en-GB"/>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458075" y="274639"/>
            <a:ext cx="2314575"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14350" y="274639"/>
            <a:ext cx="6772275"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5" name="4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A87D58B4-9E80-4983-A566-3C55EC1D986D}" type="slidenum">
              <a:rPr lang="en-GB"/>
              <a:pPr>
                <a:defRPr/>
              </a:pPr>
              <a:t>‹#›</a:t>
            </a:fld>
            <a:endParaRPr lang="en-GB"/>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514350" y="274639"/>
            <a:ext cx="92583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4" name="3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5" name="4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82252CB9-10B9-4239-A669-343DFB1C2FD0}" type="slidenum">
              <a:rPr lang="en-GB"/>
              <a:pPr>
                <a:defRPr/>
              </a:pPr>
              <a:t>‹#›</a:t>
            </a:fld>
            <a:endParaRPr lang="en-GB"/>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514350" y="1600201"/>
            <a:ext cx="9258300" cy="4525963"/>
          </a:xfrm>
        </p:spPr>
        <p:txBody>
          <a:bodyPr/>
          <a:lstStyle/>
          <a:p>
            <a:pPr lvl="0"/>
            <a:endParaRPr lang="el-GR" noProof="0" smtClean="0"/>
          </a:p>
        </p:txBody>
      </p:sp>
      <p:sp>
        <p:nvSpPr>
          <p:cNvPr id="4" name="3 - Θέση ημερομηνίας"/>
          <p:cNvSpPr>
            <a:spLocks noGrp="1"/>
          </p:cNvSpPr>
          <p:nvPr>
            <p:ph type="dt" sz="half" idx="10"/>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5" name="4 - Θέση υποσέλιδου"/>
          <p:cNvSpPr>
            <a:spLocks noGrp="1"/>
          </p:cNvSpPr>
          <p:nvPr>
            <p:ph type="ftr" sz="quarter" idx="11"/>
          </p:nvPr>
        </p:nvSpPr>
        <p:spPr/>
        <p:txBody>
          <a:bodyPr/>
          <a:lstStyle>
            <a:lvl1pPr>
              <a:defRPr>
                <a:latin typeface="Times New Roman" pitchFamily="18" charset="0"/>
                <a:ea typeface="ＭＳ Ｐゴシック" pitchFamily="34" charset="-128"/>
                <a:cs typeface="Arial" charset="0"/>
              </a:defRPr>
            </a:lvl1pPr>
          </a:lstStyle>
          <a:p>
            <a:pPr>
              <a:defRPr/>
            </a:pPr>
            <a:endParaRPr lang="en-GB"/>
          </a:p>
        </p:txBody>
      </p:sp>
      <p:sp>
        <p:nvSpPr>
          <p:cNvPr id="6" name="5 - Θέση αριθμού διαφάνειας"/>
          <p:cNvSpPr>
            <a:spLocks noGrp="1"/>
          </p:cNvSpPr>
          <p:nvPr>
            <p:ph type="sldNum" sz="quarter" idx="12"/>
          </p:nvPr>
        </p:nvSpPr>
        <p:spPr/>
        <p:txBody>
          <a:bodyPr/>
          <a:lstStyle>
            <a:lvl1pPr>
              <a:defRPr>
                <a:latin typeface="Times New Roman" pitchFamily="18" charset="0"/>
                <a:ea typeface="ＭＳ Ｐゴシック" pitchFamily="34" charset="-128"/>
                <a:cs typeface="Arial" charset="0"/>
              </a:defRPr>
            </a:lvl1pPr>
          </a:lstStyle>
          <a:p>
            <a:pPr>
              <a:defRPr/>
            </a:pPr>
            <a:fld id="{61F99746-79E7-43B3-9068-2DA0A511FAE8}" type="slidenum">
              <a:rPr lang="en-GB"/>
              <a:pPr>
                <a:defRPr/>
              </a:pPr>
              <a:t>‹#›</a:t>
            </a:fld>
            <a:endParaRPr lang="en-GB"/>
          </a:p>
        </p:txBody>
      </p:sp>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557"/>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b="1">
                <a:ea typeface="ＭＳ Ｐゴシック" pitchFamily="34" charset="-128"/>
              </a:defRPr>
            </a:lvl1pPr>
          </a:lstStyle>
          <a:p>
            <a:pPr>
              <a:defRPr/>
            </a:pPr>
            <a:fld id="{4F3373C9-E561-4DD9-8DD1-E31DBC8DCDA5}" type="slidenum">
              <a:rPr lang="el-GR"/>
              <a:pPr>
                <a:defRPr/>
              </a:pPr>
              <a:t>‹#›</a:t>
            </a:fld>
            <a:endParaRPr lang="el-G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b="1">
                <a:ea typeface="ＭＳ Ｐゴシック" pitchFamily="34" charset="-128"/>
              </a:defRPr>
            </a:lvl1pPr>
          </a:lstStyle>
          <a:p>
            <a:pPr>
              <a:defRPr/>
            </a:pPr>
            <a:fld id="{73D5CB1D-AE46-4968-8C84-DE5D2629DA38}" type="slidenum">
              <a:rPr lang="el-GR"/>
              <a:pPr>
                <a:defRPr/>
              </a:pPr>
              <a:t>‹#›</a:t>
            </a:fld>
            <a:endParaRPr lang="el-G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7032"/>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b="1">
                <a:ea typeface="ＭＳ Ｐゴシック" pitchFamily="34" charset="-128"/>
              </a:defRPr>
            </a:lvl1pPr>
          </a:lstStyle>
          <a:p>
            <a:pPr>
              <a:defRPr/>
            </a:pPr>
            <a:fld id="{F385B971-1609-433C-95ED-A2A4FD5B7257}" type="slidenum">
              <a:rPr lang="el-GR"/>
              <a:pPr>
                <a:defRPr/>
              </a:pPr>
              <a:t>‹#›</a:t>
            </a:fld>
            <a:endParaRPr lang="el-G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68"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1977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6"/>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6" name="Rectangle 7"/>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7" name="Rectangle 8"/>
          <p:cNvSpPr>
            <a:spLocks noGrp="1" noChangeArrowheads="1"/>
          </p:cNvSpPr>
          <p:nvPr>
            <p:ph type="sldNum" sz="quarter" idx="12"/>
          </p:nvPr>
        </p:nvSpPr>
        <p:spPr/>
        <p:txBody>
          <a:bodyPr/>
          <a:lstStyle>
            <a:lvl1pPr>
              <a:defRPr b="1">
                <a:ea typeface="ＭＳ Ｐゴシック" pitchFamily="34" charset="-128"/>
              </a:defRPr>
            </a:lvl1pPr>
          </a:lstStyle>
          <a:p>
            <a:pPr>
              <a:defRPr/>
            </a:pPr>
            <a:fld id="{AB94DD89-E56C-4DEC-A6EE-DAB7AC8D5B87}" type="slidenum">
              <a:rPr lang="el-GR"/>
              <a:pPr>
                <a:defRPr/>
              </a:pPr>
              <a:t>‹#›</a:t>
            </a:fld>
            <a:endParaRPr lang="el-G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8" name="Rectangle 5"/>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9" name="Rectangle 6"/>
          <p:cNvSpPr>
            <a:spLocks noGrp="1" noChangeArrowheads="1"/>
          </p:cNvSpPr>
          <p:nvPr>
            <p:ph type="sldNum" sz="quarter" idx="12"/>
          </p:nvPr>
        </p:nvSpPr>
        <p:spPr/>
        <p:txBody>
          <a:bodyPr/>
          <a:lstStyle>
            <a:lvl1pPr>
              <a:defRPr b="1">
                <a:ea typeface="ＭＳ Ｐゴシック" pitchFamily="34" charset="-128"/>
              </a:defRPr>
            </a:lvl1pPr>
          </a:lstStyle>
          <a:p>
            <a:pPr>
              <a:defRPr/>
            </a:pPr>
            <a:fld id="{185E9FCD-D72C-415F-92E8-E6111C662138}" type="slidenum">
              <a:rPr lang="el-GR"/>
              <a:pPr>
                <a:defRPr/>
              </a:pPr>
              <a:t>‹#›</a:t>
            </a:fld>
            <a:endParaRPr lang="el-G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4" name="Rectangle 5"/>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5" name="Rectangle 6"/>
          <p:cNvSpPr>
            <a:spLocks noGrp="1" noChangeArrowheads="1"/>
          </p:cNvSpPr>
          <p:nvPr>
            <p:ph type="sldNum" sz="quarter" idx="12"/>
          </p:nvPr>
        </p:nvSpPr>
        <p:spPr/>
        <p:txBody>
          <a:bodyPr/>
          <a:lstStyle>
            <a:lvl1pPr>
              <a:defRPr b="1">
                <a:ea typeface="ＭＳ Ｐゴシック" pitchFamily="34" charset="-128"/>
              </a:defRPr>
            </a:lvl1pPr>
          </a:lstStyle>
          <a:p>
            <a:pPr>
              <a:defRPr/>
            </a:pPr>
            <a:fld id="{70A24553-422A-45F8-BCE1-3DCFCE8C91C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E4B3D4F-B9B7-4FDA-9F39-46556DBAB2DF}" type="slidenum">
              <a:rPr lang="el-GR"/>
              <a:pPr>
                <a:defRPr/>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3" name="Rectangle 5"/>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4" name="Rectangle 6"/>
          <p:cNvSpPr>
            <a:spLocks noGrp="1" noChangeArrowheads="1"/>
          </p:cNvSpPr>
          <p:nvPr>
            <p:ph type="sldNum" sz="quarter" idx="12"/>
          </p:nvPr>
        </p:nvSpPr>
        <p:spPr/>
        <p:txBody>
          <a:bodyPr/>
          <a:lstStyle>
            <a:lvl1pPr>
              <a:defRPr b="1">
                <a:ea typeface="ＭＳ Ｐゴシック" pitchFamily="34" charset="-128"/>
              </a:defRPr>
            </a:lvl1pPr>
          </a:lstStyle>
          <a:p>
            <a:pPr>
              <a:defRPr/>
            </a:pPr>
            <a:fld id="{6267B493-029B-450E-B2F3-3FEBA6DA1C1D}" type="slidenum">
              <a:rPr lang="el-GR"/>
              <a:pPr>
                <a:defRPr/>
              </a:pPr>
              <a:t>‹#›</a:t>
            </a:fld>
            <a:endParaRPr lang="el-G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55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097"/>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6"/>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6" name="Rectangle 7"/>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7" name="Rectangle 8"/>
          <p:cNvSpPr>
            <a:spLocks noGrp="1" noChangeArrowheads="1"/>
          </p:cNvSpPr>
          <p:nvPr>
            <p:ph type="sldNum" sz="quarter" idx="12"/>
          </p:nvPr>
        </p:nvSpPr>
        <p:spPr/>
        <p:txBody>
          <a:bodyPr/>
          <a:lstStyle>
            <a:lvl1pPr>
              <a:defRPr b="1">
                <a:ea typeface="ＭＳ Ｐゴシック" pitchFamily="34" charset="-128"/>
              </a:defRPr>
            </a:lvl1pPr>
          </a:lstStyle>
          <a:p>
            <a:pPr>
              <a:defRPr/>
            </a:pPr>
            <a:fld id="{75BAA011-B537-4C5A-8A5A-E57649EB0D56}" type="slidenum">
              <a:rPr lang="el-GR"/>
              <a:pPr>
                <a:defRPr/>
              </a:pPr>
              <a:t>‹#›</a:t>
            </a:fld>
            <a:endParaRPr lang="el-G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6"/>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6" name="Rectangle 7"/>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7" name="Rectangle 8"/>
          <p:cNvSpPr>
            <a:spLocks noGrp="1" noChangeArrowheads="1"/>
          </p:cNvSpPr>
          <p:nvPr>
            <p:ph type="sldNum" sz="quarter" idx="12"/>
          </p:nvPr>
        </p:nvSpPr>
        <p:spPr/>
        <p:txBody>
          <a:bodyPr/>
          <a:lstStyle>
            <a:lvl1pPr>
              <a:defRPr b="1">
                <a:ea typeface="ＭＳ Ｐゴシック" pitchFamily="34" charset="-128"/>
              </a:defRPr>
            </a:lvl1pPr>
          </a:lstStyle>
          <a:p>
            <a:pPr>
              <a:defRPr/>
            </a:pPr>
            <a:fld id="{43147C20-79F4-45D6-BADE-E9D0313A72EB}" type="slidenum">
              <a:rPr lang="el-GR"/>
              <a:pPr>
                <a:defRPr/>
              </a:pPr>
              <a:t>‹#›</a:t>
            </a:fld>
            <a:endParaRPr lang="el-G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b="1">
                <a:ea typeface="ＭＳ Ｐゴシック" pitchFamily="34" charset="-128"/>
              </a:defRPr>
            </a:lvl1pPr>
          </a:lstStyle>
          <a:p>
            <a:pPr>
              <a:defRPr/>
            </a:pPr>
            <a:fld id="{10AF6B6F-8AE8-4AF1-A52D-573A9A901A24}" type="slidenum">
              <a:rPr lang="el-GR"/>
              <a:pPr>
                <a:defRPr/>
              </a:pPr>
              <a:t>‹#›</a:t>
            </a:fld>
            <a:endParaRPr lang="el-G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8" y="609600"/>
            <a:ext cx="2185988"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5" y="609600"/>
            <a:ext cx="640556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lgn="ctr">
              <a:defRPr b="1">
                <a:ea typeface="ＭＳ Ｐゴシック" pitchFamily="34" charset="-128"/>
              </a:defRPr>
            </a:lvl1pPr>
          </a:lstStyle>
          <a:p>
            <a:pPr>
              <a:defRPr/>
            </a:pPr>
            <a:endParaRPr lang="el-GR"/>
          </a:p>
        </p:txBody>
      </p:sp>
      <p:sp>
        <p:nvSpPr>
          <p:cNvPr id="5" name="Rectangle 5"/>
          <p:cNvSpPr>
            <a:spLocks noGrp="1" noChangeArrowheads="1"/>
          </p:cNvSpPr>
          <p:nvPr>
            <p:ph type="ftr" sz="quarter" idx="11"/>
          </p:nvPr>
        </p:nvSpPr>
        <p:spPr/>
        <p:txBody>
          <a:bodyPr/>
          <a:lstStyle>
            <a:lvl1pPr>
              <a:defRPr b="1">
                <a:ea typeface="ＭＳ Ｐゴシック" pitchFamily="34" charset="-128"/>
              </a:defRPr>
            </a:lvl1pPr>
          </a:lstStyle>
          <a:p>
            <a:pPr>
              <a:defRPr/>
            </a:pPr>
            <a:endParaRPr lang="el-GR"/>
          </a:p>
        </p:txBody>
      </p:sp>
      <p:sp>
        <p:nvSpPr>
          <p:cNvPr id="6" name="Rectangle 6"/>
          <p:cNvSpPr>
            <a:spLocks noGrp="1" noChangeArrowheads="1"/>
          </p:cNvSpPr>
          <p:nvPr>
            <p:ph type="sldNum" sz="quarter" idx="12"/>
          </p:nvPr>
        </p:nvSpPr>
        <p:spPr/>
        <p:txBody>
          <a:bodyPr/>
          <a:lstStyle>
            <a:lvl1pPr>
              <a:defRPr b="1">
                <a:ea typeface="ＭＳ Ｐゴシック" pitchFamily="34" charset="-128"/>
              </a:defRPr>
            </a:lvl1pPr>
          </a:lstStyle>
          <a:p>
            <a:pPr>
              <a:defRPr/>
            </a:pPr>
            <a:fld id="{28E8C90A-8A85-4227-8D85-2FC9D2E3E190}" type="slidenum">
              <a:rPr lang="el-GR"/>
              <a:pPr>
                <a:defRPr/>
              </a:pPr>
              <a:t>‹#›</a:t>
            </a:fld>
            <a:endParaRPr lang="el-G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4" name="Picture 2" descr="CEPHEUS_Border_2"/>
          <p:cNvPicPr>
            <a:picLocks noChangeAspect="1" noChangeArrowheads="1"/>
          </p:cNvPicPr>
          <p:nvPr userDrawn="1"/>
        </p:nvPicPr>
        <p:blipFill>
          <a:blip r:embed="rId2"/>
          <a:srcRect b="8104"/>
          <a:stretch>
            <a:fillRect/>
          </a:stretch>
        </p:blipFill>
        <p:spPr bwMode="auto">
          <a:xfrm>
            <a:off x="0" y="0"/>
            <a:ext cx="10287000" cy="6858000"/>
          </a:xfrm>
          <a:prstGeom prst="rect">
            <a:avLst/>
          </a:prstGeom>
          <a:noFill/>
          <a:ln w="9525">
            <a:noFill/>
            <a:miter lim="800000"/>
            <a:headEnd/>
            <a:tailEnd/>
          </a:ln>
        </p:spPr>
      </p:pic>
      <p:pic>
        <p:nvPicPr>
          <p:cNvPr id="5" name="Picture 11" descr="CEPHEUS_King-4"/>
          <p:cNvPicPr>
            <a:picLocks noChangeAspect="1" noChangeArrowheads="1"/>
          </p:cNvPicPr>
          <p:nvPr userDrawn="1"/>
        </p:nvPicPr>
        <p:blipFill>
          <a:blip r:embed="rId3"/>
          <a:srcRect/>
          <a:stretch>
            <a:fillRect/>
          </a:stretch>
        </p:blipFill>
        <p:spPr bwMode="auto">
          <a:xfrm>
            <a:off x="3343275" y="609600"/>
            <a:ext cx="3600450" cy="3200400"/>
          </a:xfrm>
          <a:prstGeom prst="rect">
            <a:avLst/>
          </a:prstGeom>
          <a:noFill/>
          <a:ln w="9525">
            <a:noFill/>
            <a:miter lim="800000"/>
            <a:headEnd/>
            <a:tailEnd/>
          </a:ln>
        </p:spPr>
      </p:pic>
      <p:pic>
        <p:nvPicPr>
          <p:cNvPr id="6" name="Picture 12" descr="CEPHEUS LOGO_3"/>
          <p:cNvPicPr>
            <a:picLocks noChangeAspect="1" noChangeArrowheads="1"/>
          </p:cNvPicPr>
          <p:nvPr userDrawn="1"/>
        </p:nvPicPr>
        <p:blipFill>
          <a:blip r:embed="rId4"/>
          <a:srcRect/>
          <a:stretch>
            <a:fillRect/>
          </a:stretch>
        </p:blipFill>
        <p:spPr bwMode="auto">
          <a:xfrm>
            <a:off x="3000375" y="3200400"/>
            <a:ext cx="4200525" cy="1031875"/>
          </a:xfrm>
          <a:prstGeom prst="rect">
            <a:avLst/>
          </a:prstGeom>
          <a:noFill/>
          <a:ln w="9525">
            <a:noFill/>
            <a:miter lim="800000"/>
            <a:headEnd/>
            <a:tailEnd/>
          </a:ln>
        </p:spPr>
      </p:pic>
      <p:pic>
        <p:nvPicPr>
          <p:cNvPr id="7" name="Picture 7" descr="AZ Cardiologo-4C"/>
          <p:cNvPicPr>
            <a:picLocks noChangeAspect="1" noChangeArrowheads="1"/>
          </p:cNvPicPr>
          <p:nvPr userDrawn="1"/>
        </p:nvPicPr>
        <p:blipFill>
          <a:blip r:embed="rId5"/>
          <a:srcRect/>
          <a:stretch>
            <a:fillRect/>
          </a:stretch>
        </p:blipFill>
        <p:spPr bwMode="auto">
          <a:xfrm>
            <a:off x="8266113" y="6146800"/>
            <a:ext cx="1620837" cy="495300"/>
          </a:xfrm>
          <a:prstGeom prst="rect">
            <a:avLst/>
          </a:prstGeom>
          <a:noFill/>
          <a:ln w="9525">
            <a:noFill/>
            <a:miter lim="800000"/>
            <a:headEnd/>
            <a:tailEnd/>
          </a:ln>
        </p:spPr>
      </p:pic>
      <p:sp>
        <p:nvSpPr>
          <p:cNvPr id="79875" name="Rectangle 3"/>
          <p:cNvSpPr>
            <a:spLocks noGrp="1" noChangeArrowheads="1"/>
          </p:cNvSpPr>
          <p:nvPr>
            <p:ph type="ctrTitle"/>
          </p:nvPr>
        </p:nvSpPr>
        <p:spPr>
          <a:xfrm>
            <a:off x="969963" y="4289425"/>
            <a:ext cx="8704262" cy="1143000"/>
          </a:xfrm>
        </p:spPr>
        <p:txBody>
          <a:bodyPr/>
          <a:lstStyle>
            <a:lvl1pPr algn="ctr">
              <a:defRPr>
                <a:latin typeface="HelveticaNeueLTStd-Bd" charset="0"/>
              </a:defRPr>
            </a:lvl1pPr>
          </a:lstStyle>
          <a:p>
            <a:endParaRPr lang="nl-NL"/>
          </a:p>
        </p:txBody>
      </p:sp>
      <p:sp>
        <p:nvSpPr>
          <p:cNvPr id="79878" name="Rectangle 6"/>
          <p:cNvSpPr>
            <a:spLocks noGrp="1" noChangeArrowheads="1"/>
          </p:cNvSpPr>
          <p:nvPr>
            <p:ph type="subTitle" idx="1"/>
          </p:nvPr>
        </p:nvSpPr>
        <p:spPr>
          <a:xfrm>
            <a:off x="1325563" y="6858000"/>
            <a:ext cx="72009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5"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6" name="Rectangle 8"/>
          <p:cNvSpPr>
            <a:spLocks noGrp="1" noChangeArrowheads="1"/>
          </p:cNvSpPr>
          <p:nvPr>
            <p:ph type="sldNum" sz="quarter" idx="12"/>
          </p:nvPr>
        </p:nvSpPr>
        <p:spPr/>
        <p:txBody>
          <a:bodyPr/>
          <a:lstStyle>
            <a:lvl1pPr>
              <a:defRPr b="1">
                <a:cs typeface="Arial" charset="0"/>
              </a:defRPr>
            </a:lvl1pPr>
          </a:lstStyle>
          <a:p>
            <a:pPr>
              <a:defRPr/>
            </a:pPr>
            <a:fld id="{6740E9A1-49F5-47CA-9E44-9312C72AAD7A}"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7048"/>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5"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6" name="Rectangle 8"/>
          <p:cNvSpPr>
            <a:spLocks noGrp="1" noChangeArrowheads="1"/>
          </p:cNvSpPr>
          <p:nvPr>
            <p:ph type="sldNum" sz="quarter" idx="12"/>
          </p:nvPr>
        </p:nvSpPr>
        <p:spPr/>
        <p:txBody>
          <a:bodyPr/>
          <a:lstStyle>
            <a:lvl1pPr>
              <a:defRPr b="1">
                <a:cs typeface="Arial" charset="0"/>
              </a:defRPr>
            </a:lvl1pPr>
          </a:lstStyle>
          <a:p>
            <a:pPr>
              <a:defRPr/>
            </a:pPr>
            <a:fld id="{21D5D4A5-A14B-4C94-B98B-DA635716ECE4}"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128769" y="1346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576971" y="1346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6"/>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6" name="Rectangle 7"/>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7" name="Rectangle 8"/>
          <p:cNvSpPr>
            <a:spLocks noGrp="1" noChangeArrowheads="1"/>
          </p:cNvSpPr>
          <p:nvPr>
            <p:ph type="sldNum" sz="quarter" idx="12"/>
          </p:nvPr>
        </p:nvSpPr>
        <p:spPr/>
        <p:txBody>
          <a:bodyPr/>
          <a:lstStyle>
            <a:lvl1pPr>
              <a:defRPr b="1">
                <a:cs typeface="Arial" charset="0"/>
              </a:defRPr>
            </a:lvl1pPr>
          </a:lstStyle>
          <a:p>
            <a:pPr>
              <a:defRPr/>
            </a:pPr>
            <a:fld id="{B66B2272-C41B-428C-AA56-E342F723569B}"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0"/>
          <p:cNvSpPr>
            <a:spLocks noGrp="1" noChangeArrowheads="1"/>
          </p:cNvSpPr>
          <p:nvPr>
            <p:ph type="dt" sz="half" idx="10"/>
          </p:nvPr>
        </p:nvSpPr>
        <p:spPr/>
        <p:txBody>
          <a:bodyPr/>
          <a:lstStyle>
            <a:lvl1pPr algn="ctr">
              <a:defRPr b="1">
                <a:cs typeface="Arial" charset="0"/>
              </a:defRPr>
            </a:lvl1pPr>
          </a:lstStyle>
          <a:p>
            <a:pPr>
              <a:defRPr/>
            </a:pPr>
            <a:endParaRPr lang="en-US"/>
          </a:p>
        </p:txBody>
      </p:sp>
      <p:sp>
        <p:nvSpPr>
          <p:cNvPr id="8" name="Rectangle 11"/>
          <p:cNvSpPr>
            <a:spLocks noGrp="1" noChangeArrowheads="1"/>
          </p:cNvSpPr>
          <p:nvPr>
            <p:ph type="ftr" sz="quarter" idx="11"/>
          </p:nvPr>
        </p:nvSpPr>
        <p:spPr/>
        <p:txBody>
          <a:bodyPr/>
          <a:lstStyle>
            <a:lvl1pPr>
              <a:defRPr b="1">
                <a:cs typeface="Arial" charset="0"/>
              </a:defRPr>
            </a:lvl1pPr>
          </a:lstStyle>
          <a:p>
            <a:pPr>
              <a:defRPr/>
            </a:pPr>
            <a:endParaRPr lang="en-US"/>
          </a:p>
        </p:txBody>
      </p:sp>
      <p:sp>
        <p:nvSpPr>
          <p:cNvPr id="9" name="Rectangle 12"/>
          <p:cNvSpPr>
            <a:spLocks noGrp="1" noChangeArrowheads="1"/>
          </p:cNvSpPr>
          <p:nvPr>
            <p:ph type="sldNum" sz="quarter" idx="12"/>
          </p:nvPr>
        </p:nvSpPr>
        <p:spPr/>
        <p:txBody>
          <a:bodyPr/>
          <a:lstStyle>
            <a:lvl1pPr>
              <a:defRPr b="1">
                <a:cs typeface="Arial" charset="0"/>
              </a:defRPr>
            </a:lvl1pPr>
          </a:lstStyle>
          <a:p>
            <a:pPr>
              <a:defRPr/>
            </a:pPr>
            <a:fld id="{3244DDB4-32E1-4BB8-A32A-188A628659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5.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6" Type="http://schemas.openxmlformats.org/officeDocument/2006/relationships/image" Target="../media/image8.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7.pn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686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3686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3687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88C2834-EB3E-48B2-BF18-0AEA4D63B53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8403" r:id="rId1"/>
    <p:sldLayoutId id="2147488404" r:id="rId2"/>
    <p:sldLayoutId id="2147488405" r:id="rId3"/>
    <p:sldLayoutId id="2147488406" r:id="rId4"/>
    <p:sldLayoutId id="2147488407" r:id="rId5"/>
    <p:sldLayoutId id="2147488408" r:id="rId6"/>
    <p:sldLayoutId id="2147488409" r:id="rId7"/>
    <p:sldLayoutId id="2147488410" r:id="rId8"/>
    <p:sldLayoutId id="2147488411" r:id="rId9"/>
    <p:sldLayoutId id="2147488412" r:id="rId10"/>
    <p:sldLayoutId id="21474884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2051"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55652"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55653"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55654"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F478035-14F1-4805-8DF7-EEA3F64908A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8414" r:id="rId1"/>
    <p:sldLayoutId id="2147488415" r:id="rId2"/>
    <p:sldLayoutId id="2147488416" r:id="rId3"/>
    <p:sldLayoutId id="2147488417" r:id="rId4"/>
    <p:sldLayoutId id="2147488418" r:id="rId5"/>
    <p:sldLayoutId id="2147488419" r:id="rId6"/>
    <p:sldLayoutId id="2147488420" r:id="rId7"/>
    <p:sldLayoutId id="2147488421" r:id="rId8"/>
    <p:sldLayoutId id="2147488422" r:id="rId9"/>
    <p:sldLayoutId id="2147488423" r:id="rId10"/>
    <p:sldLayoutId id="2147488424" r:id="rId11"/>
    <p:sldLayoutId id="2147488774" r:id="rId12"/>
    <p:sldLayoutId id="21474887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5363"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76836"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fld id="{DF0B9FEF-A3B1-4C4E-95E5-3431FECDC00D}" type="datetimeFigureOut">
              <a:rPr lang="el-GR"/>
              <a:pPr>
                <a:defRPr/>
              </a:pPr>
              <a:t>10/12/2014</a:t>
            </a:fld>
            <a:endParaRPr lang="el-GR"/>
          </a:p>
        </p:txBody>
      </p:sp>
      <p:sp>
        <p:nvSpPr>
          <p:cNvPr id="376837"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l-GR"/>
          </a:p>
        </p:txBody>
      </p:sp>
      <p:sp>
        <p:nvSpPr>
          <p:cNvPr id="376838"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A57040A-0B50-4A47-9EAA-A2BE354C022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8558" r:id="rId1"/>
    <p:sldLayoutId id="2147488559" r:id="rId2"/>
    <p:sldLayoutId id="2147488560" r:id="rId3"/>
    <p:sldLayoutId id="2147488561" r:id="rId4"/>
    <p:sldLayoutId id="2147488562" r:id="rId5"/>
    <p:sldLayoutId id="2147488563" r:id="rId6"/>
    <p:sldLayoutId id="2147488564" r:id="rId7"/>
    <p:sldLayoutId id="2147488565" r:id="rId8"/>
    <p:sldLayoutId id="2147488566" r:id="rId9"/>
    <p:sldLayoutId id="2147488567" r:id="rId10"/>
    <p:sldLayoutId id="21474885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28625" y="252413"/>
            <a:ext cx="9429750" cy="817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387" name="Rectangle 3"/>
          <p:cNvSpPr>
            <a:spLocks noGrp="1" noChangeArrowheads="1"/>
          </p:cNvSpPr>
          <p:nvPr>
            <p:ph type="body" idx="1"/>
          </p:nvPr>
        </p:nvSpPr>
        <p:spPr bwMode="auto">
          <a:xfrm>
            <a:off x="428625" y="1619250"/>
            <a:ext cx="942975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88" name="Text Box 4"/>
          <p:cNvSpPr txBox="1">
            <a:spLocks noChangeArrowheads="1"/>
          </p:cNvSpPr>
          <p:nvPr userDrawn="1"/>
        </p:nvSpPr>
        <p:spPr bwMode="auto">
          <a:xfrm>
            <a:off x="7146925" y="6565900"/>
            <a:ext cx="2927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GB" sz="1400" b="1" smtClean="0">
                <a:solidFill>
                  <a:srgbClr val="FFCC00"/>
                </a:solidFill>
                <a:latin typeface="Arial" charset="0"/>
              </a:rPr>
              <a:t>Updated slide kit, February 2006</a:t>
            </a:r>
          </a:p>
        </p:txBody>
      </p:sp>
      <p:sp>
        <p:nvSpPr>
          <p:cNvPr id="16389" name="Text Box 5"/>
          <p:cNvSpPr txBox="1">
            <a:spLocks noChangeArrowheads="1"/>
          </p:cNvSpPr>
          <p:nvPr userDrawn="1"/>
        </p:nvSpPr>
        <p:spPr bwMode="auto">
          <a:xfrm>
            <a:off x="9861550" y="0"/>
            <a:ext cx="403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fld id="{656C7BF8-F5E6-4ACD-8F36-D0A4B72CD4D1}" type="slidenum">
              <a:rPr lang="en-GB" sz="1400" smtClean="0">
                <a:solidFill>
                  <a:srgbClr val="FFFFFF"/>
                </a:solidFill>
                <a:latin typeface="Arial" charset="0"/>
              </a:rPr>
              <a:pPr algn="ctr" eaLnBrk="1" hangingPunct="1">
                <a:defRPr/>
              </a:pPr>
              <a:t>‹#›</a:t>
            </a:fld>
            <a:endParaRPr lang="en-GB" sz="1400" smtClean="0">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8659" r:id="rId1"/>
    <p:sldLayoutId id="2147488569" r:id="rId2"/>
    <p:sldLayoutId id="2147488570" r:id="rId3"/>
    <p:sldLayoutId id="2147488571" r:id="rId4"/>
    <p:sldLayoutId id="2147488572" r:id="rId5"/>
    <p:sldLayoutId id="2147488573" r:id="rId6"/>
    <p:sldLayoutId id="2147488574" r:id="rId7"/>
    <p:sldLayoutId id="2147488575" r:id="rId8"/>
    <p:sldLayoutId id="2147488576" r:id="rId9"/>
    <p:sldLayoutId id="2147488577" r:id="rId10"/>
    <p:sldLayoutId id="2147488578"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CC00"/>
          </a:solidFill>
          <a:latin typeface="+mj-lt"/>
          <a:ea typeface="+mj-ea"/>
          <a:cs typeface="+mj-cs"/>
        </a:defRPr>
      </a:lvl1pPr>
      <a:lvl2pPr algn="l" rtl="0" eaLnBrk="0" fontAlgn="base" hangingPunct="0">
        <a:spcBef>
          <a:spcPct val="0"/>
        </a:spcBef>
        <a:spcAft>
          <a:spcPct val="0"/>
        </a:spcAft>
        <a:defRPr sz="3200" b="1">
          <a:solidFill>
            <a:srgbClr val="FFCC00"/>
          </a:solidFill>
          <a:latin typeface="Arial" charset="0"/>
        </a:defRPr>
      </a:lvl2pPr>
      <a:lvl3pPr algn="l" rtl="0" eaLnBrk="0" fontAlgn="base" hangingPunct="0">
        <a:spcBef>
          <a:spcPct val="0"/>
        </a:spcBef>
        <a:spcAft>
          <a:spcPct val="0"/>
        </a:spcAft>
        <a:defRPr sz="3200" b="1">
          <a:solidFill>
            <a:srgbClr val="FFCC00"/>
          </a:solidFill>
          <a:latin typeface="Arial" charset="0"/>
        </a:defRPr>
      </a:lvl3pPr>
      <a:lvl4pPr algn="l" rtl="0" eaLnBrk="0" fontAlgn="base" hangingPunct="0">
        <a:spcBef>
          <a:spcPct val="0"/>
        </a:spcBef>
        <a:spcAft>
          <a:spcPct val="0"/>
        </a:spcAft>
        <a:defRPr sz="3200" b="1">
          <a:solidFill>
            <a:srgbClr val="FFCC00"/>
          </a:solidFill>
          <a:latin typeface="Arial" charset="0"/>
        </a:defRPr>
      </a:lvl4pPr>
      <a:lvl5pPr algn="l" rtl="0" eaLnBrk="0" fontAlgn="base" hangingPunct="0">
        <a:spcBef>
          <a:spcPct val="0"/>
        </a:spcBef>
        <a:spcAft>
          <a:spcPct val="0"/>
        </a:spcAft>
        <a:defRPr sz="3200" b="1">
          <a:solidFill>
            <a:srgbClr val="FFCC00"/>
          </a:solidFill>
          <a:latin typeface="Arial" charset="0"/>
        </a:defRPr>
      </a:lvl5pPr>
      <a:lvl6pPr marL="457200" algn="l" rtl="0" fontAlgn="base">
        <a:spcBef>
          <a:spcPct val="0"/>
        </a:spcBef>
        <a:spcAft>
          <a:spcPct val="0"/>
        </a:spcAft>
        <a:defRPr sz="3200" b="1">
          <a:solidFill>
            <a:srgbClr val="FFCC00"/>
          </a:solidFill>
          <a:latin typeface="Arial" charset="0"/>
        </a:defRPr>
      </a:lvl6pPr>
      <a:lvl7pPr marL="914400" algn="l" rtl="0" fontAlgn="base">
        <a:spcBef>
          <a:spcPct val="0"/>
        </a:spcBef>
        <a:spcAft>
          <a:spcPct val="0"/>
        </a:spcAft>
        <a:defRPr sz="3200" b="1">
          <a:solidFill>
            <a:srgbClr val="FFCC00"/>
          </a:solidFill>
          <a:latin typeface="Arial" charset="0"/>
        </a:defRPr>
      </a:lvl7pPr>
      <a:lvl8pPr marL="1371600" algn="l" rtl="0" fontAlgn="base">
        <a:spcBef>
          <a:spcPct val="0"/>
        </a:spcBef>
        <a:spcAft>
          <a:spcPct val="0"/>
        </a:spcAft>
        <a:defRPr sz="3200" b="1">
          <a:solidFill>
            <a:srgbClr val="FFCC00"/>
          </a:solidFill>
          <a:latin typeface="Arial" charset="0"/>
        </a:defRPr>
      </a:lvl8pPr>
      <a:lvl9pPr marL="1828800" algn="l" rtl="0" fontAlgn="base">
        <a:spcBef>
          <a:spcPct val="0"/>
        </a:spcBef>
        <a:spcAft>
          <a:spcPct val="0"/>
        </a:spcAft>
        <a:defRPr sz="3200" b="1">
          <a:solidFill>
            <a:srgbClr val="FFCC00"/>
          </a:solidFill>
          <a:latin typeface="Arial"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465138" indent="-285750" algn="l" rtl="0" eaLnBrk="0" fontAlgn="base" hangingPunct="0">
        <a:spcBef>
          <a:spcPct val="20000"/>
        </a:spcBef>
        <a:spcAft>
          <a:spcPct val="0"/>
        </a:spcAft>
        <a:buChar char="•"/>
        <a:defRPr sz="2000" b="1">
          <a:solidFill>
            <a:schemeClr val="tx1"/>
          </a:solidFill>
          <a:latin typeface="+mn-lt"/>
        </a:defRPr>
      </a:lvl2pPr>
      <a:lvl3pPr marL="873125" indent="-228600" algn="l" rtl="0" eaLnBrk="0" fontAlgn="base" hangingPunct="0">
        <a:spcBef>
          <a:spcPct val="20000"/>
        </a:spcBef>
        <a:spcAft>
          <a:spcPct val="0"/>
        </a:spcAft>
        <a:buFont typeface="Symbol" pitchFamily="18" charset="2"/>
        <a:buChar char="-"/>
        <a:defRPr sz="2000" b="1">
          <a:solidFill>
            <a:schemeClr val="tx1"/>
          </a:solidFill>
          <a:latin typeface="+mn-lt"/>
        </a:defRPr>
      </a:lvl3pPr>
      <a:lvl4pPr marL="1281113" indent="-228600" algn="l" rtl="0" eaLnBrk="0" fontAlgn="base" hangingPunct="0">
        <a:spcBef>
          <a:spcPct val="20000"/>
        </a:spcBef>
        <a:spcAft>
          <a:spcPct val="0"/>
        </a:spcAft>
        <a:buFont typeface="Symbol" pitchFamily="18" charset="2"/>
        <a:buChar char="-"/>
        <a:defRPr sz="2000" b="1">
          <a:solidFill>
            <a:schemeClr val="tx1"/>
          </a:solidFill>
          <a:latin typeface="+mn-lt"/>
        </a:defRPr>
      </a:lvl4pPr>
      <a:lvl5pPr marL="1689100" indent="-228600" algn="l" rtl="0" eaLnBrk="0" fontAlgn="base" hangingPunct="0">
        <a:spcBef>
          <a:spcPct val="20000"/>
        </a:spcBef>
        <a:spcAft>
          <a:spcPct val="0"/>
        </a:spcAft>
        <a:buFont typeface="Symbol" pitchFamily="18" charset="2"/>
        <a:buChar char="-"/>
        <a:defRPr sz="2000" b="1">
          <a:solidFill>
            <a:schemeClr val="tx1"/>
          </a:solidFill>
          <a:latin typeface="+mn-lt"/>
        </a:defRPr>
      </a:lvl5pPr>
      <a:lvl6pPr marL="2146300" indent="-228600" algn="l" rtl="0" fontAlgn="base">
        <a:spcBef>
          <a:spcPct val="20000"/>
        </a:spcBef>
        <a:spcAft>
          <a:spcPct val="0"/>
        </a:spcAft>
        <a:buFont typeface="Symbol" pitchFamily="18" charset="2"/>
        <a:buChar char="-"/>
        <a:defRPr sz="2000" b="1">
          <a:solidFill>
            <a:schemeClr val="tx1"/>
          </a:solidFill>
          <a:latin typeface="+mn-lt"/>
        </a:defRPr>
      </a:lvl6pPr>
      <a:lvl7pPr marL="2603500" indent="-228600" algn="l" rtl="0" fontAlgn="base">
        <a:spcBef>
          <a:spcPct val="20000"/>
        </a:spcBef>
        <a:spcAft>
          <a:spcPct val="0"/>
        </a:spcAft>
        <a:buFont typeface="Symbol" pitchFamily="18" charset="2"/>
        <a:buChar char="-"/>
        <a:defRPr sz="2000" b="1">
          <a:solidFill>
            <a:schemeClr val="tx1"/>
          </a:solidFill>
          <a:latin typeface="+mn-lt"/>
        </a:defRPr>
      </a:lvl7pPr>
      <a:lvl8pPr marL="3060700" indent="-228600" algn="l" rtl="0" fontAlgn="base">
        <a:spcBef>
          <a:spcPct val="20000"/>
        </a:spcBef>
        <a:spcAft>
          <a:spcPct val="0"/>
        </a:spcAft>
        <a:buFont typeface="Symbol" pitchFamily="18" charset="2"/>
        <a:buChar char="-"/>
        <a:defRPr sz="2000" b="1">
          <a:solidFill>
            <a:schemeClr val="tx1"/>
          </a:solidFill>
          <a:latin typeface="+mn-lt"/>
        </a:defRPr>
      </a:lvl8pPr>
      <a:lvl9pPr marL="3517900" indent="-228600" algn="l" rtl="0" fontAlgn="base">
        <a:spcBef>
          <a:spcPct val="20000"/>
        </a:spcBef>
        <a:spcAft>
          <a:spcPct val="0"/>
        </a:spcAft>
        <a:buFont typeface="Symbol" pitchFamily="18" charset="2"/>
        <a:buChar char="-"/>
        <a:defRPr sz="2000" b="1">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94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686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defRPr>
            </a:lvl1pPr>
          </a:lstStyle>
          <a:p>
            <a:pPr>
              <a:defRPr/>
            </a:pPr>
            <a:endParaRPr lang="el-GR"/>
          </a:p>
        </p:txBody>
      </p:sp>
      <p:sp>
        <p:nvSpPr>
          <p:cNvPr id="3686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defRPr>
            </a:lvl1pPr>
          </a:lstStyle>
          <a:p>
            <a:pPr>
              <a:defRPr/>
            </a:pPr>
            <a:endParaRPr lang="el-GR"/>
          </a:p>
        </p:txBody>
      </p:sp>
      <p:sp>
        <p:nvSpPr>
          <p:cNvPr id="3687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defRPr>
            </a:lvl1pPr>
          </a:lstStyle>
          <a:p>
            <a:pPr>
              <a:defRPr/>
            </a:pPr>
            <a:fld id="{369C036A-A5E4-486D-ABE3-E10FA8C1EFC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8603" r:id="rId1"/>
    <p:sldLayoutId id="2147488604" r:id="rId2"/>
    <p:sldLayoutId id="2147488605" r:id="rId3"/>
    <p:sldLayoutId id="2147488606" r:id="rId4"/>
    <p:sldLayoutId id="2147488607" r:id="rId5"/>
    <p:sldLayoutId id="2147488608" r:id="rId6"/>
    <p:sldLayoutId id="2147488609" r:id="rId7"/>
    <p:sldLayoutId id="2147488610" r:id="rId8"/>
    <p:sldLayoutId id="2147488611" r:id="rId9"/>
    <p:sldLayoutId id="2147488612" r:id="rId10"/>
    <p:sldLayoutId id="2147488613" r:id="rId11"/>
    <p:sldLayoutId id="21474886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20483"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266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defRPr/>
            </a:pPr>
            <a:endParaRPr lang="el-GR"/>
          </a:p>
        </p:txBody>
      </p:sp>
      <p:sp>
        <p:nvSpPr>
          <p:cNvPr id="266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a:defRPr/>
            </a:pPr>
            <a:endParaRPr lang="el-GR"/>
          </a:p>
        </p:txBody>
      </p:sp>
      <p:sp>
        <p:nvSpPr>
          <p:cNvPr id="266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a:defRPr/>
            </a:pPr>
            <a:fld id="{DF32D582-9D35-4B25-93C0-E8BD5174615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8660" r:id="rId1"/>
    <p:sldLayoutId id="2147488661" r:id="rId2"/>
    <p:sldLayoutId id="2147488662" r:id="rId3"/>
    <p:sldLayoutId id="2147488663" r:id="rId4"/>
    <p:sldLayoutId id="2147488664" r:id="rId5"/>
    <p:sldLayoutId id="2147488665" r:id="rId6"/>
    <p:sldLayoutId id="2147488666" r:id="rId7"/>
    <p:sldLayoutId id="2147488667" r:id="rId8"/>
    <p:sldLayoutId id="2147488668" r:id="rId9"/>
    <p:sldLayoutId id="2147488669" r:id="rId10"/>
    <p:sldLayoutId id="2147488670" r:id="rId11"/>
    <p:sldLayoutId id="21474887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Κάντε κλικ για να επεξεργαστείτε τον τίτλο</a:t>
            </a:r>
          </a:p>
        </p:txBody>
      </p:sp>
      <p:sp>
        <p:nvSpPr>
          <p:cNvPr id="2150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Κάντε κλικ για να επεξεργαστείτε τα στυλ κειμένου του υποδείγματος</a:t>
            </a:r>
          </a:p>
          <a:p>
            <a:pPr lvl="1"/>
            <a:r>
              <a:rPr lang="en-GB" smtClean="0"/>
              <a:t>Δεύτερου επιπέδου</a:t>
            </a:r>
          </a:p>
          <a:p>
            <a:pPr lvl="2"/>
            <a:r>
              <a:rPr lang="en-GB" smtClean="0"/>
              <a:t>Τρίτου επιπέδου</a:t>
            </a:r>
          </a:p>
          <a:p>
            <a:pPr lvl="3"/>
            <a:r>
              <a:rPr lang="en-GB" smtClean="0"/>
              <a:t>Τέταρτου επιπέδου</a:t>
            </a:r>
          </a:p>
          <a:p>
            <a:pPr lvl="4"/>
            <a:r>
              <a:rPr lang="en-GB" smtClean="0"/>
              <a:t>Πέμπτου επιπέδου</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mn-cs"/>
              </a:defRPr>
            </a:lvl1pPr>
          </a:lstStyle>
          <a:p>
            <a:pPr>
              <a:defRPr/>
            </a:pPr>
            <a:fld id="{3A82F152-F42B-47AC-9FEC-900AF3B7E18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8671" r:id="rId1"/>
    <p:sldLayoutId id="2147488672" r:id="rId2"/>
    <p:sldLayoutId id="2147488673" r:id="rId3"/>
    <p:sldLayoutId id="2147488674" r:id="rId4"/>
    <p:sldLayoutId id="2147488675" r:id="rId5"/>
    <p:sldLayoutId id="2147488676" r:id="rId6"/>
    <p:sldLayoutId id="2147488677" r:id="rId7"/>
    <p:sldLayoutId id="2147488678" r:id="rId8"/>
    <p:sldLayoutId id="2147488679" r:id="rId9"/>
    <p:sldLayoutId id="2147488680" r:id="rId10"/>
    <p:sldLayoutId id="2147488681" r:id="rId11"/>
    <p:sldLayoutId id="2147488682" r:id="rId12"/>
    <p:sldLayoutId id="2147488683" r:id="rId13"/>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27651"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Times New Roman" pitchFamily="18" charset="0"/>
                <a:ea typeface="+mn-ea"/>
                <a:cs typeface="+mn-cs"/>
              </a:defRPr>
            </a:lvl1pPr>
          </a:lstStyle>
          <a:p>
            <a:pPr>
              <a:defRPr/>
            </a:pPr>
            <a:endParaRPr lang="el-G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Times New Roman" pitchFamily="18" charset="0"/>
                <a:ea typeface="+mn-ea"/>
                <a:cs typeface="+mn-cs"/>
              </a:defRPr>
            </a:lvl1pPr>
          </a:lstStyle>
          <a:p>
            <a:pPr>
              <a:defRPr/>
            </a:pPr>
            <a:endParaRPr lang="el-G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Times New Roman" pitchFamily="18" charset="0"/>
                <a:ea typeface="+mn-ea"/>
                <a:cs typeface="+mn-cs"/>
              </a:defRPr>
            </a:lvl1pPr>
          </a:lstStyle>
          <a:p>
            <a:pPr>
              <a:defRPr/>
            </a:pPr>
            <a:fld id="{28F6BDDE-E2BF-42DC-BEAB-6A25AB19A1C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8717" r:id="rId1"/>
    <p:sldLayoutId id="2147488718" r:id="rId2"/>
    <p:sldLayoutId id="2147488719" r:id="rId3"/>
    <p:sldLayoutId id="2147488720" r:id="rId4"/>
    <p:sldLayoutId id="2147488721" r:id="rId5"/>
    <p:sldLayoutId id="2147488722" r:id="rId6"/>
    <p:sldLayoutId id="2147488723" r:id="rId7"/>
    <p:sldLayoutId id="2147488724" r:id="rId8"/>
    <p:sldLayoutId id="2147488725" r:id="rId9"/>
    <p:sldLayoutId id="2147488726" r:id="rId10"/>
    <p:sldLayoutId id="2147488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CEPHEUS_King"/>
          <p:cNvPicPr>
            <a:picLocks noChangeAspect="1" noChangeArrowheads="1"/>
          </p:cNvPicPr>
          <p:nvPr userDrawn="1"/>
        </p:nvPicPr>
        <p:blipFill>
          <a:blip r:embed="rId13"/>
          <a:srcRect l="25935" b="10161"/>
          <a:stretch>
            <a:fillRect/>
          </a:stretch>
        </p:blipFill>
        <p:spPr bwMode="auto">
          <a:xfrm>
            <a:off x="0" y="2400300"/>
            <a:ext cx="3957638" cy="4267200"/>
          </a:xfrm>
          <a:prstGeom prst="rect">
            <a:avLst/>
          </a:prstGeom>
          <a:noFill/>
          <a:ln w="9525">
            <a:noFill/>
            <a:miter lim="800000"/>
            <a:headEnd/>
            <a:tailEnd/>
          </a:ln>
        </p:spPr>
      </p:pic>
      <p:pic>
        <p:nvPicPr>
          <p:cNvPr id="30723" name="Picture 3" descr="CEPHEUS_Border_2"/>
          <p:cNvPicPr>
            <a:picLocks noChangeAspect="1" noChangeArrowheads="1"/>
          </p:cNvPicPr>
          <p:nvPr userDrawn="1"/>
        </p:nvPicPr>
        <p:blipFill>
          <a:blip r:embed="rId14"/>
          <a:srcRect b="87938"/>
          <a:stretch>
            <a:fillRect/>
          </a:stretch>
        </p:blipFill>
        <p:spPr bwMode="auto">
          <a:xfrm>
            <a:off x="0" y="0"/>
            <a:ext cx="10287000" cy="900113"/>
          </a:xfrm>
          <a:prstGeom prst="rect">
            <a:avLst/>
          </a:prstGeom>
          <a:solidFill>
            <a:srgbClr val="FF9119"/>
          </a:solidFill>
          <a:ln w="9525">
            <a:noFill/>
            <a:miter lim="800000"/>
            <a:headEnd/>
            <a:tailEnd/>
          </a:ln>
        </p:spPr>
      </p:pic>
      <p:sp>
        <p:nvSpPr>
          <p:cNvPr id="30724" name="Picture 4" descr="CEPHEUS_Border"/>
          <p:cNvSpPr>
            <a:spLocks noChangeAspect="1" noChangeArrowheads="1"/>
          </p:cNvSpPr>
          <p:nvPr userDrawn="1"/>
        </p:nvSpPr>
        <p:spPr bwMode="auto">
          <a:xfrm>
            <a:off x="0" y="5056188"/>
            <a:ext cx="10287000" cy="1801812"/>
          </a:xfrm>
          <a:prstGeom prst="rect">
            <a:avLst/>
          </a:prstGeom>
          <a:noFill/>
          <a:ln w="9525">
            <a:noFill/>
            <a:miter lim="800000"/>
            <a:headEnd/>
            <a:tailEnd/>
          </a:ln>
        </p:spPr>
        <p:txBody>
          <a:bodyPr/>
          <a:lstStyle/>
          <a:p>
            <a:endParaRPr lang="el-GR" sz="1800">
              <a:solidFill>
                <a:srgbClr val="000000"/>
              </a:solidFill>
              <a:latin typeface="Arial" pitchFamily="34" charset="0"/>
            </a:endParaRPr>
          </a:p>
        </p:txBody>
      </p:sp>
      <p:sp>
        <p:nvSpPr>
          <p:cNvPr id="30725" name="Rectangle 5"/>
          <p:cNvSpPr>
            <a:spLocks noGrp="1" noChangeArrowheads="1"/>
          </p:cNvSpPr>
          <p:nvPr>
            <p:ph type="body" idx="1"/>
          </p:nvPr>
        </p:nvSpPr>
        <p:spPr bwMode="auto">
          <a:xfrm>
            <a:off x="1128713" y="1346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8854" name="Rectangle 6"/>
          <p:cNvSpPr>
            <a:spLocks noGrp="1" noChangeArrowheads="1"/>
          </p:cNvSpPr>
          <p:nvPr>
            <p:ph type="dt" sz="half" idx="2"/>
          </p:nvPr>
        </p:nvSpPr>
        <p:spPr bwMode="auto">
          <a:xfrm>
            <a:off x="771525" y="6248400"/>
            <a:ext cx="21431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Arial" pitchFamily="34" charset="0"/>
                <a:ea typeface="+mn-ea"/>
                <a:cs typeface="+mn-cs"/>
              </a:defRPr>
            </a:lvl1pPr>
          </a:lstStyle>
          <a:p>
            <a:pPr>
              <a:defRPr/>
            </a:pPr>
            <a:endParaRPr lang="en-US"/>
          </a:p>
        </p:txBody>
      </p:sp>
      <p:sp>
        <p:nvSpPr>
          <p:cNvPr id="78855" name="Rectangle 7"/>
          <p:cNvSpPr>
            <a:spLocks noGrp="1" noChangeArrowheads="1"/>
          </p:cNvSpPr>
          <p:nvPr>
            <p:ph type="ftr" sz="quarter" idx="3"/>
          </p:nvPr>
        </p:nvSpPr>
        <p:spPr bwMode="auto">
          <a:xfrm>
            <a:off x="3514725" y="6248400"/>
            <a:ext cx="32575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Arial" pitchFamily="34" charset="0"/>
                <a:ea typeface="+mn-ea"/>
                <a:cs typeface="+mn-cs"/>
              </a:defRPr>
            </a:lvl1pPr>
          </a:lstStyle>
          <a:p>
            <a:pPr>
              <a:defRPr/>
            </a:pPr>
            <a:endParaRPr lang="en-US"/>
          </a:p>
        </p:txBody>
      </p:sp>
      <p:sp>
        <p:nvSpPr>
          <p:cNvPr id="78856" name="Rectangle 8"/>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Arial" pitchFamily="34" charset="0"/>
                <a:ea typeface="+mn-ea"/>
                <a:cs typeface="+mn-cs"/>
              </a:defRPr>
            </a:lvl1pPr>
          </a:lstStyle>
          <a:p>
            <a:pPr>
              <a:defRPr/>
            </a:pPr>
            <a:fld id="{94DE8BBA-4C7A-4D7F-9889-92A55AD39B7E}" type="slidenum">
              <a:rPr lang="en-US"/>
              <a:pPr>
                <a:defRPr/>
              </a:pPr>
              <a:t>‹#›</a:t>
            </a:fld>
            <a:endParaRPr lang="en-US"/>
          </a:p>
        </p:txBody>
      </p:sp>
      <p:pic>
        <p:nvPicPr>
          <p:cNvPr id="30729" name="Picture 9" descr="AZ Cardiologo-4C"/>
          <p:cNvPicPr>
            <a:picLocks noChangeAspect="1" noChangeArrowheads="1"/>
          </p:cNvPicPr>
          <p:nvPr userDrawn="1"/>
        </p:nvPicPr>
        <p:blipFill>
          <a:blip r:embed="rId15"/>
          <a:srcRect/>
          <a:stretch>
            <a:fillRect/>
          </a:stretch>
        </p:blipFill>
        <p:spPr bwMode="auto">
          <a:xfrm>
            <a:off x="8266113" y="6146800"/>
            <a:ext cx="1620837" cy="495300"/>
          </a:xfrm>
          <a:prstGeom prst="rect">
            <a:avLst/>
          </a:prstGeom>
          <a:noFill/>
          <a:ln w="9525">
            <a:noFill/>
            <a:miter lim="800000"/>
            <a:headEnd/>
            <a:tailEnd/>
          </a:ln>
        </p:spPr>
      </p:pic>
      <p:sp>
        <p:nvSpPr>
          <p:cNvPr id="30730" name="Rectangle 10"/>
          <p:cNvSpPr>
            <a:spLocks noGrp="1" noChangeArrowheads="1"/>
          </p:cNvSpPr>
          <p:nvPr>
            <p:ph type="title"/>
          </p:nvPr>
        </p:nvSpPr>
        <p:spPr bwMode="auto">
          <a:xfrm>
            <a:off x="684213" y="-104775"/>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750" r:id="rId1"/>
    <p:sldLayoutId id="2147488751" r:id="rId2"/>
    <p:sldLayoutId id="2147488752" r:id="rId3"/>
    <p:sldLayoutId id="2147488753" r:id="rId4"/>
    <p:sldLayoutId id="2147488754" r:id="rId5"/>
    <p:sldLayoutId id="2147488755" r:id="rId6"/>
    <p:sldLayoutId id="2147488756" r:id="rId7"/>
    <p:sldLayoutId id="2147488757" r:id="rId8"/>
    <p:sldLayoutId id="2147488758" r:id="rId9"/>
    <p:sldLayoutId id="2147488759" r:id="rId10"/>
    <p:sldLayoutId id="2147488760" r:id="rId11"/>
  </p:sldLayoutIdLst>
  <p:txStyles>
    <p:titleStyle>
      <a:lvl1pPr algn="l" rtl="0" eaLnBrk="0" fontAlgn="base" hangingPunct="0">
        <a:lnSpc>
          <a:spcPct val="90000"/>
        </a:lnSpc>
        <a:spcBef>
          <a:spcPct val="0"/>
        </a:spcBef>
        <a:spcAft>
          <a:spcPct val="0"/>
        </a:spcAft>
        <a:defRPr sz="2400" b="1">
          <a:solidFill>
            <a:srgbClr val="123E8C"/>
          </a:solidFill>
          <a:latin typeface="+mj-lt"/>
          <a:ea typeface="ＭＳ Ｐゴシック" pitchFamily="34" charset="-128"/>
          <a:cs typeface="+mj-cs"/>
        </a:defRPr>
      </a:lvl1pPr>
      <a:lvl2pPr algn="l" rtl="0" eaLnBrk="0" fontAlgn="base" hangingPunct="0">
        <a:lnSpc>
          <a:spcPct val="90000"/>
        </a:lnSpc>
        <a:spcBef>
          <a:spcPct val="0"/>
        </a:spcBef>
        <a:spcAft>
          <a:spcPct val="0"/>
        </a:spcAft>
        <a:defRPr sz="2400" b="1">
          <a:solidFill>
            <a:srgbClr val="123E8C"/>
          </a:solidFill>
          <a:latin typeface="Arial" pitchFamily="34" charset="0"/>
          <a:ea typeface="ＭＳ Ｐゴシック" pitchFamily="34" charset="-128"/>
        </a:defRPr>
      </a:lvl2pPr>
      <a:lvl3pPr algn="l" rtl="0" eaLnBrk="0" fontAlgn="base" hangingPunct="0">
        <a:lnSpc>
          <a:spcPct val="90000"/>
        </a:lnSpc>
        <a:spcBef>
          <a:spcPct val="0"/>
        </a:spcBef>
        <a:spcAft>
          <a:spcPct val="0"/>
        </a:spcAft>
        <a:defRPr sz="2400" b="1">
          <a:solidFill>
            <a:srgbClr val="123E8C"/>
          </a:solidFill>
          <a:latin typeface="Arial" pitchFamily="34" charset="0"/>
          <a:ea typeface="ＭＳ Ｐゴシック" pitchFamily="34" charset="-128"/>
        </a:defRPr>
      </a:lvl3pPr>
      <a:lvl4pPr algn="l" rtl="0" eaLnBrk="0" fontAlgn="base" hangingPunct="0">
        <a:lnSpc>
          <a:spcPct val="90000"/>
        </a:lnSpc>
        <a:spcBef>
          <a:spcPct val="0"/>
        </a:spcBef>
        <a:spcAft>
          <a:spcPct val="0"/>
        </a:spcAft>
        <a:defRPr sz="2400" b="1">
          <a:solidFill>
            <a:srgbClr val="123E8C"/>
          </a:solidFill>
          <a:latin typeface="Arial" pitchFamily="34" charset="0"/>
          <a:ea typeface="ＭＳ Ｐゴシック" pitchFamily="34" charset="-128"/>
        </a:defRPr>
      </a:lvl4pPr>
      <a:lvl5pPr algn="l" rtl="0" eaLnBrk="0" fontAlgn="base" hangingPunct="0">
        <a:lnSpc>
          <a:spcPct val="90000"/>
        </a:lnSpc>
        <a:spcBef>
          <a:spcPct val="0"/>
        </a:spcBef>
        <a:spcAft>
          <a:spcPct val="0"/>
        </a:spcAft>
        <a:defRPr sz="2400" b="1">
          <a:solidFill>
            <a:srgbClr val="123E8C"/>
          </a:solidFill>
          <a:latin typeface="Arial" pitchFamily="34" charset="0"/>
          <a:ea typeface="ＭＳ Ｐゴシック" pitchFamily="34" charset="-128"/>
        </a:defRPr>
      </a:lvl5pPr>
      <a:lvl6pPr marL="457200" algn="l" rtl="0" fontAlgn="base">
        <a:lnSpc>
          <a:spcPct val="90000"/>
        </a:lnSpc>
        <a:spcBef>
          <a:spcPct val="0"/>
        </a:spcBef>
        <a:spcAft>
          <a:spcPct val="0"/>
        </a:spcAft>
        <a:defRPr sz="2400" b="1">
          <a:solidFill>
            <a:srgbClr val="123E8C"/>
          </a:solidFill>
          <a:latin typeface="Arial" pitchFamily="34" charset="0"/>
          <a:ea typeface="ＭＳ Ｐゴシック" pitchFamily="34" charset="-128"/>
        </a:defRPr>
      </a:lvl6pPr>
      <a:lvl7pPr marL="914400" algn="l" rtl="0" fontAlgn="base">
        <a:lnSpc>
          <a:spcPct val="90000"/>
        </a:lnSpc>
        <a:spcBef>
          <a:spcPct val="0"/>
        </a:spcBef>
        <a:spcAft>
          <a:spcPct val="0"/>
        </a:spcAft>
        <a:defRPr sz="2400" b="1">
          <a:solidFill>
            <a:srgbClr val="123E8C"/>
          </a:solidFill>
          <a:latin typeface="Arial" pitchFamily="34" charset="0"/>
          <a:ea typeface="ＭＳ Ｐゴシック" pitchFamily="34" charset="-128"/>
        </a:defRPr>
      </a:lvl7pPr>
      <a:lvl8pPr marL="1371600" algn="l" rtl="0" fontAlgn="base">
        <a:lnSpc>
          <a:spcPct val="90000"/>
        </a:lnSpc>
        <a:spcBef>
          <a:spcPct val="0"/>
        </a:spcBef>
        <a:spcAft>
          <a:spcPct val="0"/>
        </a:spcAft>
        <a:defRPr sz="2400" b="1">
          <a:solidFill>
            <a:srgbClr val="123E8C"/>
          </a:solidFill>
          <a:latin typeface="Arial" pitchFamily="34" charset="0"/>
          <a:ea typeface="ＭＳ Ｐゴシック" pitchFamily="34" charset="-128"/>
        </a:defRPr>
      </a:lvl8pPr>
      <a:lvl9pPr marL="1828800" algn="l" rtl="0" fontAlgn="base">
        <a:lnSpc>
          <a:spcPct val="90000"/>
        </a:lnSpc>
        <a:spcBef>
          <a:spcPct val="0"/>
        </a:spcBef>
        <a:spcAft>
          <a:spcPct val="0"/>
        </a:spcAft>
        <a:defRPr sz="2400" b="1">
          <a:solidFill>
            <a:srgbClr val="123E8C"/>
          </a:solidFill>
          <a:latin typeface="Arial" pitchFamily="34" charset="0"/>
          <a:ea typeface="ＭＳ Ｐゴシック" pitchFamily="34" charset="-128"/>
        </a:defRPr>
      </a:lvl9pPr>
    </p:titleStyle>
    <p:bodyStyle>
      <a:lvl1pPr marL="342900" indent="-342900" algn="l" rtl="0" eaLnBrk="0" fontAlgn="base" hangingPunct="0">
        <a:spcBef>
          <a:spcPct val="40000"/>
        </a:spcBef>
        <a:spcAft>
          <a:spcPct val="0"/>
        </a:spcAft>
        <a:buSzPct val="125000"/>
        <a:buBlip>
          <a:blip r:embed="rId16"/>
        </a:buBlip>
        <a:defRPr sz="2000">
          <a:solidFill>
            <a:schemeClr val="tx1"/>
          </a:solidFill>
          <a:latin typeface="+mn-lt"/>
          <a:ea typeface="ＭＳ Ｐゴシック" pitchFamily="34" charset="-128"/>
          <a:cs typeface="+mn-cs"/>
        </a:defRPr>
      </a:lvl1pPr>
      <a:lvl2pPr marL="742950" indent="-285750" algn="l" rtl="0" eaLnBrk="0" fontAlgn="base" hangingPunct="0">
        <a:spcBef>
          <a:spcPct val="40000"/>
        </a:spcBef>
        <a:spcAft>
          <a:spcPct val="0"/>
        </a:spcAft>
        <a:buClr>
          <a:srgbClr val="123E8C"/>
        </a:buClr>
        <a:buChar char="–"/>
        <a:defRPr sz="2800">
          <a:solidFill>
            <a:schemeClr val="tx1"/>
          </a:solidFill>
          <a:latin typeface="+mn-lt"/>
          <a:ea typeface="ＭＳ Ｐゴシック" pitchFamily="34" charset="-128"/>
        </a:defRPr>
      </a:lvl2pPr>
      <a:lvl3pPr marL="1143000" indent="-228600" algn="l" rtl="0" eaLnBrk="0" fontAlgn="base" hangingPunct="0">
        <a:spcBef>
          <a:spcPct val="40000"/>
        </a:spcBef>
        <a:spcAft>
          <a:spcPct val="0"/>
        </a:spcAft>
        <a:buClr>
          <a:srgbClr val="123E8C"/>
        </a:buClr>
        <a:buChar char="•"/>
        <a:defRPr sz="16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3.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5.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54.xml"/><Relationship Id="rId2" Type="http://schemas.openxmlformats.org/officeDocument/2006/relationships/notesSlide" Target="../notesSlides/notesSlide34.xml"/><Relationship Id="rId1" Type="http://schemas.openxmlformats.org/officeDocument/2006/relationships/slideLayout" Target="../slideLayouts/slideLayout7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65.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7.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7.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7.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oleObject" Target="../embeddings/___________________Microsoft_Office_Excel_97-20031.xls"/></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51555" name="Text Box 3"/>
          <p:cNvSpPr txBox="1">
            <a:spLocks noChangeArrowheads="1"/>
          </p:cNvSpPr>
          <p:nvPr/>
        </p:nvSpPr>
        <p:spPr bwMode="auto">
          <a:xfrm>
            <a:off x="428592" y="4500570"/>
            <a:ext cx="10287000" cy="1508105"/>
          </a:xfrm>
          <a:prstGeom prst="rect">
            <a:avLst/>
          </a:prstGeom>
          <a:noFill/>
          <a:ln w="9525">
            <a:noFill/>
            <a:miter lim="800000"/>
            <a:headEnd/>
            <a:tailEnd/>
          </a:ln>
        </p:spPr>
        <p:txBody>
          <a:bodyPr wrap="square">
            <a:spAutoFit/>
          </a:bodyPr>
          <a:lstStyle/>
          <a:p>
            <a:pPr algn="ctr"/>
            <a:endParaRPr lang="el-GR" sz="400" b="1" dirty="0">
              <a:solidFill>
                <a:srgbClr val="FFFF00"/>
              </a:solidFill>
              <a:latin typeface="Comic Sans MS" pitchFamily="66" charset="0"/>
            </a:endParaRPr>
          </a:p>
          <a:p>
            <a:pPr algn="ctr"/>
            <a:r>
              <a:rPr lang="el-GR" sz="2800" b="1" dirty="0" err="1" smtClean="0">
                <a:solidFill>
                  <a:schemeClr val="bg1"/>
                </a:solidFill>
                <a:latin typeface="Comic Sans MS" pitchFamily="66" charset="0"/>
              </a:rPr>
              <a:t>Λιάμης</a:t>
            </a:r>
            <a:r>
              <a:rPr lang="el-GR" sz="2800" b="1" dirty="0" smtClean="0">
                <a:solidFill>
                  <a:schemeClr val="bg1"/>
                </a:solidFill>
                <a:latin typeface="Comic Sans MS" pitchFamily="66" charset="0"/>
              </a:rPr>
              <a:t> Γεώργιος</a:t>
            </a:r>
            <a:endParaRPr lang="el-GR" sz="2800" b="1" dirty="0">
              <a:solidFill>
                <a:schemeClr val="bg1"/>
              </a:solidFill>
              <a:latin typeface="Comic Sans MS" pitchFamily="66" charset="0"/>
            </a:endParaRPr>
          </a:p>
          <a:p>
            <a:pPr algn="ctr">
              <a:spcBef>
                <a:spcPct val="50000"/>
              </a:spcBef>
            </a:pPr>
            <a:r>
              <a:rPr lang="el-GR" b="1" dirty="0">
                <a:solidFill>
                  <a:schemeClr val="bg1"/>
                </a:solidFill>
                <a:latin typeface="Comic Sans MS" pitchFamily="66" charset="0"/>
              </a:rPr>
              <a:t>Επίκουρος Καθηγητής Παθολογίας Ιατρικής Σχολής Παν/</a:t>
            </a:r>
            <a:r>
              <a:rPr lang="el-GR" b="1" dirty="0" err="1">
                <a:solidFill>
                  <a:schemeClr val="bg1"/>
                </a:solidFill>
                <a:latin typeface="Comic Sans MS" pitchFamily="66" charset="0"/>
              </a:rPr>
              <a:t>μίου </a:t>
            </a:r>
            <a:r>
              <a:rPr lang="el-GR" b="1" dirty="0">
                <a:solidFill>
                  <a:schemeClr val="bg1"/>
                </a:solidFill>
                <a:latin typeface="Comic Sans MS" pitchFamily="66" charset="0"/>
              </a:rPr>
              <a:t>Ιωαννίνων</a:t>
            </a:r>
          </a:p>
        </p:txBody>
      </p:sp>
      <p:sp>
        <p:nvSpPr>
          <p:cNvPr id="5" name="4 - Ορθογώνιο"/>
          <p:cNvSpPr/>
          <p:nvPr/>
        </p:nvSpPr>
        <p:spPr>
          <a:xfrm>
            <a:off x="500030" y="1500174"/>
            <a:ext cx="9144064" cy="1077218"/>
          </a:xfrm>
          <a:prstGeom prst="rect">
            <a:avLst/>
          </a:prstGeom>
        </p:spPr>
        <p:txBody>
          <a:bodyPr wrap="square">
            <a:spAutoFit/>
          </a:bodyPr>
          <a:lstStyle/>
          <a:p>
            <a:pPr algn="ctr"/>
            <a:r>
              <a:rPr lang="el-GR" sz="3200" dirty="0" smtClean="0">
                <a:solidFill>
                  <a:srgbClr val="FFFF00"/>
                </a:solidFill>
                <a:latin typeface="Comic Sans MS" pitchFamily="66" charset="0"/>
              </a:rPr>
              <a:t>Ασθενείς υψηλού κινδύνου με σοβαρού βαθμού </a:t>
            </a:r>
          </a:p>
          <a:p>
            <a:pPr algn="ctr"/>
            <a:r>
              <a:rPr lang="el-GR" sz="3200" dirty="0" err="1" smtClean="0">
                <a:solidFill>
                  <a:srgbClr val="FFFF00"/>
                </a:solidFill>
                <a:latin typeface="Comic Sans MS" pitchFamily="66" charset="0"/>
              </a:rPr>
              <a:t>υπερχοληστερολαιμία</a:t>
            </a:r>
            <a:r>
              <a:rPr lang="el-GR" sz="3200" dirty="0" smtClean="0">
                <a:solidFill>
                  <a:srgbClr val="FFFF00"/>
                </a:solidFill>
                <a:latin typeface="Comic Sans MS" pitchFamily="66" charset="0"/>
              </a:rPr>
              <a:t>. Εξατομίκευση της αγωγής</a:t>
            </a:r>
            <a:endParaRPr lang="el-GR" sz="32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6914" name="AutoShape 2"/>
          <p:cNvSpPr>
            <a:spLocks noChangeArrowheads="1"/>
          </p:cNvSpPr>
          <p:nvPr/>
        </p:nvSpPr>
        <p:spPr bwMode="auto">
          <a:xfrm>
            <a:off x="0" y="500042"/>
            <a:ext cx="10287000" cy="3000396"/>
          </a:xfrm>
          <a:prstGeom prst="roundRect">
            <a:avLst>
              <a:gd name="adj" fmla="val 16667"/>
            </a:avLst>
          </a:prstGeom>
          <a:solidFill>
            <a:schemeClr val="tx2"/>
          </a:solidFill>
          <a:ln w="76200">
            <a:solidFill>
              <a:srgbClr val="FF0000"/>
            </a:solidFill>
            <a:round/>
            <a:headEnd/>
            <a:tailEnd/>
          </a:ln>
        </p:spPr>
        <p:txBody>
          <a:bodyPr wrap="none" anchor="ctr"/>
          <a:lstStyle/>
          <a:p>
            <a:endParaRPr lang="el-GR" sz="1800">
              <a:solidFill>
                <a:srgbClr val="000000"/>
              </a:solidFill>
              <a:latin typeface="Arial" pitchFamily="34" charset="0"/>
            </a:endParaRPr>
          </a:p>
        </p:txBody>
      </p:sp>
      <p:sp>
        <p:nvSpPr>
          <p:cNvPr id="166915" name="Text Box 3"/>
          <p:cNvSpPr txBox="1">
            <a:spLocks noChangeArrowheads="1"/>
          </p:cNvSpPr>
          <p:nvPr/>
        </p:nvSpPr>
        <p:spPr bwMode="auto">
          <a:xfrm>
            <a:off x="0" y="785794"/>
            <a:ext cx="10144125" cy="2554545"/>
          </a:xfrm>
          <a:prstGeom prst="rect">
            <a:avLst/>
          </a:prstGeom>
          <a:noFill/>
          <a:ln w="9525">
            <a:noFill/>
            <a:miter lim="800000"/>
            <a:headEnd/>
            <a:tailEnd/>
          </a:ln>
        </p:spPr>
        <p:txBody>
          <a:bodyPr wrap="square">
            <a:spAutoFit/>
          </a:bodyPr>
          <a:lstStyle/>
          <a:p>
            <a:pPr algn="ctr">
              <a:spcBef>
                <a:spcPct val="50000"/>
              </a:spcBef>
            </a:pPr>
            <a:r>
              <a:rPr lang="el-GR" sz="4000" b="1" dirty="0" smtClean="0">
                <a:solidFill>
                  <a:srgbClr val="FFFF00"/>
                </a:solidFill>
                <a:latin typeface="Comic Sans MS" pitchFamily="66" charset="0"/>
              </a:rPr>
              <a:t>ΓΙΑ </a:t>
            </a:r>
            <a:r>
              <a:rPr lang="el-GR" sz="4000" b="1" dirty="0">
                <a:solidFill>
                  <a:srgbClr val="FFFF00"/>
                </a:solidFill>
                <a:latin typeface="Comic Sans MS" pitchFamily="66" charset="0"/>
              </a:rPr>
              <a:t>ΝΑ ΘΕΣΟΥΜΕ ΤΟ ΣΤΟΧΟ ΓΙΑ ΤΗΝ </a:t>
            </a:r>
            <a:r>
              <a:rPr lang="en-US" sz="4000" b="1" dirty="0">
                <a:solidFill>
                  <a:srgbClr val="FFFF00"/>
                </a:solidFill>
                <a:latin typeface="Comic Sans MS" pitchFamily="66" charset="0"/>
              </a:rPr>
              <a:t>LDL-CHOL </a:t>
            </a:r>
            <a:r>
              <a:rPr lang="el-GR" sz="4000" b="1" dirty="0">
                <a:solidFill>
                  <a:srgbClr val="FFFF00"/>
                </a:solidFill>
                <a:latin typeface="Comic Sans MS" pitchFamily="66" charset="0"/>
              </a:rPr>
              <a:t>ΠΡΕΠΕΙ ΝΑ ΓΝΩΡΙΖΟΥΜΕ ΤΟ ΣΥΝΟΛΙΚΟ ΚΑΡΔΙΑΓΓΕΙΑΚΟ ΚΙΝΔΥΝΟ</a:t>
            </a:r>
          </a:p>
        </p:txBody>
      </p:sp>
      <p:sp>
        <p:nvSpPr>
          <p:cNvPr id="4" name="3 - TextBox"/>
          <p:cNvSpPr txBox="1"/>
          <p:nvPr/>
        </p:nvSpPr>
        <p:spPr>
          <a:xfrm>
            <a:off x="214278" y="5143512"/>
            <a:ext cx="2071702" cy="830997"/>
          </a:xfrm>
          <a:prstGeom prst="rect">
            <a:avLst/>
          </a:prstGeom>
          <a:noFill/>
        </p:spPr>
        <p:txBody>
          <a:bodyPr wrap="square" rtlCol="0">
            <a:spAutoFit/>
          </a:bodyPr>
          <a:lstStyle/>
          <a:p>
            <a:pPr algn="ctr"/>
            <a:r>
              <a:rPr lang="el-GR" dirty="0" smtClean="0">
                <a:solidFill>
                  <a:schemeClr val="bg1"/>
                </a:solidFill>
                <a:latin typeface="Comic Sans MS" pitchFamily="66" charset="0"/>
              </a:rPr>
              <a:t>Πολύ υψηλός κίνδυνος</a:t>
            </a:r>
            <a:endParaRPr lang="el-GR" dirty="0">
              <a:solidFill>
                <a:schemeClr val="bg1"/>
              </a:solidFill>
              <a:latin typeface="Comic Sans MS" pitchFamily="66" charset="0"/>
            </a:endParaRPr>
          </a:p>
        </p:txBody>
      </p:sp>
      <p:sp>
        <p:nvSpPr>
          <p:cNvPr id="5" name="4 - TextBox"/>
          <p:cNvSpPr txBox="1"/>
          <p:nvPr/>
        </p:nvSpPr>
        <p:spPr>
          <a:xfrm>
            <a:off x="4143368" y="5214950"/>
            <a:ext cx="1643074" cy="830997"/>
          </a:xfrm>
          <a:prstGeom prst="rect">
            <a:avLst/>
          </a:prstGeom>
          <a:noFill/>
        </p:spPr>
        <p:txBody>
          <a:bodyPr wrap="square" rtlCol="0">
            <a:spAutoFit/>
          </a:bodyPr>
          <a:lstStyle/>
          <a:p>
            <a:pPr algn="ctr"/>
            <a:r>
              <a:rPr lang="el-GR" dirty="0" smtClean="0">
                <a:solidFill>
                  <a:schemeClr val="bg1"/>
                </a:solidFill>
                <a:latin typeface="Comic Sans MS" pitchFamily="66" charset="0"/>
              </a:rPr>
              <a:t>Υψηλός κίνδυνος</a:t>
            </a:r>
            <a:endParaRPr lang="el-GR" dirty="0">
              <a:latin typeface="Comic Sans MS" pitchFamily="66" charset="0"/>
            </a:endParaRPr>
          </a:p>
        </p:txBody>
      </p:sp>
      <p:sp>
        <p:nvSpPr>
          <p:cNvPr id="6" name="5 - TextBox"/>
          <p:cNvSpPr txBox="1"/>
          <p:nvPr/>
        </p:nvSpPr>
        <p:spPr>
          <a:xfrm>
            <a:off x="7572392" y="5286388"/>
            <a:ext cx="2571768" cy="830997"/>
          </a:xfrm>
          <a:prstGeom prst="rect">
            <a:avLst/>
          </a:prstGeom>
          <a:noFill/>
        </p:spPr>
        <p:txBody>
          <a:bodyPr wrap="square" rtlCol="0">
            <a:spAutoFit/>
          </a:bodyPr>
          <a:lstStyle/>
          <a:p>
            <a:pPr algn="ctr"/>
            <a:r>
              <a:rPr lang="el-GR" dirty="0" smtClean="0">
                <a:solidFill>
                  <a:schemeClr val="bg1"/>
                </a:solidFill>
                <a:latin typeface="Comic Sans MS" pitchFamily="66" charset="0"/>
              </a:rPr>
              <a:t>Χαμηλός κίνδυνος</a:t>
            </a:r>
            <a:endParaRPr lang="el-GR" dirty="0">
              <a:latin typeface="Comic Sans MS" pitchFamily="66" charset="0"/>
            </a:endParaRPr>
          </a:p>
        </p:txBody>
      </p:sp>
      <p:sp>
        <p:nvSpPr>
          <p:cNvPr id="7" name="6 - Βέλος προς τα κάτω"/>
          <p:cNvSpPr/>
          <p:nvPr/>
        </p:nvSpPr>
        <p:spPr>
          <a:xfrm>
            <a:off x="1000096" y="3571876"/>
            <a:ext cx="484632" cy="1325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Βέλος προς τα κάτω"/>
          <p:cNvSpPr/>
          <p:nvPr/>
        </p:nvSpPr>
        <p:spPr>
          <a:xfrm>
            <a:off x="4714872" y="3571876"/>
            <a:ext cx="484632" cy="142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Βέλος προς τα κάτω"/>
          <p:cNvSpPr/>
          <p:nvPr/>
        </p:nvSpPr>
        <p:spPr>
          <a:xfrm>
            <a:off x="8715400" y="3571876"/>
            <a:ext cx="484632"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304800" y="304800"/>
            <a:ext cx="9982200" cy="2971800"/>
          </a:xfrm>
          <a:prstGeom prst="roundRect">
            <a:avLst>
              <a:gd name="adj" fmla="val 16667"/>
            </a:avLst>
          </a:prstGeom>
          <a:solidFill>
            <a:schemeClr val="accent2"/>
          </a:solidFill>
          <a:ln w="76200">
            <a:solidFill>
              <a:srgbClr val="FF0000"/>
            </a:solidFill>
            <a:round/>
            <a:headEnd/>
            <a:tailEnd/>
          </a:ln>
        </p:spPr>
        <p:txBody>
          <a:bodyPr wrap="none" anchor="ctr"/>
          <a:lstStyle/>
          <a:p>
            <a:endParaRPr lang="el-GR"/>
          </a:p>
        </p:txBody>
      </p:sp>
      <p:sp>
        <p:nvSpPr>
          <p:cNvPr id="48131" name="Text Box 3"/>
          <p:cNvSpPr txBox="1">
            <a:spLocks noChangeArrowheads="1"/>
          </p:cNvSpPr>
          <p:nvPr/>
        </p:nvSpPr>
        <p:spPr bwMode="auto">
          <a:xfrm>
            <a:off x="304800" y="381000"/>
            <a:ext cx="9696484" cy="6191272"/>
          </a:xfrm>
          <a:prstGeom prst="rect">
            <a:avLst/>
          </a:prstGeom>
          <a:noFill/>
          <a:ln w="9525">
            <a:noFill/>
            <a:miter lim="800000"/>
            <a:headEnd/>
            <a:tailEnd/>
          </a:ln>
        </p:spPr>
        <p:txBody>
          <a:bodyPr wrap="square">
            <a:spAutoFit/>
          </a:bodyPr>
          <a:lstStyle/>
          <a:p>
            <a:pPr algn="just">
              <a:spcBef>
                <a:spcPct val="50000"/>
              </a:spcBef>
            </a:pPr>
            <a:r>
              <a:rPr lang="el-GR" sz="3600" b="1" dirty="0">
                <a:solidFill>
                  <a:srgbClr val="FFFF00"/>
                </a:solidFill>
                <a:latin typeface="Comic Sans MS" pitchFamily="66" charset="0"/>
              </a:rPr>
              <a:t>ΑΤΟΜΑ ΠΟΛΥ  ΥΨΗΛΟΥ ΚΙΝΔΥΝΟΥ:</a:t>
            </a:r>
          </a:p>
          <a:p>
            <a:pPr algn="just">
              <a:spcBef>
                <a:spcPct val="50000"/>
              </a:spcBef>
            </a:pPr>
            <a:r>
              <a:rPr lang="el-GR" sz="3600" b="1" dirty="0">
                <a:solidFill>
                  <a:srgbClr val="FFFF00"/>
                </a:solidFill>
                <a:latin typeface="Arial" pitchFamily="34" charset="0"/>
              </a:rPr>
              <a:t>	</a:t>
            </a:r>
            <a:r>
              <a:rPr lang="el-GR" sz="3600" b="1" dirty="0">
                <a:solidFill>
                  <a:schemeClr val="bg1"/>
                </a:solidFill>
                <a:latin typeface="Comic Sans MS" pitchFamily="66" charset="0"/>
              </a:rPr>
              <a:t>Στεφανιαία νόσος (ΣΝ)</a:t>
            </a:r>
          </a:p>
          <a:p>
            <a:pPr>
              <a:spcBef>
                <a:spcPct val="50000"/>
              </a:spcBef>
            </a:pPr>
            <a:r>
              <a:rPr lang="el-GR" sz="3600" b="1" dirty="0">
                <a:solidFill>
                  <a:schemeClr val="bg1"/>
                </a:solidFill>
                <a:latin typeface="Comic Sans MS" pitchFamily="66" charset="0"/>
              </a:rPr>
              <a:t>	Καταστάσεις ισοδύναμου 	κινδύνου 	με τη ΣΝ</a:t>
            </a:r>
          </a:p>
          <a:p>
            <a:pPr algn="just">
              <a:spcBef>
                <a:spcPct val="50000"/>
              </a:spcBef>
            </a:pPr>
            <a:r>
              <a:rPr lang="el-GR" sz="3600" b="1" dirty="0">
                <a:solidFill>
                  <a:srgbClr val="FF0000"/>
                </a:solidFill>
                <a:latin typeface="Comic Sans MS" pitchFamily="66" charset="0"/>
              </a:rPr>
              <a:t>ΑΤΟΜΑ ΥΨΗΛΟΥ ΚΙΝΔΥΝΟΥ:</a:t>
            </a:r>
          </a:p>
          <a:p>
            <a:pPr algn="just">
              <a:spcBef>
                <a:spcPct val="50000"/>
              </a:spcBef>
            </a:pPr>
            <a:r>
              <a:rPr lang="el-GR" sz="3600" b="1" dirty="0">
                <a:solidFill>
                  <a:srgbClr val="FFFF00"/>
                </a:solidFill>
                <a:latin typeface="Comic Sans MS" pitchFamily="66" charset="0"/>
              </a:rPr>
              <a:t>	</a:t>
            </a:r>
            <a:r>
              <a:rPr lang="el-GR" sz="3600" b="1" dirty="0">
                <a:latin typeface="Comic Sans MS" pitchFamily="66" charset="0"/>
                <a:sym typeface="Symbol" pitchFamily="18" charset="2"/>
              </a:rPr>
              <a:t></a:t>
            </a:r>
            <a:r>
              <a:rPr lang="el-GR" sz="3600" b="1" dirty="0">
                <a:latin typeface="Comic Sans MS" pitchFamily="66" charset="0"/>
              </a:rPr>
              <a:t> 2 ΠΑΡΑΓΟΝΤΕΣ ΚΙΝΔΥΝΟΥ</a:t>
            </a:r>
          </a:p>
          <a:p>
            <a:pPr algn="just">
              <a:spcBef>
                <a:spcPct val="50000"/>
              </a:spcBef>
            </a:pPr>
            <a:r>
              <a:rPr lang="el-GR" sz="3600" b="1" dirty="0">
                <a:solidFill>
                  <a:srgbClr val="FF0000"/>
                </a:solidFill>
                <a:latin typeface="Comic Sans MS" pitchFamily="66" charset="0"/>
              </a:rPr>
              <a:t>ΑΤΟΜΑ ΧΑΜΗΛΟΥ ΚΙΝΔΥΝΟΥ</a:t>
            </a:r>
          </a:p>
          <a:p>
            <a:pPr algn="just">
              <a:spcBef>
                <a:spcPct val="50000"/>
              </a:spcBef>
            </a:pPr>
            <a:r>
              <a:rPr lang="el-GR" sz="3600" b="1" dirty="0">
                <a:solidFill>
                  <a:srgbClr val="FFFF00"/>
                </a:solidFill>
                <a:latin typeface="Comic Sans MS" pitchFamily="66" charset="0"/>
              </a:rPr>
              <a:t>	</a:t>
            </a:r>
            <a:r>
              <a:rPr lang="el-GR" sz="3600" b="1" dirty="0">
                <a:latin typeface="Comic Sans MS" pitchFamily="66" charset="0"/>
              </a:rPr>
              <a:t>0-1 ΠΑΡΑΓΟΝΤΕΣ ΚΙΝΔΥΝΟΥ </a:t>
            </a:r>
          </a:p>
        </p:txBody>
      </p:sp>
      <p:sp>
        <p:nvSpPr>
          <p:cNvPr id="4" name="3 - Ορθογώνιο"/>
          <p:cNvSpPr/>
          <p:nvPr/>
        </p:nvSpPr>
        <p:spPr>
          <a:xfrm>
            <a:off x="8286772" y="6286520"/>
            <a:ext cx="164307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7938" name="AutoShape 2"/>
          <p:cNvSpPr>
            <a:spLocks noChangeArrowheads="1"/>
          </p:cNvSpPr>
          <p:nvPr/>
        </p:nvSpPr>
        <p:spPr bwMode="auto">
          <a:xfrm>
            <a:off x="609600" y="5181600"/>
            <a:ext cx="9448800" cy="1371600"/>
          </a:xfrm>
          <a:prstGeom prst="roundRect">
            <a:avLst>
              <a:gd name="adj" fmla="val 16667"/>
            </a:avLst>
          </a:prstGeom>
          <a:solidFill>
            <a:srgbClr val="000099"/>
          </a:solidFill>
          <a:ln w="57150">
            <a:solidFill>
              <a:schemeClr val="bg1"/>
            </a:solidFill>
            <a:round/>
            <a:headEnd/>
            <a:tailEnd/>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167939" name="AutoShape 3"/>
          <p:cNvSpPr>
            <a:spLocks noChangeArrowheads="1"/>
          </p:cNvSpPr>
          <p:nvPr/>
        </p:nvSpPr>
        <p:spPr bwMode="auto">
          <a:xfrm>
            <a:off x="685800" y="4495800"/>
            <a:ext cx="8305800" cy="609600"/>
          </a:xfrm>
          <a:prstGeom prst="roundRect">
            <a:avLst>
              <a:gd name="adj" fmla="val 16667"/>
            </a:avLst>
          </a:prstGeom>
          <a:solidFill>
            <a:srgbClr val="003366"/>
          </a:solidFill>
          <a:ln w="57150">
            <a:solidFill>
              <a:schemeClr val="hlink"/>
            </a:solidFill>
            <a:round/>
            <a:headEnd/>
            <a:tailEnd/>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167940" name="AutoShape 4"/>
          <p:cNvSpPr>
            <a:spLocks noChangeArrowheads="1"/>
          </p:cNvSpPr>
          <p:nvPr/>
        </p:nvSpPr>
        <p:spPr bwMode="auto">
          <a:xfrm>
            <a:off x="685800" y="3886200"/>
            <a:ext cx="4495800" cy="533400"/>
          </a:xfrm>
          <a:prstGeom prst="roundRect">
            <a:avLst>
              <a:gd name="adj" fmla="val 16667"/>
            </a:avLst>
          </a:prstGeom>
          <a:solidFill>
            <a:srgbClr val="003300"/>
          </a:solidFill>
          <a:ln w="57150">
            <a:solidFill>
              <a:schemeClr val="hlink"/>
            </a:solidFill>
            <a:round/>
            <a:headEnd/>
            <a:tailEnd/>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167941" name="AutoShape 5"/>
          <p:cNvSpPr>
            <a:spLocks noChangeArrowheads="1"/>
          </p:cNvSpPr>
          <p:nvPr/>
        </p:nvSpPr>
        <p:spPr bwMode="auto">
          <a:xfrm>
            <a:off x="685800" y="2819400"/>
            <a:ext cx="9220200" cy="990600"/>
          </a:xfrm>
          <a:prstGeom prst="roundRect">
            <a:avLst>
              <a:gd name="adj" fmla="val 16667"/>
            </a:avLst>
          </a:prstGeom>
          <a:solidFill>
            <a:srgbClr val="003366"/>
          </a:solidFill>
          <a:ln w="57150">
            <a:solidFill>
              <a:srgbClr val="FF0066"/>
            </a:solidFill>
            <a:round/>
            <a:headEnd/>
            <a:tailEnd/>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167942" name="AutoShape 6"/>
          <p:cNvSpPr>
            <a:spLocks noChangeArrowheads="1"/>
          </p:cNvSpPr>
          <p:nvPr/>
        </p:nvSpPr>
        <p:spPr bwMode="auto">
          <a:xfrm>
            <a:off x="685800" y="2057400"/>
            <a:ext cx="3352800" cy="685800"/>
          </a:xfrm>
          <a:prstGeom prst="roundRect">
            <a:avLst>
              <a:gd name="adj" fmla="val 16667"/>
            </a:avLst>
          </a:prstGeom>
          <a:solidFill>
            <a:schemeClr val="tx2"/>
          </a:solidFill>
          <a:ln w="57150">
            <a:solidFill>
              <a:schemeClr val="hlink"/>
            </a:solidFill>
            <a:round/>
            <a:headEnd/>
            <a:tailEnd/>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256007" name="Text Box 7"/>
          <p:cNvSpPr txBox="1">
            <a:spLocks noChangeArrowheads="1"/>
          </p:cNvSpPr>
          <p:nvPr/>
        </p:nvSpPr>
        <p:spPr bwMode="auto">
          <a:xfrm>
            <a:off x="533400" y="0"/>
            <a:ext cx="9753600" cy="1570038"/>
          </a:xfrm>
          <a:prstGeom prst="rect">
            <a:avLst/>
          </a:prstGeom>
          <a:noFill/>
          <a:ln w="9525">
            <a:noFill/>
            <a:miter lim="800000"/>
            <a:headEnd/>
            <a:tailEnd/>
          </a:ln>
          <a:effectLst/>
        </p:spPr>
        <p:txBody>
          <a:bodyPr>
            <a:spAutoFit/>
          </a:bodyPr>
          <a:lstStyle/>
          <a:p>
            <a:pPr algn="ctr">
              <a:defRPr/>
            </a:pPr>
            <a:r>
              <a:rPr lang="el-GR" sz="3200" b="1">
                <a:solidFill>
                  <a:srgbClr val="FFFFFF"/>
                </a:solidFill>
                <a:effectLst>
                  <a:outerShdw blurRad="38100" dist="38100" dir="2700000" algn="tl">
                    <a:srgbClr val="808080"/>
                  </a:outerShdw>
                </a:effectLst>
                <a:latin typeface="Comic Sans MS" pitchFamily="66" charset="0"/>
                <a:ea typeface="ＭＳ Ｐゴシック" pitchFamily="34" charset="-128"/>
              </a:rPr>
              <a:t>ΠΑΡΑΓΟΝΤΕΣ ΚΙΝΔΥΝΟΥ </a:t>
            </a:r>
          </a:p>
          <a:p>
            <a:pPr algn="ctr">
              <a:defRPr/>
            </a:pPr>
            <a:r>
              <a:rPr lang="el-GR" sz="3200" b="1">
                <a:solidFill>
                  <a:srgbClr val="FFFFFF"/>
                </a:solidFill>
                <a:effectLst>
                  <a:outerShdw blurRad="38100" dist="38100" dir="2700000" algn="tl">
                    <a:srgbClr val="808080"/>
                  </a:outerShdw>
                </a:effectLst>
                <a:latin typeface="Comic Sans MS" pitchFamily="66" charset="0"/>
                <a:ea typeface="ＭＳ Ｐゴシック" pitchFamily="34" charset="-128"/>
              </a:rPr>
              <a:t>ΠΟΥ ΤΡΟΠΟΠΟΙΟΥΝ ΤΟ ΣΤΟΧΟ </a:t>
            </a:r>
          </a:p>
          <a:p>
            <a:pPr algn="ctr">
              <a:defRPr/>
            </a:pPr>
            <a:r>
              <a:rPr lang="el-GR" sz="3200" b="1">
                <a:solidFill>
                  <a:srgbClr val="FFFFFF"/>
                </a:solidFill>
                <a:effectLst>
                  <a:outerShdw blurRad="38100" dist="38100" dir="2700000" algn="tl">
                    <a:srgbClr val="808080"/>
                  </a:outerShdw>
                </a:effectLst>
                <a:latin typeface="Comic Sans MS" pitchFamily="66" charset="0"/>
                <a:ea typeface="ＭＳ Ｐゴシック" pitchFamily="34" charset="-128"/>
              </a:rPr>
              <a:t>ΤΗΣ ΥΠΟΛΙΠΙΔΑΙΜΙΚΗΣ ΑΓΩΓΗΣ</a:t>
            </a:r>
          </a:p>
        </p:txBody>
      </p:sp>
      <p:sp>
        <p:nvSpPr>
          <p:cNvPr id="167944" name="Text Box 8"/>
          <p:cNvSpPr txBox="1">
            <a:spLocks noChangeArrowheads="1"/>
          </p:cNvSpPr>
          <p:nvPr/>
        </p:nvSpPr>
        <p:spPr bwMode="auto">
          <a:xfrm>
            <a:off x="838200" y="2133600"/>
            <a:ext cx="8915400" cy="4400550"/>
          </a:xfrm>
          <a:prstGeom prst="rect">
            <a:avLst/>
          </a:prstGeom>
          <a:noFill/>
          <a:ln w="9525">
            <a:noFill/>
            <a:miter lim="800000"/>
            <a:headEnd/>
            <a:tailEnd/>
          </a:ln>
        </p:spPr>
        <p:txBody>
          <a:bodyPr>
            <a:spAutoFit/>
          </a:bodyPr>
          <a:lstStyle/>
          <a:p>
            <a:pPr algn="just">
              <a:spcBef>
                <a:spcPct val="50000"/>
              </a:spcBef>
              <a:buClr>
                <a:srgbClr val="FF0000"/>
              </a:buClr>
              <a:buFont typeface="Wingdings" pitchFamily="2" charset="2"/>
              <a:buChar char="Ø"/>
            </a:pPr>
            <a:r>
              <a:rPr lang="el-GR" sz="2800" b="1">
                <a:solidFill>
                  <a:srgbClr val="00FFFF"/>
                </a:solidFill>
                <a:latin typeface="Comic Sans MS" pitchFamily="66" charset="0"/>
                <a:ea typeface="ＭＳ Ｐゴシック" pitchFamily="34" charset="-128"/>
              </a:rPr>
              <a:t>ΚΑΠΝΙΣΜΑ</a:t>
            </a:r>
          </a:p>
          <a:p>
            <a:pPr algn="just">
              <a:spcBef>
                <a:spcPct val="50000"/>
              </a:spcBef>
              <a:buClr>
                <a:srgbClr val="FF0000"/>
              </a:buClr>
              <a:buFont typeface="Wingdings" pitchFamily="2" charset="2"/>
              <a:buChar char="Ø"/>
            </a:pPr>
            <a:r>
              <a:rPr lang="el-GR" sz="2800" b="1">
                <a:solidFill>
                  <a:srgbClr val="FF6600"/>
                </a:solidFill>
                <a:latin typeface="Comic Sans MS" pitchFamily="66" charset="0"/>
                <a:ea typeface="ＭＳ Ｐゴシック" pitchFamily="34" charset="-128"/>
              </a:rPr>
              <a:t>ΥΠΕΡΤΑΣΗ</a:t>
            </a:r>
            <a:r>
              <a:rPr lang="el-GR" sz="2800" b="1">
                <a:solidFill>
                  <a:srgbClr val="FFFF00"/>
                </a:solidFill>
                <a:latin typeface="Comic Sans MS" pitchFamily="66" charset="0"/>
                <a:ea typeface="ＭＳ Ｐゴシック" pitchFamily="34" charset="-128"/>
              </a:rPr>
              <a:t> </a:t>
            </a:r>
            <a:r>
              <a:rPr lang="el-GR" sz="2800" b="1">
                <a:solidFill>
                  <a:srgbClr val="99FF33"/>
                </a:solidFill>
                <a:latin typeface="Comic Sans MS" pitchFamily="66" charset="0"/>
                <a:ea typeface="ＭＳ Ｐゴシック" pitchFamily="34" charset="-128"/>
              </a:rPr>
              <a:t>(ΑΠ&gt;140/90</a:t>
            </a:r>
            <a:r>
              <a:rPr lang="en-US" sz="2800" b="1">
                <a:solidFill>
                  <a:srgbClr val="99FF33"/>
                </a:solidFill>
                <a:latin typeface="Comic Sans MS" pitchFamily="66" charset="0"/>
                <a:ea typeface="ＭＳ Ｐゴシック" pitchFamily="34" charset="-128"/>
              </a:rPr>
              <a:t> mmHg </a:t>
            </a:r>
            <a:r>
              <a:rPr lang="el-GR" sz="2800" b="1">
                <a:solidFill>
                  <a:srgbClr val="99FF33"/>
                </a:solidFill>
                <a:latin typeface="Comic Sans MS" pitchFamily="66" charset="0"/>
                <a:ea typeface="ＭＳ Ｐゴシック" pitchFamily="34" charset="-128"/>
              </a:rPr>
              <a:t>ή χορήγηση αντιυπερτασικών φαρμάκων)</a:t>
            </a:r>
          </a:p>
          <a:p>
            <a:pPr algn="just">
              <a:spcBef>
                <a:spcPct val="50000"/>
              </a:spcBef>
              <a:buClr>
                <a:srgbClr val="FF0000"/>
              </a:buClr>
              <a:buFont typeface="Wingdings" pitchFamily="2" charset="2"/>
              <a:buChar char="Ø"/>
            </a:pPr>
            <a:r>
              <a:rPr lang="en-US" sz="2800" b="1">
                <a:solidFill>
                  <a:srgbClr val="FFFFFF"/>
                </a:solidFill>
                <a:latin typeface="Comic Sans MS" pitchFamily="66" charset="0"/>
                <a:ea typeface="ＭＳ Ｐゴシック" pitchFamily="34" charset="-128"/>
              </a:rPr>
              <a:t>HDL CHOL&lt;40 mg/dL</a:t>
            </a:r>
          </a:p>
          <a:p>
            <a:pPr algn="just">
              <a:spcBef>
                <a:spcPct val="50000"/>
              </a:spcBef>
              <a:buClr>
                <a:srgbClr val="FF0000"/>
              </a:buClr>
              <a:buFont typeface="Wingdings" pitchFamily="2" charset="2"/>
              <a:buChar char="Ø"/>
            </a:pPr>
            <a:r>
              <a:rPr lang="el-GR" sz="2800" b="1">
                <a:solidFill>
                  <a:srgbClr val="CCCCFF"/>
                </a:solidFill>
                <a:latin typeface="Comic Sans MS" pitchFamily="66" charset="0"/>
                <a:ea typeface="ＭＳ Ｐゴシック" pitchFamily="34" charset="-128"/>
              </a:rPr>
              <a:t>ΗΛΙΚΙΑ </a:t>
            </a:r>
            <a:r>
              <a:rPr lang="el-GR" sz="2800" b="1">
                <a:solidFill>
                  <a:srgbClr val="99FF33"/>
                </a:solidFill>
                <a:latin typeface="Comic Sans MS" pitchFamily="66" charset="0"/>
                <a:ea typeface="ＭＳ Ｐゴシック" pitchFamily="34" charset="-128"/>
              </a:rPr>
              <a:t>(άνδρες &gt;45 έτη /γυναίκες&gt;55 έτη)</a:t>
            </a:r>
          </a:p>
          <a:p>
            <a:pPr algn="just">
              <a:spcBef>
                <a:spcPct val="50000"/>
              </a:spcBef>
              <a:buClr>
                <a:srgbClr val="FF0000"/>
              </a:buClr>
              <a:buFont typeface="Wingdings" pitchFamily="2" charset="2"/>
              <a:buChar char="Ø"/>
            </a:pPr>
            <a:r>
              <a:rPr lang="el-GR" sz="2800" b="1">
                <a:solidFill>
                  <a:srgbClr val="FF99FF"/>
                </a:solidFill>
                <a:latin typeface="Comic Sans MS" pitchFamily="66" charset="0"/>
                <a:ea typeface="ＭＳ Ｐゴシック" pitchFamily="34" charset="-128"/>
              </a:rPr>
              <a:t>ΘΕΤΙΚΟ ΟΙΚΟΓΕΝΕΙΑΚΟ ΙΣΤΟΡΙΚΟ</a:t>
            </a:r>
            <a:r>
              <a:rPr lang="el-GR" sz="2800" b="1">
                <a:solidFill>
                  <a:srgbClr val="FFFF00"/>
                </a:solidFill>
                <a:latin typeface="Comic Sans MS" pitchFamily="66" charset="0"/>
                <a:ea typeface="ＭＳ Ｐゴシック" pitchFamily="34" charset="-128"/>
              </a:rPr>
              <a:t> </a:t>
            </a:r>
            <a:r>
              <a:rPr lang="el-GR" sz="2800" b="1">
                <a:solidFill>
                  <a:srgbClr val="99FF33"/>
                </a:solidFill>
                <a:latin typeface="Comic Sans MS" pitchFamily="66" charset="0"/>
                <a:ea typeface="ＭＳ Ｐゴシック" pitchFamily="34" charset="-128"/>
              </a:rPr>
              <a:t>(μείζον αγγειακό σύμβαμα σε 1ου βαθμού συγγενή</a:t>
            </a:r>
            <a:r>
              <a:rPr lang="en-US" sz="2800" b="1">
                <a:solidFill>
                  <a:srgbClr val="99FF33"/>
                </a:solidFill>
                <a:latin typeface="Comic Sans MS" pitchFamily="66" charset="0"/>
                <a:ea typeface="ＭＳ Ｐゴシック" pitchFamily="34" charset="-128"/>
              </a:rPr>
              <a:t> </a:t>
            </a:r>
            <a:r>
              <a:rPr lang="el-GR" sz="2800" b="1">
                <a:solidFill>
                  <a:srgbClr val="99FF33"/>
                </a:solidFill>
                <a:latin typeface="Comic Sans MS" pitchFamily="66" charset="0"/>
                <a:ea typeface="ＭＳ Ｐゴシック" pitchFamily="34" charset="-128"/>
              </a:rPr>
              <a:t>ηλικίας &lt;55/65 ετών για άνδρες και γυναίκες) </a:t>
            </a:r>
          </a:p>
        </p:txBody>
      </p:sp>
      <p:sp>
        <p:nvSpPr>
          <p:cNvPr id="167945" name="AutoShape 9"/>
          <p:cNvSpPr>
            <a:spLocks noChangeArrowheads="1"/>
          </p:cNvSpPr>
          <p:nvPr/>
        </p:nvSpPr>
        <p:spPr bwMode="auto">
          <a:xfrm flipV="1">
            <a:off x="457200" y="1676400"/>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rot="10800000" wrap="none" anchor="ctr"/>
          <a:lstStyle/>
          <a:p>
            <a:endParaRPr lang="el-GR" sz="1800">
              <a:solidFill>
                <a:srgbClr val="000000"/>
              </a:solidFill>
              <a:latin typeface="Arial" pitchFamily="34" charset="0"/>
              <a:ea typeface="ＭＳ Ｐゴシック" pitchFamily="34" charset="-128"/>
            </a:endParaRPr>
          </a:p>
        </p:txBody>
      </p:sp>
      <p:sp>
        <p:nvSpPr>
          <p:cNvPr id="167946" name="AutoShape 10"/>
          <p:cNvSpPr>
            <a:spLocks noChangeArrowheads="1"/>
          </p:cNvSpPr>
          <p:nvPr/>
        </p:nvSpPr>
        <p:spPr bwMode="auto">
          <a:xfrm flipV="1">
            <a:off x="457200" y="6705600"/>
            <a:ext cx="9525000" cy="1524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rot="10800000" wrap="none" anchor="ctr"/>
          <a:lstStyle/>
          <a:p>
            <a:endParaRPr lang="el-GR" sz="1800">
              <a:solidFill>
                <a:srgbClr val="000000"/>
              </a:solidFill>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247650" y="1268413"/>
            <a:ext cx="9791700" cy="2763834"/>
          </a:xfrm>
          <a:prstGeom prst="rect">
            <a:avLst/>
          </a:prstGeom>
          <a:noFill/>
          <a:ln w="9525">
            <a:noFill/>
            <a:miter lim="800000"/>
            <a:headEnd/>
            <a:tailEnd/>
          </a:ln>
        </p:spPr>
        <p:txBody>
          <a:bodyPr>
            <a:spAutoFit/>
          </a:bodyPr>
          <a:lstStyle/>
          <a:p>
            <a:pPr algn="just">
              <a:lnSpc>
                <a:spcPct val="130000"/>
              </a:lnSpc>
              <a:spcBef>
                <a:spcPct val="50000"/>
              </a:spcBef>
              <a:defRPr/>
            </a:pPr>
            <a:r>
              <a:rPr lang="el-GR" sz="2800" b="1" dirty="0">
                <a:solidFill>
                  <a:srgbClr val="FFFF00"/>
                </a:solidFill>
                <a:latin typeface="Comic Sans MS" pitchFamily="66" charset="0"/>
              </a:rPr>
              <a:t>Άνδρας </a:t>
            </a:r>
            <a:r>
              <a:rPr lang="en-US" sz="2800" b="1" dirty="0">
                <a:solidFill>
                  <a:srgbClr val="FFFF00"/>
                </a:solidFill>
                <a:latin typeface="Comic Sans MS" pitchFamily="66" charset="0"/>
              </a:rPr>
              <a:t>55 </a:t>
            </a:r>
            <a:r>
              <a:rPr lang="el-GR" sz="2800" b="1" dirty="0">
                <a:solidFill>
                  <a:srgbClr val="FFFF00"/>
                </a:solidFill>
                <a:latin typeface="Comic Sans MS" pitchFamily="66" charset="0"/>
              </a:rPr>
              <a:t>ετών </a:t>
            </a:r>
            <a:r>
              <a:rPr lang="el-GR" sz="2800" b="1" dirty="0" smtClean="0">
                <a:solidFill>
                  <a:srgbClr val="FFFF00"/>
                </a:solidFill>
                <a:latin typeface="Comic Sans MS" pitchFamily="66" charset="0"/>
              </a:rPr>
              <a:t>με  Στεφανιαία νόσο (ΟΕΜ)</a:t>
            </a:r>
          </a:p>
          <a:p>
            <a:pPr algn="just">
              <a:lnSpc>
                <a:spcPct val="130000"/>
              </a:lnSpc>
              <a:spcBef>
                <a:spcPct val="50000"/>
              </a:spcBef>
              <a:defRPr/>
            </a:pPr>
            <a:r>
              <a:rPr lang="el-GR" sz="2800" b="1" dirty="0" smtClean="0">
                <a:solidFill>
                  <a:srgbClr val="43FD01"/>
                </a:solidFill>
                <a:latin typeface="Comic Sans MS" pitchFamily="66" charset="0"/>
              </a:rPr>
              <a:t> </a:t>
            </a:r>
            <a:endParaRPr lang="el-GR" sz="2800" b="1" dirty="0">
              <a:solidFill>
                <a:srgbClr val="43FD01"/>
              </a:solidFill>
              <a:latin typeface="Comic Sans MS" pitchFamily="66" charset="0"/>
            </a:endParaRPr>
          </a:p>
          <a:p>
            <a:pPr algn="just">
              <a:lnSpc>
                <a:spcPct val="130000"/>
              </a:lnSpc>
              <a:spcBef>
                <a:spcPct val="50000"/>
              </a:spcBef>
              <a:defRPr/>
            </a:pPr>
            <a:r>
              <a:rPr lang="el-GR" sz="2800" b="1" dirty="0" smtClean="0">
                <a:solidFill>
                  <a:schemeClr val="accent1">
                    <a:lumMod val="60000"/>
                    <a:lumOff val="40000"/>
                  </a:schemeClr>
                </a:solidFill>
                <a:latin typeface="Comic Sans MS" pitchFamily="66" charset="0"/>
              </a:rPr>
              <a:t>Ο </a:t>
            </a:r>
            <a:r>
              <a:rPr lang="el-GR" sz="2800" b="1" dirty="0">
                <a:solidFill>
                  <a:schemeClr val="accent1">
                    <a:lumMod val="60000"/>
                    <a:lumOff val="40000"/>
                  </a:schemeClr>
                </a:solidFill>
                <a:latin typeface="Comic Sans MS" pitchFamily="66" charset="0"/>
              </a:rPr>
              <a:t>ασθενής έχει</a:t>
            </a:r>
            <a:r>
              <a:rPr lang="en-US" sz="2800" b="1" dirty="0">
                <a:solidFill>
                  <a:schemeClr val="accent1">
                    <a:lumMod val="60000"/>
                    <a:lumOff val="40000"/>
                  </a:schemeClr>
                </a:solidFill>
                <a:latin typeface="Comic Sans MS" pitchFamily="66" charset="0"/>
              </a:rPr>
              <a:t> LDL-C </a:t>
            </a:r>
            <a:r>
              <a:rPr lang="en-US" sz="2800" b="1" dirty="0" smtClean="0">
                <a:solidFill>
                  <a:schemeClr val="accent1">
                    <a:lumMod val="60000"/>
                    <a:lumOff val="40000"/>
                  </a:schemeClr>
                </a:solidFill>
                <a:latin typeface="Comic Sans MS" pitchFamily="66" charset="0"/>
              </a:rPr>
              <a:t>1</a:t>
            </a:r>
            <a:r>
              <a:rPr lang="el-GR" sz="2800" b="1" dirty="0" smtClean="0">
                <a:solidFill>
                  <a:schemeClr val="accent1">
                    <a:lumMod val="60000"/>
                    <a:lumOff val="40000"/>
                  </a:schemeClr>
                </a:solidFill>
                <a:latin typeface="Comic Sans MS" pitchFamily="66" charset="0"/>
              </a:rPr>
              <a:t>4</a:t>
            </a:r>
            <a:r>
              <a:rPr lang="en-US" sz="2800" b="1" dirty="0" smtClean="0">
                <a:solidFill>
                  <a:schemeClr val="accent1">
                    <a:lumMod val="60000"/>
                    <a:lumOff val="40000"/>
                  </a:schemeClr>
                </a:solidFill>
                <a:latin typeface="Comic Sans MS" pitchFamily="66" charset="0"/>
              </a:rPr>
              <a:t>0 </a:t>
            </a:r>
            <a:r>
              <a:rPr lang="en-US" sz="2800" b="1" dirty="0">
                <a:solidFill>
                  <a:schemeClr val="accent1">
                    <a:lumMod val="60000"/>
                    <a:lumOff val="40000"/>
                  </a:schemeClr>
                </a:solidFill>
                <a:latin typeface="Comic Sans MS" pitchFamily="66" charset="0"/>
              </a:rPr>
              <a:t>mg/</a:t>
            </a:r>
            <a:r>
              <a:rPr lang="en-US" sz="2800" b="1" dirty="0" err="1">
                <a:solidFill>
                  <a:schemeClr val="accent1">
                    <a:lumMod val="60000"/>
                    <a:lumOff val="40000"/>
                  </a:schemeClr>
                </a:solidFill>
                <a:latin typeface="Comic Sans MS" pitchFamily="66" charset="0"/>
              </a:rPr>
              <a:t>dL</a:t>
            </a:r>
            <a:r>
              <a:rPr lang="en-US" sz="2800" b="1" dirty="0">
                <a:solidFill>
                  <a:schemeClr val="accent1">
                    <a:lumMod val="60000"/>
                    <a:lumOff val="40000"/>
                  </a:schemeClr>
                </a:solidFill>
                <a:latin typeface="Comic Sans MS" pitchFamily="66" charset="0"/>
              </a:rPr>
              <a:t>, TGs 170 mg/</a:t>
            </a:r>
            <a:r>
              <a:rPr lang="en-US" sz="2800" b="1" dirty="0" err="1">
                <a:solidFill>
                  <a:schemeClr val="accent1">
                    <a:lumMod val="60000"/>
                    <a:lumOff val="40000"/>
                  </a:schemeClr>
                </a:solidFill>
                <a:latin typeface="Comic Sans MS" pitchFamily="66" charset="0"/>
              </a:rPr>
              <a:t>dL</a:t>
            </a:r>
            <a:r>
              <a:rPr lang="el-GR" sz="2800" b="1" dirty="0">
                <a:solidFill>
                  <a:schemeClr val="accent1">
                    <a:lumMod val="60000"/>
                    <a:lumOff val="40000"/>
                  </a:schemeClr>
                </a:solidFill>
                <a:latin typeface="Comic Sans MS" pitchFamily="66" charset="0"/>
              </a:rPr>
              <a:t> και</a:t>
            </a:r>
            <a:r>
              <a:rPr lang="en-US" sz="2800" b="1" dirty="0">
                <a:solidFill>
                  <a:schemeClr val="accent1">
                    <a:lumMod val="60000"/>
                    <a:lumOff val="40000"/>
                  </a:schemeClr>
                </a:solidFill>
                <a:latin typeface="Comic Sans MS" pitchFamily="66" charset="0"/>
              </a:rPr>
              <a:t> HDL-C 3</a:t>
            </a:r>
            <a:r>
              <a:rPr lang="el-GR" sz="2800" b="1" dirty="0">
                <a:solidFill>
                  <a:schemeClr val="accent1">
                    <a:lumMod val="60000"/>
                    <a:lumOff val="40000"/>
                  </a:schemeClr>
                </a:solidFill>
                <a:latin typeface="Comic Sans MS" pitchFamily="66" charset="0"/>
              </a:rPr>
              <a:t>9</a:t>
            </a:r>
            <a:r>
              <a:rPr lang="en-US" sz="2800" b="1" dirty="0">
                <a:solidFill>
                  <a:schemeClr val="accent1">
                    <a:lumMod val="60000"/>
                    <a:lumOff val="40000"/>
                  </a:schemeClr>
                </a:solidFill>
                <a:latin typeface="Comic Sans MS" pitchFamily="66" charset="0"/>
              </a:rPr>
              <a:t> mg/</a:t>
            </a:r>
            <a:r>
              <a:rPr lang="en-US" sz="2800" b="1" dirty="0" err="1">
                <a:solidFill>
                  <a:schemeClr val="accent1">
                    <a:lumMod val="60000"/>
                    <a:lumOff val="40000"/>
                  </a:schemeClr>
                </a:solidFill>
                <a:latin typeface="Comic Sans MS" pitchFamily="66" charset="0"/>
              </a:rPr>
              <a:t>dL</a:t>
            </a:r>
            <a:r>
              <a:rPr lang="en-US" sz="2800" b="1" dirty="0">
                <a:solidFill>
                  <a:schemeClr val="accent1">
                    <a:lumMod val="60000"/>
                    <a:lumOff val="40000"/>
                  </a:schemeClr>
                </a:solidFill>
                <a:latin typeface="Comic Sans MS" pitchFamily="66" charset="0"/>
              </a:rPr>
              <a:t>.</a:t>
            </a:r>
            <a:r>
              <a:rPr lang="el-GR" sz="2800" b="1" dirty="0">
                <a:solidFill>
                  <a:srgbClr val="0ADA00"/>
                </a:solidFill>
                <a:latin typeface="Comic Sans MS" pitchFamily="66" charset="0"/>
              </a:rPr>
              <a:t> </a:t>
            </a:r>
          </a:p>
        </p:txBody>
      </p:sp>
      <p:sp>
        <p:nvSpPr>
          <p:cNvPr id="210947" name="AutoShape 3"/>
          <p:cNvSpPr>
            <a:spLocks noChangeArrowheads="1"/>
          </p:cNvSpPr>
          <p:nvPr/>
        </p:nvSpPr>
        <p:spPr bwMode="auto">
          <a:xfrm flipV="1">
            <a:off x="0" y="6453188"/>
            <a:ext cx="10287000" cy="214312"/>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2400">
              <a:solidFill>
                <a:srgbClr val="000000"/>
              </a:solidFill>
              <a:latin typeface="Times New Roman" pitchFamily="18" charset="0"/>
            </a:endParaRPr>
          </a:p>
        </p:txBody>
      </p:sp>
      <p:sp>
        <p:nvSpPr>
          <p:cNvPr id="210948" name="AutoShape 4"/>
          <p:cNvSpPr>
            <a:spLocks noChangeArrowheads="1"/>
          </p:cNvSpPr>
          <p:nvPr/>
        </p:nvSpPr>
        <p:spPr bwMode="auto">
          <a:xfrm flipV="1">
            <a:off x="0" y="1000125"/>
            <a:ext cx="10287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2400">
              <a:solidFill>
                <a:srgbClr val="000000"/>
              </a:solidFill>
              <a:latin typeface="Times New Roman" pitchFamily="18" charset="0"/>
            </a:endParaRPr>
          </a:p>
        </p:txBody>
      </p:sp>
      <p:sp>
        <p:nvSpPr>
          <p:cNvPr id="210949" name="Text Box 5"/>
          <p:cNvSpPr txBox="1">
            <a:spLocks noChangeArrowheads="1"/>
          </p:cNvSpPr>
          <p:nvPr/>
        </p:nvSpPr>
        <p:spPr bwMode="auto">
          <a:xfrm>
            <a:off x="142875" y="285750"/>
            <a:ext cx="10144125" cy="708025"/>
          </a:xfrm>
          <a:prstGeom prst="rect">
            <a:avLst/>
          </a:prstGeom>
          <a:noFill/>
          <a:ln w="9525">
            <a:noFill/>
            <a:miter lim="800000"/>
            <a:headEnd/>
            <a:tailEnd/>
          </a:ln>
        </p:spPr>
        <p:txBody>
          <a:bodyPr>
            <a:spAutoFit/>
          </a:bodyPr>
          <a:lstStyle/>
          <a:p>
            <a:pPr algn="ctr">
              <a:spcBef>
                <a:spcPct val="50000"/>
              </a:spcBef>
            </a:pPr>
            <a:r>
              <a:rPr lang="el-GR" sz="4000" b="1" dirty="0">
                <a:solidFill>
                  <a:srgbClr val="FFFFFF"/>
                </a:solidFill>
                <a:latin typeface="Comic Sans MS" pitchFamily="66" charset="0"/>
              </a:rPr>
              <a:t>ΠΕΡΙΣΤΑΤΙΚΟ Ι</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211970" name="AutoShape 3"/>
          <p:cNvSpPr>
            <a:spLocks noChangeArrowheads="1"/>
          </p:cNvSpPr>
          <p:nvPr/>
        </p:nvSpPr>
        <p:spPr bwMode="auto">
          <a:xfrm flipV="1">
            <a:off x="0" y="6072188"/>
            <a:ext cx="10287000" cy="242887"/>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11971" name="AutoShape 4"/>
          <p:cNvSpPr>
            <a:spLocks noChangeArrowheads="1"/>
          </p:cNvSpPr>
          <p:nvPr/>
        </p:nvSpPr>
        <p:spPr bwMode="auto">
          <a:xfrm flipV="1">
            <a:off x="0" y="1143000"/>
            <a:ext cx="10287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11972" name="Text Box 5"/>
          <p:cNvSpPr txBox="1">
            <a:spLocks noChangeArrowheads="1"/>
          </p:cNvSpPr>
          <p:nvPr/>
        </p:nvSpPr>
        <p:spPr bwMode="auto">
          <a:xfrm>
            <a:off x="0" y="214313"/>
            <a:ext cx="10287000" cy="708025"/>
          </a:xfrm>
          <a:prstGeom prst="rect">
            <a:avLst/>
          </a:prstGeom>
          <a:noFill/>
          <a:ln w="9525">
            <a:noFill/>
            <a:miter lim="800000"/>
            <a:headEnd/>
            <a:tailEnd/>
          </a:ln>
        </p:spPr>
        <p:txBody>
          <a:bodyPr>
            <a:spAutoFit/>
          </a:bodyPr>
          <a:lstStyle/>
          <a:p>
            <a:pPr algn="ctr">
              <a:spcBef>
                <a:spcPct val="50000"/>
              </a:spcBef>
            </a:pPr>
            <a:r>
              <a:rPr lang="el-GR" sz="4000" b="1">
                <a:solidFill>
                  <a:srgbClr val="FFFFFF"/>
                </a:solidFill>
                <a:latin typeface="Comic Sans MS" pitchFamily="66" charset="0"/>
              </a:rPr>
              <a:t>ΑΣΘΕΝΕΙΣ ΠΟΛΥ ΥΨΗΛΟΥ ΚΙΝΔΥΝΟΥ</a:t>
            </a:r>
          </a:p>
        </p:txBody>
      </p:sp>
      <p:sp>
        <p:nvSpPr>
          <p:cNvPr id="211973" name="Text Box 2"/>
          <p:cNvSpPr txBox="1">
            <a:spLocks noChangeArrowheads="1"/>
          </p:cNvSpPr>
          <p:nvPr/>
        </p:nvSpPr>
        <p:spPr bwMode="auto">
          <a:xfrm>
            <a:off x="0" y="1428750"/>
            <a:ext cx="10287000" cy="2505301"/>
          </a:xfrm>
          <a:prstGeom prst="rect">
            <a:avLst/>
          </a:prstGeom>
          <a:noFill/>
          <a:ln w="9525">
            <a:noFill/>
            <a:miter lim="800000"/>
            <a:headEnd/>
            <a:tailEnd/>
          </a:ln>
        </p:spPr>
        <p:txBody>
          <a:bodyPr>
            <a:spAutoFit/>
          </a:bodyPr>
          <a:lstStyle/>
          <a:p>
            <a:pPr algn="just">
              <a:lnSpc>
                <a:spcPct val="130000"/>
              </a:lnSpc>
              <a:spcBef>
                <a:spcPct val="50000"/>
              </a:spcBef>
            </a:pPr>
            <a:r>
              <a:rPr lang="el-GR" sz="3200" b="1" dirty="0">
                <a:solidFill>
                  <a:srgbClr val="FFFF00"/>
                </a:solidFill>
                <a:latin typeface="Comic Sans MS" pitchFamily="66" charset="0"/>
              </a:rPr>
              <a:t>1) Στεφανιαία νόσος</a:t>
            </a:r>
          </a:p>
          <a:p>
            <a:pPr algn="just">
              <a:lnSpc>
                <a:spcPct val="130000"/>
              </a:lnSpc>
              <a:spcBef>
                <a:spcPct val="50000"/>
              </a:spcBef>
            </a:pPr>
            <a:r>
              <a:rPr lang="el-GR" sz="3200" b="1" dirty="0">
                <a:solidFill>
                  <a:srgbClr val="00B0F0"/>
                </a:solidFill>
                <a:latin typeface="Comic Sans MS" pitchFamily="66" charset="0"/>
              </a:rPr>
              <a:t>2) ΑΕΕ ή Διαλείπουσα χωλότητα ή νόσος καρωτίδων</a:t>
            </a:r>
          </a:p>
          <a:p>
            <a:pPr algn="just">
              <a:lnSpc>
                <a:spcPct val="130000"/>
              </a:lnSpc>
              <a:spcBef>
                <a:spcPct val="50000"/>
              </a:spcBef>
            </a:pPr>
            <a:r>
              <a:rPr lang="el-GR" sz="3200" b="1" dirty="0">
                <a:solidFill>
                  <a:srgbClr val="FFFFFF"/>
                </a:solidFill>
                <a:latin typeface="Comic Sans MS" pitchFamily="66" charset="0"/>
              </a:rPr>
              <a:t>3) Σακχαρώδης </a:t>
            </a:r>
            <a:r>
              <a:rPr lang="el-GR" sz="3200" b="1" dirty="0" smtClean="0">
                <a:solidFill>
                  <a:srgbClr val="FFFFFF"/>
                </a:solidFill>
                <a:latin typeface="Comic Sans MS" pitchFamily="66" charset="0"/>
              </a:rPr>
              <a:t>διαβήτης</a:t>
            </a:r>
            <a:endParaRPr lang="el-GR" sz="3200" b="1" dirty="0">
              <a:solidFill>
                <a:srgbClr val="FFFFFF"/>
              </a:solidFill>
              <a:latin typeface="Comic Sans MS" pitchFamily="66" charset="0"/>
            </a:endParaRPr>
          </a:p>
        </p:txBody>
      </p:sp>
      <p:sp>
        <p:nvSpPr>
          <p:cNvPr id="6" name="5 - Στρογγυλεμένο ορθογώνιο"/>
          <p:cNvSpPr/>
          <p:nvPr/>
        </p:nvSpPr>
        <p:spPr>
          <a:xfrm>
            <a:off x="0" y="1357313"/>
            <a:ext cx="4214813" cy="914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Στρογγυλεμένο ορθογώνιο"/>
          <p:cNvSpPr/>
          <p:nvPr/>
        </p:nvSpPr>
        <p:spPr>
          <a:xfrm>
            <a:off x="0" y="3071813"/>
            <a:ext cx="5000625" cy="914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a:srcRect/>
          <a:stretch>
            <a:fillRect/>
          </a:stretch>
        </p:blipFill>
        <p:spPr bwMode="auto">
          <a:xfrm>
            <a:off x="0" y="0"/>
            <a:ext cx="10287000" cy="6858000"/>
          </a:xfrm>
          <a:prstGeom prst="rect">
            <a:avLst/>
          </a:prstGeom>
          <a:noFill/>
          <a:ln w="9525">
            <a:noFill/>
            <a:miter lim="800000"/>
            <a:headEnd/>
            <a:tailEnd/>
          </a:ln>
        </p:spPr>
      </p:pic>
      <p:pic>
        <p:nvPicPr>
          <p:cNvPr id="3" name="Picture 2"/>
          <p:cNvPicPr>
            <a:picLocks noChangeAspect="1" noChangeArrowheads="1"/>
          </p:cNvPicPr>
          <p:nvPr/>
        </p:nvPicPr>
        <p:blipFill>
          <a:blip r:embed="rId4"/>
          <a:srcRect/>
          <a:stretch>
            <a:fillRect/>
          </a:stretch>
        </p:blipFill>
        <p:spPr bwMode="auto">
          <a:xfrm>
            <a:off x="1471613" y="0"/>
            <a:ext cx="8139112" cy="15716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3 - Στρογγυλεμένο ορθογώνιο"/>
          <p:cNvSpPr/>
          <p:nvPr/>
        </p:nvSpPr>
        <p:spPr>
          <a:xfrm>
            <a:off x="0" y="0"/>
            <a:ext cx="1327150" cy="17002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Στρογγυλεμένο ορθογώνιο"/>
          <p:cNvSpPr/>
          <p:nvPr/>
        </p:nvSpPr>
        <p:spPr>
          <a:xfrm>
            <a:off x="8959850" y="6021388"/>
            <a:ext cx="1327150" cy="8366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5 - Στρογγυλεμένο ορθογώνιο"/>
          <p:cNvSpPr/>
          <p:nvPr/>
        </p:nvSpPr>
        <p:spPr>
          <a:xfrm>
            <a:off x="606425" y="2349500"/>
            <a:ext cx="9680575" cy="141763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Ορθογώνιο"/>
          <p:cNvSpPr/>
          <p:nvPr/>
        </p:nvSpPr>
        <p:spPr>
          <a:xfrm>
            <a:off x="606425" y="3789363"/>
            <a:ext cx="9680575" cy="2087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990600" y="533400"/>
            <a:ext cx="8839200" cy="1190625"/>
          </a:xfrm>
          <a:prstGeom prst="rect">
            <a:avLst/>
          </a:prstGeom>
          <a:noFill/>
          <a:ln w="9525">
            <a:noFill/>
            <a:miter lim="800000"/>
            <a:headEnd/>
            <a:tailEnd/>
          </a:ln>
        </p:spPr>
        <p:txBody>
          <a:bodyPr>
            <a:spAutoFit/>
          </a:bodyPr>
          <a:lstStyle/>
          <a:p>
            <a:pPr algn="ctr">
              <a:spcBef>
                <a:spcPct val="50000"/>
              </a:spcBef>
            </a:pPr>
            <a:r>
              <a:rPr lang="el-GR" sz="3600" b="1">
                <a:solidFill>
                  <a:srgbClr val="FFFFFF"/>
                </a:solidFill>
                <a:latin typeface="Comic Sans MS" pitchFamily="66" charset="0"/>
              </a:rPr>
              <a:t>ΕΞΑΤΟΜΙΚΕΥΣΗ ΥΠΟΛΙΠΙΔΑΙΜΙΚΗΣ ΑΓΩΓΗΣ</a:t>
            </a:r>
          </a:p>
        </p:txBody>
      </p:sp>
      <p:sp>
        <p:nvSpPr>
          <p:cNvPr id="214019" name="Text Box 3"/>
          <p:cNvSpPr txBox="1">
            <a:spLocks noChangeArrowheads="1"/>
          </p:cNvSpPr>
          <p:nvPr/>
        </p:nvSpPr>
        <p:spPr bwMode="auto">
          <a:xfrm>
            <a:off x="381000" y="2590800"/>
            <a:ext cx="9906000" cy="2105025"/>
          </a:xfrm>
          <a:prstGeom prst="rect">
            <a:avLst/>
          </a:prstGeom>
          <a:noFill/>
          <a:ln w="9525">
            <a:noFill/>
            <a:miter lim="800000"/>
            <a:headEnd/>
            <a:tailEnd/>
          </a:ln>
        </p:spPr>
        <p:txBody>
          <a:bodyPr>
            <a:spAutoFit/>
          </a:bodyPr>
          <a:lstStyle/>
          <a:p>
            <a:pPr>
              <a:spcBef>
                <a:spcPct val="50000"/>
              </a:spcBef>
              <a:tabLst>
                <a:tab pos="4864100" algn="ctr"/>
                <a:tab pos="8001000" algn="ctr"/>
              </a:tabLst>
            </a:pPr>
            <a:r>
              <a:rPr lang="en-US" sz="2800" b="1" dirty="0">
                <a:solidFill>
                  <a:srgbClr val="66FFFF"/>
                </a:solidFill>
                <a:latin typeface="Comic Sans MS" pitchFamily="66" charset="0"/>
              </a:rPr>
              <a:t>LDL CHOL (mg/</a:t>
            </a:r>
            <a:r>
              <a:rPr lang="en-US" sz="2800" b="1" dirty="0" err="1">
                <a:solidFill>
                  <a:srgbClr val="66FFFF"/>
                </a:solidFill>
                <a:latin typeface="Comic Sans MS" pitchFamily="66" charset="0"/>
              </a:rPr>
              <a:t>dL</a:t>
            </a:r>
            <a:r>
              <a:rPr lang="en-US" sz="2800" b="1" dirty="0">
                <a:solidFill>
                  <a:srgbClr val="66FFFF"/>
                </a:solidFill>
                <a:latin typeface="Comic Sans MS" pitchFamily="66" charset="0"/>
              </a:rPr>
              <a:t>)</a:t>
            </a:r>
            <a:r>
              <a:rPr lang="el-GR" sz="2800" b="1" dirty="0">
                <a:solidFill>
                  <a:srgbClr val="66FFFF"/>
                </a:solidFill>
                <a:latin typeface="Comic Sans MS" pitchFamily="66" charset="0"/>
              </a:rPr>
              <a:t>	ΣΤΟΧΟΣ	ΕΠΙΔΙΩΚΟΜΕΝΗ	ΑΓΩΓΗΣ	ΜΕΤΑΒΟΛΗ	</a:t>
            </a:r>
            <a:r>
              <a:rPr lang="en-US" sz="2800" b="1" dirty="0">
                <a:solidFill>
                  <a:srgbClr val="66FFFF"/>
                </a:solidFill>
                <a:latin typeface="Comic Sans MS" pitchFamily="66" charset="0"/>
              </a:rPr>
              <a:t>	</a:t>
            </a:r>
            <a:endParaRPr lang="el-GR" sz="2800" b="1" dirty="0">
              <a:solidFill>
                <a:srgbClr val="66FFFF"/>
              </a:solidFill>
              <a:latin typeface="Comic Sans MS" pitchFamily="66" charset="0"/>
            </a:endParaRPr>
          </a:p>
          <a:p>
            <a:pPr>
              <a:spcBef>
                <a:spcPct val="50000"/>
              </a:spcBef>
              <a:tabLst>
                <a:tab pos="4864100" algn="ctr"/>
                <a:tab pos="8001000" algn="ctr"/>
              </a:tabLst>
            </a:pPr>
            <a:r>
              <a:rPr lang="en-US" sz="3200" b="1" dirty="0" smtClean="0">
                <a:solidFill>
                  <a:srgbClr val="FFFF00"/>
                </a:solidFill>
                <a:latin typeface="Comic Sans MS" pitchFamily="66" charset="0"/>
              </a:rPr>
              <a:t>1</a:t>
            </a:r>
            <a:r>
              <a:rPr lang="el-GR" sz="3200" b="1" dirty="0" smtClean="0">
                <a:solidFill>
                  <a:srgbClr val="FFFF00"/>
                </a:solidFill>
                <a:latin typeface="Comic Sans MS" pitchFamily="66" charset="0"/>
              </a:rPr>
              <a:t>4</a:t>
            </a:r>
            <a:r>
              <a:rPr lang="en-US" sz="3200" b="1" dirty="0" smtClean="0">
                <a:solidFill>
                  <a:srgbClr val="FFFF00"/>
                </a:solidFill>
                <a:latin typeface="Comic Sans MS" pitchFamily="66" charset="0"/>
              </a:rPr>
              <a:t>0</a:t>
            </a:r>
            <a:r>
              <a:rPr lang="el-GR" sz="3200" b="1" dirty="0">
                <a:solidFill>
                  <a:srgbClr val="FFFF00"/>
                </a:solidFill>
                <a:latin typeface="Comic Sans MS" pitchFamily="66" charset="0"/>
              </a:rPr>
              <a:t>	</a:t>
            </a:r>
            <a:r>
              <a:rPr lang="en-US" sz="3200" b="1" dirty="0">
                <a:solidFill>
                  <a:srgbClr val="FFFF00"/>
                </a:solidFill>
                <a:latin typeface="Comic Sans MS" pitchFamily="66" charset="0"/>
              </a:rPr>
              <a:t>&lt;70</a:t>
            </a:r>
            <a:r>
              <a:rPr lang="el-GR" sz="3200" b="1" dirty="0">
                <a:solidFill>
                  <a:srgbClr val="FFFF00"/>
                </a:solidFill>
                <a:latin typeface="Comic Sans MS" pitchFamily="66" charset="0"/>
              </a:rPr>
              <a:t>	</a:t>
            </a:r>
            <a:r>
              <a:rPr lang="en-US" sz="3200" b="1" dirty="0" smtClean="0">
                <a:solidFill>
                  <a:srgbClr val="FFFF00"/>
                </a:solidFill>
                <a:latin typeface="Comic Sans MS" pitchFamily="66" charset="0"/>
              </a:rPr>
              <a:t>&gt;</a:t>
            </a:r>
            <a:r>
              <a:rPr lang="el-GR" sz="3200" b="1" dirty="0" smtClean="0">
                <a:solidFill>
                  <a:srgbClr val="FFFF00"/>
                </a:solidFill>
                <a:latin typeface="Comic Sans MS" pitchFamily="66" charset="0"/>
              </a:rPr>
              <a:t>50%</a:t>
            </a:r>
            <a:endParaRPr lang="el-GR" sz="3200" b="1" dirty="0">
              <a:solidFill>
                <a:srgbClr val="FFFF00"/>
              </a:solidFill>
              <a:latin typeface="Comic Sans MS" pitchFamily="66" charset="0"/>
            </a:endParaRPr>
          </a:p>
        </p:txBody>
      </p:sp>
      <p:sp>
        <p:nvSpPr>
          <p:cNvPr id="214020" name="AutoShape 4"/>
          <p:cNvSpPr>
            <a:spLocks noChangeArrowheads="1"/>
          </p:cNvSpPr>
          <p:nvPr/>
        </p:nvSpPr>
        <p:spPr bwMode="auto">
          <a:xfrm flipV="1">
            <a:off x="381000" y="2057400"/>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14021" name="AutoShape 5"/>
          <p:cNvSpPr>
            <a:spLocks noChangeArrowheads="1"/>
          </p:cNvSpPr>
          <p:nvPr/>
        </p:nvSpPr>
        <p:spPr bwMode="auto">
          <a:xfrm flipV="1">
            <a:off x="390525" y="5029200"/>
            <a:ext cx="9525000" cy="296863"/>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76200">
            <a:solidFill>
              <a:schemeClr val="tx1"/>
            </a:solidFill>
            <a:round/>
            <a:headEnd type="none" w="sm" len="sm"/>
            <a:tailEnd type="none" w="sm" len="sm"/>
          </a:ln>
        </p:spPr>
        <p:txBody>
          <a:bodyPr wrap="none" anchor="ctr"/>
          <a:lstStyle/>
          <a:p>
            <a:endParaRPr lang="el-GR">
              <a:solidFill>
                <a:srgbClr val="000000"/>
              </a:solidFill>
            </a:endParaRPr>
          </a:p>
        </p:txBody>
      </p:sp>
      <p:sp>
        <p:nvSpPr>
          <p:cNvPr id="214022" name="Line 6"/>
          <p:cNvSpPr>
            <a:spLocks noChangeShapeType="1"/>
          </p:cNvSpPr>
          <p:nvPr/>
        </p:nvSpPr>
        <p:spPr bwMode="auto">
          <a:xfrm>
            <a:off x="0" y="3657600"/>
            <a:ext cx="10287000" cy="0"/>
          </a:xfrm>
          <a:prstGeom prst="line">
            <a:avLst/>
          </a:prstGeom>
          <a:noFill/>
          <a:ln w="76200">
            <a:solidFill>
              <a:srgbClr val="FF0066"/>
            </a:solidFill>
            <a:round/>
            <a:headEnd/>
            <a:tailEnd/>
          </a:ln>
        </p:spPr>
        <p:txBody>
          <a:bodyPr/>
          <a:lstStyle/>
          <a:p>
            <a:endParaRPr lang="el-GR"/>
          </a:p>
        </p:txBody>
      </p:sp>
      <p:sp>
        <p:nvSpPr>
          <p:cNvPr id="7" name="Oval 6"/>
          <p:cNvSpPr/>
          <p:nvPr/>
        </p:nvSpPr>
        <p:spPr>
          <a:xfrm>
            <a:off x="7643813" y="3929063"/>
            <a:ext cx="1643062"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104775"/>
            <a:ext cx="8743950" cy="1143000"/>
          </a:xfrm>
          <a:noFill/>
        </p:spPr>
        <p:txBody>
          <a:bodyPr lIns="92075" tIns="46038" rIns="92075" bIns="46038" anchor="t" anchorCtr="1"/>
          <a:lstStyle/>
          <a:p>
            <a:pPr defTabSz="762000" eaLnBrk="1" hangingPunct="1"/>
            <a:r>
              <a:rPr lang="en-US" sz="1800" smtClean="0">
                <a:solidFill>
                  <a:schemeClr val="tx1"/>
                </a:solidFill>
              </a:rPr>
              <a:t/>
            </a:r>
            <a:br>
              <a:rPr lang="en-US" sz="1800" smtClean="0">
                <a:solidFill>
                  <a:schemeClr val="tx1"/>
                </a:solidFill>
              </a:rPr>
            </a:br>
            <a:endParaRPr lang="en-US" sz="1800" smtClean="0">
              <a:solidFill>
                <a:schemeClr val="tx1"/>
              </a:solidFill>
            </a:endParaRPr>
          </a:p>
        </p:txBody>
      </p:sp>
      <p:sp>
        <p:nvSpPr>
          <p:cNvPr id="197635" name="Rectangle 3"/>
          <p:cNvSpPr>
            <a:spLocks noChangeArrowheads="1"/>
          </p:cNvSpPr>
          <p:nvPr/>
        </p:nvSpPr>
        <p:spPr bwMode="auto">
          <a:xfrm>
            <a:off x="1312863" y="4840288"/>
            <a:ext cx="2386012"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6" name="Rectangle 4"/>
          <p:cNvSpPr>
            <a:spLocks noChangeArrowheads="1"/>
          </p:cNvSpPr>
          <p:nvPr/>
        </p:nvSpPr>
        <p:spPr bwMode="auto">
          <a:xfrm>
            <a:off x="3698875" y="4840288"/>
            <a:ext cx="539750"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7" name="Rectangle 5"/>
          <p:cNvSpPr>
            <a:spLocks noChangeArrowheads="1"/>
          </p:cNvSpPr>
          <p:nvPr/>
        </p:nvSpPr>
        <p:spPr bwMode="auto">
          <a:xfrm>
            <a:off x="4243388" y="4840288"/>
            <a:ext cx="631825"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8" name="Rectangle 6"/>
          <p:cNvSpPr>
            <a:spLocks noChangeArrowheads="1"/>
          </p:cNvSpPr>
          <p:nvPr/>
        </p:nvSpPr>
        <p:spPr bwMode="auto">
          <a:xfrm>
            <a:off x="1314450" y="3925888"/>
            <a:ext cx="3467100"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39" name="Rectangle 7"/>
          <p:cNvSpPr>
            <a:spLocks noChangeArrowheads="1"/>
          </p:cNvSpPr>
          <p:nvPr/>
        </p:nvSpPr>
        <p:spPr bwMode="auto">
          <a:xfrm>
            <a:off x="4752975" y="3925888"/>
            <a:ext cx="793750"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0" name="Rectangle 8"/>
          <p:cNvSpPr>
            <a:spLocks noChangeArrowheads="1"/>
          </p:cNvSpPr>
          <p:nvPr/>
        </p:nvSpPr>
        <p:spPr bwMode="auto">
          <a:xfrm>
            <a:off x="5545138" y="3925888"/>
            <a:ext cx="511175"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1" name="Rectangle 9"/>
          <p:cNvSpPr>
            <a:spLocks noChangeArrowheads="1"/>
          </p:cNvSpPr>
          <p:nvPr/>
        </p:nvSpPr>
        <p:spPr bwMode="auto">
          <a:xfrm>
            <a:off x="6042025" y="3925888"/>
            <a:ext cx="827088"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2" name="Rectangle 10"/>
          <p:cNvSpPr>
            <a:spLocks noChangeArrowheads="1"/>
          </p:cNvSpPr>
          <p:nvPr/>
        </p:nvSpPr>
        <p:spPr bwMode="auto">
          <a:xfrm>
            <a:off x="1312863" y="2998788"/>
            <a:ext cx="4478337"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3" name="Rectangle 11"/>
          <p:cNvSpPr>
            <a:spLocks noChangeArrowheads="1"/>
          </p:cNvSpPr>
          <p:nvPr/>
        </p:nvSpPr>
        <p:spPr bwMode="auto">
          <a:xfrm>
            <a:off x="6443663" y="2998788"/>
            <a:ext cx="704850"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4" name="Rectangle 12"/>
          <p:cNvSpPr>
            <a:spLocks noChangeArrowheads="1"/>
          </p:cNvSpPr>
          <p:nvPr/>
        </p:nvSpPr>
        <p:spPr bwMode="auto">
          <a:xfrm>
            <a:off x="5729288" y="2998788"/>
            <a:ext cx="814387"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5" name="Rectangle 13"/>
          <p:cNvSpPr>
            <a:spLocks noChangeArrowheads="1"/>
          </p:cNvSpPr>
          <p:nvPr/>
        </p:nvSpPr>
        <p:spPr bwMode="auto">
          <a:xfrm>
            <a:off x="7143750" y="2998788"/>
            <a:ext cx="357188"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6" name="Rectangle 14"/>
          <p:cNvSpPr>
            <a:spLocks noChangeArrowheads="1"/>
          </p:cNvSpPr>
          <p:nvPr/>
        </p:nvSpPr>
        <p:spPr bwMode="auto">
          <a:xfrm>
            <a:off x="6772275" y="2097088"/>
            <a:ext cx="884238"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7" name="Rectangle 15"/>
          <p:cNvSpPr>
            <a:spLocks noChangeArrowheads="1"/>
          </p:cNvSpPr>
          <p:nvPr/>
        </p:nvSpPr>
        <p:spPr bwMode="auto">
          <a:xfrm>
            <a:off x="7615238" y="2097088"/>
            <a:ext cx="400050"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8" name="Rectangle 16"/>
          <p:cNvSpPr>
            <a:spLocks noChangeArrowheads="1"/>
          </p:cNvSpPr>
          <p:nvPr/>
        </p:nvSpPr>
        <p:spPr bwMode="auto">
          <a:xfrm>
            <a:off x="1314450" y="2097088"/>
            <a:ext cx="5556250"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9" name="Rectangle 17"/>
          <p:cNvSpPr>
            <a:spLocks noChangeArrowheads="1"/>
          </p:cNvSpPr>
          <p:nvPr/>
        </p:nvSpPr>
        <p:spPr bwMode="auto">
          <a:xfrm>
            <a:off x="2884488" y="1347788"/>
            <a:ext cx="4578350" cy="307975"/>
          </a:xfrm>
          <a:prstGeom prst="rect">
            <a:avLst/>
          </a:prstGeom>
          <a:noFill/>
          <a:ln w="9525">
            <a:noFill/>
            <a:miter lim="800000"/>
            <a:headEnd/>
            <a:tailEnd/>
          </a:ln>
        </p:spPr>
        <p:txBody>
          <a:bodyPr lIns="92075" tIns="46038" rIns="92075" bIns="46038">
            <a:spAutoFit/>
          </a:bodyPr>
          <a:lstStyle/>
          <a:p>
            <a:pPr algn="ctr" eaLnBrk="0" hangingPunct="0"/>
            <a:r>
              <a:rPr lang="en-GB" sz="1400" b="1">
                <a:solidFill>
                  <a:srgbClr val="123E8C"/>
                </a:solidFill>
                <a:latin typeface="Verdana" pitchFamily="34" charset="0"/>
              </a:rPr>
              <a:t>Change in LDL-C from baseline (%)</a:t>
            </a:r>
          </a:p>
        </p:txBody>
      </p:sp>
      <p:sp>
        <p:nvSpPr>
          <p:cNvPr id="197650" name="Line 18"/>
          <p:cNvSpPr>
            <a:spLocks noChangeShapeType="1"/>
          </p:cNvSpPr>
          <p:nvPr/>
        </p:nvSpPr>
        <p:spPr bwMode="auto">
          <a:xfrm flipV="1">
            <a:off x="1304925" y="1931988"/>
            <a:ext cx="7683500" cy="0"/>
          </a:xfrm>
          <a:prstGeom prst="line">
            <a:avLst/>
          </a:prstGeom>
          <a:noFill/>
          <a:ln w="25400">
            <a:solidFill>
              <a:schemeClr val="tx1"/>
            </a:solidFill>
            <a:round/>
            <a:headEnd type="none" w="sm" len="sm"/>
            <a:tailEnd type="none" w="sm" len="sm"/>
          </a:ln>
        </p:spPr>
        <p:txBody>
          <a:bodyPr/>
          <a:lstStyle/>
          <a:p>
            <a:endParaRPr lang="el-GR"/>
          </a:p>
        </p:txBody>
      </p:sp>
      <p:sp>
        <p:nvSpPr>
          <p:cNvPr id="197651" name="Line 19"/>
          <p:cNvSpPr>
            <a:spLocks noChangeShapeType="1"/>
          </p:cNvSpPr>
          <p:nvPr/>
        </p:nvSpPr>
        <p:spPr bwMode="auto">
          <a:xfrm flipH="1">
            <a:off x="1312863" y="1933575"/>
            <a:ext cx="0" cy="3727450"/>
          </a:xfrm>
          <a:prstGeom prst="line">
            <a:avLst/>
          </a:prstGeom>
          <a:noFill/>
          <a:ln w="25400">
            <a:solidFill>
              <a:schemeClr val="tx1"/>
            </a:solidFill>
            <a:round/>
            <a:headEnd type="none" w="sm" len="sm"/>
            <a:tailEnd type="none" w="sm" len="sm"/>
          </a:ln>
        </p:spPr>
        <p:txBody>
          <a:bodyPr/>
          <a:lstStyle/>
          <a:p>
            <a:endParaRPr lang="el-GR"/>
          </a:p>
        </p:txBody>
      </p:sp>
      <p:sp>
        <p:nvSpPr>
          <p:cNvPr id="197652" name="Rectangle 20"/>
          <p:cNvSpPr>
            <a:spLocks noChangeArrowheads="1"/>
          </p:cNvSpPr>
          <p:nvPr/>
        </p:nvSpPr>
        <p:spPr bwMode="auto">
          <a:xfrm>
            <a:off x="1177925" y="1639888"/>
            <a:ext cx="295275" cy="277812"/>
          </a:xfrm>
          <a:prstGeom prst="rect">
            <a:avLst/>
          </a:prstGeom>
          <a:noFill/>
          <a:ln w="9525">
            <a:noFill/>
            <a:miter lim="800000"/>
            <a:headEnd/>
            <a:tailEnd/>
          </a:ln>
        </p:spPr>
        <p:txBody>
          <a:bodyPr wrap="none" lIns="92075" tIns="46038" rIns="92075" bIns="46038">
            <a:spAutoFit/>
          </a:bodyPr>
          <a:lstStyle/>
          <a:p>
            <a:pPr algn="r" eaLnBrk="0" hangingPunct="0"/>
            <a:r>
              <a:rPr lang="en-GB" sz="1200" b="1">
                <a:solidFill>
                  <a:srgbClr val="123E8C"/>
                </a:solidFill>
                <a:latin typeface="Verdana" pitchFamily="34" charset="0"/>
              </a:rPr>
              <a:t>0</a:t>
            </a:r>
          </a:p>
        </p:txBody>
      </p:sp>
      <p:sp>
        <p:nvSpPr>
          <p:cNvPr id="197653" name="Rectangle 21"/>
          <p:cNvSpPr>
            <a:spLocks noChangeArrowheads="1"/>
          </p:cNvSpPr>
          <p:nvPr/>
        </p:nvSpPr>
        <p:spPr bwMode="auto">
          <a:xfrm>
            <a:off x="222567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p:txBody>
      </p:sp>
      <p:sp>
        <p:nvSpPr>
          <p:cNvPr id="197654" name="Line 22"/>
          <p:cNvSpPr>
            <a:spLocks noChangeShapeType="1"/>
          </p:cNvSpPr>
          <p:nvPr/>
        </p:nvSpPr>
        <p:spPr bwMode="auto">
          <a:xfrm flipH="1" flipV="1">
            <a:off x="2517775" y="1844675"/>
            <a:ext cx="1588" cy="90488"/>
          </a:xfrm>
          <a:prstGeom prst="line">
            <a:avLst/>
          </a:prstGeom>
          <a:noFill/>
          <a:ln w="12700">
            <a:solidFill>
              <a:srgbClr val="FFFFFF"/>
            </a:solidFill>
            <a:round/>
            <a:headEnd type="none" w="sm" len="sm"/>
            <a:tailEnd type="none" w="sm" len="sm"/>
          </a:ln>
        </p:spPr>
        <p:txBody>
          <a:bodyPr/>
          <a:lstStyle/>
          <a:p>
            <a:endParaRPr lang="el-GR"/>
          </a:p>
        </p:txBody>
      </p:sp>
      <p:sp>
        <p:nvSpPr>
          <p:cNvPr id="197655" name="Line 23"/>
          <p:cNvSpPr>
            <a:spLocks noChangeShapeType="1"/>
          </p:cNvSpPr>
          <p:nvPr/>
        </p:nvSpPr>
        <p:spPr bwMode="auto">
          <a:xfrm flipV="1">
            <a:off x="3729038" y="1844675"/>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6" name="Line 24"/>
          <p:cNvSpPr>
            <a:spLocks noChangeShapeType="1"/>
          </p:cNvSpPr>
          <p:nvPr/>
        </p:nvSpPr>
        <p:spPr bwMode="auto">
          <a:xfrm flipV="1">
            <a:off x="494347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7" name="Line 25"/>
          <p:cNvSpPr>
            <a:spLocks noChangeShapeType="1"/>
          </p:cNvSpPr>
          <p:nvPr/>
        </p:nvSpPr>
        <p:spPr bwMode="auto">
          <a:xfrm flipV="1">
            <a:off x="6170613"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8" name="Line 26"/>
          <p:cNvSpPr>
            <a:spLocks noChangeShapeType="1"/>
          </p:cNvSpPr>
          <p:nvPr/>
        </p:nvSpPr>
        <p:spPr bwMode="auto">
          <a:xfrm flipV="1">
            <a:off x="740092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9" name="Line 27"/>
          <p:cNvSpPr>
            <a:spLocks noChangeShapeType="1"/>
          </p:cNvSpPr>
          <p:nvPr/>
        </p:nvSpPr>
        <p:spPr bwMode="auto">
          <a:xfrm flipV="1">
            <a:off x="8604250"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0" name="Rectangle 28"/>
          <p:cNvSpPr>
            <a:spLocks noChangeArrowheads="1"/>
          </p:cNvSpPr>
          <p:nvPr/>
        </p:nvSpPr>
        <p:spPr bwMode="auto">
          <a:xfrm>
            <a:off x="34750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p:txBody>
      </p:sp>
      <p:sp>
        <p:nvSpPr>
          <p:cNvPr id="197661" name="Rectangle 29"/>
          <p:cNvSpPr>
            <a:spLocks noChangeArrowheads="1"/>
          </p:cNvSpPr>
          <p:nvPr/>
        </p:nvSpPr>
        <p:spPr bwMode="auto">
          <a:xfrm>
            <a:off x="4679950"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–30</a:t>
            </a:r>
          </a:p>
        </p:txBody>
      </p:sp>
      <p:sp>
        <p:nvSpPr>
          <p:cNvPr id="197662" name="Rectangle 30"/>
          <p:cNvSpPr>
            <a:spLocks noChangeArrowheads="1"/>
          </p:cNvSpPr>
          <p:nvPr/>
        </p:nvSpPr>
        <p:spPr bwMode="auto">
          <a:xfrm>
            <a:off x="5918200"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p:txBody>
      </p:sp>
      <p:sp>
        <p:nvSpPr>
          <p:cNvPr id="197663" name="Rectangle 31"/>
          <p:cNvSpPr>
            <a:spLocks noChangeArrowheads="1"/>
          </p:cNvSpPr>
          <p:nvPr/>
        </p:nvSpPr>
        <p:spPr bwMode="auto">
          <a:xfrm>
            <a:off x="712946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–50</a:t>
            </a:r>
          </a:p>
        </p:txBody>
      </p:sp>
      <p:sp>
        <p:nvSpPr>
          <p:cNvPr id="197664" name="Rectangle 32"/>
          <p:cNvSpPr>
            <a:spLocks noChangeArrowheads="1"/>
          </p:cNvSpPr>
          <p:nvPr/>
        </p:nvSpPr>
        <p:spPr bwMode="auto">
          <a:xfrm>
            <a:off x="83518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–60</a:t>
            </a:r>
          </a:p>
        </p:txBody>
      </p:sp>
      <p:sp>
        <p:nvSpPr>
          <p:cNvPr id="197665" name="Rectangle 33"/>
          <p:cNvSpPr>
            <a:spLocks noChangeArrowheads="1"/>
          </p:cNvSpPr>
          <p:nvPr/>
        </p:nvSpPr>
        <p:spPr bwMode="auto">
          <a:xfrm>
            <a:off x="3387725" y="2292350"/>
            <a:ext cx="1312863" cy="647700"/>
          </a:xfrm>
          <a:prstGeom prst="rect">
            <a:avLst/>
          </a:prstGeom>
          <a:noFill/>
          <a:ln w="9525">
            <a:noFill/>
            <a:miter lim="800000"/>
            <a:headEnd/>
            <a:tailEnd/>
          </a:ln>
        </p:spPr>
        <p:txBody>
          <a:bodyPr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a:p>
            <a:pPr algn="ctr" eaLnBrk="0" hangingPunct="0"/>
            <a:r>
              <a:rPr lang="en-GB" sz="1200" b="1">
                <a:solidFill>
                  <a:srgbClr val="123E8C"/>
                </a:solidFill>
                <a:latin typeface="Verdana" pitchFamily="34" charset="0"/>
              </a:rPr>
              <a:t>*</a:t>
            </a:r>
          </a:p>
        </p:txBody>
      </p:sp>
      <p:sp>
        <p:nvSpPr>
          <p:cNvPr id="197666" name="Line 34"/>
          <p:cNvSpPr>
            <a:spLocks noChangeShapeType="1"/>
          </p:cNvSpPr>
          <p:nvPr/>
        </p:nvSpPr>
        <p:spPr bwMode="auto">
          <a:xfrm flipH="1" flipV="1">
            <a:off x="1925638" y="1847850"/>
            <a:ext cx="1587" cy="77788"/>
          </a:xfrm>
          <a:prstGeom prst="line">
            <a:avLst/>
          </a:prstGeom>
          <a:noFill/>
          <a:ln w="12700">
            <a:solidFill>
              <a:srgbClr val="FFFFFF"/>
            </a:solidFill>
            <a:round/>
            <a:headEnd type="none" w="sm" len="sm"/>
            <a:tailEnd type="none" w="sm" len="sm"/>
          </a:ln>
        </p:spPr>
        <p:txBody>
          <a:bodyPr/>
          <a:lstStyle/>
          <a:p>
            <a:endParaRPr lang="el-GR"/>
          </a:p>
        </p:txBody>
      </p:sp>
      <p:sp>
        <p:nvSpPr>
          <p:cNvPr id="197667" name="Line 35"/>
          <p:cNvSpPr>
            <a:spLocks noChangeShapeType="1"/>
          </p:cNvSpPr>
          <p:nvPr/>
        </p:nvSpPr>
        <p:spPr bwMode="auto">
          <a:xfrm flipV="1">
            <a:off x="3136900" y="1844675"/>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8" name="Line 36"/>
          <p:cNvSpPr>
            <a:spLocks noChangeShapeType="1"/>
          </p:cNvSpPr>
          <p:nvPr/>
        </p:nvSpPr>
        <p:spPr bwMode="auto">
          <a:xfrm flipV="1">
            <a:off x="4351338"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9" name="Line 37"/>
          <p:cNvSpPr>
            <a:spLocks noChangeShapeType="1"/>
          </p:cNvSpPr>
          <p:nvPr/>
        </p:nvSpPr>
        <p:spPr bwMode="auto">
          <a:xfrm flipV="1">
            <a:off x="5576888"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0" name="Line 38"/>
          <p:cNvSpPr>
            <a:spLocks noChangeShapeType="1"/>
          </p:cNvSpPr>
          <p:nvPr/>
        </p:nvSpPr>
        <p:spPr bwMode="auto">
          <a:xfrm flipV="1">
            <a:off x="6805613"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1" name="Line 39"/>
          <p:cNvSpPr>
            <a:spLocks noChangeShapeType="1"/>
          </p:cNvSpPr>
          <p:nvPr/>
        </p:nvSpPr>
        <p:spPr bwMode="auto">
          <a:xfrm flipV="1">
            <a:off x="801052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2" name="Rectangle 40"/>
          <p:cNvSpPr>
            <a:spLocks noChangeArrowheads="1"/>
          </p:cNvSpPr>
          <p:nvPr/>
        </p:nvSpPr>
        <p:spPr bwMode="auto">
          <a:xfrm>
            <a:off x="1684338" y="1639888"/>
            <a:ext cx="403225"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a:t>
            </a:r>
          </a:p>
        </p:txBody>
      </p:sp>
      <p:sp>
        <p:nvSpPr>
          <p:cNvPr id="197673" name="Rectangle 41"/>
          <p:cNvSpPr>
            <a:spLocks noChangeArrowheads="1"/>
          </p:cNvSpPr>
          <p:nvPr/>
        </p:nvSpPr>
        <p:spPr bwMode="auto">
          <a:xfrm>
            <a:off x="284321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–15</a:t>
            </a:r>
          </a:p>
        </p:txBody>
      </p:sp>
      <p:sp>
        <p:nvSpPr>
          <p:cNvPr id="197674" name="Rectangle 42"/>
          <p:cNvSpPr>
            <a:spLocks noChangeArrowheads="1"/>
          </p:cNvSpPr>
          <p:nvPr/>
        </p:nvSpPr>
        <p:spPr bwMode="auto">
          <a:xfrm>
            <a:off x="40465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–25</a:t>
            </a:r>
          </a:p>
        </p:txBody>
      </p:sp>
      <p:sp>
        <p:nvSpPr>
          <p:cNvPr id="197675" name="Rectangle 43"/>
          <p:cNvSpPr>
            <a:spLocks noChangeArrowheads="1"/>
          </p:cNvSpPr>
          <p:nvPr/>
        </p:nvSpPr>
        <p:spPr bwMode="auto">
          <a:xfrm>
            <a:off x="528637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–35</a:t>
            </a:r>
          </a:p>
        </p:txBody>
      </p:sp>
      <p:sp>
        <p:nvSpPr>
          <p:cNvPr id="197676" name="Rectangle 44"/>
          <p:cNvSpPr>
            <a:spLocks noChangeArrowheads="1"/>
          </p:cNvSpPr>
          <p:nvPr/>
        </p:nvSpPr>
        <p:spPr bwMode="auto">
          <a:xfrm>
            <a:off x="649446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–45</a:t>
            </a:r>
          </a:p>
        </p:txBody>
      </p:sp>
      <p:sp>
        <p:nvSpPr>
          <p:cNvPr id="197677" name="Rectangle 45"/>
          <p:cNvSpPr>
            <a:spLocks noChangeArrowheads="1"/>
          </p:cNvSpPr>
          <p:nvPr/>
        </p:nvSpPr>
        <p:spPr bwMode="auto">
          <a:xfrm>
            <a:off x="771842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–55</a:t>
            </a:r>
          </a:p>
        </p:txBody>
      </p:sp>
      <p:sp>
        <p:nvSpPr>
          <p:cNvPr id="197678" name="Rectangle 46"/>
          <p:cNvSpPr>
            <a:spLocks noChangeArrowheads="1"/>
          </p:cNvSpPr>
          <p:nvPr/>
        </p:nvSpPr>
        <p:spPr bwMode="auto">
          <a:xfrm>
            <a:off x="6970713" y="2249488"/>
            <a:ext cx="457200" cy="647700"/>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a:p>
            <a:pPr algn="ctr" eaLnBrk="0" hangingPunct="0"/>
            <a:r>
              <a:rPr lang="en-GB" sz="1200" b="1">
                <a:solidFill>
                  <a:srgbClr val="123E8C"/>
                </a:solidFill>
                <a:latin typeface="Verdana" pitchFamily="34" charset="0"/>
                <a:cs typeface="Arial" pitchFamily="34" charset="0"/>
              </a:rPr>
              <a:t>†</a:t>
            </a:r>
          </a:p>
        </p:txBody>
      </p:sp>
      <p:sp>
        <p:nvSpPr>
          <p:cNvPr id="197679" name="Rectangle 47"/>
          <p:cNvSpPr>
            <a:spLocks noChangeArrowheads="1"/>
          </p:cNvSpPr>
          <p:nvPr/>
        </p:nvSpPr>
        <p:spPr bwMode="auto">
          <a:xfrm>
            <a:off x="7570788" y="2252663"/>
            <a:ext cx="457200" cy="647700"/>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a:p>
            <a:pPr algn="ctr" eaLnBrk="0" hangingPunct="0"/>
            <a:r>
              <a:rPr lang="en-GB" sz="1200">
                <a:solidFill>
                  <a:srgbClr val="123E8C"/>
                </a:solidFill>
                <a:latin typeface="Verdana" pitchFamily="34" charset="0"/>
                <a:cs typeface="Arial" pitchFamily="34" charset="0"/>
              </a:rPr>
              <a:t>‡</a:t>
            </a:r>
          </a:p>
        </p:txBody>
      </p:sp>
      <p:sp>
        <p:nvSpPr>
          <p:cNvPr id="197680" name="Rectangle 48"/>
          <p:cNvSpPr>
            <a:spLocks noChangeArrowheads="1"/>
          </p:cNvSpPr>
          <p:nvPr/>
        </p:nvSpPr>
        <p:spPr bwMode="auto">
          <a:xfrm>
            <a:off x="3317875" y="314483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dirty="0">
                <a:solidFill>
                  <a:srgbClr val="FF0000"/>
                </a:solidFill>
                <a:latin typeface="Verdana" pitchFamily="34" charset="0"/>
              </a:rPr>
              <a:t>10</a:t>
            </a:r>
          </a:p>
          <a:p>
            <a:pPr algn="ctr" eaLnBrk="0" hangingPunct="0"/>
            <a:r>
              <a:rPr lang="en-GB" sz="1200" b="1" dirty="0">
                <a:solidFill>
                  <a:srgbClr val="FF0000"/>
                </a:solidFill>
                <a:latin typeface="Verdana" pitchFamily="34" charset="0"/>
              </a:rPr>
              <a:t>mg</a:t>
            </a:r>
          </a:p>
        </p:txBody>
      </p:sp>
      <p:sp>
        <p:nvSpPr>
          <p:cNvPr id="197681" name="Rectangle 49"/>
          <p:cNvSpPr>
            <a:spLocks noChangeArrowheads="1"/>
          </p:cNvSpPr>
          <p:nvPr/>
        </p:nvSpPr>
        <p:spPr bwMode="auto">
          <a:xfrm>
            <a:off x="5908675" y="31511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dirty="0">
                <a:solidFill>
                  <a:srgbClr val="FF0000"/>
                </a:solidFill>
                <a:latin typeface="Verdana" pitchFamily="34" charset="0"/>
              </a:rPr>
              <a:t>20</a:t>
            </a:r>
          </a:p>
          <a:p>
            <a:pPr algn="ctr" eaLnBrk="0" hangingPunct="0"/>
            <a:r>
              <a:rPr lang="en-GB" sz="1200" b="1" dirty="0">
                <a:solidFill>
                  <a:srgbClr val="FF0000"/>
                </a:solidFill>
                <a:latin typeface="Verdana" pitchFamily="34" charset="0"/>
              </a:rPr>
              <a:t>mg</a:t>
            </a:r>
          </a:p>
        </p:txBody>
      </p:sp>
      <p:sp>
        <p:nvSpPr>
          <p:cNvPr id="197682" name="Rectangle 50"/>
          <p:cNvSpPr>
            <a:spLocks noChangeArrowheads="1"/>
          </p:cNvSpPr>
          <p:nvPr/>
        </p:nvSpPr>
        <p:spPr bwMode="auto">
          <a:xfrm>
            <a:off x="7061200" y="3151188"/>
            <a:ext cx="509588"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dirty="0">
                <a:solidFill>
                  <a:srgbClr val="FF0000"/>
                </a:solidFill>
                <a:latin typeface="Verdana" pitchFamily="34" charset="0"/>
              </a:rPr>
              <a:t> 80</a:t>
            </a:r>
          </a:p>
          <a:p>
            <a:pPr algn="ctr" eaLnBrk="0" hangingPunct="0"/>
            <a:r>
              <a:rPr lang="en-GB" sz="1200" b="1" dirty="0">
                <a:solidFill>
                  <a:srgbClr val="FF0000"/>
                </a:solidFill>
                <a:latin typeface="Verdana" pitchFamily="34" charset="0"/>
              </a:rPr>
              <a:t> mg</a:t>
            </a:r>
          </a:p>
        </p:txBody>
      </p:sp>
      <p:sp>
        <p:nvSpPr>
          <p:cNvPr id="197683" name="Rectangle 51"/>
          <p:cNvSpPr>
            <a:spLocks noChangeArrowheads="1"/>
          </p:cNvSpPr>
          <p:nvPr/>
        </p:nvSpPr>
        <p:spPr bwMode="auto">
          <a:xfrm>
            <a:off x="2762250" y="404653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p:txBody>
      </p:sp>
      <p:sp>
        <p:nvSpPr>
          <p:cNvPr id="197684" name="Rectangle 52"/>
          <p:cNvSpPr>
            <a:spLocks noChangeArrowheads="1"/>
          </p:cNvSpPr>
          <p:nvPr/>
        </p:nvSpPr>
        <p:spPr bwMode="auto">
          <a:xfrm>
            <a:off x="4918075"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p:txBody>
      </p:sp>
      <p:sp>
        <p:nvSpPr>
          <p:cNvPr id="197685" name="Rectangle 53"/>
          <p:cNvSpPr>
            <a:spLocks noChangeArrowheads="1"/>
          </p:cNvSpPr>
          <p:nvPr/>
        </p:nvSpPr>
        <p:spPr bwMode="auto">
          <a:xfrm>
            <a:off x="5584825"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p:txBody>
      </p:sp>
      <p:sp>
        <p:nvSpPr>
          <p:cNvPr id="197686" name="Rectangle 54"/>
          <p:cNvSpPr>
            <a:spLocks noChangeArrowheads="1"/>
          </p:cNvSpPr>
          <p:nvPr/>
        </p:nvSpPr>
        <p:spPr bwMode="auto">
          <a:xfrm>
            <a:off x="6227763"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80</a:t>
            </a:r>
          </a:p>
          <a:p>
            <a:pPr algn="ctr" eaLnBrk="0" hangingPunct="0"/>
            <a:r>
              <a:rPr lang="en-GB" sz="1200" b="1">
                <a:solidFill>
                  <a:srgbClr val="123E8C"/>
                </a:solidFill>
                <a:latin typeface="Verdana" pitchFamily="34" charset="0"/>
              </a:rPr>
              <a:t>mg</a:t>
            </a:r>
          </a:p>
        </p:txBody>
      </p:sp>
      <p:sp>
        <p:nvSpPr>
          <p:cNvPr id="197687" name="Rectangle 55"/>
          <p:cNvSpPr>
            <a:spLocks noChangeArrowheads="1"/>
          </p:cNvSpPr>
          <p:nvPr/>
        </p:nvSpPr>
        <p:spPr bwMode="auto">
          <a:xfrm>
            <a:off x="2300288" y="4997450"/>
            <a:ext cx="457200" cy="461963"/>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p:txBody>
      </p:sp>
      <p:sp>
        <p:nvSpPr>
          <p:cNvPr id="197688" name="Rectangle 56"/>
          <p:cNvSpPr>
            <a:spLocks noChangeArrowheads="1"/>
          </p:cNvSpPr>
          <p:nvPr/>
        </p:nvSpPr>
        <p:spPr bwMode="auto">
          <a:xfrm>
            <a:off x="3784600" y="5003800"/>
            <a:ext cx="457200" cy="461963"/>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p:txBody>
      </p:sp>
      <p:sp>
        <p:nvSpPr>
          <p:cNvPr id="197689" name="Rectangle 57"/>
          <p:cNvSpPr>
            <a:spLocks noChangeArrowheads="1"/>
          </p:cNvSpPr>
          <p:nvPr/>
        </p:nvSpPr>
        <p:spPr bwMode="auto">
          <a:xfrm>
            <a:off x="4400550" y="49926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p:txBody>
      </p:sp>
      <p:sp>
        <p:nvSpPr>
          <p:cNvPr id="197690" name="Text Box 58"/>
          <p:cNvSpPr txBox="1">
            <a:spLocks noChangeArrowheads="1"/>
          </p:cNvSpPr>
          <p:nvPr/>
        </p:nvSpPr>
        <p:spPr bwMode="auto">
          <a:xfrm>
            <a:off x="8215313" y="2214563"/>
            <a:ext cx="1968500" cy="584200"/>
          </a:xfrm>
          <a:prstGeom prst="rect">
            <a:avLst/>
          </a:prstGeom>
          <a:noFill/>
          <a:ln w="28575">
            <a:solidFill>
              <a:schemeClr val="accent1"/>
            </a:solidFill>
            <a:miter lim="800000"/>
            <a:headEnd type="none" w="sm" len="sm"/>
            <a:tailEnd type="none" w="sm" len="sm"/>
          </a:ln>
        </p:spPr>
        <p:txBody>
          <a:bodyPr>
            <a:spAutoFit/>
          </a:bodyPr>
          <a:lstStyle/>
          <a:p>
            <a:pPr algn="ctr" eaLnBrk="0" hangingPunct="0"/>
            <a:r>
              <a:rPr lang="en-GB" sz="1600" b="1" dirty="0" err="1">
                <a:solidFill>
                  <a:srgbClr val="FF0000"/>
                </a:solidFill>
                <a:latin typeface="Verdana" pitchFamily="34" charset="0"/>
              </a:rPr>
              <a:t>Rosuvastatin</a:t>
            </a:r>
            <a:endParaRPr lang="en-GB" sz="1600" b="1" dirty="0">
              <a:solidFill>
                <a:srgbClr val="FF0000"/>
              </a:solidFill>
              <a:latin typeface="Verdana" pitchFamily="34" charset="0"/>
            </a:endParaRPr>
          </a:p>
          <a:p>
            <a:pPr algn="ctr" eaLnBrk="0" hangingPunct="0"/>
            <a:r>
              <a:rPr lang="en-GB" sz="1600" b="1" dirty="0">
                <a:solidFill>
                  <a:srgbClr val="FF0000"/>
                </a:solidFill>
                <a:latin typeface="Verdana" pitchFamily="34" charset="0"/>
              </a:rPr>
              <a:t>2003</a:t>
            </a:r>
            <a:endParaRPr lang="en-US" sz="1600" b="1" dirty="0">
              <a:solidFill>
                <a:srgbClr val="FF0000"/>
              </a:solidFill>
              <a:latin typeface="Verdana" pitchFamily="34" charset="0"/>
            </a:endParaRPr>
          </a:p>
        </p:txBody>
      </p:sp>
      <p:sp>
        <p:nvSpPr>
          <p:cNvPr id="197691" name="Line 59"/>
          <p:cNvSpPr>
            <a:spLocks noChangeShapeType="1"/>
          </p:cNvSpPr>
          <p:nvPr/>
        </p:nvSpPr>
        <p:spPr bwMode="auto">
          <a:xfrm flipH="1">
            <a:off x="8004175" y="1920875"/>
            <a:ext cx="11113" cy="3752850"/>
          </a:xfrm>
          <a:prstGeom prst="line">
            <a:avLst/>
          </a:prstGeom>
          <a:noFill/>
          <a:ln w="28575">
            <a:solidFill>
              <a:schemeClr val="tx1"/>
            </a:solidFill>
            <a:prstDash val="dash"/>
            <a:round/>
            <a:headEnd type="none" w="sm" len="sm"/>
            <a:tailEnd type="none" w="sm" len="sm"/>
          </a:ln>
        </p:spPr>
        <p:txBody>
          <a:bodyPr/>
          <a:lstStyle/>
          <a:p>
            <a:endParaRPr lang="el-GR"/>
          </a:p>
        </p:txBody>
      </p:sp>
      <p:sp>
        <p:nvSpPr>
          <p:cNvPr id="197692" name="Rectangle 60"/>
          <p:cNvSpPr>
            <a:spLocks noChangeArrowheads="1"/>
          </p:cNvSpPr>
          <p:nvPr/>
        </p:nvSpPr>
        <p:spPr bwMode="auto">
          <a:xfrm>
            <a:off x="6634163" y="31511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dirty="0">
                <a:solidFill>
                  <a:srgbClr val="FF0000"/>
                </a:solidFill>
                <a:latin typeface="Verdana" pitchFamily="34" charset="0"/>
              </a:rPr>
              <a:t>40</a:t>
            </a:r>
          </a:p>
          <a:p>
            <a:pPr algn="ctr" eaLnBrk="0" hangingPunct="0"/>
            <a:r>
              <a:rPr lang="en-GB" sz="1200" b="1" dirty="0">
                <a:solidFill>
                  <a:srgbClr val="FF0000"/>
                </a:solidFill>
                <a:latin typeface="Verdana" pitchFamily="34" charset="0"/>
              </a:rPr>
              <a:t>mg</a:t>
            </a:r>
          </a:p>
        </p:txBody>
      </p:sp>
      <p:sp>
        <p:nvSpPr>
          <p:cNvPr id="197693" name="Rectangle 61"/>
          <p:cNvSpPr>
            <a:spLocks noChangeArrowheads="1"/>
          </p:cNvSpPr>
          <p:nvPr/>
        </p:nvSpPr>
        <p:spPr bwMode="auto">
          <a:xfrm>
            <a:off x="233363" y="6132513"/>
            <a:ext cx="7823200" cy="671512"/>
          </a:xfrm>
          <a:prstGeom prst="rect">
            <a:avLst/>
          </a:prstGeom>
          <a:noFill/>
          <a:ln w="9525">
            <a:noFill/>
            <a:miter lim="800000"/>
            <a:headEnd/>
            <a:tailEnd/>
          </a:ln>
        </p:spPr>
        <p:txBody>
          <a:bodyPr lIns="0" tIns="0" rIns="0" bIns="0">
            <a:spAutoFit/>
          </a:bodyPr>
          <a:lstStyle/>
          <a:p>
            <a:pPr marL="114300" indent="-114300" eaLnBrk="0" hangingPunct="0"/>
            <a:r>
              <a:rPr lang="en-US" sz="800" i="1">
                <a:solidFill>
                  <a:srgbClr val="123E8C"/>
                </a:solidFill>
                <a:latin typeface="Verdana" pitchFamily="34" charset="0"/>
              </a:rPr>
              <a:t>*</a:t>
            </a:r>
            <a:r>
              <a:rPr lang="en-US" sz="800">
                <a:solidFill>
                  <a:srgbClr val="123E8C"/>
                </a:solidFill>
                <a:latin typeface="Verdana" pitchFamily="34" charset="0"/>
              </a:rPr>
              <a:t>p&lt;0.002 vs atorvastatin 10 mg; simvastatin 10, 20, 40 mg; pravastatin 10, 20, 40 mg</a:t>
            </a:r>
          </a:p>
          <a:p>
            <a:pPr marL="114300" indent="-114300" eaLnBrk="0" hangingPunct="0"/>
            <a:r>
              <a:rPr lang="en-US" sz="800">
                <a:solidFill>
                  <a:srgbClr val="123E8C"/>
                </a:solidFill>
                <a:latin typeface="Verdana" pitchFamily="34" charset="0"/>
                <a:cs typeface="Arial" pitchFamily="34" charset="0"/>
              </a:rPr>
              <a:t>†</a:t>
            </a:r>
            <a:r>
              <a:rPr lang="en-US" sz="800">
                <a:solidFill>
                  <a:srgbClr val="123E8C"/>
                </a:solidFill>
                <a:latin typeface="Verdana" pitchFamily="34" charset="0"/>
              </a:rPr>
              <a:t>p&lt;0.002 vs atorvastatin 20, 40 mg; simvastatin 20, 40, 80 mg; pravastatin 20, 40 mg</a:t>
            </a:r>
          </a:p>
          <a:p>
            <a:pPr marL="114300" indent="-114300" eaLnBrk="0" hangingPunct="0"/>
            <a:r>
              <a:rPr lang="en-US" sz="800">
                <a:solidFill>
                  <a:srgbClr val="123E8C"/>
                </a:solidFill>
                <a:latin typeface="Verdana" pitchFamily="34" charset="0"/>
              </a:rPr>
              <a:t>‡p&lt;0.002 vs atorvastatin 40 mg; simvastatin 40, 80 mg; pravastatin 40 mg</a:t>
            </a:r>
          </a:p>
          <a:p>
            <a:pPr marL="114300" indent="-114300" eaLnBrk="0" hangingPunct="0"/>
            <a:endParaRPr lang="en-US" sz="800">
              <a:solidFill>
                <a:srgbClr val="123E8C"/>
              </a:solidFill>
              <a:latin typeface="Verdana" pitchFamily="34" charset="0"/>
            </a:endParaRPr>
          </a:p>
          <a:p>
            <a:pPr marL="114300" indent="-114300" eaLnBrk="0" hangingPunct="0"/>
            <a:r>
              <a:rPr lang="en-US" sz="1100">
                <a:solidFill>
                  <a:srgbClr val="123E8C"/>
                </a:solidFill>
                <a:latin typeface="Verdana" pitchFamily="34" charset="0"/>
              </a:rPr>
              <a:t>Adapted from Jones PH et al. </a:t>
            </a:r>
            <a:r>
              <a:rPr lang="en-US" sz="1100" i="1">
                <a:solidFill>
                  <a:srgbClr val="123E8C"/>
                </a:solidFill>
                <a:latin typeface="Verdana" pitchFamily="34" charset="0"/>
              </a:rPr>
              <a:t>Am J Cardiol</a:t>
            </a:r>
            <a:r>
              <a:rPr lang="en-US" sz="1100">
                <a:solidFill>
                  <a:srgbClr val="123E8C"/>
                </a:solidFill>
                <a:latin typeface="Verdana" pitchFamily="34" charset="0"/>
              </a:rPr>
              <a:t> 2003;92:152–160</a:t>
            </a:r>
            <a:r>
              <a:rPr lang="en-US" sz="1200">
                <a:solidFill>
                  <a:srgbClr val="123E8C"/>
                </a:solidFill>
                <a:latin typeface="Verdana" pitchFamily="34" charset="0"/>
              </a:rPr>
              <a:t> </a:t>
            </a:r>
          </a:p>
        </p:txBody>
      </p:sp>
      <p:sp>
        <p:nvSpPr>
          <p:cNvPr id="197694" name="Text Box 62"/>
          <p:cNvSpPr txBox="1">
            <a:spLocks noChangeArrowheads="1"/>
          </p:cNvSpPr>
          <p:nvPr/>
        </p:nvSpPr>
        <p:spPr bwMode="auto">
          <a:xfrm>
            <a:off x="8215313" y="4030663"/>
            <a:ext cx="1968500" cy="584200"/>
          </a:xfrm>
          <a:prstGeom prst="rect">
            <a:avLst/>
          </a:prstGeom>
          <a:noFill/>
          <a:ln w="28575">
            <a:solidFill>
              <a:srgbClr val="FFFF00"/>
            </a:solidFill>
            <a:miter lim="800000"/>
            <a:headEnd type="none" w="sm" len="sm"/>
            <a:tailEnd type="none" w="sm" len="sm"/>
          </a:ln>
        </p:spPr>
        <p:txBody>
          <a:bodyPr>
            <a:spAutoFit/>
          </a:bodyPr>
          <a:lstStyle/>
          <a:p>
            <a:pPr algn="ctr" eaLnBrk="0" hangingPunct="0"/>
            <a:r>
              <a:rPr lang="en-GB" sz="1600" b="1" dirty="0" err="1">
                <a:solidFill>
                  <a:srgbClr val="FF0000"/>
                </a:solidFill>
                <a:latin typeface="Verdana" pitchFamily="34" charset="0"/>
              </a:rPr>
              <a:t>simvastatin</a:t>
            </a:r>
            <a:endParaRPr lang="en-GB" sz="1600" b="1" dirty="0">
              <a:solidFill>
                <a:srgbClr val="FF0000"/>
              </a:solidFill>
              <a:latin typeface="Verdana" pitchFamily="34" charset="0"/>
            </a:endParaRPr>
          </a:p>
          <a:p>
            <a:pPr algn="ctr" eaLnBrk="0" hangingPunct="0"/>
            <a:r>
              <a:rPr lang="en-GB" sz="1600" b="1" dirty="0">
                <a:solidFill>
                  <a:srgbClr val="FF0000"/>
                </a:solidFill>
                <a:latin typeface="Verdana" pitchFamily="34" charset="0"/>
              </a:rPr>
              <a:t>1990</a:t>
            </a:r>
            <a:endParaRPr lang="en-US" sz="1600" b="1" dirty="0">
              <a:solidFill>
                <a:srgbClr val="FF0000"/>
              </a:solidFill>
              <a:latin typeface="Verdana" pitchFamily="34" charset="0"/>
            </a:endParaRPr>
          </a:p>
        </p:txBody>
      </p:sp>
      <p:sp>
        <p:nvSpPr>
          <p:cNvPr id="197695" name="Text Box 63"/>
          <p:cNvSpPr txBox="1">
            <a:spLocks noChangeArrowheads="1"/>
          </p:cNvSpPr>
          <p:nvPr/>
        </p:nvSpPr>
        <p:spPr bwMode="auto">
          <a:xfrm>
            <a:off x="8215313" y="3065463"/>
            <a:ext cx="1968500" cy="584200"/>
          </a:xfrm>
          <a:prstGeom prst="rect">
            <a:avLst/>
          </a:prstGeom>
          <a:noFill/>
          <a:ln w="28575">
            <a:solidFill>
              <a:schemeClr val="accent2"/>
            </a:solidFill>
            <a:miter lim="800000"/>
            <a:headEnd type="none" w="sm" len="sm"/>
            <a:tailEnd type="none" w="sm" len="sm"/>
          </a:ln>
        </p:spPr>
        <p:txBody>
          <a:bodyPr>
            <a:spAutoFit/>
          </a:bodyPr>
          <a:lstStyle/>
          <a:p>
            <a:pPr algn="ctr" eaLnBrk="0" hangingPunct="0"/>
            <a:r>
              <a:rPr lang="en-GB" sz="1600" b="1" dirty="0" err="1">
                <a:solidFill>
                  <a:srgbClr val="FF0000"/>
                </a:solidFill>
                <a:latin typeface="Verdana" pitchFamily="34" charset="0"/>
              </a:rPr>
              <a:t>atorvastatin</a:t>
            </a:r>
            <a:endParaRPr lang="en-GB" sz="1600" b="1" dirty="0">
              <a:solidFill>
                <a:srgbClr val="FF0000"/>
              </a:solidFill>
              <a:latin typeface="Verdana" pitchFamily="34" charset="0"/>
            </a:endParaRPr>
          </a:p>
          <a:p>
            <a:pPr algn="ctr" eaLnBrk="0" hangingPunct="0"/>
            <a:r>
              <a:rPr lang="en-GB" sz="1600" b="1" dirty="0">
                <a:solidFill>
                  <a:srgbClr val="FF0000"/>
                </a:solidFill>
                <a:latin typeface="Verdana" pitchFamily="34" charset="0"/>
              </a:rPr>
              <a:t>1998</a:t>
            </a:r>
            <a:endParaRPr lang="en-US" sz="1600" b="1" dirty="0">
              <a:solidFill>
                <a:srgbClr val="FF0000"/>
              </a:solidFill>
              <a:latin typeface="Verdana" pitchFamily="34" charset="0"/>
            </a:endParaRPr>
          </a:p>
        </p:txBody>
      </p:sp>
      <p:sp>
        <p:nvSpPr>
          <p:cNvPr id="197696" name="Text Box 64"/>
          <p:cNvSpPr txBox="1">
            <a:spLocks noChangeArrowheads="1"/>
          </p:cNvSpPr>
          <p:nvPr/>
        </p:nvSpPr>
        <p:spPr bwMode="auto">
          <a:xfrm>
            <a:off x="8215313" y="4995863"/>
            <a:ext cx="1968500" cy="584200"/>
          </a:xfrm>
          <a:prstGeom prst="rect">
            <a:avLst/>
          </a:prstGeom>
          <a:noFill/>
          <a:ln w="28575">
            <a:solidFill>
              <a:schemeClr val="bg2"/>
            </a:solidFill>
            <a:miter lim="800000"/>
            <a:headEnd type="none" w="sm" len="sm"/>
            <a:tailEnd type="none" w="sm" len="sm"/>
          </a:ln>
        </p:spPr>
        <p:txBody>
          <a:bodyPr>
            <a:spAutoFit/>
          </a:bodyPr>
          <a:lstStyle/>
          <a:p>
            <a:pPr algn="ctr" eaLnBrk="0" hangingPunct="0"/>
            <a:r>
              <a:rPr lang="en-GB" sz="1600" b="1" dirty="0" err="1">
                <a:solidFill>
                  <a:srgbClr val="FF0000"/>
                </a:solidFill>
                <a:latin typeface="Verdana" pitchFamily="34" charset="0"/>
              </a:rPr>
              <a:t>pravastatin</a:t>
            </a:r>
            <a:endParaRPr lang="en-GB" sz="1600" b="1" dirty="0">
              <a:solidFill>
                <a:srgbClr val="FF0000"/>
              </a:solidFill>
              <a:latin typeface="Verdana" pitchFamily="34" charset="0"/>
            </a:endParaRPr>
          </a:p>
          <a:p>
            <a:pPr algn="ctr" eaLnBrk="0" hangingPunct="0"/>
            <a:r>
              <a:rPr lang="en-GB" sz="1600" b="1" dirty="0">
                <a:solidFill>
                  <a:srgbClr val="FF0000"/>
                </a:solidFill>
                <a:latin typeface="Verdana" pitchFamily="34" charset="0"/>
              </a:rPr>
              <a:t>1993</a:t>
            </a:r>
            <a:endParaRPr lang="en-US" sz="1600" b="1" dirty="0">
              <a:solidFill>
                <a:srgbClr val="FF0000"/>
              </a:solidFill>
              <a:latin typeface="Verdana" pitchFamily="34" charset="0"/>
            </a:endParaRPr>
          </a:p>
        </p:txBody>
      </p:sp>
      <p:sp>
        <p:nvSpPr>
          <p:cNvPr id="197697" name="Rectangle 65"/>
          <p:cNvSpPr>
            <a:spLocks noChangeArrowheads="1"/>
          </p:cNvSpPr>
          <p:nvPr/>
        </p:nvSpPr>
        <p:spPr bwMode="auto">
          <a:xfrm>
            <a:off x="231775" y="63500"/>
            <a:ext cx="9869488" cy="830263"/>
          </a:xfrm>
          <a:prstGeom prst="rect">
            <a:avLst/>
          </a:prstGeom>
          <a:noFill/>
          <a:ln w="9525">
            <a:noFill/>
            <a:miter lim="800000"/>
            <a:headEnd/>
            <a:tailEnd/>
          </a:ln>
        </p:spPr>
        <p:txBody>
          <a:bodyPr>
            <a:spAutoFit/>
          </a:bodyPr>
          <a:lstStyle/>
          <a:p>
            <a:pPr algn="ctr" eaLnBrk="0" hangingPunct="0"/>
            <a:r>
              <a:rPr lang="nl-BE" b="1">
                <a:solidFill>
                  <a:srgbClr val="123E8C"/>
                </a:solidFill>
                <a:latin typeface="Arial" pitchFamily="34" charset="0"/>
              </a:rPr>
              <a:t>Statin development: </a:t>
            </a:r>
            <a:br>
              <a:rPr lang="nl-BE" b="1">
                <a:solidFill>
                  <a:srgbClr val="123E8C"/>
                </a:solidFill>
                <a:latin typeface="Arial" pitchFamily="34" charset="0"/>
              </a:rPr>
            </a:br>
            <a:r>
              <a:rPr lang="nl-BE" b="1">
                <a:solidFill>
                  <a:srgbClr val="123E8C"/>
                </a:solidFill>
                <a:latin typeface="Arial" pitchFamily="34" charset="0"/>
              </a:rPr>
              <a:t>Evolution towards more powerful molecules</a:t>
            </a:r>
            <a:endParaRPr lang="en-GB" b="1">
              <a:solidFill>
                <a:srgbClr val="123E8C"/>
              </a:solidFill>
              <a:latin typeface="Arial" pitchFamily="34" charset="0"/>
            </a:endParaRPr>
          </a:p>
        </p:txBody>
      </p:sp>
      <p:sp>
        <p:nvSpPr>
          <p:cNvPr id="68" name="67 - Ορθογώνιο"/>
          <p:cNvSpPr/>
          <p:nvPr/>
        </p:nvSpPr>
        <p:spPr>
          <a:xfrm>
            <a:off x="8286750" y="6215063"/>
            <a:ext cx="2000250" cy="6429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0" y="1268413"/>
            <a:ext cx="9967913" cy="5435600"/>
          </a:xfrm>
          <a:prstGeom prst="rect">
            <a:avLst/>
          </a:prstGeom>
          <a:noFill/>
          <a:ln w="9525">
            <a:noFill/>
            <a:miter lim="800000"/>
            <a:headEnd/>
            <a:tailEnd/>
          </a:ln>
        </p:spPr>
        <p:txBody>
          <a:bodyPr>
            <a:spAutoFit/>
          </a:bodyPr>
          <a:lstStyle/>
          <a:p>
            <a:pPr>
              <a:lnSpc>
                <a:spcPct val="130000"/>
              </a:lnSpc>
              <a:spcBef>
                <a:spcPct val="50000"/>
              </a:spcBef>
              <a:defRPr/>
            </a:pPr>
            <a:r>
              <a:rPr lang="el-GR" sz="2800" b="1" dirty="0">
                <a:solidFill>
                  <a:srgbClr val="FFFF00"/>
                </a:solidFill>
                <a:latin typeface="Comic Sans MS" pitchFamily="66" charset="0"/>
                <a:cs typeface="Arial" pitchFamily="34" charset="0"/>
              </a:rPr>
              <a:t>1) 	</a:t>
            </a:r>
            <a:r>
              <a:rPr lang="el-GR" sz="2800" b="1" dirty="0" err="1">
                <a:solidFill>
                  <a:srgbClr val="FFFF00"/>
                </a:solidFill>
                <a:latin typeface="Comic Sans MS" pitchFamily="66" charset="0"/>
                <a:cs typeface="Arial" pitchFamily="34" charset="0"/>
              </a:rPr>
              <a:t>Ροσουβαστατίνη</a:t>
            </a:r>
            <a:r>
              <a:rPr lang="el-GR" sz="2800" b="1" dirty="0">
                <a:solidFill>
                  <a:srgbClr val="FFFF00"/>
                </a:solidFill>
                <a:latin typeface="Comic Sans MS" pitchFamily="66" charset="0"/>
                <a:cs typeface="Arial" pitchFamily="34" charset="0"/>
              </a:rPr>
              <a:t> 5 </a:t>
            </a:r>
            <a:r>
              <a:rPr lang="en-GB" sz="2800" b="1" dirty="0">
                <a:solidFill>
                  <a:srgbClr val="FFFF00"/>
                </a:solidFill>
                <a:latin typeface="Comic Sans MS" pitchFamily="66" charset="0"/>
                <a:cs typeface="Arial" pitchFamily="34" charset="0"/>
              </a:rPr>
              <a:t>mg </a:t>
            </a:r>
            <a:r>
              <a:rPr lang="el-GR" sz="2800" b="1" dirty="0">
                <a:solidFill>
                  <a:srgbClr val="FFFF00"/>
                </a:solidFill>
                <a:latin typeface="Comic Sans MS" pitchFamily="66" charset="0"/>
                <a:cs typeface="Arial" pitchFamily="34" charset="0"/>
              </a:rPr>
              <a:t>ή </a:t>
            </a:r>
            <a:r>
              <a:rPr lang="el-GR" sz="2800" b="1" dirty="0" err="1">
                <a:solidFill>
                  <a:srgbClr val="FFFF00"/>
                </a:solidFill>
                <a:latin typeface="Comic Sans MS" pitchFamily="66" charset="0"/>
                <a:cs typeface="Arial" pitchFamily="34" charset="0"/>
              </a:rPr>
              <a:t>Ατορβαστατίνη</a:t>
            </a:r>
            <a:r>
              <a:rPr lang="el-GR" sz="2800" b="1" dirty="0">
                <a:solidFill>
                  <a:srgbClr val="FFFF00"/>
                </a:solidFill>
                <a:latin typeface="Comic Sans MS" pitchFamily="66" charset="0"/>
                <a:cs typeface="Arial" pitchFamily="34" charset="0"/>
              </a:rPr>
              <a:t> 20</a:t>
            </a:r>
            <a:r>
              <a:rPr lang="en-US" sz="2800" b="1" dirty="0">
                <a:solidFill>
                  <a:srgbClr val="FFFF00"/>
                </a:solidFill>
                <a:latin typeface="Comic Sans MS" pitchFamily="66" charset="0"/>
                <a:cs typeface="Arial" pitchFamily="34" charset="0"/>
              </a:rPr>
              <a:t> mg</a:t>
            </a:r>
            <a:r>
              <a:rPr lang="el-GR" sz="2800" b="1" dirty="0">
                <a:solidFill>
                  <a:srgbClr val="FFFF00"/>
                </a:solidFill>
                <a:latin typeface="Comic Sans MS" pitchFamily="66" charset="0"/>
                <a:cs typeface="Arial" pitchFamily="34" charset="0"/>
              </a:rPr>
              <a:t>                 (~</a:t>
            </a:r>
            <a:r>
              <a:rPr lang="el-GR" sz="2800" b="1" dirty="0">
                <a:solidFill>
                  <a:srgbClr val="FFFF00"/>
                </a:solidFill>
                <a:latin typeface="Comic Sans MS" pitchFamily="66" charset="0"/>
                <a:cs typeface="Arial" pitchFamily="34" charset="0"/>
                <a:sym typeface="Symbol"/>
              </a:rPr>
              <a:t> </a:t>
            </a:r>
            <a:r>
              <a:rPr lang="en-US" sz="2800" b="1" dirty="0">
                <a:solidFill>
                  <a:srgbClr val="FFFF00"/>
                </a:solidFill>
                <a:latin typeface="Comic Sans MS" pitchFamily="66" charset="0"/>
                <a:cs typeface="Arial" pitchFamily="34" charset="0"/>
                <a:sym typeface="Symbol"/>
              </a:rPr>
              <a:t>LDL-C </a:t>
            </a:r>
            <a:r>
              <a:rPr lang="el-GR" sz="2800" b="1" dirty="0">
                <a:solidFill>
                  <a:srgbClr val="FFFF00"/>
                </a:solidFill>
                <a:latin typeface="Comic Sans MS" pitchFamily="66" charset="0"/>
                <a:cs typeface="Arial" pitchFamily="34" charset="0"/>
              </a:rPr>
              <a:t>40-4</a:t>
            </a:r>
            <a:r>
              <a:rPr lang="en-US" sz="2800" b="1" dirty="0">
                <a:solidFill>
                  <a:srgbClr val="FFFF00"/>
                </a:solidFill>
                <a:latin typeface="Comic Sans MS" pitchFamily="66" charset="0"/>
                <a:cs typeface="Arial" pitchFamily="34" charset="0"/>
              </a:rPr>
              <a:t>4</a:t>
            </a:r>
            <a:r>
              <a:rPr lang="el-GR" sz="2800" b="1" dirty="0">
                <a:solidFill>
                  <a:srgbClr val="FFFF00"/>
                </a:solidFill>
                <a:latin typeface="Comic Sans MS" pitchFamily="66" charset="0"/>
                <a:cs typeface="Arial" pitchFamily="34" charset="0"/>
              </a:rPr>
              <a:t>%)</a:t>
            </a:r>
          </a:p>
          <a:p>
            <a:pPr>
              <a:lnSpc>
                <a:spcPct val="130000"/>
              </a:lnSpc>
              <a:spcBef>
                <a:spcPct val="50000"/>
              </a:spcBef>
              <a:defRPr/>
            </a:pPr>
            <a:r>
              <a:rPr lang="el-GR" sz="2800" b="1" dirty="0">
                <a:solidFill>
                  <a:srgbClr val="43FD01"/>
                </a:solidFill>
                <a:latin typeface="Comic Sans MS" pitchFamily="66" charset="0"/>
                <a:cs typeface="Arial" pitchFamily="34" charset="0"/>
              </a:rPr>
              <a:t>2) 	</a:t>
            </a:r>
            <a:r>
              <a:rPr lang="el-GR" sz="2800" b="1" dirty="0" err="1">
                <a:solidFill>
                  <a:srgbClr val="43FD01"/>
                </a:solidFill>
                <a:latin typeface="Comic Sans MS" pitchFamily="66" charset="0"/>
                <a:cs typeface="Arial" pitchFamily="34" charset="0"/>
              </a:rPr>
              <a:t>Ροσουβαστατίνη</a:t>
            </a:r>
            <a:r>
              <a:rPr lang="el-GR" sz="2800" b="1" dirty="0">
                <a:solidFill>
                  <a:srgbClr val="43FD01"/>
                </a:solidFill>
                <a:latin typeface="Comic Sans MS" pitchFamily="66" charset="0"/>
                <a:cs typeface="Arial" pitchFamily="34" charset="0"/>
              </a:rPr>
              <a:t> 10 </a:t>
            </a:r>
            <a:r>
              <a:rPr lang="el-GR" sz="2800" b="1" dirty="0" err="1">
                <a:solidFill>
                  <a:srgbClr val="43FD01"/>
                </a:solidFill>
                <a:latin typeface="Comic Sans MS" pitchFamily="66" charset="0"/>
                <a:cs typeface="Arial" pitchFamily="34" charset="0"/>
              </a:rPr>
              <a:t>mg</a:t>
            </a:r>
            <a:r>
              <a:rPr lang="el-GR" sz="2800" b="1" dirty="0">
                <a:solidFill>
                  <a:srgbClr val="43FD01"/>
                </a:solidFill>
                <a:latin typeface="Comic Sans MS" pitchFamily="66" charset="0"/>
                <a:cs typeface="Arial" pitchFamily="34" charset="0"/>
              </a:rPr>
              <a:t> ή </a:t>
            </a:r>
            <a:r>
              <a:rPr lang="el-GR" sz="2800" b="1" dirty="0" err="1">
                <a:solidFill>
                  <a:srgbClr val="43FD01"/>
                </a:solidFill>
                <a:latin typeface="Comic Sans MS" pitchFamily="66" charset="0"/>
                <a:cs typeface="Arial" pitchFamily="34" charset="0"/>
              </a:rPr>
              <a:t>Ατορβαστατίνη</a:t>
            </a:r>
            <a:r>
              <a:rPr lang="el-GR" sz="2800" b="1" dirty="0">
                <a:solidFill>
                  <a:srgbClr val="43FD01"/>
                </a:solidFill>
                <a:latin typeface="Comic Sans MS" pitchFamily="66" charset="0"/>
                <a:cs typeface="Arial" pitchFamily="34" charset="0"/>
              </a:rPr>
              <a:t> 40</a:t>
            </a:r>
            <a:r>
              <a:rPr lang="en-US" sz="2800" b="1" dirty="0">
                <a:solidFill>
                  <a:srgbClr val="43FD01"/>
                </a:solidFill>
                <a:latin typeface="Comic Sans MS" pitchFamily="66" charset="0"/>
                <a:cs typeface="Arial" pitchFamily="34" charset="0"/>
              </a:rPr>
              <a:t> </a:t>
            </a:r>
            <a:r>
              <a:rPr lang="el-GR" sz="2800" b="1" dirty="0" err="1">
                <a:solidFill>
                  <a:srgbClr val="43FD01"/>
                </a:solidFill>
                <a:latin typeface="Comic Sans MS" pitchFamily="66" charset="0"/>
                <a:cs typeface="Arial" pitchFamily="34" charset="0"/>
              </a:rPr>
              <a:t>mg</a:t>
            </a:r>
            <a:r>
              <a:rPr lang="el-GR" sz="2800" b="1" dirty="0">
                <a:solidFill>
                  <a:srgbClr val="43FD01"/>
                </a:solidFill>
                <a:latin typeface="Comic Sans MS" pitchFamily="66" charset="0"/>
                <a:cs typeface="Arial" pitchFamily="34" charset="0"/>
              </a:rPr>
              <a:t>           </a:t>
            </a:r>
            <a:r>
              <a:rPr lang="el-GR" sz="2800" b="1" dirty="0">
                <a:solidFill>
                  <a:srgbClr val="00E668"/>
                </a:solidFill>
                <a:latin typeface="Comic Sans MS" pitchFamily="66" charset="0"/>
                <a:cs typeface="Arial" pitchFamily="34" charset="0"/>
              </a:rPr>
              <a:t>(~</a:t>
            </a:r>
            <a:r>
              <a:rPr lang="el-GR" sz="2800" b="1" dirty="0">
                <a:solidFill>
                  <a:srgbClr val="00E668"/>
                </a:solidFill>
                <a:latin typeface="Comic Sans MS" pitchFamily="66" charset="0"/>
                <a:cs typeface="Arial" pitchFamily="34" charset="0"/>
                <a:sym typeface="Symbol"/>
              </a:rPr>
              <a:t> </a:t>
            </a:r>
            <a:r>
              <a:rPr lang="en-US" sz="2800" b="1" dirty="0">
                <a:solidFill>
                  <a:srgbClr val="00E668"/>
                </a:solidFill>
                <a:latin typeface="Comic Sans MS" pitchFamily="66" charset="0"/>
                <a:cs typeface="Arial" pitchFamily="34" charset="0"/>
                <a:sym typeface="Symbol"/>
              </a:rPr>
              <a:t>LDL-C</a:t>
            </a:r>
            <a:r>
              <a:rPr lang="en-US" sz="2800" b="1" dirty="0">
                <a:solidFill>
                  <a:srgbClr val="00E668"/>
                </a:solidFill>
                <a:latin typeface="Comic Sans MS" pitchFamily="66" charset="0"/>
                <a:cs typeface="Arial" pitchFamily="34" charset="0"/>
              </a:rPr>
              <a:t> </a:t>
            </a:r>
            <a:r>
              <a:rPr lang="el-GR" sz="2800" b="1" dirty="0">
                <a:solidFill>
                  <a:srgbClr val="00E668"/>
                </a:solidFill>
                <a:latin typeface="Comic Sans MS" pitchFamily="66" charset="0"/>
                <a:cs typeface="Arial" pitchFamily="34" charset="0"/>
              </a:rPr>
              <a:t>45-47%)</a:t>
            </a:r>
          </a:p>
          <a:p>
            <a:pPr>
              <a:lnSpc>
                <a:spcPct val="130000"/>
              </a:lnSpc>
              <a:spcBef>
                <a:spcPct val="50000"/>
              </a:spcBef>
              <a:defRPr/>
            </a:pPr>
            <a:r>
              <a:rPr lang="el-GR" sz="2800" b="1" dirty="0">
                <a:solidFill>
                  <a:srgbClr val="66FFFF"/>
                </a:solidFill>
                <a:latin typeface="Comic Sans MS" pitchFamily="66" charset="0"/>
                <a:cs typeface="Arial" pitchFamily="34" charset="0"/>
              </a:rPr>
              <a:t>3) 	</a:t>
            </a:r>
            <a:r>
              <a:rPr lang="el-GR" sz="2800" b="1" dirty="0" err="1">
                <a:solidFill>
                  <a:srgbClr val="66FFFF"/>
                </a:solidFill>
                <a:latin typeface="Comic Sans MS" pitchFamily="66" charset="0"/>
                <a:cs typeface="Arial" pitchFamily="34" charset="0"/>
              </a:rPr>
              <a:t>Ροσουβαστατίνη</a:t>
            </a:r>
            <a:r>
              <a:rPr lang="el-GR" sz="2800" b="1" dirty="0">
                <a:solidFill>
                  <a:srgbClr val="66FFFF"/>
                </a:solidFill>
                <a:latin typeface="Comic Sans MS" pitchFamily="66" charset="0"/>
                <a:cs typeface="Arial" pitchFamily="34" charset="0"/>
              </a:rPr>
              <a:t> 20 </a:t>
            </a:r>
            <a:r>
              <a:rPr lang="en-US" sz="2800" b="1" dirty="0">
                <a:solidFill>
                  <a:srgbClr val="66FFFF"/>
                </a:solidFill>
                <a:latin typeface="Comic Sans MS" pitchFamily="66" charset="0"/>
                <a:cs typeface="Arial" pitchFamily="34" charset="0"/>
              </a:rPr>
              <a:t>mg</a:t>
            </a:r>
            <a:r>
              <a:rPr lang="el-GR" sz="2800" b="1" dirty="0">
                <a:solidFill>
                  <a:srgbClr val="66FFFF"/>
                </a:solidFill>
                <a:latin typeface="Comic Sans MS" pitchFamily="66" charset="0"/>
                <a:cs typeface="Arial" pitchFamily="34" charset="0"/>
              </a:rPr>
              <a:t> (ή </a:t>
            </a:r>
            <a:r>
              <a:rPr lang="el-GR" sz="2800" b="1" dirty="0" err="1">
                <a:solidFill>
                  <a:srgbClr val="66FFFF"/>
                </a:solidFill>
                <a:latin typeface="Comic Sans MS" pitchFamily="66" charset="0"/>
                <a:cs typeface="Arial" pitchFamily="34" charset="0"/>
              </a:rPr>
              <a:t>Ατορβαστατίνη</a:t>
            </a:r>
            <a:r>
              <a:rPr lang="el-GR" sz="2800" b="1" dirty="0">
                <a:solidFill>
                  <a:srgbClr val="66FFFF"/>
                </a:solidFill>
                <a:latin typeface="Comic Sans MS" pitchFamily="66" charset="0"/>
                <a:cs typeface="Arial" pitchFamily="34" charset="0"/>
              </a:rPr>
              <a:t> 80 </a:t>
            </a:r>
            <a:r>
              <a:rPr lang="en-US" sz="2800" b="1" dirty="0">
                <a:solidFill>
                  <a:srgbClr val="66FFFF"/>
                </a:solidFill>
                <a:latin typeface="Comic Sans MS" pitchFamily="66" charset="0"/>
                <a:cs typeface="Arial" pitchFamily="34" charset="0"/>
              </a:rPr>
              <a:t>mg</a:t>
            </a:r>
            <a:r>
              <a:rPr lang="el-GR" sz="2800" b="1" dirty="0">
                <a:solidFill>
                  <a:srgbClr val="66FFFF"/>
                </a:solidFill>
                <a:latin typeface="Comic Sans MS" pitchFamily="66" charset="0"/>
                <a:cs typeface="Arial" pitchFamily="34" charset="0"/>
              </a:rPr>
              <a:t>)     (~</a:t>
            </a:r>
            <a:r>
              <a:rPr lang="el-GR" sz="2800" b="1" dirty="0">
                <a:solidFill>
                  <a:srgbClr val="66FFFF"/>
                </a:solidFill>
                <a:latin typeface="Comic Sans MS" pitchFamily="66" charset="0"/>
                <a:cs typeface="Arial" pitchFamily="34" charset="0"/>
                <a:sym typeface="Symbol"/>
              </a:rPr>
              <a:t>  </a:t>
            </a:r>
            <a:r>
              <a:rPr lang="en-US" sz="2800" b="1" dirty="0">
                <a:solidFill>
                  <a:srgbClr val="66FFFF"/>
                </a:solidFill>
                <a:latin typeface="Comic Sans MS" pitchFamily="66" charset="0"/>
                <a:cs typeface="Arial" pitchFamily="34" charset="0"/>
                <a:sym typeface="Symbol"/>
              </a:rPr>
              <a:t>LDL-C </a:t>
            </a:r>
            <a:r>
              <a:rPr lang="el-GR" sz="2800" b="1" dirty="0">
                <a:solidFill>
                  <a:srgbClr val="66FFFF"/>
                </a:solidFill>
                <a:latin typeface="Comic Sans MS" pitchFamily="66" charset="0"/>
                <a:cs typeface="Arial" pitchFamily="34" charset="0"/>
              </a:rPr>
              <a:t>50%) </a:t>
            </a:r>
          </a:p>
          <a:p>
            <a:pPr>
              <a:lnSpc>
                <a:spcPct val="130000"/>
              </a:lnSpc>
              <a:spcBef>
                <a:spcPct val="50000"/>
              </a:spcBef>
              <a:defRPr/>
            </a:pPr>
            <a:r>
              <a:rPr lang="el-GR" sz="2800" b="1" dirty="0">
                <a:solidFill>
                  <a:srgbClr val="FFC000"/>
                </a:solidFill>
                <a:latin typeface="Comic Sans MS" pitchFamily="66" charset="0"/>
                <a:cs typeface="Arial" pitchFamily="34" charset="0"/>
              </a:rPr>
              <a:t>4) 	</a:t>
            </a:r>
            <a:r>
              <a:rPr lang="el-GR" sz="2800" b="1" dirty="0" err="1">
                <a:solidFill>
                  <a:srgbClr val="FFC000"/>
                </a:solidFill>
                <a:latin typeface="Comic Sans MS" pitchFamily="66" charset="0"/>
                <a:cs typeface="Arial" pitchFamily="34" charset="0"/>
              </a:rPr>
              <a:t>Ροσουβαστατίνη</a:t>
            </a:r>
            <a:r>
              <a:rPr lang="el-GR" sz="2800" b="1" dirty="0">
                <a:solidFill>
                  <a:srgbClr val="FFC000"/>
                </a:solidFill>
                <a:latin typeface="Comic Sans MS" pitchFamily="66" charset="0"/>
                <a:cs typeface="Arial" pitchFamily="34" charset="0"/>
              </a:rPr>
              <a:t> </a:t>
            </a:r>
            <a:r>
              <a:rPr lang="en-US" sz="2800" b="1" dirty="0">
                <a:solidFill>
                  <a:srgbClr val="FFC000"/>
                </a:solidFill>
                <a:latin typeface="Comic Sans MS" pitchFamily="66" charset="0"/>
                <a:cs typeface="Arial" pitchFamily="34" charset="0"/>
              </a:rPr>
              <a:t>4</a:t>
            </a:r>
            <a:r>
              <a:rPr lang="el-GR" sz="2800" b="1" dirty="0">
                <a:solidFill>
                  <a:srgbClr val="FFC000"/>
                </a:solidFill>
                <a:latin typeface="Comic Sans MS" pitchFamily="66" charset="0"/>
                <a:cs typeface="Arial" pitchFamily="34" charset="0"/>
              </a:rPr>
              <a:t>0 </a:t>
            </a:r>
            <a:r>
              <a:rPr lang="en-US" sz="2800" b="1" dirty="0">
                <a:solidFill>
                  <a:srgbClr val="FFC000"/>
                </a:solidFill>
                <a:latin typeface="Comic Sans MS" pitchFamily="66" charset="0"/>
                <a:cs typeface="Arial" pitchFamily="34" charset="0"/>
              </a:rPr>
              <a:t>mg</a:t>
            </a:r>
            <a:r>
              <a:rPr lang="el-GR" sz="2800" b="1" dirty="0">
                <a:solidFill>
                  <a:srgbClr val="FFC000"/>
                </a:solidFill>
                <a:latin typeface="Comic Sans MS" pitchFamily="66" charset="0"/>
                <a:cs typeface="Arial" pitchFamily="34" charset="0"/>
              </a:rPr>
              <a:t> (~</a:t>
            </a:r>
            <a:r>
              <a:rPr lang="el-GR" sz="2800" b="1" dirty="0">
                <a:solidFill>
                  <a:srgbClr val="FFC000"/>
                </a:solidFill>
                <a:latin typeface="Comic Sans MS" pitchFamily="66" charset="0"/>
                <a:cs typeface="Arial" pitchFamily="34" charset="0"/>
                <a:sym typeface="Symbol"/>
              </a:rPr>
              <a:t>  </a:t>
            </a:r>
            <a:r>
              <a:rPr lang="en-US" sz="2800" b="1" dirty="0">
                <a:solidFill>
                  <a:srgbClr val="FFC000"/>
                </a:solidFill>
                <a:latin typeface="Comic Sans MS" pitchFamily="66" charset="0"/>
                <a:cs typeface="Arial" pitchFamily="34" charset="0"/>
                <a:sym typeface="Symbol"/>
              </a:rPr>
              <a:t>LDL-C </a:t>
            </a:r>
            <a:r>
              <a:rPr lang="el-GR" sz="2800" b="1" dirty="0">
                <a:solidFill>
                  <a:srgbClr val="FFC000"/>
                </a:solidFill>
                <a:latin typeface="Comic Sans MS" pitchFamily="66" charset="0"/>
                <a:cs typeface="Arial" pitchFamily="34" charset="0"/>
              </a:rPr>
              <a:t>55%)</a:t>
            </a:r>
            <a:endParaRPr lang="en-US" sz="2800" b="1" dirty="0">
              <a:solidFill>
                <a:srgbClr val="FFC000"/>
              </a:solidFill>
              <a:latin typeface="Comic Sans MS" pitchFamily="66" charset="0"/>
              <a:cs typeface="Arial" pitchFamily="34" charset="0"/>
            </a:endParaRPr>
          </a:p>
          <a:p>
            <a:pPr>
              <a:lnSpc>
                <a:spcPct val="130000"/>
              </a:lnSpc>
              <a:spcBef>
                <a:spcPct val="50000"/>
              </a:spcBef>
              <a:defRPr/>
            </a:pPr>
            <a:r>
              <a:rPr lang="en-US" sz="2800" b="1" dirty="0">
                <a:solidFill>
                  <a:schemeClr val="bg1">
                    <a:lumMod val="95000"/>
                  </a:schemeClr>
                </a:solidFill>
                <a:latin typeface="Comic Sans MS" pitchFamily="66" charset="0"/>
                <a:cs typeface="Arial" pitchFamily="34" charset="0"/>
              </a:rPr>
              <a:t>5) </a:t>
            </a:r>
            <a:r>
              <a:rPr lang="el-GR" sz="2800" b="1" dirty="0">
                <a:solidFill>
                  <a:schemeClr val="bg1">
                    <a:lumMod val="95000"/>
                  </a:schemeClr>
                </a:solidFill>
                <a:latin typeface="Comic Sans MS" pitchFamily="66" charset="0"/>
                <a:cs typeface="Arial" pitchFamily="34" charset="0"/>
              </a:rPr>
              <a:t>	</a:t>
            </a:r>
            <a:r>
              <a:rPr lang="el-GR" sz="2800" b="1" dirty="0" err="1">
                <a:solidFill>
                  <a:schemeClr val="bg1">
                    <a:lumMod val="95000"/>
                  </a:schemeClr>
                </a:solidFill>
                <a:latin typeface="Comic Sans MS" pitchFamily="66" charset="0"/>
                <a:cs typeface="Arial" pitchFamily="34" charset="0"/>
              </a:rPr>
              <a:t>Σιμβαστατίνη</a:t>
            </a:r>
            <a:r>
              <a:rPr lang="el-GR" sz="2800" b="1" dirty="0">
                <a:solidFill>
                  <a:schemeClr val="bg1">
                    <a:lumMod val="95000"/>
                  </a:schemeClr>
                </a:solidFill>
                <a:latin typeface="Comic Sans MS" pitchFamily="66" charset="0"/>
                <a:cs typeface="Arial" pitchFamily="34" charset="0"/>
              </a:rPr>
              <a:t>/</a:t>
            </a:r>
            <a:r>
              <a:rPr lang="el-GR" sz="2800" b="1" dirty="0" err="1">
                <a:solidFill>
                  <a:schemeClr val="bg1">
                    <a:lumMod val="95000"/>
                  </a:schemeClr>
                </a:solidFill>
                <a:latin typeface="Comic Sans MS" pitchFamily="66" charset="0"/>
                <a:cs typeface="Arial" pitchFamily="34" charset="0"/>
              </a:rPr>
              <a:t>εζετιμίμπη</a:t>
            </a:r>
            <a:r>
              <a:rPr lang="el-GR" sz="2800" b="1" dirty="0">
                <a:solidFill>
                  <a:schemeClr val="bg1">
                    <a:lumMod val="95000"/>
                  </a:schemeClr>
                </a:solidFill>
                <a:latin typeface="Comic Sans MS" pitchFamily="66" charset="0"/>
                <a:cs typeface="Arial" pitchFamily="34" charset="0"/>
              </a:rPr>
              <a:t> </a:t>
            </a:r>
            <a:r>
              <a:rPr lang="en-US" sz="2800" b="1" dirty="0" smtClean="0">
                <a:solidFill>
                  <a:schemeClr val="bg1">
                    <a:lumMod val="95000"/>
                  </a:schemeClr>
                </a:solidFill>
                <a:latin typeface="Comic Sans MS" pitchFamily="66" charset="0"/>
                <a:cs typeface="Arial" pitchFamily="34" charset="0"/>
              </a:rPr>
              <a:t>2</a:t>
            </a:r>
            <a:r>
              <a:rPr lang="el-GR" sz="2800" b="1" dirty="0" smtClean="0">
                <a:solidFill>
                  <a:schemeClr val="bg1">
                    <a:lumMod val="95000"/>
                  </a:schemeClr>
                </a:solidFill>
                <a:latin typeface="Comic Sans MS" pitchFamily="66" charset="0"/>
                <a:cs typeface="Arial" pitchFamily="34" charset="0"/>
              </a:rPr>
              <a:t>0</a:t>
            </a:r>
            <a:r>
              <a:rPr lang="en-US" sz="2800" b="1" dirty="0" smtClean="0">
                <a:solidFill>
                  <a:schemeClr val="bg1">
                    <a:lumMod val="95000"/>
                  </a:schemeClr>
                </a:solidFill>
                <a:latin typeface="Comic Sans MS" pitchFamily="66" charset="0"/>
                <a:cs typeface="Arial" pitchFamily="34" charset="0"/>
              </a:rPr>
              <a:t>/</a:t>
            </a:r>
            <a:r>
              <a:rPr lang="en-US" sz="2800" b="1" dirty="0">
                <a:solidFill>
                  <a:schemeClr val="bg1">
                    <a:lumMod val="95000"/>
                  </a:schemeClr>
                </a:solidFill>
                <a:latin typeface="Comic Sans MS" pitchFamily="66" charset="0"/>
                <a:cs typeface="Arial" pitchFamily="34" charset="0"/>
              </a:rPr>
              <a:t>1</a:t>
            </a:r>
            <a:r>
              <a:rPr lang="en-US" sz="2800" b="1" dirty="0" smtClean="0">
                <a:solidFill>
                  <a:schemeClr val="bg1">
                    <a:lumMod val="95000"/>
                  </a:schemeClr>
                </a:solidFill>
                <a:latin typeface="Comic Sans MS" pitchFamily="66" charset="0"/>
                <a:cs typeface="Arial" pitchFamily="34" charset="0"/>
              </a:rPr>
              <a:t>0</a:t>
            </a:r>
            <a:r>
              <a:rPr lang="el-GR" sz="2800" b="1" dirty="0" smtClean="0">
                <a:solidFill>
                  <a:schemeClr val="bg1">
                    <a:lumMod val="95000"/>
                  </a:schemeClr>
                </a:solidFill>
                <a:latin typeface="Comic Sans MS" pitchFamily="66" charset="0"/>
                <a:cs typeface="Arial" pitchFamily="34" charset="0"/>
              </a:rPr>
              <a:t> </a:t>
            </a:r>
            <a:r>
              <a:rPr lang="en-US" sz="2800" b="1" dirty="0">
                <a:solidFill>
                  <a:schemeClr val="bg1">
                    <a:lumMod val="95000"/>
                  </a:schemeClr>
                </a:solidFill>
                <a:latin typeface="Comic Sans MS" pitchFamily="66" charset="0"/>
                <a:cs typeface="Arial" pitchFamily="34" charset="0"/>
              </a:rPr>
              <a:t>mg</a:t>
            </a:r>
            <a:r>
              <a:rPr lang="el-GR" sz="2800" b="1" dirty="0">
                <a:solidFill>
                  <a:schemeClr val="bg1">
                    <a:lumMod val="95000"/>
                  </a:schemeClr>
                </a:solidFill>
                <a:latin typeface="Comic Sans MS" pitchFamily="66" charset="0"/>
                <a:cs typeface="Arial" pitchFamily="34" charset="0"/>
              </a:rPr>
              <a:t> </a:t>
            </a:r>
            <a:r>
              <a:rPr lang="el-GR" sz="2800" b="1" dirty="0">
                <a:solidFill>
                  <a:schemeClr val="accent3"/>
                </a:solidFill>
                <a:latin typeface="Comic Sans MS" pitchFamily="66" charset="0"/>
                <a:cs typeface="Arial" pitchFamily="34" charset="0"/>
              </a:rPr>
              <a:t>(~</a:t>
            </a:r>
            <a:r>
              <a:rPr lang="el-GR" sz="2800" b="1" dirty="0">
                <a:solidFill>
                  <a:schemeClr val="accent3"/>
                </a:solidFill>
                <a:latin typeface="Comic Sans MS" pitchFamily="66" charset="0"/>
                <a:cs typeface="Arial" pitchFamily="34" charset="0"/>
                <a:sym typeface="Symbol"/>
              </a:rPr>
              <a:t> </a:t>
            </a:r>
            <a:r>
              <a:rPr lang="en-US" sz="2800" b="1" dirty="0">
                <a:solidFill>
                  <a:schemeClr val="accent3"/>
                </a:solidFill>
                <a:latin typeface="Comic Sans MS" pitchFamily="66" charset="0"/>
                <a:cs typeface="Arial" pitchFamily="34" charset="0"/>
                <a:sym typeface="Symbol"/>
              </a:rPr>
              <a:t>LDL-C </a:t>
            </a:r>
            <a:r>
              <a:rPr lang="el-GR" sz="2800" b="1" dirty="0">
                <a:solidFill>
                  <a:schemeClr val="accent3"/>
                </a:solidFill>
                <a:latin typeface="Comic Sans MS" pitchFamily="66" charset="0"/>
                <a:cs typeface="Arial" pitchFamily="34" charset="0"/>
              </a:rPr>
              <a:t>50%)</a:t>
            </a:r>
          </a:p>
        </p:txBody>
      </p:sp>
      <p:sp>
        <p:nvSpPr>
          <p:cNvPr id="215043" name="4 - TextBox"/>
          <p:cNvSpPr txBox="1">
            <a:spLocks noChangeArrowheads="1"/>
          </p:cNvSpPr>
          <p:nvPr/>
        </p:nvSpPr>
        <p:spPr bwMode="auto">
          <a:xfrm>
            <a:off x="0" y="0"/>
            <a:ext cx="10287000" cy="1200150"/>
          </a:xfrm>
          <a:prstGeom prst="rect">
            <a:avLst/>
          </a:prstGeom>
          <a:noFill/>
          <a:ln w="9525">
            <a:noFill/>
            <a:miter lim="800000"/>
            <a:headEnd/>
            <a:tailEnd/>
          </a:ln>
        </p:spPr>
        <p:txBody>
          <a:bodyPr>
            <a:spAutoFit/>
          </a:bodyPr>
          <a:lstStyle/>
          <a:p>
            <a:pPr algn="ctr"/>
            <a:r>
              <a:rPr lang="el-GR" sz="3600" b="1">
                <a:solidFill>
                  <a:srgbClr val="FF0066"/>
                </a:solidFill>
                <a:latin typeface="Comic Sans MS" pitchFamily="66" charset="0"/>
              </a:rPr>
              <a:t>ΕΡΩΤΗΣΗ: Στην περίπτωσή μας θα χορηγούσατε: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3"/>
          <a:srcRect/>
          <a:stretch>
            <a:fillRect/>
          </a:stretch>
        </p:blipFill>
        <p:spPr bwMode="auto">
          <a:xfrm>
            <a:off x="0" y="0"/>
            <a:ext cx="10287000" cy="6888163"/>
          </a:xfrm>
          <a:prstGeom prst="rect">
            <a:avLst/>
          </a:prstGeom>
          <a:noFill/>
          <a:ln w="9525">
            <a:noFill/>
            <a:miter lim="800000"/>
            <a:headEnd/>
            <a:tailEnd/>
          </a:ln>
        </p:spPr>
      </p:pic>
      <p:sp>
        <p:nvSpPr>
          <p:cNvPr id="80899" name="2 - TextBox"/>
          <p:cNvSpPr txBox="1">
            <a:spLocks noChangeArrowheads="1"/>
          </p:cNvSpPr>
          <p:nvPr/>
        </p:nvSpPr>
        <p:spPr bwMode="auto">
          <a:xfrm>
            <a:off x="5864225" y="2852738"/>
            <a:ext cx="71438" cy="307975"/>
          </a:xfrm>
          <a:prstGeom prst="rect">
            <a:avLst/>
          </a:prstGeom>
          <a:noFill/>
          <a:ln w="9525">
            <a:noFill/>
            <a:miter lim="800000"/>
            <a:headEnd/>
            <a:tailEnd/>
          </a:ln>
        </p:spPr>
        <p:txBody>
          <a:bodyPr>
            <a:spAutoFit/>
          </a:bodyPr>
          <a:lstStyle/>
          <a:p>
            <a:pPr>
              <a:defRPr/>
            </a:pPr>
            <a:r>
              <a:rPr lang="en-US" sz="1400">
                <a:solidFill>
                  <a:srgbClr val="000000"/>
                </a:solidFill>
                <a:latin typeface="Times New Roman" pitchFamily="18" charset="0"/>
                <a:ea typeface="+mn-ea"/>
              </a:rPr>
              <a:t>H</a:t>
            </a:r>
            <a:endParaRPr lang="el-GR" sz="1400">
              <a:solidFill>
                <a:srgbClr val="000000"/>
              </a:solidFill>
              <a:latin typeface="Times New Roman" pitchFamily="18" charset="0"/>
              <a:ea typeface="+mn-ea"/>
            </a:endParaRPr>
          </a:p>
        </p:txBody>
      </p:sp>
      <p:sp>
        <p:nvSpPr>
          <p:cNvPr id="4" name="3 - Έλλειψη"/>
          <p:cNvSpPr/>
          <p:nvPr/>
        </p:nvSpPr>
        <p:spPr>
          <a:xfrm>
            <a:off x="4351338" y="836613"/>
            <a:ext cx="1512887"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5 - Στρογγυλεμένο ορθογώνιο"/>
          <p:cNvSpPr/>
          <p:nvPr/>
        </p:nvSpPr>
        <p:spPr>
          <a:xfrm>
            <a:off x="174625" y="6308725"/>
            <a:ext cx="9145588" cy="3603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153602" name="Line 2"/>
          <p:cNvSpPr>
            <a:spLocks noChangeShapeType="1"/>
          </p:cNvSpPr>
          <p:nvPr/>
        </p:nvSpPr>
        <p:spPr bwMode="auto">
          <a:xfrm flipV="1">
            <a:off x="5143500" y="4114800"/>
            <a:ext cx="0" cy="762000"/>
          </a:xfrm>
          <a:prstGeom prst="line">
            <a:avLst/>
          </a:prstGeom>
          <a:noFill/>
          <a:ln w="57150">
            <a:solidFill>
              <a:schemeClr val="bg1"/>
            </a:solidFill>
            <a:round/>
            <a:headEnd/>
            <a:tailEnd type="triangle" w="med" len="med"/>
          </a:ln>
        </p:spPr>
        <p:txBody>
          <a:bodyPr/>
          <a:lstStyle/>
          <a:p>
            <a:endParaRPr lang="el-GR"/>
          </a:p>
        </p:txBody>
      </p:sp>
      <p:sp>
        <p:nvSpPr>
          <p:cNvPr id="153603" name="Line 3"/>
          <p:cNvSpPr>
            <a:spLocks noChangeShapeType="1"/>
          </p:cNvSpPr>
          <p:nvPr/>
        </p:nvSpPr>
        <p:spPr bwMode="auto">
          <a:xfrm flipH="1" flipV="1">
            <a:off x="5915025" y="3962400"/>
            <a:ext cx="1714500" cy="990600"/>
          </a:xfrm>
          <a:prstGeom prst="line">
            <a:avLst/>
          </a:prstGeom>
          <a:noFill/>
          <a:ln w="57150">
            <a:solidFill>
              <a:schemeClr val="bg1"/>
            </a:solidFill>
            <a:round/>
            <a:headEnd/>
            <a:tailEnd type="triangle" w="med" len="med"/>
          </a:ln>
        </p:spPr>
        <p:txBody>
          <a:bodyPr/>
          <a:lstStyle/>
          <a:p>
            <a:endParaRPr lang="el-GR"/>
          </a:p>
        </p:txBody>
      </p:sp>
      <p:sp>
        <p:nvSpPr>
          <p:cNvPr id="153604" name="Line 4"/>
          <p:cNvSpPr>
            <a:spLocks noChangeShapeType="1"/>
          </p:cNvSpPr>
          <p:nvPr/>
        </p:nvSpPr>
        <p:spPr bwMode="auto">
          <a:xfrm flipV="1">
            <a:off x="2743200" y="3962400"/>
            <a:ext cx="1714500" cy="990600"/>
          </a:xfrm>
          <a:prstGeom prst="line">
            <a:avLst/>
          </a:prstGeom>
          <a:noFill/>
          <a:ln w="57150">
            <a:solidFill>
              <a:schemeClr val="bg1"/>
            </a:solidFill>
            <a:round/>
            <a:headEnd/>
            <a:tailEnd type="triangle" w="med" len="med"/>
          </a:ln>
        </p:spPr>
        <p:txBody>
          <a:bodyPr/>
          <a:lstStyle/>
          <a:p>
            <a:endParaRPr lang="el-GR"/>
          </a:p>
        </p:txBody>
      </p:sp>
      <p:sp>
        <p:nvSpPr>
          <p:cNvPr id="153605" name="Line 5"/>
          <p:cNvSpPr>
            <a:spLocks noChangeShapeType="1"/>
          </p:cNvSpPr>
          <p:nvPr/>
        </p:nvSpPr>
        <p:spPr bwMode="auto">
          <a:xfrm flipH="1">
            <a:off x="5486400" y="2286000"/>
            <a:ext cx="1200150" cy="990600"/>
          </a:xfrm>
          <a:prstGeom prst="line">
            <a:avLst/>
          </a:prstGeom>
          <a:noFill/>
          <a:ln w="57150">
            <a:solidFill>
              <a:schemeClr val="bg1"/>
            </a:solidFill>
            <a:round/>
            <a:headEnd/>
            <a:tailEnd type="triangle" w="med" len="med"/>
          </a:ln>
        </p:spPr>
        <p:txBody>
          <a:bodyPr/>
          <a:lstStyle/>
          <a:p>
            <a:endParaRPr lang="el-GR"/>
          </a:p>
        </p:txBody>
      </p:sp>
      <p:sp>
        <p:nvSpPr>
          <p:cNvPr id="153606" name="Line 6"/>
          <p:cNvSpPr>
            <a:spLocks noChangeShapeType="1"/>
          </p:cNvSpPr>
          <p:nvPr/>
        </p:nvSpPr>
        <p:spPr bwMode="auto">
          <a:xfrm>
            <a:off x="3600450" y="2286000"/>
            <a:ext cx="1200150" cy="990600"/>
          </a:xfrm>
          <a:prstGeom prst="line">
            <a:avLst/>
          </a:prstGeom>
          <a:noFill/>
          <a:ln w="57150">
            <a:solidFill>
              <a:schemeClr val="bg1"/>
            </a:solidFill>
            <a:round/>
            <a:headEnd/>
            <a:tailEnd type="triangle" w="med" len="med"/>
          </a:ln>
        </p:spPr>
        <p:txBody>
          <a:bodyPr/>
          <a:lstStyle/>
          <a:p>
            <a:endParaRPr lang="el-GR"/>
          </a:p>
        </p:txBody>
      </p:sp>
      <p:sp>
        <p:nvSpPr>
          <p:cNvPr id="153607" name="Oval 7"/>
          <p:cNvSpPr>
            <a:spLocks noChangeArrowheads="1"/>
          </p:cNvSpPr>
          <p:nvPr/>
        </p:nvSpPr>
        <p:spPr bwMode="auto">
          <a:xfrm flipH="1">
            <a:off x="1308100" y="4332288"/>
            <a:ext cx="1997075" cy="1371600"/>
          </a:xfrm>
          <a:prstGeom prst="ellipse">
            <a:avLst/>
          </a:prstGeom>
          <a:solidFill>
            <a:srgbClr val="FFFF00"/>
          </a:solidFill>
          <a:ln w="9525">
            <a:noFill/>
            <a:round/>
            <a:headEnd/>
            <a:tailEnd/>
          </a:ln>
        </p:spPr>
        <p:txBody>
          <a:bodyPr wrap="none" anchor="ctr"/>
          <a:lstStyle/>
          <a:p>
            <a:endParaRPr lang="el-GR">
              <a:latin typeface="Constantia" pitchFamily="18" charset="0"/>
            </a:endParaRPr>
          </a:p>
        </p:txBody>
      </p:sp>
      <p:sp>
        <p:nvSpPr>
          <p:cNvPr id="153608" name="Oval 8"/>
          <p:cNvSpPr>
            <a:spLocks noChangeArrowheads="1"/>
          </p:cNvSpPr>
          <p:nvPr/>
        </p:nvSpPr>
        <p:spPr bwMode="auto">
          <a:xfrm flipH="1">
            <a:off x="2790825" y="1630363"/>
            <a:ext cx="1998663" cy="1371600"/>
          </a:xfrm>
          <a:prstGeom prst="ellipse">
            <a:avLst/>
          </a:prstGeom>
          <a:solidFill>
            <a:srgbClr val="FFFF00"/>
          </a:solidFill>
          <a:ln w="9525">
            <a:noFill/>
            <a:round/>
            <a:headEnd/>
            <a:tailEnd/>
          </a:ln>
        </p:spPr>
        <p:txBody>
          <a:bodyPr wrap="none" anchor="ctr"/>
          <a:lstStyle/>
          <a:p>
            <a:endParaRPr lang="el-GR">
              <a:latin typeface="Constantia" pitchFamily="18" charset="0"/>
            </a:endParaRPr>
          </a:p>
        </p:txBody>
      </p:sp>
      <p:sp>
        <p:nvSpPr>
          <p:cNvPr id="153609" name="Oval 9"/>
          <p:cNvSpPr>
            <a:spLocks noChangeArrowheads="1"/>
          </p:cNvSpPr>
          <p:nvPr/>
        </p:nvSpPr>
        <p:spPr bwMode="auto">
          <a:xfrm flipH="1">
            <a:off x="588963" y="2460625"/>
            <a:ext cx="1998662" cy="1371600"/>
          </a:xfrm>
          <a:prstGeom prst="ellipse">
            <a:avLst/>
          </a:prstGeom>
          <a:solidFill>
            <a:srgbClr val="FF6600"/>
          </a:solidFill>
          <a:ln w="9525">
            <a:noFill/>
            <a:round/>
            <a:headEnd/>
            <a:tailEnd/>
          </a:ln>
        </p:spPr>
        <p:txBody>
          <a:bodyPr wrap="none" anchor="ctr"/>
          <a:lstStyle/>
          <a:p>
            <a:endParaRPr lang="el-GR">
              <a:latin typeface="Constantia" pitchFamily="18" charset="0"/>
            </a:endParaRPr>
          </a:p>
        </p:txBody>
      </p:sp>
      <p:sp>
        <p:nvSpPr>
          <p:cNvPr id="153610" name="Oval 10"/>
          <p:cNvSpPr>
            <a:spLocks noChangeArrowheads="1"/>
          </p:cNvSpPr>
          <p:nvPr/>
        </p:nvSpPr>
        <p:spPr bwMode="auto">
          <a:xfrm>
            <a:off x="6977063" y="4332288"/>
            <a:ext cx="1998662" cy="1371600"/>
          </a:xfrm>
          <a:prstGeom prst="ellipse">
            <a:avLst/>
          </a:prstGeom>
          <a:solidFill>
            <a:srgbClr val="FF6600"/>
          </a:solidFill>
          <a:ln w="9525">
            <a:noFill/>
            <a:round/>
            <a:headEnd/>
            <a:tailEnd/>
          </a:ln>
        </p:spPr>
        <p:txBody>
          <a:bodyPr wrap="none" anchor="ctr"/>
          <a:lstStyle/>
          <a:p>
            <a:endParaRPr lang="el-GR">
              <a:latin typeface="Constantia" pitchFamily="18" charset="0"/>
            </a:endParaRPr>
          </a:p>
        </p:txBody>
      </p:sp>
      <p:sp>
        <p:nvSpPr>
          <p:cNvPr id="153611" name="Oval 11"/>
          <p:cNvSpPr>
            <a:spLocks noChangeArrowheads="1"/>
          </p:cNvSpPr>
          <p:nvPr/>
        </p:nvSpPr>
        <p:spPr bwMode="auto">
          <a:xfrm>
            <a:off x="5494338" y="1630363"/>
            <a:ext cx="1997075" cy="1371600"/>
          </a:xfrm>
          <a:prstGeom prst="ellipse">
            <a:avLst/>
          </a:prstGeom>
          <a:solidFill>
            <a:srgbClr val="FF6600"/>
          </a:solidFill>
          <a:ln w="9525">
            <a:noFill/>
            <a:round/>
            <a:headEnd/>
            <a:tailEnd/>
          </a:ln>
        </p:spPr>
        <p:txBody>
          <a:bodyPr wrap="none" anchor="ctr"/>
          <a:lstStyle/>
          <a:p>
            <a:endParaRPr lang="el-GR">
              <a:latin typeface="Constantia" pitchFamily="18" charset="0"/>
            </a:endParaRPr>
          </a:p>
        </p:txBody>
      </p:sp>
      <p:sp>
        <p:nvSpPr>
          <p:cNvPr id="153612" name="Oval 12"/>
          <p:cNvSpPr>
            <a:spLocks noChangeArrowheads="1"/>
          </p:cNvSpPr>
          <p:nvPr/>
        </p:nvSpPr>
        <p:spPr bwMode="auto">
          <a:xfrm>
            <a:off x="7696200" y="2460625"/>
            <a:ext cx="1998663" cy="1371600"/>
          </a:xfrm>
          <a:prstGeom prst="ellipse">
            <a:avLst/>
          </a:prstGeom>
          <a:solidFill>
            <a:srgbClr val="FF6600"/>
          </a:solidFill>
          <a:ln w="9525">
            <a:noFill/>
            <a:round/>
            <a:headEnd/>
            <a:tailEnd/>
          </a:ln>
        </p:spPr>
        <p:txBody>
          <a:bodyPr wrap="none" anchor="ctr"/>
          <a:lstStyle/>
          <a:p>
            <a:endParaRPr lang="el-GR">
              <a:latin typeface="Constantia" pitchFamily="18" charset="0"/>
            </a:endParaRPr>
          </a:p>
        </p:txBody>
      </p:sp>
      <p:sp>
        <p:nvSpPr>
          <p:cNvPr id="153613" name="Rectangle 13"/>
          <p:cNvSpPr>
            <a:spLocks noChangeArrowheads="1"/>
          </p:cNvSpPr>
          <p:nvPr/>
        </p:nvSpPr>
        <p:spPr bwMode="auto">
          <a:xfrm>
            <a:off x="6172200" y="2147888"/>
            <a:ext cx="696913" cy="461962"/>
          </a:xfrm>
          <a:prstGeom prst="rect">
            <a:avLst/>
          </a:prstGeom>
          <a:noFill/>
          <a:ln w="9525">
            <a:noFill/>
            <a:miter lim="800000"/>
            <a:headEnd/>
            <a:tailEnd/>
          </a:ln>
        </p:spPr>
        <p:txBody>
          <a:bodyPr wrap="none">
            <a:spAutoFit/>
          </a:bodyPr>
          <a:lstStyle/>
          <a:p>
            <a:pPr eaLnBrk="0" hangingPunct="0"/>
            <a:r>
              <a:rPr lang="en-US" altLang="en-US" b="1">
                <a:solidFill>
                  <a:schemeClr val="bg1"/>
                </a:solidFill>
              </a:rPr>
              <a:t>Age</a:t>
            </a:r>
            <a:endParaRPr lang="en-US" altLang="en-US">
              <a:solidFill>
                <a:schemeClr val="bg1"/>
              </a:solidFill>
            </a:endParaRPr>
          </a:p>
        </p:txBody>
      </p:sp>
      <p:sp>
        <p:nvSpPr>
          <p:cNvPr id="153614" name="Rectangle 14"/>
          <p:cNvSpPr>
            <a:spLocks noChangeArrowheads="1"/>
          </p:cNvSpPr>
          <p:nvPr/>
        </p:nvSpPr>
        <p:spPr bwMode="auto">
          <a:xfrm>
            <a:off x="8229600" y="2819400"/>
            <a:ext cx="1090613" cy="830263"/>
          </a:xfrm>
          <a:prstGeom prst="rect">
            <a:avLst/>
          </a:prstGeom>
          <a:noFill/>
          <a:ln w="9525">
            <a:noFill/>
            <a:miter lim="800000"/>
            <a:headEnd/>
            <a:tailEnd/>
          </a:ln>
        </p:spPr>
        <p:txBody>
          <a:bodyPr wrap="none">
            <a:spAutoFit/>
          </a:bodyPr>
          <a:lstStyle/>
          <a:p>
            <a:pPr algn="ctr" eaLnBrk="0" hangingPunct="0"/>
            <a:r>
              <a:rPr lang="en-US" altLang="en-US" b="1">
                <a:solidFill>
                  <a:schemeClr val="bg1"/>
                </a:solidFill>
              </a:rPr>
              <a:t>Male </a:t>
            </a:r>
            <a:br>
              <a:rPr lang="en-US" altLang="en-US" b="1">
                <a:solidFill>
                  <a:schemeClr val="bg1"/>
                </a:solidFill>
              </a:rPr>
            </a:br>
            <a:r>
              <a:rPr lang="en-US" altLang="en-US" b="1">
                <a:solidFill>
                  <a:schemeClr val="bg1"/>
                </a:solidFill>
              </a:rPr>
              <a:t>gender</a:t>
            </a:r>
          </a:p>
        </p:txBody>
      </p:sp>
      <p:sp>
        <p:nvSpPr>
          <p:cNvPr id="153615" name="Rectangle 15"/>
          <p:cNvSpPr>
            <a:spLocks noChangeArrowheads="1"/>
          </p:cNvSpPr>
          <p:nvPr/>
        </p:nvSpPr>
        <p:spPr bwMode="auto">
          <a:xfrm>
            <a:off x="7458075" y="4570413"/>
            <a:ext cx="1203325" cy="1200150"/>
          </a:xfrm>
          <a:prstGeom prst="rect">
            <a:avLst/>
          </a:prstGeom>
          <a:noFill/>
          <a:ln w="9525">
            <a:noFill/>
            <a:miter lim="800000"/>
            <a:headEnd/>
            <a:tailEnd/>
          </a:ln>
        </p:spPr>
        <p:txBody>
          <a:bodyPr wrap="none">
            <a:spAutoFit/>
          </a:bodyPr>
          <a:lstStyle/>
          <a:p>
            <a:pPr algn="ctr" eaLnBrk="0" hangingPunct="0"/>
            <a:r>
              <a:rPr lang="en-US" altLang="en-US" b="1">
                <a:solidFill>
                  <a:schemeClr val="bg1"/>
                </a:solidFill>
              </a:rPr>
              <a:t>Family </a:t>
            </a:r>
            <a:br>
              <a:rPr lang="en-US" altLang="en-US" b="1">
                <a:solidFill>
                  <a:schemeClr val="bg1"/>
                </a:solidFill>
              </a:rPr>
            </a:br>
            <a:r>
              <a:rPr lang="en-US" altLang="en-US" b="1">
                <a:solidFill>
                  <a:schemeClr val="bg1"/>
                </a:solidFill>
              </a:rPr>
              <a:t>history </a:t>
            </a:r>
            <a:br>
              <a:rPr lang="en-US" altLang="en-US" b="1">
                <a:solidFill>
                  <a:schemeClr val="bg1"/>
                </a:solidFill>
              </a:rPr>
            </a:br>
            <a:r>
              <a:rPr lang="en-US" altLang="en-US" b="1">
                <a:solidFill>
                  <a:schemeClr val="bg1"/>
                </a:solidFill>
              </a:rPr>
              <a:t>of CHD</a:t>
            </a:r>
          </a:p>
        </p:txBody>
      </p:sp>
      <p:sp>
        <p:nvSpPr>
          <p:cNvPr id="153616" name="Rectangle 16"/>
          <p:cNvSpPr>
            <a:spLocks noChangeArrowheads="1"/>
          </p:cNvSpPr>
          <p:nvPr/>
        </p:nvSpPr>
        <p:spPr bwMode="auto">
          <a:xfrm>
            <a:off x="1628775" y="4673600"/>
            <a:ext cx="1408113" cy="830263"/>
          </a:xfrm>
          <a:prstGeom prst="rect">
            <a:avLst/>
          </a:prstGeom>
          <a:noFill/>
          <a:ln w="9525">
            <a:noFill/>
            <a:miter lim="800000"/>
            <a:headEnd/>
            <a:tailEnd/>
          </a:ln>
        </p:spPr>
        <p:txBody>
          <a:bodyPr wrap="none">
            <a:spAutoFit/>
          </a:bodyPr>
          <a:lstStyle/>
          <a:p>
            <a:pPr eaLnBrk="0" hangingPunct="0"/>
            <a:r>
              <a:rPr lang="en-US" altLang="en-US" b="1" dirty="0"/>
              <a:t>Cigarette</a:t>
            </a:r>
            <a:br>
              <a:rPr lang="en-US" altLang="en-US" b="1" dirty="0"/>
            </a:br>
            <a:r>
              <a:rPr lang="en-US" altLang="en-US" b="1" dirty="0"/>
              <a:t>smoking</a:t>
            </a:r>
            <a:endParaRPr lang="en-US" altLang="en-US" dirty="0"/>
          </a:p>
        </p:txBody>
      </p:sp>
      <p:sp>
        <p:nvSpPr>
          <p:cNvPr id="153617" name="Rectangle 17"/>
          <p:cNvSpPr>
            <a:spLocks noChangeArrowheads="1"/>
          </p:cNvSpPr>
          <p:nvPr/>
        </p:nvSpPr>
        <p:spPr bwMode="auto">
          <a:xfrm>
            <a:off x="942975" y="2863850"/>
            <a:ext cx="1312863" cy="830263"/>
          </a:xfrm>
          <a:prstGeom prst="rect">
            <a:avLst/>
          </a:prstGeom>
          <a:noFill/>
          <a:ln w="9525">
            <a:noFill/>
            <a:miter lim="800000"/>
            <a:headEnd/>
            <a:tailEnd/>
          </a:ln>
        </p:spPr>
        <p:txBody>
          <a:bodyPr wrap="none">
            <a:spAutoFit/>
          </a:bodyPr>
          <a:lstStyle/>
          <a:p>
            <a:pPr algn="ctr" eaLnBrk="0" hangingPunct="0"/>
            <a:r>
              <a:rPr lang="en-US" altLang="en-US" b="1">
                <a:solidFill>
                  <a:schemeClr val="bg1"/>
                </a:solidFill>
              </a:rPr>
              <a:t>Diabetes</a:t>
            </a:r>
          </a:p>
          <a:p>
            <a:pPr algn="ctr" eaLnBrk="0" hangingPunct="0"/>
            <a:r>
              <a:rPr lang="en-US" altLang="en-US" b="1">
                <a:solidFill>
                  <a:schemeClr val="bg1"/>
                </a:solidFill>
              </a:rPr>
              <a:t>Mellitus</a:t>
            </a:r>
            <a:endParaRPr lang="en-US" altLang="en-US">
              <a:solidFill>
                <a:schemeClr val="bg1"/>
              </a:solidFill>
            </a:endParaRPr>
          </a:p>
        </p:txBody>
      </p:sp>
      <p:sp>
        <p:nvSpPr>
          <p:cNvPr id="153618" name="Rectangle 18"/>
          <p:cNvSpPr>
            <a:spLocks noChangeArrowheads="1"/>
          </p:cNvSpPr>
          <p:nvPr/>
        </p:nvSpPr>
        <p:spPr bwMode="auto">
          <a:xfrm>
            <a:off x="7221538" y="5905500"/>
            <a:ext cx="215900" cy="190500"/>
          </a:xfrm>
          <a:prstGeom prst="rect">
            <a:avLst/>
          </a:prstGeom>
          <a:solidFill>
            <a:srgbClr val="FF6600"/>
          </a:solidFill>
          <a:ln w="9525">
            <a:noFill/>
            <a:miter lim="800000"/>
            <a:headEnd/>
            <a:tailEnd/>
          </a:ln>
        </p:spPr>
        <p:txBody>
          <a:bodyPr wrap="none" anchor="ctr"/>
          <a:lstStyle/>
          <a:p>
            <a:endParaRPr lang="el-GR">
              <a:latin typeface="Constantia" pitchFamily="18" charset="0"/>
            </a:endParaRPr>
          </a:p>
        </p:txBody>
      </p:sp>
      <p:sp>
        <p:nvSpPr>
          <p:cNvPr id="153619" name="Rectangle 19"/>
          <p:cNvSpPr>
            <a:spLocks noChangeArrowheads="1"/>
          </p:cNvSpPr>
          <p:nvPr/>
        </p:nvSpPr>
        <p:spPr bwMode="auto">
          <a:xfrm>
            <a:off x="7221538" y="6210300"/>
            <a:ext cx="215900" cy="190500"/>
          </a:xfrm>
          <a:prstGeom prst="rect">
            <a:avLst/>
          </a:prstGeom>
          <a:solidFill>
            <a:srgbClr val="FFFF00"/>
          </a:solidFill>
          <a:ln w="9525">
            <a:noFill/>
            <a:miter lim="800000"/>
            <a:headEnd/>
            <a:tailEnd/>
          </a:ln>
        </p:spPr>
        <p:txBody>
          <a:bodyPr wrap="none" anchor="ctr"/>
          <a:lstStyle/>
          <a:p>
            <a:endParaRPr lang="el-GR">
              <a:latin typeface="Constantia" pitchFamily="18" charset="0"/>
            </a:endParaRPr>
          </a:p>
        </p:txBody>
      </p:sp>
      <p:sp>
        <p:nvSpPr>
          <p:cNvPr id="153620" name="Rectangle 20"/>
          <p:cNvSpPr>
            <a:spLocks noChangeArrowheads="1"/>
          </p:cNvSpPr>
          <p:nvPr/>
        </p:nvSpPr>
        <p:spPr bwMode="auto">
          <a:xfrm>
            <a:off x="7437438" y="5797550"/>
            <a:ext cx="2209800" cy="461963"/>
          </a:xfrm>
          <a:prstGeom prst="rect">
            <a:avLst/>
          </a:prstGeom>
          <a:noFill/>
          <a:ln w="9525">
            <a:noFill/>
            <a:miter lim="800000"/>
            <a:headEnd/>
            <a:tailEnd/>
          </a:ln>
        </p:spPr>
        <p:txBody>
          <a:bodyPr wrap="none">
            <a:spAutoFit/>
          </a:bodyPr>
          <a:lstStyle/>
          <a:p>
            <a:pPr eaLnBrk="0" hangingPunct="0"/>
            <a:r>
              <a:rPr lang="en-US" altLang="en-US" b="1">
                <a:solidFill>
                  <a:schemeClr val="bg1"/>
                </a:solidFill>
              </a:rPr>
              <a:t>Non modifiable</a:t>
            </a:r>
            <a:endParaRPr lang="en-US" altLang="en-US">
              <a:solidFill>
                <a:schemeClr val="bg1"/>
              </a:solidFill>
            </a:endParaRPr>
          </a:p>
        </p:txBody>
      </p:sp>
      <p:sp>
        <p:nvSpPr>
          <p:cNvPr id="153621" name="Rectangle 21"/>
          <p:cNvSpPr>
            <a:spLocks noChangeArrowheads="1"/>
          </p:cNvSpPr>
          <p:nvPr/>
        </p:nvSpPr>
        <p:spPr bwMode="auto">
          <a:xfrm>
            <a:off x="7437438" y="6121400"/>
            <a:ext cx="1619250" cy="461963"/>
          </a:xfrm>
          <a:prstGeom prst="rect">
            <a:avLst/>
          </a:prstGeom>
          <a:noFill/>
          <a:ln w="9525">
            <a:noFill/>
            <a:miter lim="800000"/>
            <a:headEnd/>
            <a:tailEnd/>
          </a:ln>
        </p:spPr>
        <p:txBody>
          <a:bodyPr wrap="none">
            <a:spAutoFit/>
          </a:bodyPr>
          <a:lstStyle/>
          <a:p>
            <a:pPr eaLnBrk="0" hangingPunct="0"/>
            <a:r>
              <a:rPr lang="en-US" altLang="en-US" b="1">
                <a:solidFill>
                  <a:schemeClr val="bg1"/>
                </a:solidFill>
              </a:rPr>
              <a:t>Modifiable</a:t>
            </a:r>
            <a:endParaRPr lang="en-US" altLang="en-US">
              <a:solidFill>
                <a:schemeClr val="bg1"/>
              </a:solidFill>
            </a:endParaRPr>
          </a:p>
        </p:txBody>
      </p:sp>
      <p:sp>
        <p:nvSpPr>
          <p:cNvPr id="153622" name="Rectangle 22"/>
          <p:cNvSpPr>
            <a:spLocks noChangeArrowheads="1"/>
          </p:cNvSpPr>
          <p:nvPr/>
        </p:nvSpPr>
        <p:spPr bwMode="auto">
          <a:xfrm>
            <a:off x="665163" y="6308725"/>
            <a:ext cx="4478337" cy="274638"/>
          </a:xfrm>
          <a:prstGeom prst="rect">
            <a:avLst/>
          </a:prstGeom>
          <a:noFill/>
          <a:ln w="9525">
            <a:noFill/>
            <a:miter lim="800000"/>
            <a:headEnd/>
            <a:tailEnd/>
          </a:ln>
        </p:spPr>
        <p:txBody>
          <a:bodyPr>
            <a:spAutoFit/>
          </a:bodyPr>
          <a:lstStyle/>
          <a:p>
            <a:pPr eaLnBrk="0" hangingPunct="0"/>
            <a:r>
              <a:rPr lang="en-GB" altLang="en-US" sz="1200" b="1">
                <a:solidFill>
                  <a:schemeClr val="bg1"/>
                </a:solidFill>
              </a:rPr>
              <a:t>Wood D, et al.</a:t>
            </a:r>
            <a:r>
              <a:rPr lang="en-GB" altLang="en-US" sz="1200" b="1" i="1">
                <a:solidFill>
                  <a:schemeClr val="bg1"/>
                </a:solidFill>
              </a:rPr>
              <a:t> Eur Heart J.</a:t>
            </a:r>
            <a:r>
              <a:rPr lang="en-GB" altLang="en-US" sz="1200" b="1">
                <a:solidFill>
                  <a:schemeClr val="bg1"/>
                </a:solidFill>
              </a:rPr>
              <a:t> 1998;19:1434-1503.</a:t>
            </a:r>
          </a:p>
        </p:txBody>
      </p:sp>
      <p:sp>
        <p:nvSpPr>
          <p:cNvPr id="4119" name="Rectangle 23"/>
          <p:cNvSpPr>
            <a:spLocks noChangeArrowheads="1"/>
          </p:cNvSpPr>
          <p:nvPr/>
        </p:nvSpPr>
        <p:spPr bwMode="auto">
          <a:xfrm>
            <a:off x="4297363" y="3214688"/>
            <a:ext cx="1525587" cy="830262"/>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eaLnBrk="0" fontAlgn="auto" hangingPunct="0">
              <a:spcBef>
                <a:spcPts val="0"/>
              </a:spcBef>
              <a:spcAft>
                <a:spcPts val="0"/>
              </a:spcAft>
              <a:defRPr/>
            </a:pPr>
            <a:r>
              <a:rPr lang="en-US" altLang="en-US" sz="4800" b="1" dirty="0">
                <a:solidFill>
                  <a:srgbClr val="FF0000"/>
                </a:solidFill>
                <a:latin typeface="Eras Demi ITC" pitchFamily="34" charset="0"/>
              </a:rPr>
              <a:t>CHD</a:t>
            </a:r>
            <a:endParaRPr lang="en-US" altLang="en-US" sz="4800" dirty="0">
              <a:solidFill>
                <a:srgbClr val="FF0000"/>
              </a:solidFill>
              <a:latin typeface="Eras Demi ITC" pitchFamily="34" charset="0"/>
            </a:endParaRPr>
          </a:p>
        </p:txBody>
      </p:sp>
      <p:sp>
        <p:nvSpPr>
          <p:cNvPr id="4120" name="Rectangle 24"/>
          <p:cNvSpPr>
            <a:spLocks noGrp="1" noChangeArrowheads="1"/>
          </p:cNvSpPr>
          <p:nvPr>
            <p:ph type="title"/>
          </p:nvPr>
        </p:nvSpPr>
        <p:spPr>
          <a:xfrm>
            <a:off x="428625" y="76200"/>
            <a:ext cx="9772650" cy="1314450"/>
          </a:xfrm>
        </p:spPr>
        <p:txBody>
          <a:bodyPr>
            <a:normAutofit fontScale="90000"/>
          </a:bodyPr>
          <a:lstStyle/>
          <a:p>
            <a:pPr algn="ctr" fontAlgn="auto">
              <a:spcAft>
                <a:spcPts val="0"/>
              </a:spcAft>
              <a:defRPr/>
            </a:pPr>
            <a:r>
              <a:rPr lang="en-US" altLang="en-US" sz="4000" dirty="0">
                <a:latin typeface="Helvetica" pitchFamily="34" charset="0"/>
              </a:rPr>
              <a:t/>
            </a:r>
            <a:br>
              <a:rPr lang="en-US" altLang="en-US" sz="4000" dirty="0">
                <a:latin typeface="Helvetica" pitchFamily="34" charset="0"/>
              </a:rPr>
            </a:br>
            <a:r>
              <a:rPr lang="en-US" altLang="en-US" sz="4000" dirty="0">
                <a:solidFill>
                  <a:srgbClr val="FFFF00"/>
                </a:solidFill>
                <a:latin typeface="Comic Sans MS" pitchFamily="66" charset="0"/>
              </a:rPr>
              <a:t>Primary Risk Factors For CHD</a:t>
            </a:r>
            <a:br>
              <a:rPr lang="en-US" altLang="en-US" sz="4000" dirty="0">
                <a:solidFill>
                  <a:srgbClr val="FFFF00"/>
                </a:solidFill>
                <a:latin typeface="Comic Sans MS" pitchFamily="66" charset="0"/>
              </a:rPr>
            </a:br>
            <a:endParaRPr lang="en-US" altLang="en-US" sz="4000" dirty="0">
              <a:solidFill>
                <a:srgbClr val="FFFF00"/>
              </a:solidFill>
              <a:latin typeface="Comic Sans MS" pitchFamily="66" charset="0"/>
            </a:endParaRPr>
          </a:p>
        </p:txBody>
      </p:sp>
      <p:sp>
        <p:nvSpPr>
          <p:cNvPr id="153625" name="Rectangle 25"/>
          <p:cNvSpPr>
            <a:spLocks noChangeArrowheads="1"/>
          </p:cNvSpPr>
          <p:nvPr/>
        </p:nvSpPr>
        <p:spPr bwMode="auto">
          <a:xfrm>
            <a:off x="2914650" y="2133600"/>
            <a:ext cx="1962150" cy="461963"/>
          </a:xfrm>
          <a:prstGeom prst="rect">
            <a:avLst/>
          </a:prstGeom>
          <a:noFill/>
          <a:ln w="9525">
            <a:noFill/>
            <a:miter lim="800000"/>
            <a:headEnd/>
            <a:tailEnd/>
          </a:ln>
        </p:spPr>
        <p:txBody>
          <a:bodyPr wrap="none">
            <a:spAutoFit/>
          </a:bodyPr>
          <a:lstStyle/>
          <a:p>
            <a:pPr eaLnBrk="0" hangingPunct="0"/>
            <a:r>
              <a:rPr lang="en-US" altLang="en-US" b="1" dirty="0"/>
              <a:t>Hypertension</a:t>
            </a:r>
          </a:p>
        </p:txBody>
      </p:sp>
      <p:sp>
        <p:nvSpPr>
          <p:cNvPr id="153626" name="Oval 26"/>
          <p:cNvSpPr>
            <a:spLocks noChangeArrowheads="1"/>
          </p:cNvSpPr>
          <p:nvPr/>
        </p:nvSpPr>
        <p:spPr bwMode="auto">
          <a:xfrm>
            <a:off x="4202113" y="4543425"/>
            <a:ext cx="1998662" cy="1371600"/>
          </a:xfrm>
          <a:prstGeom prst="ellipse">
            <a:avLst/>
          </a:prstGeom>
          <a:solidFill>
            <a:srgbClr val="FFFF00"/>
          </a:solidFill>
          <a:ln w="9525">
            <a:noFill/>
            <a:round/>
            <a:headEnd/>
            <a:tailEnd/>
          </a:ln>
        </p:spPr>
        <p:txBody>
          <a:bodyPr wrap="none" anchor="ctr"/>
          <a:lstStyle/>
          <a:p>
            <a:endParaRPr lang="el-GR">
              <a:latin typeface="Constantia" pitchFamily="18" charset="0"/>
            </a:endParaRPr>
          </a:p>
        </p:txBody>
      </p:sp>
      <p:sp>
        <p:nvSpPr>
          <p:cNvPr id="153627" name="Rectangle 27"/>
          <p:cNvSpPr>
            <a:spLocks noChangeArrowheads="1"/>
          </p:cNvSpPr>
          <p:nvPr/>
        </p:nvSpPr>
        <p:spPr bwMode="auto">
          <a:xfrm>
            <a:off x="4237038" y="5029200"/>
            <a:ext cx="1909762" cy="461963"/>
          </a:xfrm>
          <a:prstGeom prst="rect">
            <a:avLst/>
          </a:prstGeom>
          <a:noFill/>
          <a:ln w="9525">
            <a:noFill/>
            <a:miter lim="800000"/>
            <a:headEnd/>
            <a:tailEnd/>
          </a:ln>
        </p:spPr>
        <p:txBody>
          <a:bodyPr wrap="none">
            <a:spAutoFit/>
          </a:bodyPr>
          <a:lstStyle/>
          <a:p>
            <a:pPr eaLnBrk="0" hangingPunct="0"/>
            <a:r>
              <a:rPr lang="en-US" altLang="en-US" b="1" dirty="0" err="1"/>
              <a:t>Dyslipidemia</a:t>
            </a:r>
            <a:endParaRPr lang="en-US" altLang="en-US" dirty="0"/>
          </a:p>
        </p:txBody>
      </p:sp>
      <p:sp>
        <p:nvSpPr>
          <p:cNvPr id="153628" name="Line 28"/>
          <p:cNvSpPr>
            <a:spLocks noChangeShapeType="1"/>
          </p:cNvSpPr>
          <p:nvPr/>
        </p:nvSpPr>
        <p:spPr bwMode="auto">
          <a:xfrm>
            <a:off x="2486025" y="3429000"/>
            <a:ext cx="1628775" cy="304800"/>
          </a:xfrm>
          <a:prstGeom prst="line">
            <a:avLst/>
          </a:prstGeom>
          <a:noFill/>
          <a:ln w="57150">
            <a:solidFill>
              <a:schemeClr val="bg1"/>
            </a:solidFill>
            <a:round/>
            <a:headEnd/>
            <a:tailEnd type="triangle" w="med" len="med"/>
          </a:ln>
        </p:spPr>
        <p:txBody>
          <a:bodyPr/>
          <a:lstStyle/>
          <a:p>
            <a:endParaRPr lang="el-GR"/>
          </a:p>
        </p:txBody>
      </p:sp>
      <p:sp>
        <p:nvSpPr>
          <p:cNvPr id="153629" name="Line 29"/>
          <p:cNvSpPr>
            <a:spLocks noChangeShapeType="1"/>
          </p:cNvSpPr>
          <p:nvPr/>
        </p:nvSpPr>
        <p:spPr bwMode="auto">
          <a:xfrm flipH="1">
            <a:off x="6172200" y="3429000"/>
            <a:ext cx="1628775" cy="304800"/>
          </a:xfrm>
          <a:prstGeom prst="line">
            <a:avLst/>
          </a:prstGeom>
          <a:noFill/>
          <a:ln w="57150">
            <a:solidFill>
              <a:schemeClr val="bg1"/>
            </a:solidFill>
            <a:round/>
            <a:headEnd/>
            <a:tailEnd type="triangle" w="med" len="med"/>
          </a:ln>
        </p:spPr>
        <p:txBody>
          <a:bodyPr/>
          <a:lstStyle/>
          <a:p>
            <a:endParaRPr lang="el-G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2"/>
          <a:srcRect/>
          <a:stretch>
            <a:fillRect/>
          </a:stretch>
        </p:blipFill>
        <p:spPr bwMode="auto">
          <a:xfrm>
            <a:off x="1714500" y="0"/>
            <a:ext cx="6858000" cy="6870700"/>
          </a:xfrm>
          <a:prstGeom prst="rect">
            <a:avLst/>
          </a:prstGeom>
          <a:noFill/>
          <a:ln w="9525">
            <a:noFill/>
            <a:miter lim="800000"/>
            <a:headEnd/>
            <a:tailEnd/>
          </a:ln>
        </p:spPr>
      </p:pic>
      <p:sp>
        <p:nvSpPr>
          <p:cNvPr id="218115" name="Rectangle 45"/>
          <p:cNvSpPr txBox="1">
            <a:spLocks/>
          </p:cNvSpPr>
          <p:nvPr/>
        </p:nvSpPr>
        <p:spPr bwMode="auto">
          <a:xfrm rot="-5400000">
            <a:off x="-3003550" y="3003550"/>
            <a:ext cx="6858000" cy="850900"/>
          </a:xfrm>
          <a:prstGeom prst="rect">
            <a:avLst/>
          </a:prstGeom>
          <a:noFill/>
          <a:ln w="12700">
            <a:noFill/>
            <a:miter lim="0"/>
            <a:headEnd/>
            <a:tailEnd/>
          </a:ln>
        </p:spPr>
        <p:txBody>
          <a:bodyPr lIns="50800" tIns="50800" rIns="50800" bIns="50800"/>
          <a:lstStyle/>
          <a:p>
            <a:pPr algn="ctr"/>
            <a:r>
              <a:rPr lang="el-GR" sz="2400" b="1">
                <a:solidFill>
                  <a:srgbClr val="0070C0"/>
                </a:solidFill>
                <a:latin typeface="Comic Sans MS" pitchFamily="66" charset="0"/>
                <a:cs typeface="Arial" charset="0"/>
              </a:rPr>
              <a:t>Α</a:t>
            </a:r>
            <a:r>
              <a:rPr lang="en-US" sz="2400" b="1">
                <a:solidFill>
                  <a:srgbClr val="0070C0"/>
                </a:solidFill>
                <a:latin typeface="Comic Sans MS" pitchFamily="66" charset="0"/>
                <a:cs typeface="Arial" charset="0"/>
              </a:rPr>
              <a:t>CC/AHA 2013: </a:t>
            </a:r>
            <a:r>
              <a:rPr lang="el-GR" sz="2400" b="1">
                <a:solidFill>
                  <a:srgbClr val="0070C0"/>
                </a:solidFill>
                <a:latin typeface="Comic Sans MS" pitchFamily="66" charset="0"/>
                <a:cs typeface="Arial" charset="0"/>
              </a:rPr>
              <a:t>Θεραπευτικές συστάσεις </a:t>
            </a:r>
            <a:endParaRPr lang="en-US" sz="2400" b="1">
              <a:solidFill>
                <a:srgbClr val="0070C0"/>
              </a:solidFill>
              <a:latin typeface="Comic Sans MS" pitchFamily="66" charset="0"/>
              <a:cs typeface="Arial" charset="0"/>
            </a:endParaRPr>
          </a:p>
          <a:p>
            <a:pPr algn="ctr"/>
            <a:r>
              <a:rPr lang="el-GR" sz="2400" b="1">
                <a:solidFill>
                  <a:srgbClr val="0070C0"/>
                </a:solidFill>
                <a:latin typeface="Comic Sans MS" pitchFamily="66" charset="0"/>
                <a:cs typeface="Arial" charset="0"/>
              </a:rPr>
              <a:t>για τη μείωση </a:t>
            </a:r>
            <a:endParaRPr lang="en-US" sz="2400" b="1">
              <a:solidFill>
                <a:srgbClr val="0070C0"/>
              </a:solidFill>
              <a:latin typeface="Comic Sans MS" pitchFamily="66" charset="0"/>
              <a:cs typeface="Arial" charset="0"/>
            </a:endParaRPr>
          </a:p>
          <a:p>
            <a:pPr algn="ctr"/>
            <a:r>
              <a:rPr lang="el-GR" sz="2400" b="1">
                <a:solidFill>
                  <a:srgbClr val="0070C0"/>
                </a:solidFill>
                <a:latin typeface="Comic Sans MS" pitchFamily="66" charset="0"/>
                <a:cs typeface="Arial" charset="0"/>
              </a:rPr>
              <a:t>του καρδιαγγειακού κινδύνου</a:t>
            </a:r>
            <a:endParaRPr lang="el-GR" sz="3200">
              <a:solidFill>
                <a:srgbClr val="0070C0"/>
              </a:solidFill>
              <a:latin typeface="Comic Sans MS" pitchFamily="66" charset="0"/>
              <a:cs typeface="Arial" charset="0"/>
            </a:endParaRPr>
          </a:p>
        </p:txBody>
      </p:sp>
      <p:sp>
        <p:nvSpPr>
          <p:cNvPr id="4" name="Rectangle 2"/>
          <p:cNvSpPr>
            <a:spLocks noChangeArrowheads="1"/>
          </p:cNvSpPr>
          <p:nvPr/>
        </p:nvSpPr>
        <p:spPr bwMode="auto">
          <a:xfrm rot="5400000">
            <a:off x="7789862" y="4394201"/>
            <a:ext cx="4646613" cy="277812"/>
          </a:xfrm>
          <a:prstGeom prst="rect">
            <a:avLst/>
          </a:prstGeom>
          <a:noFill/>
          <a:ln>
            <a:noFill/>
          </a:ln>
          <a:extLst/>
        </p:spPr>
        <p:txBody>
          <a:bodyPr>
            <a:spAutoFit/>
          </a:bodyPr>
          <a:lstStyle/>
          <a:p>
            <a:pPr algn="r" fontAlgn="auto">
              <a:spcBef>
                <a:spcPts val="0"/>
              </a:spcBef>
              <a:spcAft>
                <a:spcPts val="0"/>
              </a:spcAft>
              <a:defRPr/>
            </a:pPr>
            <a:r>
              <a:rPr lang="en-US" sz="1200" dirty="0">
                <a:solidFill>
                  <a:prstClr val="black"/>
                </a:solidFill>
                <a:latin typeface="Arial" pitchFamily="34" charset="0"/>
                <a:ea typeface="+mn-ea"/>
                <a:cs typeface="Arial" panose="020B0604020202020204" pitchFamily="34" charset="0"/>
              </a:rPr>
              <a:t>Stone N.J., et al Circulation 2013 Nov 12 {</a:t>
            </a:r>
            <a:r>
              <a:rPr lang="en-US" sz="1200" dirty="0" err="1">
                <a:solidFill>
                  <a:prstClr val="black"/>
                </a:solidFill>
                <a:latin typeface="Arial" pitchFamily="34" charset="0"/>
                <a:ea typeface="+mn-ea"/>
                <a:cs typeface="Arial" panose="020B0604020202020204" pitchFamily="34" charset="0"/>
              </a:rPr>
              <a:t>Epub</a:t>
            </a:r>
            <a:r>
              <a:rPr lang="en-US" sz="1200" dirty="0">
                <a:solidFill>
                  <a:prstClr val="black"/>
                </a:solidFill>
                <a:latin typeface="Arial" pitchFamily="34" charset="0"/>
                <a:ea typeface="+mn-ea"/>
                <a:cs typeface="Arial" panose="020B0604020202020204" pitchFamily="34" charset="0"/>
              </a:rPr>
              <a:t> ahead of print}</a:t>
            </a:r>
            <a:endParaRPr lang="el-GR" sz="1200" dirty="0">
              <a:solidFill>
                <a:prstClr val="black"/>
              </a:solidFill>
              <a:latin typeface="Arial" pitchFamily="34" charset="0"/>
              <a:ea typeface="+mn-ea"/>
              <a:cs typeface="Arial" panose="020B0604020202020204" pitchFamily="34" charset="0"/>
            </a:endParaRPr>
          </a:p>
        </p:txBody>
      </p:sp>
      <p:sp>
        <p:nvSpPr>
          <p:cNvPr id="218117" name="AutoShape 2"/>
          <p:cNvSpPr>
            <a:spLocks noChangeArrowheads="1"/>
          </p:cNvSpPr>
          <p:nvPr/>
        </p:nvSpPr>
        <p:spPr bwMode="auto">
          <a:xfrm>
            <a:off x="1398588" y="820738"/>
            <a:ext cx="8137525" cy="1168400"/>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
        <p:nvSpPr>
          <p:cNvPr id="2" name="Rectangle 1"/>
          <p:cNvSpPr/>
          <p:nvPr/>
        </p:nvSpPr>
        <p:spPr>
          <a:xfrm>
            <a:off x="1746250" y="0"/>
            <a:ext cx="946150" cy="247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18119" name="AutoShape 2"/>
          <p:cNvSpPr>
            <a:spLocks noChangeArrowheads="1"/>
          </p:cNvSpPr>
          <p:nvPr/>
        </p:nvSpPr>
        <p:spPr bwMode="auto">
          <a:xfrm>
            <a:off x="6357938" y="857250"/>
            <a:ext cx="2071687" cy="571500"/>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1" descr="Slide12"/>
          <p:cNvPicPr>
            <a:picLocks noGrp="1" noChangeAspect="1"/>
          </p:cNvPicPr>
          <p:nvPr isPhoto="1"/>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220163" name="AutoShape 2"/>
          <p:cNvSpPr>
            <a:spLocks noChangeArrowheads="1"/>
          </p:cNvSpPr>
          <p:nvPr/>
        </p:nvSpPr>
        <p:spPr bwMode="auto">
          <a:xfrm>
            <a:off x="285750" y="1357313"/>
            <a:ext cx="4429125" cy="2357437"/>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223234" name="TextBox 5"/>
          <p:cNvSpPr txBox="1">
            <a:spLocks noChangeArrowheads="1"/>
          </p:cNvSpPr>
          <p:nvPr/>
        </p:nvSpPr>
        <p:spPr bwMode="auto">
          <a:xfrm>
            <a:off x="0" y="0"/>
            <a:ext cx="10287000" cy="3908425"/>
          </a:xfrm>
          <a:prstGeom prst="rect">
            <a:avLst/>
          </a:prstGeom>
          <a:noFill/>
          <a:ln w="9525">
            <a:noFill/>
            <a:miter lim="800000"/>
            <a:headEnd/>
            <a:tailEnd/>
          </a:ln>
        </p:spPr>
        <p:txBody>
          <a:bodyPr>
            <a:spAutoFit/>
          </a:bodyPr>
          <a:lstStyle/>
          <a:p>
            <a:pPr algn="ctr"/>
            <a:endParaRPr lang="el-GR" sz="3200" b="1">
              <a:solidFill>
                <a:srgbClr val="666666"/>
              </a:solidFill>
              <a:latin typeface="Comic Sans MS" pitchFamily="66" charset="0"/>
            </a:endParaRPr>
          </a:p>
          <a:p>
            <a:pPr algn="ctr"/>
            <a:r>
              <a:rPr lang="el-GR" sz="3200" b="1">
                <a:solidFill>
                  <a:srgbClr val="666666"/>
                </a:solidFill>
                <a:latin typeface="Comic Sans MS" pitchFamily="66" charset="0"/>
              </a:rPr>
              <a:t>	</a:t>
            </a:r>
          </a:p>
          <a:p>
            <a:pPr algn="ctr"/>
            <a:endParaRPr lang="en-US" sz="3200" b="1">
              <a:solidFill>
                <a:srgbClr val="FFFFFF"/>
              </a:solidFill>
              <a:latin typeface="Comic Sans MS" pitchFamily="66" charset="0"/>
            </a:endParaRPr>
          </a:p>
          <a:p>
            <a:pPr algn="ctr"/>
            <a:endParaRPr lang="el-GR" sz="3200" b="1">
              <a:solidFill>
                <a:srgbClr val="FFFF00"/>
              </a:solidFill>
              <a:latin typeface="Comic Sans MS" pitchFamily="66" charset="0"/>
            </a:endParaRPr>
          </a:p>
          <a:p>
            <a:pPr algn="ctr"/>
            <a:r>
              <a:rPr lang="el-GR" sz="3200" b="1">
                <a:solidFill>
                  <a:srgbClr val="FFFF00"/>
                </a:solidFill>
                <a:latin typeface="Comic Sans MS" pitchFamily="66" charset="0"/>
              </a:rPr>
              <a:t>ΧΟΡΗΓΗΣΗ ΡΟΣΟΥΒΑΣΤΑΤΙΝΗΣ 20 </a:t>
            </a:r>
            <a:r>
              <a:rPr lang="en-US" sz="3200" b="1">
                <a:solidFill>
                  <a:srgbClr val="FFFF00"/>
                </a:solidFill>
                <a:latin typeface="Comic Sans MS" pitchFamily="66" charset="0"/>
              </a:rPr>
              <a:t>mg</a:t>
            </a:r>
            <a:r>
              <a:rPr lang="el-GR" sz="3200" b="1">
                <a:solidFill>
                  <a:srgbClr val="FFFF00"/>
                </a:solidFill>
                <a:latin typeface="Comic Sans MS" pitchFamily="66" charset="0"/>
              </a:rPr>
              <a:t>   </a:t>
            </a:r>
            <a:endParaRPr lang="en-US" sz="3200" b="1">
              <a:solidFill>
                <a:srgbClr val="FFFF00"/>
              </a:solidFill>
              <a:latin typeface="Comic Sans MS" pitchFamily="66" charset="0"/>
            </a:endParaRPr>
          </a:p>
          <a:p>
            <a:pPr algn="ctr"/>
            <a:endParaRPr lang="en-US" sz="3200" b="1">
              <a:solidFill>
                <a:srgbClr val="FFFFFF"/>
              </a:solidFill>
              <a:latin typeface="Comic Sans MS" pitchFamily="66" charset="0"/>
            </a:endParaRPr>
          </a:p>
          <a:p>
            <a:pPr algn="ctr"/>
            <a:endParaRPr lang="en-US" sz="2800" b="1">
              <a:solidFill>
                <a:srgbClr val="FFFFFF"/>
              </a:solidFill>
              <a:latin typeface="Comic Sans MS" pitchFamily="66" charset="0"/>
            </a:endParaRPr>
          </a:p>
          <a:p>
            <a:pPr algn="ctr"/>
            <a:endParaRPr lang="el-GR" sz="2800" b="1">
              <a:solidFill>
                <a:srgbClr val="FFFFFF"/>
              </a:solidFill>
              <a:latin typeface="Comic Sans MS" pitchFamily="66" charset="0"/>
            </a:endParaRPr>
          </a:p>
        </p:txBody>
      </p:sp>
      <p:sp>
        <p:nvSpPr>
          <p:cNvPr id="12" name="Right Arrow 11"/>
          <p:cNvSpPr/>
          <p:nvPr/>
        </p:nvSpPr>
        <p:spPr>
          <a:xfrm>
            <a:off x="4857750" y="3835400"/>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rgbClr val="FFFFFF"/>
              </a:solidFill>
            </a:endParaRPr>
          </a:p>
        </p:txBody>
      </p:sp>
      <p:sp>
        <p:nvSpPr>
          <p:cNvPr id="13" name="Rounded Rectangle 12"/>
          <p:cNvSpPr/>
          <p:nvPr/>
        </p:nvSpPr>
        <p:spPr>
          <a:xfrm>
            <a:off x="319088" y="3716338"/>
            <a:ext cx="9786937" cy="642937"/>
          </a:xfrm>
          <a:prstGeom prst="roundRect">
            <a:avLst/>
          </a:prstGeom>
          <a:noFill/>
          <a:ln w="635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rgbClr val="FFFFFF"/>
              </a:solidFill>
            </a:endParaRPr>
          </a:p>
        </p:txBody>
      </p:sp>
      <p:cxnSp>
        <p:nvCxnSpPr>
          <p:cNvPr id="18" name="Straight Arrow Connector 17"/>
          <p:cNvCxnSpPr/>
          <p:nvPr/>
        </p:nvCxnSpPr>
        <p:spPr>
          <a:xfrm rot="5400000">
            <a:off x="573088" y="3978275"/>
            <a:ext cx="357188" cy="1587"/>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3238" name="Rectangle 23"/>
          <p:cNvSpPr>
            <a:spLocks noChangeArrowheads="1"/>
          </p:cNvSpPr>
          <p:nvPr/>
        </p:nvSpPr>
        <p:spPr bwMode="auto">
          <a:xfrm>
            <a:off x="1614488" y="428625"/>
            <a:ext cx="6632575" cy="584200"/>
          </a:xfrm>
          <a:prstGeom prst="rect">
            <a:avLst/>
          </a:prstGeom>
          <a:noFill/>
          <a:ln w="9525">
            <a:noFill/>
            <a:miter lim="800000"/>
            <a:headEnd/>
            <a:tailEnd/>
          </a:ln>
        </p:spPr>
        <p:txBody>
          <a:bodyPr wrap="none">
            <a:spAutoFit/>
          </a:bodyPr>
          <a:lstStyle/>
          <a:p>
            <a:pPr algn="ctr"/>
            <a:r>
              <a:rPr lang="el-GR" sz="3200" b="1">
                <a:solidFill>
                  <a:srgbClr val="F273AF"/>
                </a:solidFill>
                <a:latin typeface="Comic Sans MS" pitchFamily="66" charset="0"/>
                <a:cs typeface="Arial" charset="0"/>
              </a:rPr>
              <a:t>ΕΞΑΤΟΜΙΚΕΥΣΗ ΤΗΣ ΑΓΩΓΗΣ</a:t>
            </a:r>
          </a:p>
        </p:txBody>
      </p:sp>
      <p:cxnSp>
        <p:nvCxnSpPr>
          <p:cNvPr id="25" name="Straight Connector 24"/>
          <p:cNvCxnSpPr/>
          <p:nvPr/>
        </p:nvCxnSpPr>
        <p:spPr>
          <a:xfrm>
            <a:off x="1500188" y="1214438"/>
            <a:ext cx="6840537" cy="1587"/>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02263" y="3549650"/>
            <a:ext cx="4205287" cy="85725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sp>
        <p:nvSpPr>
          <p:cNvPr id="223241" name="Rectangle 1"/>
          <p:cNvSpPr>
            <a:spLocks noChangeArrowheads="1"/>
          </p:cNvSpPr>
          <p:nvPr/>
        </p:nvSpPr>
        <p:spPr bwMode="auto">
          <a:xfrm>
            <a:off x="498475" y="3716338"/>
            <a:ext cx="9290050" cy="523875"/>
          </a:xfrm>
          <a:prstGeom prst="rect">
            <a:avLst/>
          </a:prstGeom>
          <a:noFill/>
          <a:ln w="9525">
            <a:noFill/>
            <a:miter lim="800000"/>
            <a:headEnd/>
            <a:tailEnd/>
          </a:ln>
        </p:spPr>
        <p:txBody>
          <a:bodyPr>
            <a:spAutoFit/>
          </a:bodyPr>
          <a:lstStyle/>
          <a:p>
            <a:pPr algn="ctr"/>
            <a:r>
              <a:rPr lang="en-US" sz="2800" b="1" dirty="0">
                <a:solidFill>
                  <a:srgbClr val="FFFFFF"/>
                </a:solidFill>
                <a:latin typeface="Comic Sans MS" pitchFamily="66" charset="0"/>
              </a:rPr>
              <a:t>LDL CHOL </a:t>
            </a:r>
            <a:r>
              <a:rPr lang="el-GR" sz="2800" b="1" dirty="0">
                <a:solidFill>
                  <a:srgbClr val="FFFFFF"/>
                </a:solidFill>
                <a:latin typeface="Comic Sans MS" pitchFamily="66" charset="0"/>
              </a:rPr>
              <a:t>κατά 50%</a:t>
            </a:r>
            <a:r>
              <a:rPr lang="en-US" sz="2800" b="1" dirty="0">
                <a:solidFill>
                  <a:srgbClr val="FFFFFF"/>
                </a:solidFill>
                <a:latin typeface="Comic Sans MS" pitchFamily="66" charset="0"/>
              </a:rPr>
              <a:t>	</a:t>
            </a:r>
            <a:r>
              <a:rPr lang="el-GR" sz="2800" b="1" dirty="0">
                <a:solidFill>
                  <a:srgbClr val="FFFFFF"/>
                </a:solidFill>
                <a:latin typeface="Comic Sans MS" pitchFamily="66" charset="0"/>
              </a:rPr>
              <a:t> </a:t>
            </a:r>
            <a:r>
              <a:rPr lang="en-US" sz="2800" b="1" dirty="0">
                <a:solidFill>
                  <a:srgbClr val="FFFFFF"/>
                </a:solidFill>
                <a:latin typeface="Comic Sans MS" pitchFamily="66" charset="0"/>
              </a:rPr>
              <a:t>	LDL CHOL </a:t>
            </a:r>
            <a:r>
              <a:rPr lang="el-GR" sz="2800" b="1" dirty="0" smtClean="0">
                <a:solidFill>
                  <a:srgbClr val="FFFFFF"/>
                </a:solidFill>
                <a:latin typeface="Comic Sans MS" pitchFamily="66" charset="0"/>
              </a:rPr>
              <a:t>70 </a:t>
            </a:r>
            <a:r>
              <a:rPr lang="en-US" sz="2800" b="1" dirty="0">
                <a:solidFill>
                  <a:srgbClr val="FFFFFF"/>
                </a:solidFill>
                <a:latin typeface="Comic Sans MS" pitchFamily="66" charset="0"/>
              </a:rPr>
              <a:t>mg/</a:t>
            </a:r>
            <a:r>
              <a:rPr lang="en-US" sz="2800" b="1" dirty="0" err="1">
                <a:solidFill>
                  <a:srgbClr val="FFFFFF"/>
                </a:solidFill>
                <a:latin typeface="Comic Sans MS" pitchFamily="66" charset="0"/>
              </a:rPr>
              <a:t>dL</a:t>
            </a:r>
            <a:endParaRPr lang="en-US" sz="2800" b="1" dirty="0">
              <a:solidFill>
                <a:srgbClr val="FFFFFF"/>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a:srcRect/>
          <a:stretch>
            <a:fillRect/>
          </a:stretch>
        </p:blipFill>
        <p:spPr bwMode="auto">
          <a:xfrm>
            <a:off x="0" y="908050"/>
            <a:ext cx="10287000" cy="4897438"/>
          </a:xfrm>
          <a:prstGeom prst="rect">
            <a:avLst/>
          </a:prstGeom>
          <a:noFill/>
          <a:ln w="9525">
            <a:noFill/>
            <a:miter lim="800000"/>
            <a:headEnd/>
            <a:tailEnd/>
          </a:ln>
        </p:spPr>
      </p:pic>
      <p:sp>
        <p:nvSpPr>
          <p:cNvPr id="3" name="2 - Ορθογώνιο"/>
          <p:cNvSpPr/>
          <p:nvPr/>
        </p:nvSpPr>
        <p:spPr>
          <a:xfrm>
            <a:off x="0" y="928670"/>
            <a:ext cx="2571732" cy="92869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214313" y="428625"/>
            <a:ext cx="9829800" cy="5305425"/>
          </a:xfrm>
          <a:prstGeom prst="rect">
            <a:avLst/>
          </a:prstGeom>
          <a:noFill/>
          <a:ln w="9525">
            <a:noFill/>
            <a:miter lim="800000"/>
            <a:headEnd/>
            <a:tailEnd/>
          </a:ln>
        </p:spPr>
        <p:txBody>
          <a:bodyPr>
            <a:spAutoFit/>
          </a:bodyPr>
          <a:lstStyle/>
          <a:p>
            <a:pPr algn="ctr">
              <a:spcBef>
                <a:spcPct val="50000"/>
              </a:spcBef>
            </a:pPr>
            <a:r>
              <a:rPr lang="el-GR" sz="4000" b="1" dirty="0">
                <a:solidFill>
                  <a:srgbClr val="66FFFF"/>
                </a:solidFill>
                <a:latin typeface="Comic Sans MS" pitchFamily="66" charset="0"/>
              </a:rPr>
              <a:t>ΠΕΡΙΣΤΑΤΙΚΟ </a:t>
            </a:r>
            <a:r>
              <a:rPr lang="el-GR" sz="4000" b="1" dirty="0" smtClean="0">
                <a:solidFill>
                  <a:srgbClr val="66FFFF"/>
                </a:solidFill>
                <a:latin typeface="Comic Sans MS" pitchFamily="66" charset="0"/>
              </a:rPr>
              <a:t>ΙΙ</a:t>
            </a:r>
            <a:endParaRPr lang="el-GR" sz="4000" b="1" dirty="0">
              <a:solidFill>
                <a:srgbClr val="66FFFF"/>
              </a:solidFill>
              <a:latin typeface="Comic Sans MS" pitchFamily="66" charset="0"/>
            </a:endParaRPr>
          </a:p>
          <a:p>
            <a:pPr algn="just">
              <a:lnSpc>
                <a:spcPct val="130000"/>
              </a:lnSpc>
              <a:spcBef>
                <a:spcPct val="50000"/>
              </a:spcBef>
            </a:pPr>
            <a:endParaRPr lang="el-GR" sz="1600" b="1" dirty="0">
              <a:solidFill>
                <a:srgbClr val="FFFF00"/>
              </a:solidFill>
              <a:latin typeface="Comic Sans MS" pitchFamily="66" charset="0"/>
            </a:endParaRPr>
          </a:p>
          <a:p>
            <a:pPr algn="just">
              <a:lnSpc>
                <a:spcPct val="130000"/>
              </a:lnSpc>
              <a:spcBef>
                <a:spcPct val="50000"/>
              </a:spcBef>
            </a:pPr>
            <a:r>
              <a:rPr lang="el-GR" sz="3600" b="1" dirty="0">
                <a:solidFill>
                  <a:srgbClr val="FFFF00"/>
                </a:solidFill>
                <a:latin typeface="Comic Sans MS" pitchFamily="66" charset="0"/>
              </a:rPr>
              <a:t>Άνδρας 5</a:t>
            </a:r>
            <a:r>
              <a:rPr lang="en-US" sz="3600" b="1" dirty="0">
                <a:solidFill>
                  <a:srgbClr val="FFFF00"/>
                </a:solidFill>
                <a:latin typeface="Comic Sans MS" pitchFamily="66" charset="0"/>
              </a:rPr>
              <a:t>9</a:t>
            </a:r>
            <a:r>
              <a:rPr lang="el-GR" sz="3600" b="1" dirty="0">
                <a:solidFill>
                  <a:srgbClr val="FFFF00"/>
                </a:solidFill>
                <a:latin typeface="Comic Sans MS" pitchFamily="66" charset="0"/>
              </a:rPr>
              <a:t> ετών, </a:t>
            </a:r>
            <a:r>
              <a:rPr lang="en-US" sz="3600" b="1" dirty="0">
                <a:solidFill>
                  <a:srgbClr val="FFFF00"/>
                </a:solidFill>
                <a:latin typeface="Comic Sans MS" pitchFamily="66" charset="0"/>
              </a:rPr>
              <a:t>BMI 31 Kg/m</a:t>
            </a:r>
            <a:r>
              <a:rPr lang="en-US" sz="3600" b="1" baseline="30000" dirty="0">
                <a:solidFill>
                  <a:srgbClr val="FFFF00"/>
                </a:solidFill>
                <a:latin typeface="Comic Sans MS" pitchFamily="66" charset="0"/>
              </a:rPr>
              <a:t>2</a:t>
            </a:r>
            <a:r>
              <a:rPr lang="en-US" sz="3600" b="1" dirty="0">
                <a:solidFill>
                  <a:srgbClr val="FFFF00"/>
                </a:solidFill>
                <a:latin typeface="Comic Sans MS" pitchFamily="66" charset="0"/>
              </a:rPr>
              <a:t>, </a:t>
            </a:r>
            <a:r>
              <a:rPr lang="el-GR" sz="3600" b="1" dirty="0">
                <a:solidFill>
                  <a:srgbClr val="FFFF00"/>
                </a:solidFill>
                <a:latin typeface="Comic Sans MS" pitchFamily="66" charset="0"/>
              </a:rPr>
              <a:t>καπνιστής και ΑΠ 145/90 </a:t>
            </a:r>
            <a:r>
              <a:rPr lang="en-US" sz="3600" b="1" dirty="0">
                <a:solidFill>
                  <a:srgbClr val="FFFF00"/>
                </a:solidFill>
                <a:latin typeface="Comic Sans MS" pitchFamily="66" charset="0"/>
              </a:rPr>
              <a:t>mmHg</a:t>
            </a:r>
            <a:r>
              <a:rPr lang="el-GR" sz="3600" b="1" dirty="0">
                <a:solidFill>
                  <a:srgbClr val="FFFF00"/>
                </a:solidFill>
                <a:latin typeface="Comic Sans MS" pitchFamily="66" charset="0"/>
              </a:rPr>
              <a:t> προσέρχεται με:   </a:t>
            </a:r>
          </a:p>
          <a:p>
            <a:pPr algn="just">
              <a:lnSpc>
                <a:spcPct val="130000"/>
              </a:lnSpc>
              <a:spcBef>
                <a:spcPct val="50000"/>
              </a:spcBef>
            </a:pPr>
            <a:r>
              <a:rPr lang="en-US" sz="3600" b="1" dirty="0">
                <a:solidFill>
                  <a:srgbClr val="66FFFF"/>
                </a:solidFill>
                <a:latin typeface="Comic Sans MS" pitchFamily="66" charset="0"/>
              </a:rPr>
              <a:t>T-CHOL </a:t>
            </a:r>
            <a:r>
              <a:rPr lang="el-GR" sz="3600" b="1" dirty="0">
                <a:solidFill>
                  <a:srgbClr val="66FFFF"/>
                </a:solidFill>
                <a:latin typeface="Comic Sans MS" pitchFamily="66" charset="0"/>
              </a:rPr>
              <a:t>2</a:t>
            </a:r>
            <a:r>
              <a:rPr lang="en-US" sz="3600" b="1" dirty="0">
                <a:solidFill>
                  <a:srgbClr val="66FFFF"/>
                </a:solidFill>
                <a:latin typeface="Comic Sans MS" pitchFamily="66" charset="0"/>
              </a:rPr>
              <a:t>51</a:t>
            </a:r>
            <a:r>
              <a:rPr lang="el-GR" sz="3600" b="1" dirty="0">
                <a:solidFill>
                  <a:srgbClr val="66FFFF"/>
                </a:solidFill>
                <a:latin typeface="Comic Sans MS" pitchFamily="66" charset="0"/>
              </a:rPr>
              <a:t> </a:t>
            </a:r>
            <a:r>
              <a:rPr lang="en-US" sz="3600" b="1" dirty="0">
                <a:solidFill>
                  <a:srgbClr val="66FFFF"/>
                </a:solidFill>
                <a:latin typeface="Comic Sans MS" pitchFamily="66" charset="0"/>
              </a:rPr>
              <a:t>mg/</a:t>
            </a:r>
            <a:r>
              <a:rPr lang="en-US" sz="3600" b="1" dirty="0" err="1">
                <a:solidFill>
                  <a:srgbClr val="66FFFF"/>
                </a:solidFill>
                <a:latin typeface="Comic Sans MS" pitchFamily="66" charset="0"/>
              </a:rPr>
              <a:t>dL</a:t>
            </a:r>
            <a:r>
              <a:rPr lang="en-US" sz="3600" b="1" dirty="0">
                <a:solidFill>
                  <a:srgbClr val="66FFFF"/>
                </a:solidFill>
                <a:latin typeface="Comic Sans MS" pitchFamily="66" charset="0"/>
              </a:rPr>
              <a:t>, LDL-CHOL</a:t>
            </a:r>
            <a:r>
              <a:rPr lang="el-GR" sz="3600" b="1" dirty="0">
                <a:solidFill>
                  <a:srgbClr val="66FFFF"/>
                </a:solidFill>
                <a:latin typeface="Comic Sans MS" pitchFamily="66" charset="0"/>
              </a:rPr>
              <a:t> 1</a:t>
            </a:r>
            <a:r>
              <a:rPr lang="en-US" sz="3600" b="1" dirty="0">
                <a:solidFill>
                  <a:srgbClr val="66FFFF"/>
                </a:solidFill>
                <a:latin typeface="Comic Sans MS" pitchFamily="66" charset="0"/>
              </a:rPr>
              <a:t>64</a:t>
            </a:r>
            <a:r>
              <a:rPr lang="el-GR" sz="3600" b="1" dirty="0">
                <a:solidFill>
                  <a:srgbClr val="66FFFF"/>
                </a:solidFill>
                <a:latin typeface="Comic Sans MS" pitchFamily="66" charset="0"/>
              </a:rPr>
              <a:t> </a:t>
            </a:r>
            <a:r>
              <a:rPr lang="en-US" sz="3600" b="1" dirty="0">
                <a:solidFill>
                  <a:srgbClr val="66FFFF"/>
                </a:solidFill>
                <a:latin typeface="Comic Sans MS" pitchFamily="66" charset="0"/>
              </a:rPr>
              <a:t>mg/</a:t>
            </a:r>
            <a:r>
              <a:rPr lang="en-US" sz="3600" b="1" dirty="0" err="1">
                <a:solidFill>
                  <a:srgbClr val="66FFFF"/>
                </a:solidFill>
                <a:latin typeface="Comic Sans MS" pitchFamily="66" charset="0"/>
              </a:rPr>
              <a:t>dL</a:t>
            </a:r>
            <a:r>
              <a:rPr lang="en-US" sz="3600" b="1" dirty="0">
                <a:solidFill>
                  <a:srgbClr val="66FFFF"/>
                </a:solidFill>
                <a:latin typeface="Comic Sans MS" pitchFamily="66" charset="0"/>
              </a:rPr>
              <a:t>,</a:t>
            </a:r>
            <a:r>
              <a:rPr lang="el-GR" sz="3600" b="1" dirty="0">
                <a:solidFill>
                  <a:srgbClr val="66FFFF"/>
                </a:solidFill>
                <a:latin typeface="Comic Sans MS" pitchFamily="66" charset="0"/>
              </a:rPr>
              <a:t> </a:t>
            </a:r>
            <a:r>
              <a:rPr lang="en-US" sz="3600" b="1" dirty="0">
                <a:solidFill>
                  <a:srgbClr val="66FFFF"/>
                </a:solidFill>
                <a:latin typeface="Comic Sans MS" pitchFamily="66" charset="0"/>
              </a:rPr>
              <a:t>TG 250</a:t>
            </a:r>
            <a:r>
              <a:rPr lang="el-GR" sz="3600" b="1" dirty="0">
                <a:solidFill>
                  <a:srgbClr val="66FFFF"/>
                </a:solidFill>
                <a:latin typeface="Comic Sans MS" pitchFamily="66" charset="0"/>
              </a:rPr>
              <a:t> </a:t>
            </a:r>
            <a:r>
              <a:rPr lang="en-US" sz="3600" b="1" dirty="0">
                <a:solidFill>
                  <a:srgbClr val="66FFFF"/>
                </a:solidFill>
                <a:latin typeface="Comic Sans MS" pitchFamily="66" charset="0"/>
              </a:rPr>
              <a:t>mg/</a:t>
            </a:r>
            <a:r>
              <a:rPr lang="en-US" sz="3600" b="1" dirty="0" err="1">
                <a:solidFill>
                  <a:srgbClr val="66FFFF"/>
                </a:solidFill>
                <a:latin typeface="Comic Sans MS" pitchFamily="66" charset="0"/>
              </a:rPr>
              <a:t>dL</a:t>
            </a:r>
            <a:r>
              <a:rPr lang="en-US" sz="3600" b="1" dirty="0">
                <a:solidFill>
                  <a:srgbClr val="66FFFF"/>
                </a:solidFill>
                <a:latin typeface="Comic Sans MS" pitchFamily="66" charset="0"/>
              </a:rPr>
              <a:t> &amp; HDL-CHOL 37 mg/</a:t>
            </a:r>
            <a:r>
              <a:rPr lang="en-US" sz="3600" b="1" dirty="0" err="1">
                <a:solidFill>
                  <a:srgbClr val="66FFFF"/>
                </a:solidFill>
                <a:latin typeface="Comic Sans MS" pitchFamily="66" charset="0"/>
              </a:rPr>
              <a:t>dL</a:t>
            </a:r>
            <a:endParaRPr lang="el-GR" sz="3600" b="1" dirty="0">
              <a:solidFill>
                <a:srgbClr val="66FFFF"/>
              </a:solidFill>
              <a:latin typeface="Comic Sans MS" pitchFamily="66" charset="0"/>
            </a:endParaRPr>
          </a:p>
        </p:txBody>
      </p:sp>
      <p:sp>
        <p:nvSpPr>
          <p:cNvPr id="234499" name="AutoShape 3"/>
          <p:cNvSpPr>
            <a:spLocks noChangeArrowheads="1"/>
          </p:cNvSpPr>
          <p:nvPr/>
        </p:nvSpPr>
        <p:spPr bwMode="auto">
          <a:xfrm flipV="1">
            <a:off x="285750" y="1357313"/>
            <a:ext cx="9525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34500" name="AutoShape 4"/>
          <p:cNvSpPr>
            <a:spLocks noChangeArrowheads="1"/>
          </p:cNvSpPr>
          <p:nvPr/>
        </p:nvSpPr>
        <p:spPr bwMode="auto">
          <a:xfrm flipV="1">
            <a:off x="285750" y="6357938"/>
            <a:ext cx="9525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35522" name="AutoShape 3"/>
          <p:cNvSpPr>
            <a:spLocks noChangeArrowheads="1"/>
          </p:cNvSpPr>
          <p:nvPr/>
        </p:nvSpPr>
        <p:spPr bwMode="auto">
          <a:xfrm flipV="1">
            <a:off x="0" y="5589588"/>
            <a:ext cx="10287000" cy="242887"/>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2400">
              <a:solidFill>
                <a:srgbClr val="000000"/>
              </a:solidFill>
              <a:latin typeface="Times New Roman" pitchFamily="18" charset="0"/>
              <a:cs typeface="Arial" charset="0"/>
            </a:endParaRPr>
          </a:p>
        </p:txBody>
      </p:sp>
      <p:sp>
        <p:nvSpPr>
          <p:cNvPr id="235523" name="AutoShape 4"/>
          <p:cNvSpPr>
            <a:spLocks noChangeArrowheads="1"/>
          </p:cNvSpPr>
          <p:nvPr/>
        </p:nvSpPr>
        <p:spPr bwMode="auto">
          <a:xfrm flipV="1">
            <a:off x="0" y="1571625"/>
            <a:ext cx="10287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2400">
              <a:solidFill>
                <a:srgbClr val="000000"/>
              </a:solidFill>
              <a:latin typeface="Times New Roman" pitchFamily="18" charset="0"/>
              <a:cs typeface="Arial" charset="0"/>
            </a:endParaRPr>
          </a:p>
        </p:txBody>
      </p:sp>
      <p:sp>
        <p:nvSpPr>
          <p:cNvPr id="235524" name="Text Box 2"/>
          <p:cNvSpPr txBox="1">
            <a:spLocks noChangeArrowheads="1"/>
          </p:cNvSpPr>
          <p:nvPr/>
        </p:nvSpPr>
        <p:spPr bwMode="auto">
          <a:xfrm>
            <a:off x="571500" y="2428875"/>
            <a:ext cx="8929688" cy="2505075"/>
          </a:xfrm>
          <a:prstGeom prst="rect">
            <a:avLst/>
          </a:prstGeom>
          <a:noFill/>
          <a:ln w="9525">
            <a:noFill/>
            <a:miter lim="800000"/>
            <a:headEnd/>
            <a:tailEnd/>
          </a:ln>
        </p:spPr>
        <p:txBody>
          <a:bodyPr>
            <a:spAutoFit/>
          </a:bodyPr>
          <a:lstStyle/>
          <a:p>
            <a:pPr algn="just">
              <a:lnSpc>
                <a:spcPct val="130000"/>
              </a:lnSpc>
              <a:spcBef>
                <a:spcPct val="50000"/>
              </a:spcBef>
            </a:pPr>
            <a:r>
              <a:rPr lang="el-GR" sz="3200" b="1">
                <a:solidFill>
                  <a:srgbClr val="FFFF00"/>
                </a:solidFill>
                <a:latin typeface="Comic Sans MS" pitchFamily="66" charset="0"/>
                <a:cs typeface="Arial" charset="0"/>
              </a:rPr>
              <a:t>1) </a:t>
            </a:r>
            <a:r>
              <a:rPr lang="en-US" sz="3200" b="1">
                <a:solidFill>
                  <a:srgbClr val="FFFF00"/>
                </a:solidFill>
                <a:latin typeface="Comic Sans MS" pitchFamily="66" charset="0"/>
                <a:cs typeface="Arial" charset="0"/>
              </a:rPr>
              <a:t>O</a:t>
            </a:r>
            <a:r>
              <a:rPr lang="el-GR" sz="3200" b="1">
                <a:solidFill>
                  <a:srgbClr val="FFFF00"/>
                </a:solidFill>
                <a:latin typeface="Comic Sans MS" pitchFamily="66" charset="0"/>
                <a:cs typeface="Arial" charset="0"/>
              </a:rPr>
              <a:t> ασθενής είναι μέτριου κινδύνου?</a:t>
            </a:r>
          </a:p>
          <a:p>
            <a:pPr algn="just">
              <a:lnSpc>
                <a:spcPct val="130000"/>
              </a:lnSpc>
              <a:spcBef>
                <a:spcPct val="50000"/>
              </a:spcBef>
            </a:pPr>
            <a:r>
              <a:rPr lang="el-GR" sz="3200" b="1">
                <a:solidFill>
                  <a:srgbClr val="00B0F0"/>
                </a:solidFill>
                <a:latin typeface="Comic Sans MS" pitchFamily="66" charset="0"/>
                <a:cs typeface="Arial" charset="0"/>
              </a:rPr>
              <a:t>2) </a:t>
            </a:r>
            <a:r>
              <a:rPr lang="en-US" sz="3200" b="1">
                <a:solidFill>
                  <a:srgbClr val="00B0F0"/>
                </a:solidFill>
                <a:latin typeface="Comic Sans MS" pitchFamily="66" charset="0"/>
                <a:cs typeface="Arial" charset="0"/>
              </a:rPr>
              <a:t>O</a:t>
            </a:r>
            <a:r>
              <a:rPr lang="el-GR" sz="3200" b="1">
                <a:solidFill>
                  <a:srgbClr val="00B0F0"/>
                </a:solidFill>
                <a:latin typeface="Comic Sans MS" pitchFamily="66" charset="0"/>
                <a:cs typeface="Arial" charset="0"/>
              </a:rPr>
              <a:t> ασθενής είναι υψηλού κινδύνου?</a:t>
            </a:r>
          </a:p>
          <a:p>
            <a:pPr algn="just">
              <a:lnSpc>
                <a:spcPct val="130000"/>
              </a:lnSpc>
              <a:spcBef>
                <a:spcPct val="50000"/>
              </a:spcBef>
            </a:pPr>
            <a:r>
              <a:rPr lang="el-GR" sz="3200" b="1">
                <a:solidFill>
                  <a:srgbClr val="FF0000"/>
                </a:solidFill>
                <a:latin typeface="Comic Sans MS" pitchFamily="66" charset="0"/>
                <a:cs typeface="Arial" charset="0"/>
              </a:rPr>
              <a:t>3) </a:t>
            </a:r>
            <a:r>
              <a:rPr lang="en-US" sz="3200" b="1">
                <a:solidFill>
                  <a:srgbClr val="FF0000"/>
                </a:solidFill>
                <a:latin typeface="Comic Sans MS" pitchFamily="66" charset="0"/>
                <a:cs typeface="Arial" charset="0"/>
              </a:rPr>
              <a:t>O</a:t>
            </a:r>
            <a:r>
              <a:rPr lang="el-GR" sz="3200" b="1">
                <a:solidFill>
                  <a:srgbClr val="FF0000"/>
                </a:solidFill>
                <a:latin typeface="Comic Sans MS" pitchFamily="66" charset="0"/>
                <a:cs typeface="Arial" charset="0"/>
              </a:rPr>
              <a:t> ασθενής είναι πολύ υψηλού κινδύνου?</a:t>
            </a:r>
          </a:p>
        </p:txBody>
      </p:sp>
      <p:sp>
        <p:nvSpPr>
          <p:cNvPr id="235525" name="Text Box 2"/>
          <p:cNvSpPr txBox="1">
            <a:spLocks noChangeArrowheads="1"/>
          </p:cNvSpPr>
          <p:nvPr/>
        </p:nvSpPr>
        <p:spPr bwMode="auto">
          <a:xfrm>
            <a:off x="500063" y="500063"/>
            <a:ext cx="8929687" cy="892175"/>
          </a:xfrm>
          <a:prstGeom prst="rect">
            <a:avLst/>
          </a:prstGeom>
          <a:noFill/>
          <a:ln w="9525">
            <a:noFill/>
            <a:miter lim="800000"/>
            <a:headEnd/>
            <a:tailEnd/>
          </a:ln>
        </p:spPr>
        <p:txBody>
          <a:bodyPr>
            <a:spAutoFit/>
          </a:bodyPr>
          <a:lstStyle/>
          <a:p>
            <a:pPr algn="ctr">
              <a:lnSpc>
                <a:spcPct val="130000"/>
              </a:lnSpc>
              <a:spcBef>
                <a:spcPct val="50000"/>
              </a:spcBef>
            </a:pPr>
            <a:r>
              <a:rPr lang="el-GR" sz="4000" b="1">
                <a:solidFill>
                  <a:srgbClr val="FFFF00"/>
                </a:solidFill>
                <a:latin typeface="Comic Sans MS" pitchFamily="66" charset="0"/>
                <a:cs typeface="Arial" charset="0"/>
              </a:rPr>
              <a:t>ΕΡΩΤΗΣΗ</a:t>
            </a:r>
            <a:endParaRPr lang="el-GR" sz="3200" b="1">
              <a:solidFill>
                <a:srgbClr val="FF0000"/>
              </a:solidFill>
              <a:latin typeface="Comic Sans MS" pitchFamily="66" charset="0"/>
              <a:cs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298" name="Picture 2"/>
          <p:cNvPicPr>
            <a:picLocks noChangeAspect="1" noChangeArrowheads="1"/>
          </p:cNvPicPr>
          <p:nvPr/>
        </p:nvPicPr>
        <p:blipFill>
          <a:blip r:embed="rId3"/>
          <a:srcRect/>
          <a:stretch>
            <a:fillRect/>
          </a:stretch>
        </p:blipFill>
        <p:spPr bwMode="auto">
          <a:xfrm>
            <a:off x="0" y="0"/>
            <a:ext cx="5040313" cy="6858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207299" name="Picture 3"/>
          <p:cNvPicPr>
            <a:picLocks noChangeAspect="1" noChangeArrowheads="1"/>
          </p:cNvPicPr>
          <p:nvPr/>
        </p:nvPicPr>
        <p:blipFill>
          <a:blip r:embed="rId4"/>
          <a:srcRect/>
          <a:stretch>
            <a:fillRect/>
          </a:stretch>
        </p:blipFill>
        <p:spPr bwMode="auto">
          <a:xfrm>
            <a:off x="5086350" y="0"/>
            <a:ext cx="5200650" cy="6858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3 - Έλλειψη"/>
          <p:cNvSpPr/>
          <p:nvPr/>
        </p:nvSpPr>
        <p:spPr>
          <a:xfrm>
            <a:off x="3848100" y="3068638"/>
            <a:ext cx="28733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sp>
        <p:nvSpPr>
          <p:cNvPr id="11" name="10 - Έλλειψη"/>
          <p:cNvSpPr/>
          <p:nvPr/>
        </p:nvSpPr>
        <p:spPr>
          <a:xfrm>
            <a:off x="319088" y="1341438"/>
            <a:ext cx="1368425"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sp>
        <p:nvSpPr>
          <p:cNvPr id="13" name="12 - Έλλειψη"/>
          <p:cNvSpPr/>
          <p:nvPr/>
        </p:nvSpPr>
        <p:spPr>
          <a:xfrm>
            <a:off x="3286125" y="1357313"/>
            <a:ext cx="1223963"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cxnSp>
        <p:nvCxnSpPr>
          <p:cNvPr id="12" name="11 - Ευθεία γραμμή σύνδεσης"/>
          <p:cNvCxnSpPr/>
          <p:nvPr/>
        </p:nvCxnSpPr>
        <p:spPr>
          <a:xfrm flipH="1">
            <a:off x="3990975" y="3284538"/>
            <a:ext cx="9525" cy="3268662"/>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4135438" y="3213100"/>
            <a:ext cx="354012" cy="3175"/>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2263775" y="3213100"/>
            <a:ext cx="1617663" cy="3175"/>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ChangeAspect="1" noChangeArrowheads="1"/>
          </p:cNvPicPr>
          <p:nvPr/>
        </p:nvPicPr>
        <p:blipFill>
          <a:blip r:embed="rId2"/>
          <a:srcRect/>
          <a:stretch>
            <a:fillRect/>
          </a:stretch>
        </p:blipFill>
        <p:spPr bwMode="auto">
          <a:xfrm>
            <a:off x="519113" y="2170113"/>
            <a:ext cx="9499600" cy="1511300"/>
          </a:xfrm>
          <a:prstGeom prst="rect">
            <a:avLst/>
          </a:prstGeom>
          <a:noFill/>
          <a:ln w="9525">
            <a:noFill/>
            <a:miter lim="800000"/>
            <a:headEnd/>
            <a:tailEnd/>
          </a:ln>
        </p:spPr>
      </p:pic>
      <p:pic>
        <p:nvPicPr>
          <p:cNvPr id="237571" name="Picture 3"/>
          <p:cNvPicPr>
            <a:picLocks noChangeAspect="1" noChangeArrowheads="1"/>
          </p:cNvPicPr>
          <p:nvPr/>
        </p:nvPicPr>
        <p:blipFill>
          <a:blip r:embed="rId3"/>
          <a:srcRect/>
          <a:stretch>
            <a:fillRect/>
          </a:stretch>
        </p:blipFill>
        <p:spPr bwMode="auto">
          <a:xfrm>
            <a:off x="1020763" y="620713"/>
            <a:ext cx="8496300" cy="1133475"/>
          </a:xfrm>
          <a:prstGeom prst="rect">
            <a:avLst/>
          </a:prstGeom>
          <a:noFill/>
          <a:ln w="9525">
            <a:noFill/>
            <a:miter lim="800000"/>
            <a:headEnd/>
            <a:tailEnd/>
          </a:ln>
        </p:spPr>
      </p:pic>
      <p:sp>
        <p:nvSpPr>
          <p:cNvPr id="2" name="Rounded Rectangle 1"/>
          <p:cNvSpPr/>
          <p:nvPr/>
        </p:nvSpPr>
        <p:spPr>
          <a:xfrm>
            <a:off x="519113" y="2079625"/>
            <a:ext cx="9499600" cy="16573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37573" name="Picture 5"/>
          <p:cNvPicPr>
            <a:picLocks noChangeAspect="1" noChangeArrowheads="1"/>
          </p:cNvPicPr>
          <p:nvPr/>
        </p:nvPicPr>
        <p:blipFill>
          <a:blip r:embed="rId4"/>
          <a:srcRect/>
          <a:stretch>
            <a:fillRect/>
          </a:stretch>
        </p:blipFill>
        <p:spPr bwMode="auto">
          <a:xfrm>
            <a:off x="884238" y="4508500"/>
            <a:ext cx="9099550" cy="1260475"/>
          </a:xfrm>
          <a:prstGeom prst="rect">
            <a:avLst/>
          </a:prstGeom>
          <a:noFill/>
          <a:ln w="9525">
            <a:noFill/>
            <a:miter lim="800000"/>
            <a:headEnd/>
            <a:tailEnd/>
          </a:ln>
        </p:spPr>
      </p:pic>
      <p:pic>
        <p:nvPicPr>
          <p:cNvPr id="237574" name="Picture 6"/>
          <p:cNvPicPr>
            <a:picLocks noChangeAspect="1" noChangeArrowheads="1"/>
          </p:cNvPicPr>
          <p:nvPr/>
        </p:nvPicPr>
        <p:blipFill>
          <a:blip r:embed="rId5"/>
          <a:srcRect/>
          <a:stretch>
            <a:fillRect/>
          </a:stretch>
        </p:blipFill>
        <p:spPr bwMode="auto">
          <a:xfrm>
            <a:off x="514350" y="4298950"/>
            <a:ext cx="9598025" cy="1470025"/>
          </a:xfrm>
          <a:prstGeom prst="rect">
            <a:avLst/>
          </a:prstGeom>
          <a:noFill/>
          <a:ln w="9525">
            <a:noFill/>
            <a:miter lim="800000"/>
            <a:headEnd/>
            <a:tailEnd/>
          </a:ln>
        </p:spPr>
      </p:pic>
      <p:pic>
        <p:nvPicPr>
          <p:cNvPr id="237575" name="Picture 7"/>
          <p:cNvPicPr>
            <a:picLocks noChangeAspect="1" noChangeArrowheads="1"/>
          </p:cNvPicPr>
          <p:nvPr/>
        </p:nvPicPr>
        <p:blipFill>
          <a:blip r:embed="rId6"/>
          <a:srcRect/>
          <a:stretch>
            <a:fillRect/>
          </a:stretch>
        </p:blipFill>
        <p:spPr bwMode="auto">
          <a:xfrm>
            <a:off x="5145088" y="6237288"/>
            <a:ext cx="501967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38594" name="AutoShape 3"/>
          <p:cNvSpPr>
            <a:spLocks noChangeArrowheads="1"/>
          </p:cNvSpPr>
          <p:nvPr/>
        </p:nvSpPr>
        <p:spPr bwMode="auto">
          <a:xfrm flipV="1">
            <a:off x="0" y="6072188"/>
            <a:ext cx="10287000" cy="242887"/>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38595" name="AutoShape 4"/>
          <p:cNvSpPr>
            <a:spLocks noChangeArrowheads="1"/>
          </p:cNvSpPr>
          <p:nvPr/>
        </p:nvSpPr>
        <p:spPr bwMode="auto">
          <a:xfrm flipV="1">
            <a:off x="0" y="1143000"/>
            <a:ext cx="10287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38596" name="Text Box 5"/>
          <p:cNvSpPr txBox="1">
            <a:spLocks noChangeArrowheads="1"/>
          </p:cNvSpPr>
          <p:nvPr/>
        </p:nvSpPr>
        <p:spPr bwMode="auto">
          <a:xfrm>
            <a:off x="0" y="214313"/>
            <a:ext cx="10287000" cy="708025"/>
          </a:xfrm>
          <a:prstGeom prst="rect">
            <a:avLst/>
          </a:prstGeom>
          <a:noFill/>
          <a:ln w="9525">
            <a:noFill/>
            <a:miter lim="800000"/>
            <a:headEnd/>
            <a:tailEnd/>
          </a:ln>
        </p:spPr>
        <p:txBody>
          <a:bodyPr>
            <a:spAutoFit/>
          </a:bodyPr>
          <a:lstStyle/>
          <a:p>
            <a:pPr algn="ctr">
              <a:spcBef>
                <a:spcPct val="50000"/>
              </a:spcBef>
            </a:pPr>
            <a:r>
              <a:rPr lang="el-GR" sz="4000" b="1">
                <a:solidFill>
                  <a:srgbClr val="FFFFFF"/>
                </a:solidFill>
                <a:latin typeface="Comic Sans MS" pitchFamily="66" charset="0"/>
              </a:rPr>
              <a:t>ΑΣΘΕΝΕΙΣ ΠΟΛΥ ΥΨΗΛΟΥ ΚΙΝΔΥΝΟΥ</a:t>
            </a:r>
          </a:p>
        </p:txBody>
      </p:sp>
      <p:sp>
        <p:nvSpPr>
          <p:cNvPr id="238597" name="Text Box 2"/>
          <p:cNvSpPr txBox="1">
            <a:spLocks noChangeArrowheads="1"/>
          </p:cNvSpPr>
          <p:nvPr/>
        </p:nvSpPr>
        <p:spPr bwMode="auto">
          <a:xfrm>
            <a:off x="0" y="1428750"/>
            <a:ext cx="10287000" cy="3391698"/>
          </a:xfrm>
          <a:prstGeom prst="rect">
            <a:avLst/>
          </a:prstGeom>
          <a:noFill/>
          <a:ln w="9525">
            <a:noFill/>
            <a:miter lim="800000"/>
            <a:headEnd/>
            <a:tailEnd/>
          </a:ln>
        </p:spPr>
        <p:txBody>
          <a:bodyPr>
            <a:spAutoFit/>
          </a:bodyPr>
          <a:lstStyle/>
          <a:p>
            <a:pPr algn="just">
              <a:lnSpc>
                <a:spcPct val="130000"/>
              </a:lnSpc>
              <a:spcBef>
                <a:spcPct val="50000"/>
              </a:spcBef>
            </a:pPr>
            <a:r>
              <a:rPr lang="el-GR" sz="3200" b="1" dirty="0">
                <a:solidFill>
                  <a:srgbClr val="FFFF00"/>
                </a:solidFill>
                <a:latin typeface="Comic Sans MS" pitchFamily="66" charset="0"/>
              </a:rPr>
              <a:t>1) Στεφανιαία νόσος</a:t>
            </a:r>
          </a:p>
          <a:p>
            <a:pPr algn="just">
              <a:lnSpc>
                <a:spcPct val="130000"/>
              </a:lnSpc>
              <a:spcBef>
                <a:spcPct val="50000"/>
              </a:spcBef>
            </a:pPr>
            <a:r>
              <a:rPr lang="el-GR" sz="3200" b="1" dirty="0">
                <a:solidFill>
                  <a:srgbClr val="00B0F0"/>
                </a:solidFill>
                <a:latin typeface="Comic Sans MS" pitchFamily="66" charset="0"/>
              </a:rPr>
              <a:t>2) ΑΕΕ ή Διαλείπουσα χωλότητα ή νόσος καρωτίδων</a:t>
            </a:r>
          </a:p>
          <a:p>
            <a:pPr algn="just">
              <a:lnSpc>
                <a:spcPct val="130000"/>
              </a:lnSpc>
              <a:spcBef>
                <a:spcPct val="50000"/>
              </a:spcBef>
            </a:pPr>
            <a:r>
              <a:rPr lang="el-GR" sz="3200" b="1" dirty="0">
                <a:solidFill>
                  <a:srgbClr val="FFFFFF"/>
                </a:solidFill>
                <a:latin typeface="Comic Sans MS" pitchFamily="66" charset="0"/>
              </a:rPr>
              <a:t>3) Σακχαρώδης </a:t>
            </a:r>
            <a:r>
              <a:rPr lang="el-GR" sz="3200" b="1" dirty="0" smtClean="0">
                <a:solidFill>
                  <a:srgbClr val="FFFFFF"/>
                </a:solidFill>
                <a:latin typeface="Comic Sans MS" pitchFamily="66" charset="0"/>
              </a:rPr>
              <a:t>διαβήτης</a:t>
            </a:r>
            <a:endParaRPr lang="en-US" sz="3200" b="1" dirty="0">
              <a:solidFill>
                <a:srgbClr val="FF6600"/>
              </a:solidFill>
              <a:latin typeface="Comic Sans MS" pitchFamily="66" charset="0"/>
            </a:endParaRPr>
          </a:p>
          <a:p>
            <a:pPr algn="just">
              <a:lnSpc>
                <a:spcPct val="130000"/>
              </a:lnSpc>
              <a:spcBef>
                <a:spcPct val="50000"/>
              </a:spcBef>
            </a:pPr>
            <a:r>
              <a:rPr lang="el-GR" sz="3200" b="1" dirty="0" smtClean="0">
                <a:solidFill>
                  <a:srgbClr val="FF0000"/>
                </a:solidFill>
                <a:latin typeface="Comic Sans MS" pitchFamily="66" charset="0"/>
              </a:rPr>
              <a:t>4</a:t>
            </a:r>
            <a:r>
              <a:rPr lang="en-US" sz="3200" b="1" dirty="0" smtClean="0">
                <a:solidFill>
                  <a:srgbClr val="FF0000"/>
                </a:solidFill>
                <a:latin typeface="Comic Sans MS" pitchFamily="66" charset="0"/>
              </a:rPr>
              <a:t>) </a:t>
            </a:r>
            <a:r>
              <a:rPr lang="en-US" sz="3200" b="1" dirty="0">
                <a:solidFill>
                  <a:srgbClr val="FF0000"/>
                </a:solidFill>
                <a:latin typeface="Comic Sans MS" pitchFamily="66" charset="0"/>
              </a:rPr>
              <a:t>SCORE &gt;10%</a:t>
            </a:r>
            <a:endParaRPr lang="en-US" sz="3200" dirty="0">
              <a:solidFill>
                <a:srgbClr val="FF0000"/>
              </a:solidFill>
              <a:latin typeface="Comic Sans MS" pitchFamily="66" charset="0"/>
            </a:endParaRPr>
          </a:p>
        </p:txBody>
      </p:sp>
      <p:sp>
        <p:nvSpPr>
          <p:cNvPr id="6" name="5 - Στρογγυλεμένο ορθογώνιο"/>
          <p:cNvSpPr/>
          <p:nvPr/>
        </p:nvSpPr>
        <p:spPr>
          <a:xfrm>
            <a:off x="0" y="4071942"/>
            <a:ext cx="3703638" cy="914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990600" y="533400"/>
            <a:ext cx="8839200" cy="1190625"/>
          </a:xfrm>
          <a:prstGeom prst="rect">
            <a:avLst/>
          </a:prstGeom>
          <a:noFill/>
          <a:ln w="9525">
            <a:noFill/>
            <a:miter lim="800000"/>
            <a:headEnd/>
            <a:tailEnd/>
          </a:ln>
        </p:spPr>
        <p:txBody>
          <a:bodyPr>
            <a:spAutoFit/>
          </a:bodyPr>
          <a:lstStyle/>
          <a:p>
            <a:pPr algn="ctr">
              <a:spcBef>
                <a:spcPct val="50000"/>
              </a:spcBef>
            </a:pPr>
            <a:r>
              <a:rPr lang="el-GR" sz="3600" b="1">
                <a:solidFill>
                  <a:srgbClr val="FFFFFF"/>
                </a:solidFill>
                <a:latin typeface="Comic Sans MS" pitchFamily="66" charset="0"/>
              </a:rPr>
              <a:t>ΕΞΑΤΟΜΙΚΕΥΣΗ ΥΠΟΛΙΠΙΔΑΙΜΙΚΗΣ ΑΓΩΓΗΣ</a:t>
            </a:r>
          </a:p>
        </p:txBody>
      </p:sp>
      <p:sp>
        <p:nvSpPr>
          <p:cNvPr id="239619" name="Text Box 3"/>
          <p:cNvSpPr txBox="1">
            <a:spLocks noChangeArrowheads="1"/>
          </p:cNvSpPr>
          <p:nvPr/>
        </p:nvSpPr>
        <p:spPr bwMode="auto">
          <a:xfrm>
            <a:off x="381000" y="2590800"/>
            <a:ext cx="9906000" cy="2105025"/>
          </a:xfrm>
          <a:prstGeom prst="rect">
            <a:avLst/>
          </a:prstGeom>
          <a:noFill/>
          <a:ln w="9525">
            <a:noFill/>
            <a:miter lim="800000"/>
            <a:headEnd/>
            <a:tailEnd/>
          </a:ln>
        </p:spPr>
        <p:txBody>
          <a:bodyPr>
            <a:spAutoFit/>
          </a:bodyPr>
          <a:lstStyle/>
          <a:p>
            <a:pPr>
              <a:spcBef>
                <a:spcPct val="50000"/>
              </a:spcBef>
              <a:tabLst>
                <a:tab pos="4864100" algn="ctr"/>
                <a:tab pos="8001000" algn="ctr"/>
              </a:tabLst>
            </a:pPr>
            <a:r>
              <a:rPr lang="en-US" sz="2800" b="1">
                <a:solidFill>
                  <a:srgbClr val="66FFFF"/>
                </a:solidFill>
                <a:latin typeface="Comic Sans MS" pitchFamily="66" charset="0"/>
              </a:rPr>
              <a:t>LDL CHOL (mg/dL)</a:t>
            </a:r>
            <a:r>
              <a:rPr lang="el-GR" sz="2800" b="1">
                <a:solidFill>
                  <a:srgbClr val="66FFFF"/>
                </a:solidFill>
                <a:latin typeface="Comic Sans MS" pitchFamily="66" charset="0"/>
              </a:rPr>
              <a:t>	ΣΤΟΧΟΣ	ΕΠΙΔΙΩΚΟΜΕΝΗ	ΑΓΩΓΗΣ	ΜΕΤΑΒΟΛΗ	</a:t>
            </a:r>
            <a:r>
              <a:rPr lang="en-US" sz="2800" b="1">
                <a:solidFill>
                  <a:srgbClr val="66FFFF"/>
                </a:solidFill>
                <a:latin typeface="Comic Sans MS" pitchFamily="66" charset="0"/>
              </a:rPr>
              <a:t>	</a:t>
            </a:r>
            <a:endParaRPr lang="el-GR" sz="2800" b="1">
              <a:solidFill>
                <a:srgbClr val="66FFFF"/>
              </a:solidFill>
              <a:latin typeface="Comic Sans MS" pitchFamily="66" charset="0"/>
            </a:endParaRPr>
          </a:p>
          <a:p>
            <a:pPr>
              <a:spcBef>
                <a:spcPct val="50000"/>
              </a:spcBef>
              <a:tabLst>
                <a:tab pos="4864100" algn="ctr"/>
                <a:tab pos="8001000" algn="ctr"/>
              </a:tabLst>
            </a:pPr>
            <a:r>
              <a:rPr lang="el-GR" sz="3200" b="1">
                <a:solidFill>
                  <a:srgbClr val="FFFF00"/>
                </a:solidFill>
                <a:latin typeface="Comic Sans MS" pitchFamily="66" charset="0"/>
              </a:rPr>
              <a:t>164	&lt;</a:t>
            </a:r>
            <a:r>
              <a:rPr lang="en-US" sz="3200" b="1">
                <a:solidFill>
                  <a:srgbClr val="FFFF00"/>
                </a:solidFill>
                <a:latin typeface="Comic Sans MS" pitchFamily="66" charset="0"/>
              </a:rPr>
              <a:t>70</a:t>
            </a:r>
            <a:r>
              <a:rPr lang="el-GR" sz="3200" b="1">
                <a:solidFill>
                  <a:srgbClr val="FFFF00"/>
                </a:solidFill>
                <a:latin typeface="Comic Sans MS" pitchFamily="66" charset="0"/>
              </a:rPr>
              <a:t>	&gt;</a:t>
            </a:r>
            <a:r>
              <a:rPr lang="en-US" sz="3200" b="1">
                <a:solidFill>
                  <a:srgbClr val="FFFF00"/>
                </a:solidFill>
                <a:latin typeface="Comic Sans MS" pitchFamily="66" charset="0"/>
              </a:rPr>
              <a:t>5</a:t>
            </a:r>
            <a:r>
              <a:rPr lang="el-GR" sz="3200" b="1">
                <a:solidFill>
                  <a:srgbClr val="FFFF00"/>
                </a:solidFill>
                <a:latin typeface="Comic Sans MS" pitchFamily="66" charset="0"/>
              </a:rPr>
              <a:t>7%</a:t>
            </a:r>
          </a:p>
        </p:txBody>
      </p:sp>
      <p:sp>
        <p:nvSpPr>
          <p:cNvPr id="239620" name="AutoShape 4"/>
          <p:cNvSpPr>
            <a:spLocks noChangeArrowheads="1"/>
          </p:cNvSpPr>
          <p:nvPr/>
        </p:nvSpPr>
        <p:spPr bwMode="auto">
          <a:xfrm flipV="1">
            <a:off x="381000" y="2057400"/>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39621" name="AutoShape 5"/>
          <p:cNvSpPr>
            <a:spLocks noChangeArrowheads="1"/>
          </p:cNvSpPr>
          <p:nvPr/>
        </p:nvSpPr>
        <p:spPr bwMode="auto">
          <a:xfrm flipV="1">
            <a:off x="390525" y="5029200"/>
            <a:ext cx="9525000" cy="296863"/>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76200">
            <a:solidFill>
              <a:schemeClr val="tx1"/>
            </a:solidFill>
            <a:round/>
            <a:headEnd type="none" w="sm" len="sm"/>
            <a:tailEnd type="none" w="sm" len="sm"/>
          </a:ln>
        </p:spPr>
        <p:txBody>
          <a:bodyPr wrap="none" anchor="ctr"/>
          <a:lstStyle/>
          <a:p>
            <a:endParaRPr lang="el-GR">
              <a:solidFill>
                <a:srgbClr val="000000"/>
              </a:solidFill>
            </a:endParaRPr>
          </a:p>
        </p:txBody>
      </p:sp>
      <p:sp>
        <p:nvSpPr>
          <p:cNvPr id="239622" name="Line 6"/>
          <p:cNvSpPr>
            <a:spLocks noChangeShapeType="1"/>
          </p:cNvSpPr>
          <p:nvPr/>
        </p:nvSpPr>
        <p:spPr bwMode="auto">
          <a:xfrm>
            <a:off x="0" y="3657600"/>
            <a:ext cx="10287000" cy="0"/>
          </a:xfrm>
          <a:prstGeom prst="line">
            <a:avLst/>
          </a:prstGeom>
          <a:noFill/>
          <a:ln w="76200">
            <a:solidFill>
              <a:srgbClr val="FF0066"/>
            </a:solidFill>
            <a:round/>
            <a:headEnd/>
            <a:tailEnd/>
          </a:ln>
        </p:spPr>
        <p:txBody>
          <a:bodyPr/>
          <a:lstStyle/>
          <a:p>
            <a:endParaRPr lang="el-GR"/>
          </a:p>
        </p:txBody>
      </p:sp>
      <p:sp>
        <p:nvSpPr>
          <p:cNvPr id="7" name="Oval 6"/>
          <p:cNvSpPr/>
          <p:nvPr/>
        </p:nvSpPr>
        <p:spPr>
          <a:xfrm>
            <a:off x="7715250" y="3929063"/>
            <a:ext cx="1500188"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AutoShape 2"/>
          <p:cNvSpPr>
            <a:spLocks noChangeArrowheads="1"/>
          </p:cNvSpPr>
          <p:nvPr/>
        </p:nvSpPr>
        <p:spPr bwMode="auto">
          <a:xfrm>
            <a:off x="0" y="1905000"/>
            <a:ext cx="10287000" cy="4724400"/>
          </a:xfrm>
          <a:prstGeom prst="roundRect">
            <a:avLst>
              <a:gd name="adj" fmla="val 16667"/>
            </a:avLst>
          </a:prstGeom>
          <a:solidFill>
            <a:srgbClr val="336600"/>
          </a:solidFill>
          <a:ln w="76200">
            <a:solidFill>
              <a:srgbClr val="FF0000"/>
            </a:solidFill>
            <a:round/>
            <a:headEnd/>
            <a:tailEnd/>
          </a:ln>
        </p:spPr>
        <p:txBody>
          <a:bodyPr wrap="none" anchor="ctr"/>
          <a:lstStyle/>
          <a:p>
            <a:endParaRPr lang="el-GR"/>
          </a:p>
        </p:txBody>
      </p:sp>
      <p:sp>
        <p:nvSpPr>
          <p:cNvPr id="153603" name="Text Box 3"/>
          <p:cNvSpPr txBox="1">
            <a:spLocks noChangeArrowheads="1"/>
          </p:cNvSpPr>
          <p:nvPr/>
        </p:nvSpPr>
        <p:spPr bwMode="auto">
          <a:xfrm>
            <a:off x="0" y="0"/>
            <a:ext cx="10134600" cy="1739900"/>
          </a:xfrm>
          <a:prstGeom prst="rect">
            <a:avLst/>
          </a:prstGeom>
          <a:noFill/>
          <a:ln w="9525">
            <a:noFill/>
            <a:miter lim="800000"/>
            <a:headEnd/>
            <a:tailEnd/>
          </a:ln>
        </p:spPr>
        <p:txBody>
          <a:bodyPr>
            <a:spAutoFit/>
          </a:bodyPr>
          <a:lstStyle/>
          <a:p>
            <a:pPr algn="ctr"/>
            <a:r>
              <a:rPr lang="el-GR" sz="3600" b="1">
                <a:solidFill>
                  <a:schemeClr val="bg1"/>
                </a:solidFill>
                <a:latin typeface="Comic Sans MS" pitchFamily="66" charset="0"/>
              </a:rPr>
              <a:t>ΠΡΟΣΟΧΗ ΣΤΙΣ ΣΥΝΘΗΚΕΣ ΠΡΟΣΔΙΟΡΙΣΜΟΥ </a:t>
            </a:r>
          </a:p>
          <a:p>
            <a:pPr algn="ctr"/>
            <a:r>
              <a:rPr lang="el-GR" sz="3600" b="1">
                <a:solidFill>
                  <a:schemeClr val="bg1"/>
                </a:solidFill>
                <a:latin typeface="Comic Sans MS" pitchFamily="66" charset="0"/>
              </a:rPr>
              <a:t>ΤΩΝ ΛΙΠΙΔΑΙΜΙΚΩΝ</a:t>
            </a:r>
            <a:r>
              <a:rPr lang="el-GR" sz="3200" b="1">
                <a:solidFill>
                  <a:schemeClr val="bg1"/>
                </a:solidFill>
                <a:latin typeface="Comic Sans MS" pitchFamily="66" charset="0"/>
              </a:rPr>
              <a:t> </a:t>
            </a:r>
            <a:r>
              <a:rPr lang="el-GR" sz="3600" b="1">
                <a:solidFill>
                  <a:schemeClr val="bg1"/>
                </a:solidFill>
                <a:latin typeface="Comic Sans MS" pitchFamily="66" charset="0"/>
              </a:rPr>
              <a:t>ΠΑΡΑΜΕΤΡΩΝ</a:t>
            </a:r>
          </a:p>
        </p:txBody>
      </p:sp>
      <p:sp>
        <p:nvSpPr>
          <p:cNvPr id="153604" name="Text Box 4"/>
          <p:cNvSpPr txBox="1">
            <a:spLocks noChangeArrowheads="1"/>
          </p:cNvSpPr>
          <p:nvPr/>
        </p:nvSpPr>
        <p:spPr bwMode="auto">
          <a:xfrm>
            <a:off x="465138" y="1989138"/>
            <a:ext cx="9447212" cy="4481512"/>
          </a:xfrm>
          <a:prstGeom prst="rect">
            <a:avLst/>
          </a:prstGeom>
          <a:noFill/>
          <a:ln w="9525">
            <a:noFill/>
            <a:miter lim="800000"/>
            <a:headEnd/>
            <a:tailEnd/>
          </a:ln>
        </p:spPr>
        <p:txBody>
          <a:bodyPr>
            <a:spAutoFit/>
          </a:bodyPr>
          <a:lstStyle/>
          <a:p>
            <a:pPr algn="just">
              <a:spcBef>
                <a:spcPct val="50000"/>
              </a:spcBef>
              <a:buClr>
                <a:srgbClr val="00FFFF"/>
              </a:buClr>
              <a:buFont typeface="Wingdings" pitchFamily="2" charset="2"/>
              <a:buChar char="Ø"/>
            </a:pPr>
            <a:r>
              <a:rPr lang="el-GR" sz="3200" b="1">
                <a:solidFill>
                  <a:srgbClr val="FFFF00"/>
                </a:solidFill>
                <a:latin typeface="Comic Sans MS" pitchFamily="66" charset="0"/>
              </a:rPr>
              <a:t>Νηστεία 12</a:t>
            </a:r>
            <a:r>
              <a:rPr lang="en-US" sz="3200" b="1">
                <a:solidFill>
                  <a:srgbClr val="FFFF00"/>
                </a:solidFill>
                <a:latin typeface="Comic Sans MS" pitchFamily="66" charset="0"/>
              </a:rPr>
              <a:t>h</a:t>
            </a:r>
            <a:endParaRPr lang="el-GR" sz="3200" b="1">
              <a:solidFill>
                <a:srgbClr val="FFFF00"/>
              </a:solidFill>
              <a:latin typeface="Comic Sans MS" pitchFamily="66" charset="0"/>
            </a:endParaRPr>
          </a:p>
          <a:p>
            <a:pPr algn="just">
              <a:spcBef>
                <a:spcPct val="50000"/>
              </a:spcBef>
              <a:buClr>
                <a:srgbClr val="00FFFF"/>
              </a:buClr>
              <a:buFont typeface="Wingdings" pitchFamily="2" charset="2"/>
              <a:buChar char="Ø"/>
            </a:pPr>
            <a:r>
              <a:rPr lang="el-GR" sz="3200" b="1">
                <a:solidFill>
                  <a:srgbClr val="FFFF00"/>
                </a:solidFill>
                <a:latin typeface="Comic Sans MS" pitchFamily="66" charset="0"/>
              </a:rPr>
              <a:t>Μεταβλητότητα των τιμών των λιπιδαιμικών παραμέτρων</a:t>
            </a:r>
          </a:p>
          <a:p>
            <a:pPr algn="just">
              <a:spcBef>
                <a:spcPct val="50000"/>
              </a:spcBef>
              <a:buClr>
                <a:srgbClr val="00FFFF"/>
              </a:buClr>
              <a:buFont typeface="Wingdings" pitchFamily="2" charset="2"/>
              <a:buChar char="Ø"/>
            </a:pPr>
            <a:r>
              <a:rPr lang="el-GR" sz="3200" b="1">
                <a:solidFill>
                  <a:srgbClr val="FFFF00"/>
                </a:solidFill>
                <a:latin typeface="Comic Sans MS" pitchFamily="66" charset="0"/>
              </a:rPr>
              <a:t>Ποιοτικός έλεγχος του εργαστηρίου</a:t>
            </a:r>
          </a:p>
          <a:p>
            <a:pPr algn="just">
              <a:spcBef>
                <a:spcPct val="50000"/>
              </a:spcBef>
              <a:buClr>
                <a:srgbClr val="00FFFF"/>
              </a:buClr>
              <a:buFont typeface="Wingdings" pitchFamily="2" charset="2"/>
              <a:buChar char="Ø"/>
            </a:pPr>
            <a:r>
              <a:rPr lang="el-GR" sz="3200" b="1">
                <a:solidFill>
                  <a:srgbClr val="FFFF00"/>
                </a:solidFill>
                <a:latin typeface="Comic Sans MS" pitchFamily="66" charset="0"/>
              </a:rPr>
              <a:t>Αναβολή του προσδιορισμού των λιπιδίων σε καταστάσεις </a:t>
            </a:r>
            <a:r>
              <a:rPr lang="en-US" sz="3200" b="1">
                <a:solidFill>
                  <a:srgbClr val="FFFF00"/>
                </a:solidFill>
                <a:latin typeface="Comic Sans MS" pitchFamily="66" charset="0"/>
              </a:rPr>
              <a:t>stress</a:t>
            </a:r>
            <a:r>
              <a:rPr lang="el-GR" sz="3200" b="1">
                <a:solidFill>
                  <a:srgbClr val="FFFF00"/>
                </a:solidFill>
                <a:latin typeface="Comic Sans MS" pitchFamily="66" charset="0"/>
              </a:rPr>
              <a:t> </a:t>
            </a:r>
          </a:p>
          <a:p>
            <a:pPr algn="just">
              <a:spcBef>
                <a:spcPct val="50000"/>
              </a:spcBef>
              <a:buClr>
                <a:srgbClr val="00FFFF"/>
              </a:buClr>
              <a:buFont typeface="Wingdings" pitchFamily="2" charset="2"/>
              <a:buChar char="Ø"/>
            </a:pPr>
            <a:r>
              <a:rPr lang="el-GR" sz="3200" b="1">
                <a:solidFill>
                  <a:srgbClr val="FFFF00"/>
                </a:solidFill>
                <a:latin typeface="Comic Sans MS" pitchFamily="66" charset="0"/>
              </a:rPr>
              <a:t>Η σημασία της αιμοσυμπύκνωσης</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104775"/>
            <a:ext cx="8743950" cy="1143000"/>
          </a:xfrm>
          <a:noFill/>
        </p:spPr>
        <p:txBody>
          <a:bodyPr lIns="92075" tIns="46038" rIns="92075" bIns="46038" anchor="t" anchorCtr="1"/>
          <a:lstStyle/>
          <a:p>
            <a:pPr defTabSz="762000" eaLnBrk="1" hangingPunct="1"/>
            <a:r>
              <a:rPr lang="en-US" sz="1800" smtClean="0">
                <a:solidFill>
                  <a:schemeClr val="tx1"/>
                </a:solidFill>
              </a:rPr>
              <a:t/>
            </a:r>
            <a:br>
              <a:rPr lang="en-US" sz="1800" smtClean="0">
                <a:solidFill>
                  <a:schemeClr val="tx1"/>
                </a:solidFill>
              </a:rPr>
            </a:br>
            <a:endParaRPr lang="en-US" sz="1800" smtClean="0">
              <a:solidFill>
                <a:schemeClr val="tx1"/>
              </a:solidFill>
            </a:endParaRPr>
          </a:p>
        </p:txBody>
      </p:sp>
      <p:sp>
        <p:nvSpPr>
          <p:cNvPr id="197635" name="Rectangle 3"/>
          <p:cNvSpPr>
            <a:spLocks noChangeArrowheads="1"/>
          </p:cNvSpPr>
          <p:nvPr/>
        </p:nvSpPr>
        <p:spPr bwMode="auto">
          <a:xfrm>
            <a:off x="1312863" y="4840288"/>
            <a:ext cx="2386012"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6" name="Rectangle 4"/>
          <p:cNvSpPr>
            <a:spLocks noChangeArrowheads="1"/>
          </p:cNvSpPr>
          <p:nvPr/>
        </p:nvSpPr>
        <p:spPr bwMode="auto">
          <a:xfrm>
            <a:off x="3698875" y="4840288"/>
            <a:ext cx="539750"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7" name="Rectangle 5"/>
          <p:cNvSpPr>
            <a:spLocks noChangeArrowheads="1"/>
          </p:cNvSpPr>
          <p:nvPr/>
        </p:nvSpPr>
        <p:spPr bwMode="auto">
          <a:xfrm>
            <a:off x="4243388" y="4840288"/>
            <a:ext cx="631825"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8" name="Rectangle 6"/>
          <p:cNvSpPr>
            <a:spLocks noChangeArrowheads="1"/>
          </p:cNvSpPr>
          <p:nvPr/>
        </p:nvSpPr>
        <p:spPr bwMode="auto">
          <a:xfrm>
            <a:off x="1314450" y="3925888"/>
            <a:ext cx="3467100"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39" name="Rectangle 7"/>
          <p:cNvSpPr>
            <a:spLocks noChangeArrowheads="1"/>
          </p:cNvSpPr>
          <p:nvPr/>
        </p:nvSpPr>
        <p:spPr bwMode="auto">
          <a:xfrm>
            <a:off x="4752975" y="3925888"/>
            <a:ext cx="793750"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0" name="Rectangle 8"/>
          <p:cNvSpPr>
            <a:spLocks noChangeArrowheads="1"/>
          </p:cNvSpPr>
          <p:nvPr/>
        </p:nvSpPr>
        <p:spPr bwMode="auto">
          <a:xfrm>
            <a:off x="5545138" y="3925888"/>
            <a:ext cx="511175"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1" name="Rectangle 9"/>
          <p:cNvSpPr>
            <a:spLocks noChangeArrowheads="1"/>
          </p:cNvSpPr>
          <p:nvPr/>
        </p:nvSpPr>
        <p:spPr bwMode="auto">
          <a:xfrm>
            <a:off x="6042025" y="3925888"/>
            <a:ext cx="827088"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2" name="Rectangle 10"/>
          <p:cNvSpPr>
            <a:spLocks noChangeArrowheads="1"/>
          </p:cNvSpPr>
          <p:nvPr/>
        </p:nvSpPr>
        <p:spPr bwMode="auto">
          <a:xfrm>
            <a:off x="1312863" y="2998788"/>
            <a:ext cx="4478337"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3" name="Rectangle 11"/>
          <p:cNvSpPr>
            <a:spLocks noChangeArrowheads="1"/>
          </p:cNvSpPr>
          <p:nvPr/>
        </p:nvSpPr>
        <p:spPr bwMode="auto">
          <a:xfrm>
            <a:off x="6443663" y="2998788"/>
            <a:ext cx="704850"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4" name="Rectangle 12"/>
          <p:cNvSpPr>
            <a:spLocks noChangeArrowheads="1"/>
          </p:cNvSpPr>
          <p:nvPr/>
        </p:nvSpPr>
        <p:spPr bwMode="auto">
          <a:xfrm>
            <a:off x="5729288" y="2998788"/>
            <a:ext cx="814387"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5" name="Rectangle 13"/>
          <p:cNvSpPr>
            <a:spLocks noChangeArrowheads="1"/>
          </p:cNvSpPr>
          <p:nvPr/>
        </p:nvSpPr>
        <p:spPr bwMode="auto">
          <a:xfrm>
            <a:off x="7143750" y="2998788"/>
            <a:ext cx="357188"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6" name="Rectangle 14"/>
          <p:cNvSpPr>
            <a:spLocks noChangeArrowheads="1"/>
          </p:cNvSpPr>
          <p:nvPr/>
        </p:nvSpPr>
        <p:spPr bwMode="auto">
          <a:xfrm>
            <a:off x="6772275" y="2097088"/>
            <a:ext cx="884238"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7" name="Rectangle 15"/>
          <p:cNvSpPr>
            <a:spLocks noChangeArrowheads="1"/>
          </p:cNvSpPr>
          <p:nvPr/>
        </p:nvSpPr>
        <p:spPr bwMode="auto">
          <a:xfrm>
            <a:off x="7615238" y="2097088"/>
            <a:ext cx="400050"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8" name="Rectangle 16"/>
          <p:cNvSpPr>
            <a:spLocks noChangeArrowheads="1"/>
          </p:cNvSpPr>
          <p:nvPr/>
        </p:nvSpPr>
        <p:spPr bwMode="auto">
          <a:xfrm>
            <a:off x="1314450" y="2097088"/>
            <a:ext cx="5556250"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9" name="Rectangle 17"/>
          <p:cNvSpPr>
            <a:spLocks noChangeArrowheads="1"/>
          </p:cNvSpPr>
          <p:nvPr/>
        </p:nvSpPr>
        <p:spPr bwMode="auto">
          <a:xfrm>
            <a:off x="2884488" y="1347788"/>
            <a:ext cx="4578350" cy="307975"/>
          </a:xfrm>
          <a:prstGeom prst="rect">
            <a:avLst/>
          </a:prstGeom>
          <a:noFill/>
          <a:ln w="9525">
            <a:noFill/>
            <a:miter lim="800000"/>
            <a:headEnd/>
            <a:tailEnd/>
          </a:ln>
        </p:spPr>
        <p:txBody>
          <a:bodyPr lIns="92075" tIns="46038" rIns="92075" bIns="46038">
            <a:spAutoFit/>
          </a:bodyPr>
          <a:lstStyle/>
          <a:p>
            <a:pPr algn="ctr" eaLnBrk="0" hangingPunct="0"/>
            <a:r>
              <a:rPr lang="en-GB" sz="1400" b="1">
                <a:solidFill>
                  <a:srgbClr val="123E8C"/>
                </a:solidFill>
                <a:latin typeface="Verdana" pitchFamily="34" charset="0"/>
              </a:rPr>
              <a:t>Change in LDL-C from baseline (%)</a:t>
            </a:r>
          </a:p>
        </p:txBody>
      </p:sp>
      <p:sp>
        <p:nvSpPr>
          <p:cNvPr id="197650" name="Line 18"/>
          <p:cNvSpPr>
            <a:spLocks noChangeShapeType="1"/>
          </p:cNvSpPr>
          <p:nvPr/>
        </p:nvSpPr>
        <p:spPr bwMode="auto">
          <a:xfrm flipV="1">
            <a:off x="1304925" y="1931988"/>
            <a:ext cx="7683500" cy="0"/>
          </a:xfrm>
          <a:prstGeom prst="line">
            <a:avLst/>
          </a:prstGeom>
          <a:noFill/>
          <a:ln w="25400">
            <a:solidFill>
              <a:schemeClr val="tx1"/>
            </a:solidFill>
            <a:round/>
            <a:headEnd type="none" w="sm" len="sm"/>
            <a:tailEnd type="none" w="sm" len="sm"/>
          </a:ln>
        </p:spPr>
        <p:txBody>
          <a:bodyPr/>
          <a:lstStyle/>
          <a:p>
            <a:endParaRPr lang="el-GR"/>
          </a:p>
        </p:txBody>
      </p:sp>
      <p:sp>
        <p:nvSpPr>
          <p:cNvPr id="197651" name="Line 19"/>
          <p:cNvSpPr>
            <a:spLocks noChangeShapeType="1"/>
          </p:cNvSpPr>
          <p:nvPr/>
        </p:nvSpPr>
        <p:spPr bwMode="auto">
          <a:xfrm flipH="1">
            <a:off x="1312863" y="1933575"/>
            <a:ext cx="0" cy="3727450"/>
          </a:xfrm>
          <a:prstGeom prst="line">
            <a:avLst/>
          </a:prstGeom>
          <a:noFill/>
          <a:ln w="25400">
            <a:solidFill>
              <a:schemeClr val="tx1"/>
            </a:solidFill>
            <a:round/>
            <a:headEnd type="none" w="sm" len="sm"/>
            <a:tailEnd type="none" w="sm" len="sm"/>
          </a:ln>
        </p:spPr>
        <p:txBody>
          <a:bodyPr/>
          <a:lstStyle/>
          <a:p>
            <a:endParaRPr lang="el-GR"/>
          </a:p>
        </p:txBody>
      </p:sp>
      <p:sp>
        <p:nvSpPr>
          <p:cNvPr id="197652" name="Rectangle 20"/>
          <p:cNvSpPr>
            <a:spLocks noChangeArrowheads="1"/>
          </p:cNvSpPr>
          <p:nvPr/>
        </p:nvSpPr>
        <p:spPr bwMode="auto">
          <a:xfrm>
            <a:off x="1177925" y="1639888"/>
            <a:ext cx="295275" cy="277812"/>
          </a:xfrm>
          <a:prstGeom prst="rect">
            <a:avLst/>
          </a:prstGeom>
          <a:noFill/>
          <a:ln w="9525">
            <a:noFill/>
            <a:miter lim="800000"/>
            <a:headEnd/>
            <a:tailEnd/>
          </a:ln>
        </p:spPr>
        <p:txBody>
          <a:bodyPr wrap="none" lIns="92075" tIns="46038" rIns="92075" bIns="46038">
            <a:spAutoFit/>
          </a:bodyPr>
          <a:lstStyle/>
          <a:p>
            <a:pPr algn="r" eaLnBrk="0" hangingPunct="0"/>
            <a:r>
              <a:rPr lang="en-GB" sz="1200" b="1">
                <a:solidFill>
                  <a:srgbClr val="123E8C"/>
                </a:solidFill>
                <a:latin typeface="Verdana" pitchFamily="34" charset="0"/>
              </a:rPr>
              <a:t>0</a:t>
            </a:r>
          </a:p>
        </p:txBody>
      </p:sp>
      <p:sp>
        <p:nvSpPr>
          <p:cNvPr id="197653" name="Rectangle 21"/>
          <p:cNvSpPr>
            <a:spLocks noChangeArrowheads="1"/>
          </p:cNvSpPr>
          <p:nvPr/>
        </p:nvSpPr>
        <p:spPr bwMode="auto">
          <a:xfrm>
            <a:off x="222567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p:txBody>
      </p:sp>
      <p:sp>
        <p:nvSpPr>
          <p:cNvPr id="197654" name="Line 22"/>
          <p:cNvSpPr>
            <a:spLocks noChangeShapeType="1"/>
          </p:cNvSpPr>
          <p:nvPr/>
        </p:nvSpPr>
        <p:spPr bwMode="auto">
          <a:xfrm flipH="1" flipV="1">
            <a:off x="2517775" y="1844675"/>
            <a:ext cx="1588" cy="90488"/>
          </a:xfrm>
          <a:prstGeom prst="line">
            <a:avLst/>
          </a:prstGeom>
          <a:noFill/>
          <a:ln w="12700">
            <a:solidFill>
              <a:srgbClr val="FFFFFF"/>
            </a:solidFill>
            <a:round/>
            <a:headEnd type="none" w="sm" len="sm"/>
            <a:tailEnd type="none" w="sm" len="sm"/>
          </a:ln>
        </p:spPr>
        <p:txBody>
          <a:bodyPr/>
          <a:lstStyle/>
          <a:p>
            <a:endParaRPr lang="el-GR"/>
          </a:p>
        </p:txBody>
      </p:sp>
      <p:sp>
        <p:nvSpPr>
          <p:cNvPr id="197655" name="Line 23"/>
          <p:cNvSpPr>
            <a:spLocks noChangeShapeType="1"/>
          </p:cNvSpPr>
          <p:nvPr/>
        </p:nvSpPr>
        <p:spPr bwMode="auto">
          <a:xfrm flipV="1">
            <a:off x="3729038" y="1844675"/>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6" name="Line 24"/>
          <p:cNvSpPr>
            <a:spLocks noChangeShapeType="1"/>
          </p:cNvSpPr>
          <p:nvPr/>
        </p:nvSpPr>
        <p:spPr bwMode="auto">
          <a:xfrm flipV="1">
            <a:off x="494347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7" name="Line 25"/>
          <p:cNvSpPr>
            <a:spLocks noChangeShapeType="1"/>
          </p:cNvSpPr>
          <p:nvPr/>
        </p:nvSpPr>
        <p:spPr bwMode="auto">
          <a:xfrm flipV="1">
            <a:off x="6170613"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8" name="Line 26"/>
          <p:cNvSpPr>
            <a:spLocks noChangeShapeType="1"/>
          </p:cNvSpPr>
          <p:nvPr/>
        </p:nvSpPr>
        <p:spPr bwMode="auto">
          <a:xfrm flipV="1">
            <a:off x="740092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9" name="Line 27"/>
          <p:cNvSpPr>
            <a:spLocks noChangeShapeType="1"/>
          </p:cNvSpPr>
          <p:nvPr/>
        </p:nvSpPr>
        <p:spPr bwMode="auto">
          <a:xfrm flipV="1">
            <a:off x="8604250"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0" name="Rectangle 28"/>
          <p:cNvSpPr>
            <a:spLocks noChangeArrowheads="1"/>
          </p:cNvSpPr>
          <p:nvPr/>
        </p:nvSpPr>
        <p:spPr bwMode="auto">
          <a:xfrm>
            <a:off x="34750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p:txBody>
      </p:sp>
      <p:sp>
        <p:nvSpPr>
          <p:cNvPr id="197661" name="Rectangle 29"/>
          <p:cNvSpPr>
            <a:spLocks noChangeArrowheads="1"/>
          </p:cNvSpPr>
          <p:nvPr/>
        </p:nvSpPr>
        <p:spPr bwMode="auto">
          <a:xfrm>
            <a:off x="4679950"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–30</a:t>
            </a:r>
          </a:p>
        </p:txBody>
      </p:sp>
      <p:sp>
        <p:nvSpPr>
          <p:cNvPr id="197662" name="Rectangle 30"/>
          <p:cNvSpPr>
            <a:spLocks noChangeArrowheads="1"/>
          </p:cNvSpPr>
          <p:nvPr/>
        </p:nvSpPr>
        <p:spPr bwMode="auto">
          <a:xfrm>
            <a:off x="5918200"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p:txBody>
      </p:sp>
      <p:sp>
        <p:nvSpPr>
          <p:cNvPr id="197663" name="Rectangle 31"/>
          <p:cNvSpPr>
            <a:spLocks noChangeArrowheads="1"/>
          </p:cNvSpPr>
          <p:nvPr/>
        </p:nvSpPr>
        <p:spPr bwMode="auto">
          <a:xfrm>
            <a:off x="712946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–50</a:t>
            </a:r>
          </a:p>
        </p:txBody>
      </p:sp>
      <p:sp>
        <p:nvSpPr>
          <p:cNvPr id="197664" name="Rectangle 32"/>
          <p:cNvSpPr>
            <a:spLocks noChangeArrowheads="1"/>
          </p:cNvSpPr>
          <p:nvPr/>
        </p:nvSpPr>
        <p:spPr bwMode="auto">
          <a:xfrm>
            <a:off x="83518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–60</a:t>
            </a:r>
          </a:p>
        </p:txBody>
      </p:sp>
      <p:sp>
        <p:nvSpPr>
          <p:cNvPr id="197665" name="Rectangle 33"/>
          <p:cNvSpPr>
            <a:spLocks noChangeArrowheads="1"/>
          </p:cNvSpPr>
          <p:nvPr/>
        </p:nvSpPr>
        <p:spPr bwMode="auto">
          <a:xfrm>
            <a:off x="3387725" y="2292350"/>
            <a:ext cx="1312863" cy="647700"/>
          </a:xfrm>
          <a:prstGeom prst="rect">
            <a:avLst/>
          </a:prstGeom>
          <a:noFill/>
          <a:ln w="9525">
            <a:noFill/>
            <a:miter lim="800000"/>
            <a:headEnd/>
            <a:tailEnd/>
          </a:ln>
        </p:spPr>
        <p:txBody>
          <a:bodyPr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a:p>
            <a:pPr algn="ctr" eaLnBrk="0" hangingPunct="0"/>
            <a:r>
              <a:rPr lang="en-GB" sz="1200" b="1">
                <a:solidFill>
                  <a:srgbClr val="123E8C"/>
                </a:solidFill>
                <a:latin typeface="Verdana" pitchFamily="34" charset="0"/>
              </a:rPr>
              <a:t>*</a:t>
            </a:r>
          </a:p>
        </p:txBody>
      </p:sp>
      <p:sp>
        <p:nvSpPr>
          <p:cNvPr id="197666" name="Line 34"/>
          <p:cNvSpPr>
            <a:spLocks noChangeShapeType="1"/>
          </p:cNvSpPr>
          <p:nvPr/>
        </p:nvSpPr>
        <p:spPr bwMode="auto">
          <a:xfrm flipH="1" flipV="1">
            <a:off x="1925638" y="1847850"/>
            <a:ext cx="1587" cy="77788"/>
          </a:xfrm>
          <a:prstGeom prst="line">
            <a:avLst/>
          </a:prstGeom>
          <a:noFill/>
          <a:ln w="12700">
            <a:solidFill>
              <a:srgbClr val="FFFFFF"/>
            </a:solidFill>
            <a:round/>
            <a:headEnd type="none" w="sm" len="sm"/>
            <a:tailEnd type="none" w="sm" len="sm"/>
          </a:ln>
        </p:spPr>
        <p:txBody>
          <a:bodyPr/>
          <a:lstStyle/>
          <a:p>
            <a:endParaRPr lang="el-GR"/>
          </a:p>
        </p:txBody>
      </p:sp>
      <p:sp>
        <p:nvSpPr>
          <p:cNvPr id="197667" name="Line 35"/>
          <p:cNvSpPr>
            <a:spLocks noChangeShapeType="1"/>
          </p:cNvSpPr>
          <p:nvPr/>
        </p:nvSpPr>
        <p:spPr bwMode="auto">
          <a:xfrm flipV="1">
            <a:off x="3136900" y="1844675"/>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8" name="Line 36"/>
          <p:cNvSpPr>
            <a:spLocks noChangeShapeType="1"/>
          </p:cNvSpPr>
          <p:nvPr/>
        </p:nvSpPr>
        <p:spPr bwMode="auto">
          <a:xfrm flipV="1">
            <a:off x="4351338"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9" name="Line 37"/>
          <p:cNvSpPr>
            <a:spLocks noChangeShapeType="1"/>
          </p:cNvSpPr>
          <p:nvPr/>
        </p:nvSpPr>
        <p:spPr bwMode="auto">
          <a:xfrm flipV="1">
            <a:off x="5576888"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0" name="Line 38"/>
          <p:cNvSpPr>
            <a:spLocks noChangeShapeType="1"/>
          </p:cNvSpPr>
          <p:nvPr/>
        </p:nvSpPr>
        <p:spPr bwMode="auto">
          <a:xfrm flipV="1">
            <a:off x="6805613"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1" name="Line 39"/>
          <p:cNvSpPr>
            <a:spLocks noChangeShapeType="1"/>
          </p:cNvSpPr>
          <p:nvPr/>
        </p:nvSpPr>
        <p:spPr bwMode="auto">
          <a:xfrm flipV="1">
            <a:off x="801052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2" name="Rectangle 40"/>
          <p:cNvSpPr>
            <a:spLocks noChangeArrowheads="1"/>
          </p:cNvSpPr>
          <p:nvPr/>
        </p:nvSpPr>
        <p:spPr bwMode="auto">
          <a:xfrm>
            <a:off x="1684338" y="1639888"/>
            <a:ext cx="403225"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a:t>
            </a:r>
          </a:p>
        </p:txBody>
      </p:sp>
      <p:sp>
        <p:nvSpPr>
          <p:cNvPr id="197673" name="Rectangle 41"/>
          <p:cNvSpPr>
            <a:spLocks noChangeArrowheads="1"/>
          </p:cNvSpPr>
          <p:nvPr/>
        </p:nvSpPr>
        <p:spPr bwMode="auto">
          <a:xfrm>
            <a:off x="284321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–15</a:t>
            </a:r>
          </a:p>
        </p:txBody>
      </p:sp>
      <p:sp>
        <p:nvSpPr>
          <p:cNvPr id="197674" name="Rectangle 42"/>
          <p:cNvSpPr>
            <a:spLocks noChangeArrowheads="1"/>
          </p:cNvSpPr>
          <p:nvPr/>
        </p:nvSpPr>
        <p:spPr bwMode="auto">
          <a:xfrm>
            <a:off x="40465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–25</a:t>
            </a:r>
          </a:p>
        </p:txBody>
      </p:sp>
      <p:sp>
        <p:nvSpPr>
          <p:cNvPr id="197675" name="Rectangle 43"/>
          <p:cNvSpPr>
            <a:spLocks noChangeArrowheads="1"/>
          </p:cNvSpPr>
          <p:nvPr/>
        </p:nvSpPr>
        <p:spPr bwMode="auto">
          <a:xfrm>
            <a:off x="528637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–35</a:t>
            </a:r>
          </a:p>
        </p:txBody>
      </p:sp>
      <p:sp>
        <p:nvSpPr>
          <p:cNvPr id="197676" name="Rectangle 44"/>
          <p:cNvSpPr>
            <a:spLocks noChangeArrowheads="1"/>
          </p:cNvSpPr>
          <p:nvPr/>
        </p:nvSpPr>
        <p:spPr bwMode="auto">
          <a:xfrm>
            <a:off x="649446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–45</a:t>
            </a:r>
          </a:p>
        </p:txBody>
      </p:sp>
      <p:sp>
        <p:nvSpPr>
          <p:cNvPr id="197677" name="Rectangle 45"/>
          <p:cNvSpPr>
            <a:spLocks noChangeArrowheads="1"/>
          </p:cNvSpPr>
          <p:nvPr/>
        </p:nvSpPr>
        <p:spPr bwMode="auto">
          <a:xfrm>
            <a:off x="771842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–55</a:t>
            </a:r>
          </a:p>
        </p:txBody>
      </p:sp>
      <p:sp>
        <p:nvSpPr>
          <p:cNvPr id="197678" name="Rectangle 46"/>
          <p:cNvSpPr>
            <a:spLocks noChangeArrowheads="1"/>
          </p:cNvSpPr>
          <p:nvPr/>
        </p:nvSpPr>
        <p:spPr bwMode="auto">
          <a:xfrm>
            <a:off x="6970713" y="2249488"/>
            <a:ext cx="457200" cy="647700"/>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a:p>
            <a:pPr algn="ctr" eaLnBrk="0" hangingPunct="0"/>
            <a:r>
              <a:rPr lang="en-GB" sz="1200" b="1">
                <a:solidFill>
                  <a:srgbClr val="123E8C"/>
                </a:solidFill>
                <a:latin typeface="Verdana" pitchFamily="34" charset="0"/>
                <a:cs typeface="Arial" pitchFamily="34" charset="0"/>
              </a:rPr>
              <a:t>†</a:t>
            </a:r>
          </a:p>
        </p:txBody>
      </p:sp>
      <p:sp>
        <p:nvSpPr>
          <p:cNvPr id="197679" name="Rectangle 47"/>
          <p:cNvSpPr>
            <a:spLocks noChangeArrowheads="1"/>
          </p:cNvSpPr>
          <p:nvPr/>
        </p:nvSpPr>
        <p:spPr bwMode="auto">
          <a:xfrm>
            <a:off x="7570788" y="2252663"/>
            <a:ext cx="457200" cy="647700"/>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a:p>
            <a:pPr algn="ctr" eaLnBrk="0" hangingPunct="0"/>
            <a:r>
              <a:rPr lang="en-GB" sz="1200">
                <a:solidFill>
                  <a:srgbClr val="123E8C"/>
                </a:solidFill>
                <a:latin typeface="Verdana" pitchFamily="34" charset="0"/>
                <a:cs typeface="Arial" pitchFamily="34" charset="0"/>
              </a:rPr>
              <a:t>‡</a:t>
            </a:r>
          </a:p>
        </p:txBody>
      </p:sp>
      <p:sp>
        <p:nvSpPr>
          <p:cNvPr id="197680" name="Rectangle 48"/>
          <p:cNvSpPr>
            <a:spLocks noChangeArrowheads="1"/>
          </p:cNvSpPr>
          <p:nvPr/>
        </p:nvSpPr>
        <p:spPr bwMode="auto">
          <a:xfrm>
            <a:off x="3317875" y="314483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dirty="0">
                <a:solidFill>
                  <a:srgbClr val="FF0000"/>
                </a:solidFill>
                <a:latin typeface="Verdana" pitchFamily="34" charset="0"/>
              </a:rPr>
              <a:t>10</a:t>
            </a:r>
          </a:p>
          <a:p>
            <a:pPr algn="ctr" eaLnBrk="0" hangingPunct="0"/>
            <a:r>
              <a:rPr lang="en-GB" sz="1200" b="1" dirty="0">
                <a:solidFill>
                  <a:srgbClr val="FF0000"/>
                </a:solidFill>
                <a:latin typeface="Verdana" pitchFamily="34" charset="0"/>
              </a:rPr>
              <a:t>mg</a:t>
            </a:r>
          </a:p>
        </p:txBody>
      </p:sp>
      <p:sp>
        <p:nvSpPr>
          <p:cNvPr id="197681" name="Rectangle 49"/>
          <p:cNvSpPr>
            <a:spLocks noChangeArrowheads="1"/>
          </p:cNvSpPr>
          <p:nvPr/>
        </p:nvSpPr>
        <p:spPr bwMode="auto">
          <a:xfrm>
            <a:off x="5908675" y="31511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dirty="0">
                <a:solidFill>
                  <a:srgbClr val="FF0000"/>
                </a:solidFill>
                <a:latin typeface="Verdana" pitchFamily="34" charset="0"/>
              </a:rPr>
              <a:t>20</a:t>
            </a:r>
          </a:p>
          <a:p>
            <a:pPr algn="ctr" eaLnBrk="0" hangingPunct="0"/>
            <a:r>
              <a:rPr lang="en-GB" sz="1200" b="1" dirty="0">
                <a:solidFill>
                  <a:srgbClr val="FF0000"/>
                </a:solidFill>
                <a:latin typeface="Verdana" pitchFamily="34" charset="0"/>
              </a:rPr>
              <a:t>mg</a:t>
            </a:r>
          </a:p>
        </p:txBody>
      </p:sp>
      <p:sp>
        <p:nvSpPr>
          <p:cNvPr id="197682" name="Rectangle 50"/>
          <p:cNvSpPr>
            <a:spLocks noChangeArrowheads="1"/>
          </p:cNvSpPr>
          <p:nvPr/>
        </p:nvSpPr>
        <p:spPr bwMode="auto">
          <a:xfrm>
            <a:off x="7061200" y="3151188"/>
            <a:ext cx="509588"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dirty="0">
                <a:solidFill>
                  <a:srgbClr val="FF0000"/>
                </a:solidFill>
                <a:latin typeface="Verdana" pitchFamily="34" charset="0"/>
              </a:rPr>
              <a:t> 80</a:t>
            </a:r>
          </a:p>
          <a:p>
            <a:pPr algn="ctr" eaLnBrk="0" hangingPunct="0"/>
            <a:r>
              <a:rPr lang="en-GB" sz="1200" b="1" dirty="0">
                <a:solidFill>
                  <a:srgbClr val="FF0000"/>
                </a:solidFill>
                <a:latin typeface="Verdana" pitchFamily="34" charset="0"/>
              </a:rPr>
              <a:t> mg</a:t>
            </a:r>
          </a:p>
        </p:txBody>
      </p:sp>
      <p:sp>
        <p:nvSpPr>
          <p:cNvPr id="197683" name="Rectangle 51"/>
          <p:cNvSpPr>
            <a:spLocks noChangeArrowheads="1"/>
          </p:cNvSpPr>
          <p:nvPr/>
        </p:nvSpPr>
        <p:spPr bwMode="auto">
          <a:xfrm>
            <a:off x="2762250" y="404653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p:txBody>
      </p:sp>
      <p:sp>
        <p:nvSpPr>
          <p:cNvPr id="197684" name="Rectangle 52"/>
          <p:cNvSpPr>
            <a:spLocks noChangeArrowheads="1"/>
          </p:cNvSpPr>
          <p:nvPr/>
        </p:nvSpPr>
        <p:spPr bwMode="auto">
          <a:xfrm>
            <a:off x="4918075"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p:txBody>
      </p:sp>
      <p:sp>
        <p:nvSpPr>
          <p:cNvPr id="197685" name="Rectangle 53"/>
          <p:cNvSpPr>
            <a:spLocks noChangeArrowheads="1"/>
          </p:cNvSpPr>
          <p:nvPr/>
        </p:nvSpPr>
        <p:spPr bwMode="auto">
          <a:xfrm>
            <a:off x="5584825"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p:txBody>
      </p:sp>
      <p:sp>
        <p:nvSpPr>
          <p:cNvPr id="197686" name="Rectangle 54"/>
          <p:cNvSpPr>
            <a:spLocks noChangeArrowheads="1"/>
          </p:cNvSpPr>
          <p:nvPr/>
        </p:nvSpPr>
        <p:spPr bwMode="auto">
          <a:xfrm>
            <a:off x="6227763"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80</a:t>
            </a:r>
          </a:p>
          <a:p>
            <a:pPr algn="ctr" eaLnBrk="0" hangingPunct="0"/>
            <a:r>
              <a:rPr lang="en-GB" sz="1200" b="1">
                <a:solidFill>
                  <a:srgbClr val="123E8C"/>
                </a:solidFill>
                <a:latin typeface="Verdana" pitchFamily="34" charset="0"/>
              </a:rPr>
              <a:t>mg</a:t>
            </a:r>
          </a:p>
        </p:txBody>
      </p:sp>
      <p:sp>
        <p:nvSpPr>
          <p:cNvPr id="197687" name="Rectangle 55"/>
          <p:cNvSpPr>
            <a:spLocks noChangeArrowheads="1"/>
          </p:cNvSpPr>
          <p:nvPr/>
        </p:nvSpPr>
        <p:spPr bwMode="auto">
          <a:xfrm>
            <a:off x="2300288" y="4997450"/>
            <a:ext cx="457200" cy="461963"/>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p:txBody>
      </p:sp>
      <p:sp>
        <p:nvSpPr>
          <p:cNvPr id="197688" name="Rectangle 56"/>
          <p:cNvSpPr>
            <a:spLocks noChangeArrowheads="1"/>
          </p:cNvSpPr>
          <p:nvPr/>
        </p:nvSpPr>
        <p:spPr bwMode="auto">
          <a:xfrm>
            <a:off x="3784600" y="5003800"/>
            <a:ext cx="457200" cy="461963"/>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p:txBody>
      </p:sp>
      <p:sp>
        <p:nvSpPr>
          <p:cNvPr id="197689" name="Rectangle 57"/>
          <p:cNvSpPr>
            <a:spLocks noChangeArrowheads="1"/>
          </p:cNvSpPr>
          <p:nvPr/>
        </p:nvSpPr>
        <p:spPr bwMode="auto">
          <a:xfrm>
            <a:off x="4400550" y="49926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p:txBody>
      </p:sp>
      <p:sp>
        <p:nvSpPr>
          <p:cNvPr id="197690" name="Text Box 58"/>
          <p:cNvSpPr txBox="1">
            <a:spLocks noChangeArrowheads="1"/>
          </p:cNvSpPr>
          <p:nvPr/>
        </p:nvSpPr>
        <p:spPr bwMode="auto">
          <a:xfrm>
            <a:off x="8215313" y="2214563"/>
            <a:ext cx="1968500" cy="584200"/>
          </a:xfrm>
          <a:prstGeom prst="rect">
            <a:avLst/>
          </a:prstGeom>
          <a:noFill/>
          <a:ln w="28575">
            <a:solidFill>
              <a:schemeClr val="accent1"/>
            </a:solidFill>
            <a:miter lim="800000"/>
            <a:headEnd type="none" w="sm" len="sm"/>
            <a:tailEnd type="none" w="sm" len="sm"/>
          </a:ln>
        </p:spPr>
        <p:txBody>
          <a:bodyPr>
            <a:spAutoFit/>
          </a:bodyPr>
          <a:lstStyle/>
          <a:p>
            <a:pPr algn="ctr" eaLnBrk="0" hangingPunct="0"/>
            <a:r>
              <a:rPr lang="en-GB" sz="1600" b="1" dirty="0" err="1">
                <a:solidFill>
                  <a:srgbClr val="FF0000"/>
                </a:solidFill>
                <a:latin typeface="Verdana" pitchFamily="34" charset="0"/>
              </a:rPr>
              <a:t>Rosuvastatin</a:t>
            </a:r>
            <a:endParaRPr lang="en-GB" sz="1600" b="1" dirty="0">
              <a:solidFill>
                <a:srgbClr val="FF0000"/>
              </a:solidFill>
              <a:latin typeface="Verdana" pitchFamily="34" charset="0"/>
            </a:endParaRPr>
          </a:p>
          <a:p>
            <a:pPr algn="ctr" eaLnBrk="0" hangingPunct="0"/>
            <a:r>
              <a:rPr lang="en-GB" sz="1600" b="1" dirty="0">
                <a:solidFill>
                  <a:srgbClr val="FF0000"/>
                </a:solidFill>
                <a:latin typeface="Verdana" pitchFamily="34" charset="0"/>
              </a:rPr>
              <a:t>2003</a:t>
            </a:r>
            <a:endParaRPr lang="en-US" sz="1600" b="1" dirty="0">
              <a:solidFill>
                <a:srgbClr val="FF0000"/>
              </a:solidFill>
              <a:latin typeface="Verdana" pitchFamily="34" charset="0"/>
            </a:endParaRPr>
          </a:p>
        </p:txBody>
      </p:sp>
      <p:sp>
        <p:nvSpPr>
          <p:cNvPr id="197691" name="Line 59"/>
          <p:cNvSpPr>
            <a:spLocks noChangeShapeType="1"/>
          </p:cNvSpPr>
          <p:nvPr/>
        </p:nvSpPr>
        <p:spPr bwMode="auto">
          <a:xfrm flipH="1">
            <a:off x="8004175" y="1920875"/>
            <a:ext cx="11113" cy="3752850"/>
          </a:xfrm>
          <a:prstGeom prst="line">
            <a:avLst/>
          </a:prstGeom>
          <a:noFill/>
          <a:ln w="28575">
            <a:solidFill>
              <a:schemeClr val="tx1"/>
            </a:solidFill>
            <a:prstDash val="dash"/>
            <a:round/>
            <a:headEnd type="none" w="sm" len="sm"/>
            <a:tailEnd type="none" w="sm" len="sm"/>
          </a:ln>
        </p:spPr>
        <p:txBody>
          <a:bodyPr/>
          <a:lstStyle/>
          <a:p>
            <a:endParaRPr lang="el-GR"/>
          </a:p>
        </p:txBody>
      </p:sp>
      <p:sp>
        <p:nvSpPr>
          <p:cNvPr id="197692" name="Rectangle 60"/>
          <p:cNvSpPr>
            <a:spLocks noChangeArrowheads="1"/>
          </p:cNvSpPr>
          <p:nvPr/>
        </p:nvSpPr>
        <p:spPr bwMode="auto">
          <a:xfrm>
            <a:off x="6634163" y="31511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dirty="0">
                <a:solidFill>
                  <a:srgbClr val="FF0000"/>
                </a:solidFill>
                <a:latin typeface="Verdana" pitchFamily="34" charset="0"/>
              </a:rPr>
              <a:t>40</a:t>
            </a:r>
          </a:p>
          <a:p>
            <a:pPr algn="ctr" eaLnBrk="0" hangingPunct="0"/>
            <a:r>
              <a:rPr lang="en-GB" sz="1200" b="1" dirty="0">
                <a:solidFill>
                  <a:srgbClr val="FF0000"/>
                </a:solidFill>
                <a:latin typeface="Verdana" pitchFamily="34" charset="0"/>
              </a:rPr>
              <a:t>mg</a:t>
            </a:r>
          </a:p>
        </p:txBody>
      </p:sp>
      <p:sp>
        <p:nvSpPr>
          <p:cNvPr id="197693" name="Rectangle 61"/>
          <p:cNvSpPr>
            <a:spLocks noChangeArrowheads="1"/>
          </p:cNvSpPr>
          <p:nvPr/>
        </p:nvSpPr>
        <p:spPr bwMode="auto">
          <a:xfrm>
            <a:off x="233363" y="6132513"/>
            <a:ext cx="7823200" cy="671512"/>
          </a:xfrm>
          <a:prstGeom prst="rect">
            <a:avLst/>
          </a:prstGeom>
          <a:noFill/>
          <a:ln w="9525">
            <a:noFill/>
            <a:miter lim="800000"/>
            <a:headEnd/>
            <a:tailEnd/>
          </a:ln>
        </p:spPr>
        <p:txBody>
          <a:bodyPr lIns="0" tIns="0" rIns="0" bIns="0">
            <a:spAutoFit/>
          </a:bodyPr>
          <a:lstStyle/>
          <a:p>
            <a:pPr marL="114300" indent="-114300" eaLnBrk="0" hangingPunct="0"/>
            <a:r>
              <a:rPr lang="en-US" sz="800" i="1">
                <a:solidFill>
                  <a:srgbClr val="123E8C"/>
                </a:solidFill>
                <a:latin typeface="Verdana" pitchFamily="34" charset="0"/>
              </a:rPr>
              <a:t>*</a:t>
            </a:r>
            <a:r>
              <a:rPr lang="en-US" sz="800">
                <a:solidFill>
                  <a:srgbClr val="123E8C"/>
                </a:solidFill>
                <a:latin typeface="Verdana" pitchFamily="34" charset="0"/>
              </a:rPr>
              <a:t>p&lt;0.002 vs atorvastatin 10 mg; simvastatin 10, 20, 40 mg; pravastatin 10, 20, 40 mg</a:t>
            </a:r>
          </a:p>
          <a:p>
            <a:pPr marL="114300" indent="-114300" eaLnBrk="0" hangingPunct="0"/>
            <a:r>
              <a:rPr lang="en-US" sz="800">
                <a:solidFill>
                  <a:srgbClr val="123E8C"/>
                </a:solidFill>
                <a:latin typeface="Verdana" pitchFamily="34" charset="0"/>
                <a:cs typeface="Arial" pitchFamily="34" charset="0"/>
              </a:rPr>
              <a:t>†</a:t>
            </a:r>
            <a:r>
              <a:rPr lang="en-US" sz="800">
                <a:solidFill>
                  <a:srgbClr val="123E8C"/>
                </a:solidFill>
                <a:latin typeface="Verdana" pitchFamily="34" charset="0"/>
              </a:rPr>
              <a:t>p&lt;0.002 vs atorvastatin 20, 40 mg; simvastatin 20, 40, 80 mg; pravastatin 20, 40 mg</a:t>
            </a:r>
          </a:p>
          <a:p>
            <a:pPr marL="114300" indent="-114300" eaLnBrk="0" hangingPunct="0"/>
            <a:r>
              <a:rPr lang="en-US" sz="800">
                <a:solidFill>
                  <a:srgbClr val="123E8C"/>
                </a:solidFill>
                <a:latin typeface="Verdana" pitchFamily="34" charset="0"/>
              </a:rPr>
              <a:t>‡p&lt;0.002 vs atorvastatin 40 mg; simvastatin 40, 80 mg; pravastatin 40 mg</a:t>
            </a:r>
          </a:p>
          <a:p>
            <a:pPr marL="114300" indent="-114300" eaLnBrk="0" hangingPunct="0"/>
            <a:endParaRPr lang="en-US" sz="800">
              <a:solidFill>
                <a:srgbClr val="123E8C"/>
              </a:solidFill>
              <a:latin typeface="Verdana" pitchFamily="34" charset="0"/>
            </a:endParaRPr>
          </a:p>
          <a:p>
            <a:pPr marL="114300" indent="-114300" eaLnBrk="0" hangingPunct="0"/>
            <a:r>
              <a:rPr lang="en-US" sz="1100">
                <a:solidFill>
                  <a:srgbClr val="123E8C"/>
                </a:solidFill>
                <a:latin typeface="Verdana" pitchFamily="34" charset="0"/>
              </a:rPr>
              <a:t>Adapted from Jones PH et al. </a:t>
            </a:r>
            <a:r>
              <a:rPr lang="en-US" sz="1100" i="1">
                <a:solidFill>
                  <a:srgbClr val="123E8C"/>
                </a:solidFill>
                <a:latin typeface="Verdana" pitchFamily="34" charset="0"/>
              </a:rPr>
              <a:t>Am J Cardiol</a:t>
            </a:r>
            <a:r>
              <a:rPr lang="en-US" sz="1100">
                <a:solidFill>
                  <a:srgbClr val="123E8C"/>
                </a:solidFill>
                <a:latin typeface="Verdana" pitchFamily="34" charset="0"/>
              </a:rPr>
              <a:t> 2003;92:152–160</a:t>
            </a:r>
            <a:r>
              <a:rPr lang="en-US" sz="1200">
                <a:solidFill>
                  <a:srgbClr val="123E8C"/>
                </a:solidFill>
                <a:latin typeface="Verdana" pitchFamily="34" charset="0"/>
              </a:rPr>
              <a:t> </a:t>
            </a:r>
          </a:p>
        </p:txBody>
      </p:sp>
      <p:sp>
        <p:nvSpPr>
          <p:cNvPr id="197694" name="Text Box 62"/>
          <p:cNvSpPr txBox="1">
            <a:spLocks noChangeArrowheads="1"/>
          </p:cNvSpPr>
          <p:nvPr/>
        </p:nvSpPr>
        <p:spPr bwMode="auto">
          <a:xfrm>
            <a:off x="8215313" y="4030663"/>
            <a:ext cx="1968500" cy="584200"/>
          </a:xfrm>
          <a:prstGeom prst="rect">
            <a:avLst/>
          </a:prstGeom>
          <a:noFill/>
          <a:ln w="28575">
            <a:solidFill>
              <a:srgbClr val="FFFF00"/>
            </a:solidFill>
            <a:miter lim="800000"/>
            <a:headEnd type="none" w="sm" len="sm"/>
            <a:tailEnd type="none" w="sm" len="sm"/>
          </a:ln>
        </p:spPr>
        <p:txBody>
          <a:bodyPr>
            <a:spAutoFit/>
          </a:bodyPr>
          <a:lstStyle/>
          <a:p>
            <a:pPr algn="ctr" eaLnBrk="0" hangingPunct="0"/>
            <a:r>
              <a:rPr lang="en-GB" sz="1600" b="1" dirty="0" err="1">
                <a:solidFill>
                  <a:srgbClr val="FF0000"/>
                </a:solidFill>
                <a:latin typeface="Verdana" pitchFamily="34" charset="0"/>
              </a:rPr>
              <a:t>simvastatin</a:t>
            </a:r>
            <a:endParaRPr lang="en-GB" sz="1600" b="1" dirty="0">
              <a:solidFill>
                <a:srgbClr val="FF0000"/>
              </a:solidFill>
              <a:latin typeface="Verdana" pitchFamily="34" charset="0"/>
            </a:endParaRPr>
          </a:p>
          <a:p>
            <a:pPr algn="ctr" eaLnBrk="0" hangingPunct="0"/>
            <a:r>
              <a:rPr lang="en-GB" sz="1600" b="1" dirty="0">
                <a:solidFill>
                  <a:srgbClr val="FF0000"/>
                </a:solidFill>
                <a:latin typeface="Verdana" pitchFamily="34" charset="0"/>
              </a:rPr>
              <a:t>1990</a:t>
            </a:r>
            <a:endParaRPr lang="en-US" sz="1600" b="1" dirty="0">
              <a:solidFill>
                <a:srgbClr val="FF0000"/>
              </a:solidFill>
              <a:latin typeface="Verdana" pitchFamily="34" charset="0"/>
            </a:endParaRPr>
          </a:p>
        </p:txBody>
      </p:sp>
      <p:sp>
        <p:nvSpPr>
          <p:cNvPr id="197695" name="Text Box 63"/>
          <p:cNvSpPr txBox="1">
            <a:spLocks noChangeArrowheads="1"/>
          </p:cNvSpPr>
          <p:nvPr/>
        </p:nvSpPr>
        <p:spPr bwMode="auto">
          <a:xfrm>
            <a:off x="8215313" y="3065463"/>
            <a:ext cx="1968500" cy="584200"/>
          </a:xfrm>
          <a:prstGeom prst="rect">
            <a:avLst/>
          </a:prstGeom>
          <a:noFill/>
          <a:ln w="28575">
            <a:solidFill>
              <a:schemeClr val="accent2"/>
            </a:solidFill>
            <a:miter lim="800000"/>
            <a:headEnd type="none" w="sm" len="sm"/>
            <a:tailEnd type="none" w="sm" len="sm"/>
          </a:ln>
        </p:spPr>
        <p:txBody>
          <a:bodyPr>
            <a:spAutoFit/>
          </a:bodyPr>
          <a:lstStyle/>
          <a:p>
            <a:pPr algn="ctr" eaLnBrk="0" hangingPunct="0"/>
            <a:r>
              <a:rPr lang="en-GB" sz="1600" b="1" dirty="0" err="1">
                <a:solidFill>
                  <a:srgbClr val="FF0000"/>
                </a:solidFill>
                <a:latin typeface="Verdana" pitchFamily="34" charset="0"/>
              </a:rPr>
              <a:t>atorvastatin</a:t>
            </a:r>
            <a:endParaRPr lang="en-GB" sz="1600" b="1" dirty="0">
              <a:solidFill>
                <a:srgbClr val="FF0000"/>
              </a:solidFill>
              <a:latin typeface="Verdana" pitchFamily="34" charset="0"/>
            </a:endParaRPr>
          </a:p>
          <a:p>
            <a:pPr algn="ctr" eaLnBrk="0" hangingPunct="0"/>
            <a:r>
              <a:rPr lang="en-GB" sz="1600" b="1" dirty="0">
                <a:solidFill>
                  <a:srgbClr val="FF0000"/>
                </a:solidFill>
                <a:latin typeface="Verdana" pitchFamily="34" charset="0"/>
              </a:rPr>
              <a:t>1998</a:t>
            </a:r>
            <a:endParaRPr lang="en-US" sz="1600" b="1" dirty="0">
              <a:solidFill>
                <a:srgbClr val="FF0000"/>
              </a:solidFill>
              <a:latin typeface="Verdana" pitchFamily="34" charset="0"/>
            </a:endParaRPr>
          </a:p>
        </p:txBody>
      </p:sp>
      <p:sp>
        <p:nvSpPr>
          <p:cNvPr id="197696" name="Text Box 64"/>
          <p:cNvSpPr txBox="1">
            <a:spLocks noChangeArrowheads="1"/>
          </p:cNvSpPr>
          <p:nvPr/>
        </p:nvSpPr>
        <p:spPr bwMode="auto">
          <a:xfrm>
            <a:off x="8215313" y="4995863"/>
            <a:ext cx="1968500" cy="584200"/>
          </a:xfrm>
          <a:prstGeom prst="rect">
            <a:avLst/>
          </a:prstGeom>
          <a:noFill/>
          <a:ln w="28575">
            <a:solidFill>
              <a:schemeClr val="bg2"/>
            </a:solidFill>
            <a:miter lim="800000"/>
            <a:headEnd type="none" w="sm" len="sm"/>
            <a:tailEnd type="none" w="sm" len="sm"/>
          </a:ln>
        </p:spPr>
        <p:txBody>
          <a:bodyPr>
            <a:spAutoFit/>
          </a:bodyPr>
          <a:lstStyle/>
          <a:p>
            <a:pPr algn="ctr" eaLnBrk="0" hangingPunct="0"/>
            <a:r>
              <a:rPr lang="en-GB" sz="1600" b="1" dirty="0" err="1">
                <a:solidFill>
                  <a:srgbClr val="FF0000"/>
                </a:solidFill>
                <a:latin typeface="Verdana" pitchFamily="34" charset="0"/>
              </a:rPr>
              <a:t>pravastatin</a:t>
            </a:r>
            <a:endParaRPr lang="en-GB" sz="1600" b="1" dirty="0">
              <a:solidFill>
                <a:srgbClr val="FF0000"/>
              </a:solidFill>
              <a:latin typeface="Verdana" pitchFamily="34" charset="0"/>
            </a:endParaRPr>
          </a:p>
          <a:p>
            <a:pPr algn="ctr" eaLnBrk="0" hangingPunct="0"/>
            <a:r>
              <a:rPr lang="en-GB" sz="1600" b="1" dirty="0">
                <a:solidFill>
                  <a:srgbClr val="FF0000"/>
                </a:solidFill>
                <a:latin typeface="Verdana" pitchFamily="34" charset="0"/>
              </a:rPr>
              <a:t>1993</a:t>
            </a:r>
            <a:endParaRPr lang="en-US" sz="1600" b="1" dirty="0">
              <a:solidFill>
                <a:srgbClr val="FF0000"/>
              </a:solidFill>
              <a:latin typeface="Verdana" pitchFamily="34" charset="0"/>
            </a:endParaRPr>
          </a:p>
        </p:txBody>
      </p:sp>
      <p:sp>
        <p:nvSpPr>
          <p:cNvPr id="197697" name="Rectangle 65"/>
          <p:cNvSpPr>
            <a:spLocks noChangeArrowheads="1"/>
          </p:cNvSpPr>
          <p:nvPr/>
        </p:nvSpPr>
        <p:spPr bwMode="auto">
          <a:xfrm>
            <a:off x="231775" y="63500"/>
            <a:ext cx="9869488" cy="830263"/>
          </a:xfrm>
          <a:prstGeom prst="rect">
            <a:avLst/>
          </a:prstGeom>
          <a:noFill/>
          <a:ln w="9525">
            <a:noFill/>
            <a:miter lim="800000"/>
            <a:headEnd/>
            <a:tailEnd/>
          </a:ln>
        </p:spPr>
        <p:txBody>
          <a:bodyPr>
            <a:spAutoFit/>
          </a:bodyPr>
          <a:lstStyle/>
          <a:p>
            <a:pPr algn="ctr" eaLnBrk="0" hangingPunct="0"/>
            <a:r>
              <a:rPr lang="nl-BE" b="1">
                <a:solidFill>
                  <a:srgbClr val="123E8C"/>
                </a:solidFill>
                <a:latin typeface="Arial" pitchFamily="34" charset="0"/>
              </a:rPr>
              <a:t>Statin development: </a:t>
            </a:r>
            <a:br>
              <a:rPr lang="nl-BE" b="1">
                <a:solidFill>
                  <a:srgbClr val="123E8C"/>
                </a:solidFill>
                <a:latin typeface="Arial" pitchFamily="34" charset="0"/>
              </a:rPr>
            </a:br>
            <a:r>
              <a:rPr lang="nl-BE" b="1">
                <a:solidFill>
                  <a:srgbClr val="123E8C"/>
                </a:solidFill>
                <a:latin typeface="Arial" pitchFamily="34" charset="0"/>
              </a:rPr>
              <a:t>Evolution towards more powerful molecules</a:t>
            </a:r>
            <a:endParaRPr lang="en-GB" b="1">
              <a:solidFill>
                <a:srgbClr val="123E8C"/>
              </a:solidFill>
              <a:latin typeface="Arial" pitchFamily="34" charset="0"/>
            </a:endParaRPr>
          </a:p>
        </p:txBody>
      </p:sp>
      <p:sp>
        <p:nvSpPr>
          <p:cNvPr id="68" name="67 - Ορθογώνιο"/>
          <p:cNvSpPr/>
          <p:nvPr/>
        </p:nvSpPr>
        <p:spPr>
          <a:xfrm>
            <a:off x="8286750" y="6215063"/>
            <a:ext cx="2000250" cy="6429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p:cNvPicPr>
            <a:picLocks noChangeAspect="1" noChangeArrowheads="1"/>
          </p:cNvPicPr>
          <p:nvPr/>
        </p:nvPicPr>
        <p:blipFill>
          <a:blip r:embed="rId2"/>
          <a:srcRect/>
          <a:stretch>
            <a:fillRect/>
          </a:stretch>
        </p:blipFill>
        <p:spPr bwMode="auto">
          <a:xfrm>
            <a:off x="1714500" y="-12700"/>
            <a:ext cx="6858000" cy="6870700"/>
          </a:xfrm>
          <a:prstGeom prst="rect">
            <a:avLst/>
          </a:prstGeom>
          <a:noFill/>
          <a:ln w="9525">
            <a:noFill/>
            <a:miter lim="800000"/>
            <a:headEnd/>
            <a:tailEnd/>
          </a:ln>
        </p:spPr>
      </p:pic>
      <p:sp>
        <p:nvSpPr>
          <p:cNvPr id="240643" name="Rectangle 45"/>
          <p:cNvSpPr txBox="1">
            <a:spLocks/>
          </p:cNvSpPr>
          <p:nvPr/>
        </p:nvSpPr>
        <p:spPr bwMode="auto">
          <a:xfrm rot="-5400000">
            <a:off x="-2578100" y="2997200"/>
            <a:ext cx="6038850" cy="850900"/>
          </a:xfrm>
          <a:prstGeom prst="rect">
            <a:avLst/>
          </a:prstGeom>
          <a:noFill/>
          <a:ln w="12700">
            <a:noFill/>
            <a:miter lim="0"/>
            <a:headEnd/>
            <a:tailEnd/>
          </a:ln>
        </p:spPr>
        <p:txBody>
          <a:bodyPr lIns="50800" tIns="50800" rIns="50800" bIns="50800"/>
          <a:lstStyle/>
          <a:p>
            <a:pPr algn="ctr"/>
            <a:r>
              <a:rPr lang="el-GR" sz="2000" b="1">
                <a:solidFill>
                  <a:srgbClr val="0070C0"/>
                </a:solidFill>
                <a:cs typeface="Arial" charset="0"/>
              </a:rPr>
              <a:t>Α</a:t>
            </a:r>
            <a:r>
              <a:rPr lang="en-US" sz="2000" b="1">
                <a:solidFill>
                  <a:srgbClr val="0070C0"/>
                </a:solidFill>
                <a:cs typeface="Arial" charset="0"/>
              </a:rPr>
              <a:t>CC/AHA 2013: </a:t>
            </a:r>
            <a:r>
              <a:rPr lang="el-GR" sz="2000" b="1">
                <a:solidFill>
                  <a:srgbClr val="0070C0"/>
                </a:solidFill>
                <a:cs typeface="Arial" charset="0"/>
              </a:rPr>
              <a:t>Θεραπευτικές συστάσεις </a:t>
            </a:r>
            <a:endParaRPr lang="en-US" sz="2000" b="1">
              <a:solidFill>
                <a:srgbClr val="0070C0"/>
              </a:solidFill>
              <a:cs typeface="Arial" charset="0"/>
            </a:endParaRPr>
          </a:p>
          <a:p>
            <a:pPr algn="ctr"/>
            <a:r>
              <a:rPr lang="el-GR" sz="2000" b="1">
                <a:solidFill>
                  <a:srgbClr val="0070C0"/>
                </a:solidFill>
                <a:cs typeface="Arial" charset="0"/>
              </a:rPr>
              <a:t>για τη μείωση </a:t>
            </a:r>
            <a:endParaRPr lang="en-US" sz="2000" b="1">
              <a:solidFill>
                <a:srgbClr val="0070C0"/>
              </a:solidFill>
              <a:cs typeface="Arial" charset="0"/>
            </a:endParaRPr>
          </a:p>
          <a:p>
            <a:pPr algn="ctr"/>
            <a:r>
              <a:rPr lang="el-GR" sz="2000" b="1">
                <a:solidFill>
                  <a:srgbClr val="0070C0"/>
                </a:solidFill>
                <a:cs typeface="Arial" charset="0"/>
              </a:rPr>
              <a:t>του καρδιαγγειακού κινδύνου</a:t>
            </a:r>
            <a:endParaRPr lang="el-GR" sz="2800">
              <a:solidFill>
                <a:srgbClr val="0070C0"/>
              </a:solidFill>
              <a:cs typeface="Arial" charset="0"/>
            </a:endParaRPr>
          </a:p>
        </p:txBody>
      </p:sp>
      <p:sp>
        <p:nvSpPr>
          <p:cNvPr id="240644" name="Rectangle 2"/>
          <p:cNvSpPr>
            <a:spLocks noChangeArrowheads="1"/>
          </p:cNvSpPr>
          <p:nvPr/>
        </p:nvSpPr>
        <p:spPr bwMode="auto">
          <a:xfrm rot="5400000">
            <a:off x="7789862" y="4394201"/>
            <a:ext cx="4646613" cy="277812"/>
          </a:xfrm>
          <a:prstGeom prst="rect">
            <a:avLst/>
          </a:prstGeom>
          <a:noFill/>
          <a:ln w="9525">
            <a:noFill/>
            <a:miter lim="800000"/>
            <a:headEnd/>
            <a:tailEnd/>
          </a:ln>
        </p:spPr>
        <p:txBody>
          <a:bodyPr>
            <a:spAutoFit/>
          </a:bodyPr>
          <a:lstStyle/>
          <a:p>
            <a:pPr algn="r"/>
            <a:r>
              <a:rPr lang="en-US" sz="1200">
                <a:solidFill>
                  <a:srgbClr val="000000"/>
                </a:solidFill>
                <a:cs typeface="Arial" charset="0"/>
              </a:rPr>
              <a:t>Stone N.J., et al Circulation 2013 Nov 12 {Epub ahead of print}</a:t>
            </a:r>
            <a:endParaRPr lang="el-GR" sz="1200">
              <a:solidFill>
                <a:srgbClr val="000000"/>
              </a:solidFill>
              <a:cs typeface="Arial" charset="0"/>
            </a:endParaRPr>
          </a:p>
        </p:txBody>
      </p:sp>
      <p:sp>
        <p:nvSpPr>
          <p:cNvPr id="240645" name="AutoShape 2"/>
          <p:cNvSpPr>
            <a:spLocks noChangeArrowheads="1"/>
          </p:cNvSpPr>
          <p:nvPr/>
        </p:nvSpPr>
        <p:spPr bwMode="auto">
          <a:xfrm>
            <a:off x="1687513" y="4652963"/>
            <a:ext cx="7632700" cy="1168400"/>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
        <p:nvSpPr>
          <p:cNvPr id="2" name="Rectangle 1"/>
          <p:cNvSpPr/>
          <p:nvPr/>
        </p:nvSpPr>
        <p:spPr>
          <a:xfrm>
            <a:off x="1746250" y="0"/>
            <a:ext cx="946150" cy="247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sp>
        <p:nvSpPr>
          <p:cNvPr id="240647" name="AutoShape 2"/>
          <p:cNvSpPr>
            <a:spLocks noChangeArrowheads="1"/>
          </p:cNvSpPr>
          <p:nvPr/>
        </p:nvSpPr>
        <p:spPr bwMode="auto">
          <a:xfrm>
            <a:off x="6357938" y="5000625"/>
            <a:ext cx="2071687" cy="428625"/>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106363" y="260350"/>
            <a:ext cx="10037762" cy="4156522"/>
          </a:xfrm>
          <a:prstGeom prst="rect">
            <a:avLst/>
          </a:prstGeom>
          <a:noFill/>
          <a:ln w="9525">
            <a:noFill/>
            <a:miter lim="800000"/>
            <a:headEnd/>
            <a:tailEnd/>
          </a:ln>
        </p:spPr>
        <p:txBody>
          <a:bodyPr>
            <a:spAutoFit/>
          </a:bodyPr>
          <a:lstStyle/>
          <a:p>
            <a:pPr>
              <a:spcBef>
                <a:spcPct val="50000"/>
              </a:spcBef>
              <a:defRPr/>
            </a:pPr>
            <a:r>
              <a:rPr lang="el-GR" sz="4000" dirty="0" smtClean="0">
                <a:solidFill>
                  <a:srgbClr val="66FFFF"/>
                </a:solidFill>
                <a:latin typeface="Comic Sans MS" pitchFamily="66" charset="0"/>
              </a:rPr>
              <a:t>        ΠΕΡΙΣΤΑΤΙΚΟ ΙΙΙ</a:t>
            </a:r>
            <a:endParaRPr lang="el-GR" sz="4000" dirty="0">
              <a:solidFill>
                <a:srgbClr val="66FFFF"/>
              </a:solidFill>
              <a:latin typeface="Comic Sans MS" pitchFamily="66" charset="0"/>
            </a:endParaRPr>
          </a:p>
          <a:p>
            <a:pPr algn="just">
              <a:lnSpc>
                <a:spcPct val="130000"/>
              </a:lnSpc>
              <a:spcBef>
                <a:spcPct val="50000"/>
              </a:spcBef>
              <a:defRPr/>
            </a:pPr>
            <a:endParaRPr lang="el-GR" sz="1050" dirty="0">
              <a:solidFill>
                <a:srgbClr val="FFFF00"/>
              </a:solidFill>
              <a:latin typeface="Comic Sans MS" pitchFamily="66" charset="0"/>
            </a:endParaRPr>
          </a:p>
          <a:p>
            <a:pPr algn="just">
              <a:lnSpc>
                <a:spcPct val="130000"/>
              </a:lnSpc>
              <a:spcBef>
                <a:spcPct val="50000"/>
              </a:spcBef>
              <a:defRPr/>
            </a:pPr>
            <a:r>
              <a:rPr lang="el-GR" sz="3600" dirty="0">
                <a:solidFill>
                  <a:srgbClr val="FFFF00"/>
                </a:solidFill>
                <a:latin typeface="Comic Sans MS" pitchFamily="66" charset="0"/>
              </a:rPr>
              <a:t>Γυναίκα 67 ετών με ιστορικό </a:t>
            </a:r>
            <a:r>
              <a:rPr lang="el-GR" sz="3600" dirty="0" smtClean="0">
                <a:solidFill>
                  <a:srgbClr val="FFFF00"/>
                </a:solidFill>
                <a:latin typeface="Comic Sans MS" pitchFamily="66" charset="0"/>
              </a:rPr>
              <a:t>ΑΥ, έχει </a:t>
            </a:r>
            <a:r>
              <a:rPr lang="en-US" sz="3600" dirty="0">
                <a:solidFill>
                  <a:schemeClr val="bg1"/>
                </a:solidFill>
                <a:latin typeface="Comic Sans MS" pitchFamily="66" charset="0"/>
              </a:rPr>
              <a:t>BMI 31 Kg/m</a:t>
            </a:r>
            <a:r>
              <a:rPr lang="en-US" sz="3600" baseline="30000" dirty="0">
                <a:solidFill>
                  <a:schemeClr val="bg1"/>
                </a:solidFill>
                <a:latin typeface="Comic Sans MS" pitchFamily="66" charset="0"/>
              </a:rPr>
              <a:t>2</a:t>
            </a:r>
            <a:r>
              <a:rPr lang="en-US" sz="3600" dirty="0">
                <a:solidFill>
                  <a:schemeClr val="bg1"/>
                </a:solidFill>
                <a:latin typeface="Comic Sans MS" pitchFamily="66" charset="0"/>
              </a:rPr>
              <a:t>, </a:t>
            </a:r>
            <a:r>
              <a:rPr lang="el-GR" sz="3600" dirty="0">
                <a:solidFill>
                  <a:schemeClr val="accent1">
                    <a:lumMod val="60000"/>
                    <a:lumOff val="40000"/>
                  </a:schemeClr>
                </a:solidFill>
                <a:latin typeface="Comic Sans MS" pitchFamily="66" charset="0"/>
              </a:rPr>
              <a:t>ΑΠ </a:t>
            </a:r>
            <a:r>
              <a:rPr lang="el-GR" sz="3600" dirty="0" smtClean="0">
                <a:solidFill>
                  <a:schemeClr val="accent1">
                    <a:lumMod val="60000"/>
                    <a:lumOff val="40000"/>
                  </a:schemeClr>
                </a:solidFill>
                <a:latin typeface="Comic Sans MS" pitchFamily="66" charset="0"/>
              </a:rPr>
              <a:t>145/</a:t>
            </a:r>
            <a:r>
              <a:rPr lang="en-US" sz="3600" dirty="0">
                <a:solidFill>
                  <a:schemeClr val="accent1">
                    <a:lumMod val="60000"/>
                    <a:lumOff val="40000"/>
                  </a:schemeClr>
                </a:solidFill>
                <a:latin typeface="Comic Sans MS" pitchFamily="66" charset="0"/>
              </a:rPr>
              <a:t>90</a:t>
            </a:r>
            <a:r>
              <a:rPr lang="el-GR" sz="3600" dirty="0">
                <a:solidFill>
                  <a:schemeClr val="accent1">
                    <a:lumMod val="60000"/>
                    <a:lumOff val="40000"/>
                  </a:schemeClr>
                </a:solidFill>
                <a:latin typeface="Comic Sans MS" pitchFamily="66" charset="0"/>
              </a:rPr>
              <a:t> </a:t>
            </a:r>
            <a:r>
              <a:rPr lang="en-US" sz="3600" dirty="0">
                <a:solidFill>
                  <a:schemeClr val="accent1">
                    <a:lumMod val="60000"/>
                    <a:lumOff val="40000"/>
                  </a:schemeClr>
                </a:solidFill>
                <a:latin typeface="Comic Sans MS" pitchFamily="66" charset="0"/>
              </a:rPr>
              <a:t>mmHg, </a:t>
            </a:r>
            <a:r>
              <a:rPr lang="el-GR" sz="3600" dirty="0" smtClean="0">
                <a:solidFill>
                  <a:srgbClr val="FF33CC"/>
                </a:solidFill>
                <a:latin typeface="Comic Sans MS" pitchFamily="66" charset="0"/>
              </a:rPr>
              <a:t>Τ-</a:t>
            </a:r>
            <a:r>
              <a:rPr lang="en-US" sz="3600" dirty="0" smtClean="0">
                <a:solidFill>
                  <a:srgbClr val="FF33CC"/>
                </a:solidFill>
                <a:latin typeface="Comic Sans MS" pitchFamily="66" charset="0"/>
              </a:rPr>
              <a:t>CHOL</a:t>
            </a:r>
            <a:r>
              <a:rPr lang="el-GR" sz="3600" dirty="0" smtClean="0">
                <a:solidFill>
                  <a:srgbClr val="FF33CC"/>
                </a:solidFill>
                <a:latin typeface="Comic Sans MS" pitchFamily="66" charset="0"/>
              </a:rPr>
              <a:t> 21</a:t>
            </a:r>
            <a:r>
              <a:rPr lang="en-US" sz="3600" dirty="0" smtClean="0">
                <a:solidFill>
                  <a:srgbClr val="FF33CC"/>
                </a:solidFill>
                <a:latin typeface="Comic Sans MS" pitchFamily="66" charset="0"/>
              </a:rPr>
              <a:t>0</a:t>
            </a:r>
            <a:r>
              <a:rPr lang="el-GR" sz="3600" dirty="0" smtClean="0">
                <a:solidFill>
                  <a:srgbClr val="FF33CC"/>
                </a:solidFill>
                <a:latin typeface="Comic Sans MS" pitchFamily="66" charset="0"/>
              </a:rPr>
              <a:t> </a:t>
            </a:r>
            <a:r>
              <a:rPr lang="en-US" sz="3600" dirty="0" smtClean="0">
                <a:solidFill>
                  <a:srgbClr val="FF33CC"/>
                </a:solidFill>
                <a:latin typeface="Comic Sans MS" pitchFamily="66" charset="0"/>
              </a:rPr>
              <a:t>mg/</a:t>
            </a:r>
            <a:r>
              <a:rPr lang="en-US" sz="3600" dirty="0" err="1" smtClean="0">
                <a:solidFill>
                  <a:srgbClr val="FF33CC"/>
                </a:solidFill>
                <a:latin typeface="Comic Sans MS" pitchFamily="66" charset="0"/>
              </a:rPr>
              <a:t>dL</a:t>
            </a:r>
            <a:r>
              <a:rPr lang="en-US" sz="3600" dirty="0">
                <a:solidFill>
                  <a:srgbClr val="FF33CC"/>
                </a:solidFill>
                <a:latin typeface="Comic Sans MS" pitchFamily="66" charset="0"/>
              </a:rPr>
              <a:t>, TGs </a:t>
            </a:r>
            <a:r>
              <a:rPr lang="el-GR" sz="3600" dirty="0" smtClean="0">
                <a:solidFill>
                  <a:srgbClr val="FF33CC"/>
                </a:solidFill>
                <a:latin typeface="Comic Sans MS" pitchFamily="66" charset="0"/>
              </a:rPr>
              <a:t>200</a:t>
            </a:r>
            <a:r>
              <a:rPr lang="en-US" sz="3600" dirty="0" smtClean="0">
                <a:solidFill>
                  <a:srgbClr val="FF33CC"/>
                </a:solidFill>
                <a:latin typeface="Comic Sans MS" pitchFamily="66" charset="0"/>
              </a:rPr>
              <a:t> </a:t>
            </a:r>
            <a:r>
              <a:rPr lang="en-US" sz="3600" dirty="0">
                <a:solidFill>
                  <a:srgbClr val="FF33CC"/>
                </a:solidFill>
                <a:latin typeface="Comic Sans MS" pitchFamily="66" charset="0"/>
              </a:rPr>
              <a:t>mg/</a:t>
            </a:r>
            <a:r>
              <a:rPr lang="en-US" sz="3600" dirty="0" err="1">
                <a:solidFill>
                  <a:srgbClr val="FF33CC"/>
                </a:solidFill>
                <a:latin typeface="Comic Sans MS" pitchFamily="66" charset="0"/>
              </a:rPr>
              <a:t>dL</a:t>
            </a:r>
            <a:r>
              <a:rPr lang="el-GR" sz="3600" dirty="0">
                <a:solidFill>
                  <a:srgbClr val="FF33CC"/>
                </a:solidFill>
                <a:latin typeface="Comic Sans MS" pitchFamily="66" charset="0"/>
              </a:rPr>
              <a:t>, </a:t>
            </a:r>
            <a:r>
              <a:rPr lang="en-US" sz="3600" dirty="0">
                <a:solidFill>
                  <a:srgbClr val="FF33CC"/>
                </a:solidFill>
                <a:latin typeface="Comic Sans MS" pitchFamily="66" charset="0"/>
              </a:rPr>
              <a:t>HDL CHOL </a:t>
            </a:r>
            <a:r>
              <a:rPr lang="el-GR" sz="3600" dirty="0" smtClean="0">
                <a:solidFill>
                  <a:srgbClr val="FF33CC"/>
                </a:solidFill>
                <a:latin typeface="Comic Sans MS" pitchFamily="66" charset="0"/>
              </a:rPr>
              <a:t>40</a:t>
            </a:r>
            <a:r>
              <a:rPr lang="en-US" sz="3600" dirty="0" smtClean="0">
                <a:solidFill>
                  <a:srgbClr val="FF33CC"/>
                </a:solidFill>
                <a:latin typeface="Comic Sans MS" pitchFamily="66" charset="0"/>
              </a:rPr>
              <a:t> </a:t>
            </a:r>
            <a:r>
              <a:rPr lang="en-US" sz="3600" dirty="0">
                <a:solidFill>
                  <a:srgbClr val="FF33CC"/>
                </a:solidFill>
                <a:latin typeface="Comic Sans MS" pitchFamily="66" charset="0"/>
              </a:rPr>
              <a:t>mg/</a:t>
            </a:r>
            <a:r>
              <a:rPr lang="en-US" sz="3600" dirty="0" err="1">
                <a:solidFill>
                  <a:srgbClr val="FF33CC"/>
                </a:solidFill>
                <a:latin typeface="Comic Sans MS" pitchFamily="66" charset="0"/>
              </a:rPr>
              <a:t>dL</a:t>
            </a:r>
            <a:r>
              <a:rPr lang="en-US" sz="3600" dirty="0" smtClean="0">
                <a:solidFill>
                  <a:srgbClr val="FF33CC"/>
                </a:solidFill>
                <a:latin typeface="Comic Sans MS" pitchFamily="66" charset="0"/>
              </a:rPr>
              <a:t>, LDL CHOL</a:t>
            </a:r>
            <a:r>
              <a:rPr lang="el-GR" sz="3600" dirty="0" smtClean="0">
                <a:solidFill>
                  <a:srgbClr val="FF33CC"/>
                </a:solidFill>
                <a:latin typeface="Comic Sans MS" pitchFamily="66" charset="0"/>
              </a:rPr>
              <a:t> 1</a:t>
            </a:r>
            <a:r>
              <a:rPr lang="en-US" sz="3600" dirty="0" smtClean="0">
                <a:solidFill>
                  <a:srgbClr val="FF33CC"/>
                </a:solidFill>
                <a:latin typeface="Comic Sans MS" pitchFamily="66" charset="0"/>
              </a:rPr>
              <a:t>30</a:t>
            </a:r>
            <a:r>
              <a:rPr lang="el-GR" sz="3600" dirty="0" smtClean="0">
                <a:solidFill>
                  <a:srgbClr val="33CC33"/>
                </a:solidFill>
                <a:latin typeface="Comic Sans MS" pitchFamily="66" charset="0"/>
              </a:rPr>
              <a:t> </a:t>
            </a:r>
            <a:r>
              <a:rPr lang="en-US" sz="3600" dirty="0" smtClean="0">
                <a:solidFill>
                  <a:srgbClr val="FF33CC"/>
                </a:solidFill>
                <a:latin typeface="Comic Sans MS" pitchFamily="66" charset="0"/>
              </a:rPr>
              <a:t>mg/</a:t>
            </a:r>
            <a:r>
              <a:rPr lang="en-US" sz="3600" dirty="0" err="1" smtClean="0">
                <a:solidFill>
                  <a:srgbClr val="FF33CC"/>
                </a:solidFill>
                <a:latin typeface="Comic Sans MS" pitchFamily="66" charset="0"/>
              </a:rPr>
              <a:t>dL</a:t>
            </a:r>
            <a:r>
              <a:rPr lang="en-US" sz="3600" dirty="0" smtClean="0">
                <a:solidFill>
                  <a:srgbClr val="FF33CC"/>
                </a:solidFill>
                <a:latin typeface="Comic Sans MS" pitchFamily="66" charset="0"/>
              </a:rPr>
              <a:t> </a:t>
            </a:r>
            <a:r>
              <a:rPr lang="el-GR" sz="3600" dirty="0" smtClean="0">
                <a:solidFill>
                  <a:schemeClr val="bg1"/>
                </a:solidFill>
                <a:latin typeface="Comic Sans MS" pitchFamily="66" charset="0"/>
              </a:rPr>
              <a:t>και </a:t>
            </a:r>
            <a:r>
              <a:rPr lang="en-US" sz="3600" dirty="0" err="1">
                <a:solidFill>
                  <a:srgbClr val="99FF33"/>
                </a:solidFill>
                <a:latin typeface="Comic Sans MS" pitchFamily="66" charset="0"/>
              </a:rPr>
              <a:t>Creat</a:t>
            </a:r>
            <a:r>
              <a:rPr lang="en-US" sz="3600" dirty="0">
                <a:solidFill>
                  <a:srgbClr val="99FF33"/>
                </a:solidFill>
                <a:latin typeface="Comic Sans MS" pitchFamily="66" charset="0"/>
              </a:rPr>
              <a:t> </a:t>
            </a:r>
            <a:r>
              <a:rPr lang="en-US" sz="3600" dirty="0" smtClean="0">
                <a:solidFill>
                  <a:srgbClr val="99FF33"/>
                </a:solidFill>
                <a:latin typeface="Comic Sans MS" pitchFamily="66" charset="0"/>
              </a:rPr>
              <a:t>1.</a:t>
            </a:r>
            <a:r>
              <a:rPr lang="el-GR" sz="3600" dirty="0" smtClean="0">
                <a:solidFill>
                  <a:srgbClr val="99FF33"/>
                </a:solidFill>
                <a:latin typeface="Comic Sans MS" pitchFamily="66" charset="0"/>
              </a:rPr>
              <a:t>3</a:t>
            </a:r>
            <a:r>
              <a:rPr lang="en-US" sz="3600" dirty="0" smtClean="0">
                <a:solidFill>
                  <a:srgbClr val="99FF33"/>
                </a:solidFill>
                <a:latin typeface="Comic Sans MS" pitchFamily="66" charset="0"/>
              </a:rPr>
              <a:t> </a:t>
            </a:r>
            <a:r>
              <a:rPr lang="en-US" sz="3600" dirty="0">
                <a:solidFill>
                  <a:srgbClr val="99FF33"/>
                </a:solidFill>
                <a:latin typeface="Comic Sans MS" pitchFamily="66" charset="0"/>
              </a:rPr>
              <a:t>mg/</a:t>
            </a:r>
            <a:r>
              <a:rPr lang="en-US" sz="3600" dirty="0" err="1">
                <a:solidFill>
                  <a:srgbClr val="99FF33"/>
                </a:solidFill>
                <a:latin typeface="Comic Sans MS" pitchFamily="66" charset="0"/>
              </a:rPr>
              <a:t>dL</a:t>
            </a:r>
            <a:r>
              <a:rPr lang="en-US" sz="3600" dirty="0">
                <a:solidFill>
                  <a:srgbClr val="99FF33"/>
                </a:solidFill>
                <a:latin typeface="Comic Sans MS" pitchFamily="66" charset="0"/>
              </a:rPr>
              <a:t>. </a:t>
            </a:r>
            <a:endParaRPr lang="el-GR" sz="3600" dirty="0">
              <a:solidFill>
                <a:schemeClr val="accent6">
                  <a:lumMod val="40000"/>
                  <a:lumOff val="60000"/>
                </a:schemeClr>
              </a:solidFill>
              <a:latin typeface="Comic Sans MS" pitchFamily="66" charset="0"/>
            </a:endParaRPr>
          </a:p>
        </p:txBody>
      </p:sp>
      <p:sp>
        <p:nvSpPr>
          <p:cNvPr id="63491" name="AutoShape 3"/>
          <p:cNvSpPr>
            <a:spLocks noChangeArrowheads="1"/>
          </p:cNvSpPr>
          <p:nvPr/>
        </p:nvSpPr>
        <p:spPr bwMode="auto">
          <a:xfrm flipV="1">
            <a:off x="357188" y="1154113"/>
            <a:ext cx="9525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pPr algn="l"/>
            <a:endParaRPr lang="el-GR" b="0">
              <a:solidFill>
                <a:srgbClr val="000000"/>
              </a:solidFill>
            </a:endParaRPr>
          </a:p>
        </p:txBody>
      </p:sp>
      <p:sp>
        <p:nvSpPr>
          <p:cNvPr id="63492" name="AutoShape 4"/>
          <p:cNvSpPr>
            <a:spLocks noChangeArrowheads="1"/>
          </p:cNvSpPr>
          <p:nvPr/>
        </p:nvSpPr>
        <p:spPr bwMode="auto">
          <a:xfrm flipV="1">
            <a:off x="320675" y="6615113"/>
            <a:ext cx="9525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pPr algn="l"/>
            <a:endParaRPr lang="el-GR" b="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298" name="Picture 2"/>
          <p:cNvPicPr>
            <a:picLocks noChangeAspect="1" noChangeArrowheads="1"/>
          </p:cNvPicPr>
          <p:nvPr/>
        </p:nvPicPr>
        <p:blipFill>
          <a:blip r:embed="rId3"/>
          <a:srcRect/>
          <a:stretch>
            <a:fillRect/>
          </a:stretch>
        </p:blipFill>
        <p:spPr bwMode="auto">
          <a:xfrm>
            <a:off x="0" y="0"/>
            <a:ext cx="5040313" cy="6858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207299" name="Picture 3"/>
          <p:cNvPicPr>
            <a:picLocks noChangeAspect="1" noChangeArrowheads="1"/>
          </p:cNvPicPr>
          <p:nvPr/>
        </p:nvPicPr>
        <p:blipFill>
          <a:blip r:embed="rId4"/>
          <a:srcRect/>
          <a:stretch>
            <a:fillRect/>
          </a:stretch>
        </p:blipFill>
        <p:spPr bwMode="auto">
          <a:xfrm>
            <a:off x="5086350" y="0"/>
            <a:ext cx="5200650" cy="6858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3 - Έλλειψη"/>
          <p:cNvSpPr/>
          <p:nvPr/>
        </p:nvSpPr>
        <p:spPr>
          <a:xfrm>
            <a:off x="7572392" y="2071678"/>
            <a:ext cx="360362"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cxnSp>
        <p:nvCxnSpPr>
          <p:cNvPr id="6" name="5 - Ευθεία γραμμή σύνδεσης"/>
          <p:cNvCxnSpPr/>
          <p:nvPr/>
        </p:nvCxnSpPr>
        <p:spPr>
          <a:xfrm rot="16200000" flipH="1">
            <a:off x="5667390" y="4405307"/>
            <a:ext cx="4238632" cy="1"/>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7929582" y="2214554"/>
            <a:ext cx="2006609" cy="158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6929450" y="2143116"/>
            <a:ext cx="652458" cy="158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10 - Έλλειψη"/>
          <p:cNvSpPr/>
          <p:nvPr/>
        </p:nvSpPr>
        <p:spPr>
          <a:xfrm>
            <a:off x="5357814" y="1357298"/>
            <a:ext cx="1368425"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sp>
        <p:nvSpPr>
          <p:cNvPr id="13" name="12 - Έλλειψη"/>
          <p:cNvSpPr/>
          <p:nvPr/>
        </p:nvSpPr>
        <p:spPr>
          <a:xfrm>
            <a:off x="7286640" y="1357298"/>
            <a:ext cx="1079500"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285716" y="1000109"/>
            <a:ext cx="9578975" cy="2286016"/>
          </a:xfrm>
          <a:prstGeom prst="roundRect">
            <a:avLst>
              <a:gd name="adj" fmla="val 16667"/>
            </a:avLst>
          </a:prstGeom>
          <a:solidFill>
            <a:srgbClr val="FFC000"/>
          </a:solidFill>
          <a:ln w="76200">
            <a:solidFill>
              <a:srgbClr val="CC0000"/>
            </a:solidFill>
            <a:round/>
            <a:headEnd/>
            <a:tailEnd/>
          </a:ln>
        </p:spPr>
        <p:txBody>
          <a:bodyPr wrap="none" anchor="ctr"/>
          <a:lstStyle/>
          <a:p>
            <a:pPr algn="l"/>
            <a:endParaRPr lang="el-GR" b="0">
              <a:solidFill>
                <a:srgbClr val="FFFFFF"/>
              </a:solidFill>
              <a:ea typeface="MS PGothic" pitchFamily="34" charset="-128"/>
            </a:endParaRPr>
          </a:p>
        </p:txBody>
      </p:sp>
      <p:pic>
        <p:nvPicPr>
          <p:cNvPr id="90115"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90116"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90117"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90118"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90119" name="Text Box 13"/>
          <p:cNvSpPr txBox="1">
            <a:spLocks noChangeArrowheads="1"/>
          </p:cNvSpPr>
          <p:nvPr/>
        </p:nvSpPr>
        <p:spPr bwMode="auto">
          <a:xfrm>
            <a:off x="606425" y="1484312"/>
            <a:ext cx="8929688" cy="1569660"/>
          </a:xfrm>
          <a:prstGeom prst="rect">
            <a:avLst/>
          </a:prstGeom>
          <a:noFill/>
          <a:ln w="9525">
            <a:noFill/>
            <a:miter lim="800000"/>
            <a:headEnd/>
            <a:tailEnd/>
          </a:ln>
        </p:spPr>
        <p:txBody>
          <a:bodyPr wrap="square">
            <a:spAutoFit/>
          </a:bodyPr>
          <a:lstStyle/>
          <a:p>
            <a:pPr>
              <a:spcBef>
                <a:spcPct val="50000"/>
              </a:spcBef>
            </a:pPr>
            <a:r>
              <a:rPr lang="el-GR" sz="3200" dirty="0">
                <a:latin typeface="Comic Sans MS" pitchFamily="66" charset="0"/>
                <a:ea typeface="MS PGothic" pitchFamily="34" charset="-128"/>
              </a:rPr>
              <a:t>Η ΚΡΕΑΤΙΝΙΝΗ ΤΟΥ ΟΡΟΥ ΑΠΟ ΜΟΝΗ ΤΗΣ ΔΕΝ ΕΙΝΑΙ ΑΞΙΟΠΙΣΤΗ ΓΙΑ ΤΗΝ ΕΚΤΙΜΗΣΗ ΤΗΣ ΝΕΦΡΙΚΗΣ ΛΕΙΤΟΥΡΓΙΑΣ  </a:t>
            </a:r>
            <a:r>
              <a:rPr lang="en-US" sz="3200" dirty="0">
                <a:latin typeface="Comic Sans MS" pitchFamily="66" charset="0"/>
                <a:ea typeface="MS PGothic" pitchFamily="34" charset="-128"/>
              </a:rPr>
              <a:t> </a:t>
            </a:r>
            <a:endParaRPr lang="el-GR" sz="3200" i="1" dirty="0">
              <a:latin typeface="Comic Sans MS" pitchFamily="66" charset="0"/>
              <a:ea typeface="MS PGothic" pitchFamily="34" charset="-128"/>
            </a:endParaRPr>
          </a:p>
        </p:txBody>
      </p:sp>
      <p:sp>
        <p:nvSpPr>
          <p:cNvPr id="8" name="3 - TextBox"/>
          <p:cNvSpPr txBox="1">
            <a:spLocks noChangeArrowheads="1"/>
          </p:cNvSpPr>
          <p:nvPr/>
        </p:nvSpPr>
        <p:spPr bwMode="auto">
          <a:xfrm>
            <a:off x="3071798" y="4643446"/>
            <a:ext cx="3605212" cy="769937"/>
          </a:xfrm>
          <a:prstGeom prst="rect">
            <a:avLst/>
          </a:prstGeom>
          <a:noFill/>
          <a:ln w="9525">
            <a:noFill/>
            <a:miter lim="800000"/>
            <a:headEnd/>
            <a:tailEnd/>
          </a:ln>
        </p:spPr>
        <p:txBody>
          <a:bodyPr wrap="none">
            <a:spAutoFit/>
          </a:bodyPr>
          <a:lstStyle/>
          <a:p>
            <a:r>
              <a:rPr lang="en-US" sz="4400" dirty="0">
                <a:solidFill>
                  <a:srgbClr val="FFFF00"/>
                </a:solidFill>
                <a:latin typeface="Comic Sans MS" pitchFamily="66" charset="0"/>
              </a:rPr>
              <a:t>MDRD-</a:t>
            </a:r>
            <a:r>
              <a:rPr lang="en-US" sz="4400" dirty="0" err="1">
                <a:solidFill>
                  <a:srgbClr val="FFFF00"/>
                </a:solidFill>
                <a:latin typeface="Comic Sans MS" pitchFamily="66" charset="0"/>
              </a:rPr>
              <a:t>eGFR</a:t>
            </a:r>
            <a:endParaRPr lang="el-GR" sz="4400" dirty="0">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64514" name="6 - Στρογγυλεμένο ορθογώνιο"/>
          <p:cNvSpPr>
            <a:spLocks noChangeArrowheads="1"/>
          </p:cNvSpPr>
          <p:nvPr/>
        </p:nvSpPr>
        <p:spPr bwMode="auto">
          <a:xfrm>
            <a:off x="349250" y="2286000"/>
            <a:ext cx="9474200" cy="1643063"/>
          </a:xfrm>
          <a:prstGeom prst="roundRect">
            <a:avLst>
              <a:gd name="adj" fmla="val 16667"/>
            </a:avLst>
          </a:prstGeom>
          <a:solidFill>
            <a:srgbClr val="0070C0"/>
          </a:solidFill>
          <a:ln w="57150" algn="ctr">
            <a:solidFill>
              <a:srgbClr val="FF0000"/>
            </a:solidFill>
            <a:round/>
            <a:headEnd/>
            <a:tailEnd/>
          </a:ln>
        </p:spPr>
        <p:txBody>
          <a:bodyPr/>
          <a:lstStyle/>
          <a:p>
            <a:endParaRPr lang="el-GR" sz="3600">
              <a:solidFill>
                <a:srgbClr val="000000"/>
              </a:solidFill>
              <a:latin typeface="Comic Sans MS" pitchFamily="66" charset="0"/>
            </a:endParaRPr>
          </a:p>
        </p:txBody>
      </p:sp>
      <p:sp>
        <p:nvSpPr>
          <p:cNvPr id="64515" name="2 - TextBox"/>
          <p:cNvSpPr txBox="1">
            <a:spLocks noChangeArrowheads="1"/>
          </p:cNvSpPr>
          <p:nvPr/>
        </p:nvSpPr>
        <p:spPr bwMode="auto">
          <a:xfrm>
            <a:off x="390525" y="2565400"/>
            <a:ext cx="9432925" cy="1508125"/>
          </a:xfrm>
          <a:prstGeom prst="rect">
            <a:avLst/>
          </a:prstGeom>
          <a:noFill/>
          <a:ln w="9525">
            <a:noFill/>
            <a:miter lim="800000"/>
            <a:headEnd/>
            <a:tailEnd/>
          </a:ln>
        </p:spPr>
        <p:txBody>
          <a:bodyPr>
            <a:spAutoFit/>
          </a:bodyPr>
          <a:lstStyle/>
          <a:p>
            <a:r>
              <a:rPr lang="el-GR" sz="3200" dirty="0">
                <a:solidFill>
                  <a:srgbClr val="FFFFFF"/>
                </a:solidFill>
                <a:latin typeface="Comic Sans MS" pitchFamily="66" charset="0"/>
              </a:rPr>
              <a:t>Γυναίκα 67 ετών με </a:t>
            </a:r>
            <a:r>
              <a:rPr lang="en-US" sz="3200" dirty="0" err="1">
                <a:solidFill>
                  <a:srgbClr val="FFFFFF"/>
                </a:solidFill>
                <a:latin typeface="Comic Sans MS" pitchFamily="66" charset="0"/>
              </a:rPr>
              <a:t>Creat</a:t>
            </a:r>
            <a:r>
              <a:rPr lang="en-US" sz="3200" dirty="0">
                <a:solidFill>
                  <a:srgbClr val="FFFFFF"/>
                </a:solidFill>
                <a:latin typeface="Comic Sans MS" pitchFamily="66" charset="0"/>
              </a:rPr>
              <a:t> </a:t>
            </a:r>
            <a:r>
              <a:rPr lang="en-US" sz="3200" dirty="0" smtClean="0">
                <a:solidFill>
                  <a:srgbClr val="FFFFFF"/>
                </a:solidFill>
                <a:latin typeface="Comic Sans MS" pitchFamily="66" charset="0"/>
              </a:rPr>
              <a:t>1.</a:t>
            </a:r>
            <a:r>
              <a:rPr lang="el-GR" sz="3200" dirty="0" smtClean="0">
                <a:solidFill>
                  <a:srgbClr val="FFFFFF"/>
                </a:solidFill>
                <a:latin typeface="Comic Sans MS" pitchFamily="66" charset="0"/>
              </a:rPr>
              <a:t>3</a:t>
            </a:r>
            <a:r>
              <a:rPr lang="en-US" sz="3200" dirty="0" smtClean="0">
                <a:solidFill>
                  <a:srgbClr val="FFFFFF"/>
                </a:solidFill>
                <a:latin typeface="Comic Sans MS" pitchFamily="66" charset="0"/>
              </a:rPr>
              <a:t> </a:t>
            </a:r>
            <a:r>
              <a:rPr lang="en-US" sz="3200" dirty="0">
                <a:solidFill>
                  <a:srgbClr val="FFFFFF"/>
                </a:solidFill>
                <a:latin typeface="Comic Sans MS" pitchFamily="66" charset="0"/>
              </a:rPr>
              <a:t>mg/</a:t>
            </a:r>
            <a:r>
              <a:rPr lang="en-US" sz="3200" dirty="0" err="1">
                <a:solidFill>
                  <a:srgbClr val="FFFFFF"/>
                </a:solidFill>
                <a:latin typeface="Comic Sans MS" pitchFamily="66" charset="0"/>
              </a:rPr>
              <a:t>dL</a:t>
            </a:r>
            <a:endParaRPr lang="en-US" sz="3200" dirty="0">
              <a:solidFill>
                <a:srgbClr val="FFFFFF"/>
              </a:solidFill>
              <a:latin typeface="Comic Sans MS" pitchFamily="66" charset="0"/>
            </a:endParaRPr>
          </a:p>
          <a:p>
            <a:r>
              <a:rPr lang="en-US" sz="3200" dirty="0">
                <a:solidFill>
                  <a:srgbClr val="FFFFFF"/>
                </a:solidFill>
                <a:latin typeface="Comic Sans MS" pitchFamily="66" charset="0"/>
                <a:sym typeface="Symbol" pitchFamily="18" charset="2"/>
              </a:rPr>
              <a:t> </a:t>
            </a:r>
            <a:r>
              <a:rPr lang="en-US" sz="3200" dirty="0">
                <a:solidFill>
                  <a:srgbClr val="FFFFFF"/>
                </a:solidFill>
                <a:latin typeface="Comic Sans MS" pitchFamily="66" charset="0"/>
              </a:rPr>
              <a:t>e-GFR=</a:t>
            </a:r>
            <a:r>
              <a:rPr lang="el-GR" sz="3200" dirty="0" smtClean="0">
                <a:solidFill>
                  <a:srgbClr val="FFFFFF"/>
                </a:solidFill>
                <a:latin typeface="Comic Sans MS" pitchFamily="66" charset="0"/>
              </a:rPr>
              <a:t>43</a:t>
            </a:r>
            <a:r>
              <a:rPr lang="en-US" sz="3200" dirty="0" smtClean="0">
                <a:solidFill>
                  <a:srgbClr val="FFFFFF"/>
                </a:solidFill>
                <a:latin typeface="Comic Sans MS" pitchFamily="66" charset="0"/>
              </a:rPr>
              <a:t> </a:t>
            </a:r>
            <a:r>
              <a:rPr lang="en-US" sz="3200" dirty="0" err="1">
                <a:solidFill>
                  <a:srgbClr val="FFFFFF"/>
                </a:solidFill>
                <a:latin typeface="Comic Sans MS" pitchFamily="66" charset="0"/>
              </a:rPr>
              <a:t>mL</a:t>
            </a:r>
            <a:r>
              <a:rPr lang="en-US" sz="3200" dirty="0">
                <a:solidFill>
                  <a:srgbClr val="FFFFFF"/>
                </a:solidFill>
                <a:latin typeface="Comic Sans MS" pitchFamily="66" charset="0"/>
              </a:rPr>
              <a:t>/min/1.73 m</a:t>
            </a:r>
            <a:r>
              <a:rPr lang="en-US" sz="3200" baseline="30000" dirty="0">
                <a:solidFill>
                  <a:srgbClr val="FFFFFF"/>
                </a:solidFill>
                <a:latin typeface="Comic Sans MS" pitchFamily="66" charset="0"/>
              </a:rPr>
              <a:t>2</a:t>
            </a:r>
            <a:r>
              <a:rPr lang="el-GR" sz="3200" dirty="0">
                <a:solidFill>
                  <a:srgbClr val="FFFFFF"/>
                </a:solidFill>
                <a:latin typeface="Comic Sans MS" pitchFamily="66" charset="0"/>
              </a:rPr>
              <a:t> </a:t>
            </a:r>
            <a:endParaRPr lang="en-US" sz="3200" dirty="0">
              <a:solidFill>
                <a:srgbClr val="FFFFFF"/>
              </a:solidFill>
              <a:latin typeface="Comic Sans MS" pitchFamily="66" charset="0"/>
            </a:endParaRPr>
          </a:p>
          <a:p>
            <a:endParaRPr lang="el-GR" sz="2800" dirty="0">
              <a:solidFill>
                <a:srgbClr val="FFFF00"/>
              </a:solidFill>
              <a:latin typeface="Comic Sans MS" pitchFamily="66" charset="0"/>
            </a:endParaRPr>
          </a:p>
        </p:txBody>
      </p:sp>
      <p:sp>
        <p:nvSpPr>
          <p:cNvPr id="64516" name="3 - TextBox"/>
          <p:cNvSpPr txBox="1">
            <a:spLocks noChangeArrowheads="1"/>
          </p:cNvSpPr>
          <p:nvPr/>
        </p:nvSpPr>
        <p:spPr bwMode="auto">
          <a:xfrm>
            <a:off x="3357563" y="785813"/>
            <a:ext cx="3605212" cy="769937"/>
          </a:xfrm>
          <a:prstGeom prst="rect">
            <a:avLst/>
          </a:prstGeom>
          <a:noFill/>
          <a:ln w="9525">
            <a:noFill/>
            <a:miter lim="800000"/>
            <a:headEnd/>
            <a:tailEnd/>
          </a:ln>
        </p:spPr>
        <p:txBody>
          <a:bodyPr wrap="none">
            <a:spAutoFit/>
          </a:bodyPr>
          <a:lstStyle/>
          <a:p>
            <a:r>
              <a:rPr lang="en-US" sz="4400">
                <a:solidFill>
                  <a:srgbClr val="FFFF00"/>
                </a:solidFill>
                <a:latin typeface="Comic Sans MS" pitchFamily="66" charset="0"/>
              </a:rPr>
              <a:t>MDRD-eGFR</a:t>
            </a:r>
            <a:endParaRPr lang="el-GR" sz="440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11" name="AutoShape 2"/>
          <p:cNvSpPr>
            <a:spLocks noChangeArrowheads="1"/>
          </p:cNvSpPr>
          <p:nvPr/>
        </p:nvSpPr>
        <p:spPr bwMode="auto">
          <a:xfrm>
            <a:off x="0" y="500063"/>
            <a:ext cx="10287000" cy="1214437"/>
          </a:xfrm>
          <a:prstGeom prst="roundRect">
            <a:avLst>
              <a:gd name="adj" fmla="val 16667"/>
            </a:avLst>
          </a:prstGeom>
          <a:solidFill>
            <a:srgbClr val="000000"/>
          </a:solidFill>
          <a:ln w="76200">
            <a:solidFill>
              <a:srgbClr val="FF0000"/>
            </a:solidFill>
            <a:round/>
            <a:headEnd/>
            <a:tailEnd/>
          </a:ln>
        </p:spPr>
        <p:txBody>
          <a:bodyPr wrap="none" anchor="ctr"/>
          <a:lstStyle/>
          <a:p>
            <a:pPr algn="l" fontAlgn="auto">
              <a:spcBef>
                <a:spcPts val="0"/>
              </a:spcBef>
              <a:spcAft>
                <a:spcPts val="0"/>
              </a:spcAft>
              <a:defRPr/>
            </a:pPr>
            <a:endParaRPr lang="el-GR" b="0" kern="0">
              <a:solidFill>
                <a:srgbClr val="000000"/>
              </a:solidFill>
              <a:ea typeface="ＭＳ Ｐゴシック" pitchFamily="34" charset="-128"/>
              <a:cs typeface="Arial" pitchFamily="34" charset="0"/>
            </a:endParaRPr>
          </a:p>
        </p:txBody>
      </p:sp>
      <p:sp>
        <p:nvSpPr>
          <p:cNvPr id="65539" name="AutoShape 2"/>
          <p:cNvSpPr>
            <a:spLocks noChangeArrowheads="1"/>
          </p:cNvSpPr>
          <p:nvPr/>
        </p:nvSpPr>
        <p:spPr bwMode="auto">
          <a:xfrm>
            <a:off x="357188" y="2428875"/>
            <a:ext cx="9501187" cy="1857375"/>
          </a:xfrm>
          <a:prstGeom prst="roundRect">
            <a:avLst>
              <a:gd name="adj" fmla="val 16667"/>
            </a:avLst>
          </a:prstGeom>
          <a:solidFill>
            <a:srgbClr val="000000"/>
          </a:solidFill>
          <a:ln w="76200">
            <a:solidFill>
              <a:srgbClr val="CC0000"/>
            </a:solidFill>
            <a:round/>
            <a:headEnd/>
            <a:tailEnd/>
          </a:ln>
        </p:spPr>
        <p:txBody>
          <a:bodyPr wrap="none" anchor="ctr"/>
          <a:lstStyle/>
          <a:p>
            <a:pPr algn="l"/>
            <a:endParaRPr lang="el-GR" b="0">
              <a:solidFill>
                <a:srgbClr val="FFFFFF"/>
              </a:solidFill>
              <a:cs typeface="Arial" pitchFamily="34" charset="0"/>
            </a:endParaRPr>
          </a:p>
        </p:txBody>
      </p:sp>
      <p:pic>
        <p:nvPicPr>
          <p:cNvPr id="65540"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65541"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65542"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65543"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65544" name="Text Box 13"/>
          <p:cNvSpPr txBox="1">
            <a:spLocks noChangeArrowheads="1"/>
          </p:cNvSpPr>
          <p:nvPr/>
        </p:nvSpPr>
        <p:spPr bwMode="auto">
          <a:xfrm>
            <a:off x="500063" y="2643188"/>
            <a:ext cx="9394825" cy="1323975"/>
          </a:xfrm>
          <a:prstGeom prst="rect">
            <a:avLst/>
          </a:prstGeom>
          <a:noFill/>
          <a:ln w="9525">
            <a:noFill/>
            <a:miter lim="800000"/>
            <a:headEnd/>
            <a:tailEnd/>
          </a:ln>
        </p:spPr>
        <p:txBody>
          <a:bodyPr>
            <a:spAutoFit/>
          </a:bodyPr>
          <a:lstStyle/>
          <a:p>
            <a:pPr>
              <a:spcBef>
                <a:spcPct val="50000"/>
              </a:spcBef>
            </a:pPr>
            <a:r>
              <a:rPr lang="en-US" sz="4000">
                <a:solidFill>
                  <a:srgbClr val="66FFFF"/>
                </a:solidFill>
                <a:latin typeface="Comic Sans MS" pitchFamily="66" charset="0"/>
                <a:cs typeface="Arial" pitchFamily="34" charset="0"/>
              </a:rPr>
              <a:t>ALB/CREAT &gt;30 mg/g </a:t>
            </a:r>
            <a:r>
              <a:rPr lang="el-GR" sz="4000">
                <a:solidFill>
                  <a:srgbClr val="66FFFF"/>
                </a:solidFill>
                <a:latin typeface="Comic Sans MS" pitchFamily="66" charset="0"/>
                <a:cs typeface="Arial" pitchFamily="34" charset="0"/>
              </a:rPr>
              <a:t>ΣΕ ΤΥΧΑΙΟ ΔΕΙΓΜΑ ΟΥΡΩΝ</a:t>
            </a:r>
            <a:r>
              <a:rPr lang="en-US" sz="4000">
                <a:solidFill>
                  <a:srgbClr val="66FFFF"/>
                </a:solidFill>
                <a:latin typeface="Comic Sans MS" pitchFamily="66" charset="0"/>
                <a:cs typeface="Arial" pitchFamily="34" charset="0"/>
              </a:rPr>
              <a:t> </a:t>
            </a:r>
            <a:r>
              <a:rPr lang="el-GR" sz="4000">
                <a:solidFill>
                  <a:srgbClr val="66FFFF"/>
                </a:solidFill>
                <a:latin typeface="Comic Sans MS" pitchFamily="66" charset="0"/>
                <a:cs typeface="Arial" pitchFamily="34" charset="0"/>
              </a:rPr>
              <a:t> </a:t>
            </a:r>
            <a:r>
              <a:rPr lang="en-US" sz="4000">
                <a:solidFill>
                  <a:srgbClr val="66FFFF"/>
                </a:solidFill>
                <a:latin typeface="Comic Sans MS" pitchFamily="66" charset="0"/>
                <a:cs typeface="Arial" pitchFamily="34" charset="0"/>
              </a:rPr>
              <a:t> </a:t>
            </a:r>
            <a:endParaRPr lang="el-GR" sz="4000" i="1">
              <a:solidFill>
                <a:srgbClr val="FFFF00"/>
              </a:solidFill>
              <a:latin typeface="Comic Sans MS" pitchFamily="66" charset="0"/>
              <a:cs typeface="Arial" pitchFamily="34" charset="0"/>
            </a:endParaRPr>
          </a:p>
        </p:txBody>
      </p:sp>
      <p:sp>
        <p:nvSpPr>
          <p:cNvPr id="65545" name="Text Box 3"/>
          <p:cNvSpPr txBox="1">
            <a:spLocks noChangeArrowheads="1"/>
          </p:cNvSpPr>
          <p:nvPr/>
        </p:nvSpPr>
        <p:spPr bwMode="auto">
          <a:xfrm>
            <a:off x="0" y="142875"/>
            <a:ext cx="10144125" cy="1400175"/>
          </a:xfrm>
          <a:prstGeom prst="rect">
            <a:avLst/>
          </a:prstGeom>
          <a:noFill/>
          <a:ln w="9525">
            <a:noFill/>
            <a:miter lim="800000"/>
            <a:headEnd/>
            <a:tailEnd/>
          </a:ln>
        </p:spPr>
        <p:txBody>
          <a:bodyPr>
            <a:spAutoFit/>
          </a:bodyPr>
          <a:lstStyle/>
          <a:p>
            <a:pPr>
              <a:spcBef>
                <a:spcPct val="50000"/>
              </a:spcBef>
            </a:pPr>
            <a:endParaRPr lang="en-US" sz="1600">
              <a:solidFill>
                <a:srgbClr val="FF0066"/>
              </a:solidFill>
              <a:latin typeface="Comic Sans MS" pitchFamily="66" charset="0"/>
              <a:cs typeface="Arial" pitchFamily="34" charset="0"/>
            </a:endParaRPr>
          </a:p>
          <a:p>
            <a:pPr>
              <a:spcBef>
                <a:spcPct val="50000"/>
              </a:spcBef>
            </a:pPr>
            <a:endParaRPr lang="en-US" sz="600">
              <a:solidFill>
                <a:srgbClr val="FF0066"/>
              </a:solidFill>
              <a:latin typeface="Comic Sans MS" pitchFamily="66" charset="0"/>
              <a:cs typeface="Arial" pitchFamily="34" charset="0"/>
            </a:endParaRPr>
          </a:p>
          <a:p>
            <a:pPr>
              <a:spcBef>
                <a:spcPct val="50000"/>
              </a:spcBef>
            </a:pPr>
            <a:r>
              <a:rPr lang="el-GR" sz="4000">
                <a:solidFill>
                  <a:srgbClr val="FFFF00"/>
                </a:solidFill>
                <a:latin typeface="Comic Sans MS" pitchFamily="66" charset="0"/>
                <a:cs typeface="Arial" pitchFamily="34" charset="0"/>
              </a:rPr>
              <a:t>ΠΡΟΣΔΙΟΡΙΣΜΟΣ ΑΛΒΟΥΜΙΝΟΥΡΙΑΣ</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p:cNvSpPr>
            <a:spLocks noChangeArrowheads="1"/>
          </p:cNvSpPr>
          <p:nvPr/>
        </p:nvSpPr>
        <p:spPr bwMode="auto">
          <a:xfrm>
            <a:off x="357188" y="500063"/>
            <a:ext cx="9501187" cy="1571625"/>
          </a:xfrm>
          <a:prstGeom prst="roundRect">
            <a:avLst>
              <a:gd name="adj" fmla="val 16667"/>
            </a:avLst>
          </a:prstGeom>
          <a:solidFill>
            <a:srgbClr val="000000"/>
          </a:solidFill>
          <a:ln w="76200">
            <a:solidFill>
              <a:srgbClr val="FF0000"/>
            </a:solidFill>
            <a:round/>
            <a:headEnd/>
            <a:tailEnd/>
          </a:ln>
        </p:spPr>
        <p:txBody>
          <a:bodyPr wrap="none" anchor="ctr"/>
          <a:lstStyle/>
          <a:p>
            <a:pPr algn="l" fontAlgn="auto">
              <a:spcBef>
                <a:spcPts val="0"/>
              </a:spcBef>
              <a:spcAft>
                <a:spcPts val="0"/>
              </a:spcAft>
              <a:defRPr/>
            </a:pPr>
            <a:endParaRPr lang="el-GR" b="0" kern="0">
              <a:solidFill>
                <a:srgbClr val="000000"/>
              </a:solidFill>
              <a:ea typeface="ＭＳ Ｐゴシック" pitchFamily="34" charset="-128"/>
              <a:cs typeface="Arial" pitchFamily="34" charset="0"/>
            </a:endParaRPr>
          </a:p>
        </p:txBody>
      </p:sp>
      <p:sp>
        <p:nvSpPr>
          <p:cNvPr id="66563" name="AutoShape 2"/>
          <p:cNvSpPr>
            <a:spLocks noChangeArrowheads="1"/>
          </p:cNvSpPr>
          <p:nvPr/>
        </p:nvSpPr>
        <p:spPr bwMode="auto">
          <a:xfrm>
            <a:off x="357188" y="2500313"/>
            <a:ext cx="9501187" cy="3857625"/>
          </a:xfrm>
          <a:prstGeom prst="roundRect">
            <a:avLst>
              <a:gd name="adj" fmla="val 16667"/>
            </a:avLst>
          </a:prstGeom>
          <a:solidFill>
            <a:srgbClr val="000000"/>
          </a:solidFill>
          <a:ln w="76200">
            <a:solidFill>
              <a:srgbClr val="CC0000"/>
            </a:solidFill>
            <a:round/>
            <a:headEnd/>
            <a:tailEnd/>
          </a:ln>
        </p:spPr>
        <p:txBody>
          <a:bodyPr wrap="none" anchor="ctr"/>
          <a:lstStyle/>
          <a:p>
            <a:pPr algn="l"/>
            <a:endParaRPr lang="el-GR" b="0">
              <a:solidFill>
                <a:srgbClr val="FFFFFF"/>
              </a:solidFill>
              <a:cs typeface="Arial" pitchFamily="34" charset="0"/>
            </a:endParaRPr>
          </a:p>
        </p:txBody>
      </p:sp>
      <p:pic>
        <p:nvPicPr>
          <p:cNvPr id="66564"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66565"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66566"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66567"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66568" name="Text Box 13"/>
          <p:cNvSpPr txBox="1">
            <a:spLocks noChangeArrowheads="1"/>
          </p:cNvSpPr>
          <p:nvPr/>
        </p:nvSpPr>
        <p:spPr bwMode="auto">
          <a:xfrm>
            <a:off x="500063" y="2643188"/>
            <a:ext cx="9394825" cy="3478212"/>
          </a:xfrm>
          <a:prstGeom prst="rect">
            <a:avLst/>
          </a:prstGeom>
          <a:noFill/>
          <a:ln w="9525">
            <a:noFill/>
            <a:miter lim="800000"/>
            <a:headEnd/>
            <a:tailEnd/>
          </a:ln>
        </p:spPr>
        <p:txBody>
          <a:bodyPr>
            <a:spAutoFit/>
          </a:bodyPr>
          <a:lstStyle/>
          <a:p>
            <a:pPr>
              <a:spcBef>
                <a:spcPct val="50000"/>
              </a:spcBef>
            </a:pPr>
            <a:r>
              <a:rPr lang="en-US" sz="4400" dirty="0">
                <a:solidFill>
                  <a:srgbClr val="66FFFF"/>
                </a:solidFill>
                <a:latin typeface="Comic Sans MS" pitchFamily="66" charset="0"/>
                <a:cs typeface="Arial" pitchFamily="34" charset="0"/>
              </a:rPr>
              <a:t>e-GFR &lt;60 </a:t>
            </a:r>
            <a:r>
              <a:rPr lang="en-US" sz="4400" dirty="0" err="1">
                <a:solidFill>
                  <a:srgbClr val="66FFFF"/>
                </a:solidFill>
                <a:latin typeface="Comic Sans MS" pitchFamily="66" charset="0"/>
                <a:cs typeface="Arial" pitchFamily="34" charset="0"/>
              </a:rPr>
              <a:t>mL</a:t>
            </a:r>
            <a:r>
              <a:rPr lang="en-US" sz="4400" dirty="0">
                <a:solidFill>
                  <a:srgbClr val="66FFFF"/>
                </a:solidFill>
                <a:latin typeface="Comic Sans MS" pitchFamily="66" charset="0"/>
                <a:cs typeface="Arial" pitchFamily="34" charset="0"/>
              </a:rPr>
              <a:t>/min/1.73 m</a:t>
            </a:r>
            <a:r>
              <a:rPr lang="en-US" sz="4400" baseline="30000" dirty="0">
                <a:solidFill>
                  <a:srgbClr val="66FFFF"/>
                </a:solidFill>
                <a:latin typeface="Comic Sans MS" pitchFamily="66" charset="0"/>
                <a:cs typeface="Arial" pitchFamily="34" charset="0"/>
              </a:rPr>
              <a:t>2</a:t>
            </a:r>
            <a:r>
              <a:rPr lang="el-GR" sz="4400" baseline="30000" dirty="0">
                <a:solidFill>
                  <a:srgbClr val="66FFFF"/>
                </a:solidFill>
                <a:latin typeface="Comic Sans MS" pitchFamily="66" charset="0"/>
                <a:cs typeface="Arial" pitchFamily="34" charset="0"/>
              </a:rPr>
              <a:t>                </a:t>
            </a:r>
            <a:r>
              <a:rPr lang="el-GR" sz="4400" dirty="0">
                <a:solidFill>
                  <a:srgbClr val="66FFFF"/>
                </a:solidFill>
                <a:latin typeface="Comic Sans MS" pitchFamily="66" charset="0"/>
                <a:cs typeface="Arial" pitchFamily="34" charset="0"/>
              </a:rPr>
              <a:t>ή/και </a:t>
            </a:r>
            <a:r>
              <a:rPr lang="el-GR" sz="4400" dirty="0" err="1">
                <a:solidFill>
                  <a:srgbClr val="66FFFF"/>
                </a:solidFill>
                <a:latin typeface="Comic Sans MS" pitchFamily="66" charset="0"/>
                <a:cs typeface="Arial" pitchFamily="34" charset="0"/>
              </a:rPr>
              <a:t>αλβουμινουρία</a:t>
            </a:r>
            <a:r>
              <a:rPr lang="el-GR" sz="4400" dirty="0">
                <a:solidFill>
                  <a:srgbClr val="66FFFF"/>
                </a:solidFill>
                <a:latin typeface="Comic Sans MS" pitchFamily="66" charset="0"/>
                <a:cs typeface="Arial" pitchFamily="34" charset="0"/>
              </a:rPr>
              <a:t> ≥3 μήνες</a:t>
            </a:r>
            <a:endParaRPr lang="en-US" sz="4400" baseline="30000" dirty="0">
              <a:solidFill>
                <a:srgbClr val="66FFFF"/>
              </a:solidFill>
              <a:latin typeface="Comic Sans MS" pitchFamily="66" charset="0"/>
              <a:cs typeface="Arial" pitchFamily="34" charset="0"/>
            </a:endParaRPr>
          </a:p>
          <a:p>
            <a:pPr>
              <a:spcBef>
                <a:spcPct val="50000"/>
              </a:spcBef>
            </a:pPr>
            <a:endParaRPr lang="el-GR" sz="4400" dirty="0">
              <a:solidFill>
                <a:srgbClr val="66FFFF"/>
              </a:solidFill>
              <a:latin typeface="Comic Sans MS" pitchFamily="66" charset="0"/>
              <a:cs typeface="Arial" pitchFamily="34" charset="0"/>
            </a:endParaRPr>
          </a:p>
          <a:p>
            <a:pPr>
              <a:spcBef>
                <a:spcPct val="50000"/>
              </a:spcBef>
            </a:pPr>
            <a:r>
              <a:rPr lang="el-GR" sz="4400" dirty="0" smtClean="0">
                <a:solidFill>
                  <a:srgbClr val="66FFFF"/>
                </a:solidFill>
                <a:latin typeface="Comic Sans MS" pitchFamily="66" charset="0"/>
                <a:cs typeface="Arial" pitchFamily="34" charset="0"/>
              </a:rPr>
              <a:t>                        </a:t>
            </a:r>
            <a:r>
              <a:rPr lang="en-US" sz="4400" dirty="0" smtClean="0">
                <a:solidFill>
                  <a:srgbClr val="66FFFF"/>
                </a:solidFill>
                <a:latin typeface="Comic Sans MS" pitchFamily="66" charset="0"/>
                <a:cs typeface="Arial" pitchFamily="34" charset="0"/>
              </a:rPr>
              <a:t>XNN </a:t>
            </a:r>
            <a:r>
              <a:rPr lang="el-GR" sz="4400" dirty="0" smtClean="0">
                <a:solidFill>
                  <a:srgbClr val="66FFFF"/>
                </a:solidFill>
                <a:latin typeface="Comic Sans MS" pitchFamily="66" charset="0"/>
                <a:cs typeface="Arial" pitchFamily="34" charset="0"/>
              </a:rPr>
              <a:t> </a:t>
            </a:r>
            <a:r>
              <a:rPr lang="en-US" sz="4400" dirty="0" smtClean="0">
                <a:solidFill>
                  <a:srgbClr val="66FFFF"/>
                </a:solidFill>
                <a:latin typeface="Comic Sans MS" pitchFamily="66" charset="0"/>
                <a:cs typeface="Arial" pitchFamily="34" charset="0"/>
              </a:rPr>
              <a:t> </a:t>
            </a:r>
            <a:endParaRPr lang="el-GR" sz="4400" i="1" dirty="0">
              <a:solidFill>
                <a:srgbClr val="FFFF00"/>
              </a:solidFill>
              <a:latin typeface="Comic Sans MS" pitchFamily="66" charset="0"/>
              <a:cs typeface="Arial" pitchFamily="34" charset="0"/>
            </a:endParaRPr>
          </a:p>
        </p:txBody>
      </p:sp>
      <p:sp>
        <p:nvSpPr>
          <p:cNvPr id="8" name="7 - Δεξιό βέλος"/>
          <p:cNvSpPr/>
          <p:nvPr/>
        </p:nvSpPr>
        <p:spPr>
          <a:xfrm rot="5400000">
            <a:off x="4752182" y="4612481"/>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solidFill>
                <a:prstClr val="white"/>
              </a:solidFill>
            </a:endParaRPr>
          </a:p>
        </p:txBody>
      </p:sp>
      <p:sp>
        <p:nvSpPr>
          <p:cNvPr id="66570" name="Text Box 3"/>
          <p:cNvSpPr txBox="1">
            <a:spLocks noChangeArrowheads="1"/>
          </p:cNvSpPr>
          <p:nvPr/>
        </p:nvSpPr>
        <p:spPr bwMode="auto">
          <a:xfrm>
            <a:off x="142875" y="285750"/>
            <a:ext cx="10144125" cy="1400175"/>
          </a:xfrm>
          <a:prstGeom prst="rect">
            <a:avLst/>
          </a:prstGeom>
          <a:noFill/>
          <a:ln w="9525">
            <a:noFill/>
            <a:miter lim="800000"/>
            <a:headEnd/>
            <a:tailEnd/>
          </a:ln>
        </p:spPr>
        <p:txBody>
          <a:bodyPr>
            <a:spAutoFit/>
          </a:bodyPr>
          <a:lstStyle/>
          <a:p>
            <a:pPr>
              <a:spcBef>
                <a:spcPct val="50000"/>
              </a:spcBef>
            </a:pPr>
            <a:endParaRPr lang="en-US" sz="1600" dirty="0">
              <a:solidFill>
                <a:srgbClr val="FF0066"/>
              </a:solidFill>
              <a:latin typeface="Comic Sans MS" pitchFamily="66" charset="0"/>
              <a:cs typeface="Arial" pitchFamily="34" charset="0"/>
            </a:endParaRPr>
          </a:p>
          <a:p>
            <a:pPr>
              <a:spcBef>
                <a:spcPct val="50000"/>
              </a:spcBef>
            </a:pPr>
            <a:endParaRPr lang="en-US" sz="600" dirty="0">
              <a:solidFill>
                <a:srgbClr val="FF0066"/>
              </a:solidFill>
              <a:latin typeface="Comic Sans MS" pitchFamily="66" charset="0"/>
              <a:cs typeface="Arial" pitchFamily="34" charset="0"/>
            </a:endParaRPr>
          </a:p>
          <a:p>
            <a:pPr>
              <a:spcBef>
                <a:spcPct val="50000"/>
              </a:spcBef>
            </a:pPr>
            <a:r>
              <a:rPr lang="el-GR" sz="4000" dirty="0" smtClean="0">
                <a:solidFill>
                  <a:srgbClr val="FFFF00"/>
                </a:solidFill>
                <a:latin typeface="Comic Sans MS" pitchFamily="66" charset="0"/>
                <a:cs typeface="Arial" pitchFamily="34" charset="0"/>
              </a:rPr>
              <a:t>        ΧΡΟΝΙΑ </a:t>
            </a:r>
            <a:r>
              <a:rPr lang="el-GR" sz="4000" dirty="0">
                <a:solidFill>
                  <a:srgbClr val="FFFF00"/>
                </a:solidFill>
                <a:latin typeface="Comic Sans MS" pitchFamily="66" charset="0"/>
                <a:cs typeface="Arial" pitchFamily="34" charset="0"/>
              </a:rPr>
              <a:t>ΝΕΦΡΙΚΗ ΝΟΣΟΣ</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Slide10"/>
          <p:cNvPicPr>
            <a:picLocks noGrp="1" noChangeAspect="1"/>
          </p:cNvPicPr>
          <p:nvPr isPhoto="1"/>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3" name="2 - Στρογγυλεμένο ορθογώνιο"/>
          <p:cNvSpPr/>
          <p:nvPr/>
        </p:nvSpPr>
        <p:spPr>
          <a:xfrm>
            <a:off x="0" y="6286500"/>
            <a:ext cx="2286000"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4" name="3 - Στρογγυλεμένο ορθογώνιο"/>
          <p:cNvSpPr/>
          <p:nvPr/>
        </p:nvSpPr>
        <p:spPr>
          <a:xfrm>
            <a:off x="7786688" y="6143625"/>
            <a:ext cx="2286000"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5" name="AutoShape 2"/>
          <p:cNvSpPr>
            <a:spLocks noChangeArrowheads="1"/>
          </p:cNvSpPr>
          <p:nvPr/>
        </p:nvSpPr>
        <p:spPr bwMode="auto">
          <a:xfrm>
            <a:off x="247650" y="4149725"/>
            <a:ext cx="9572625" cy="642938"/>
          </a:xfrm>
          <a:prstGeom prst="roundRect">
            <a:avLst>
              <a:gd name="adj" fmla="val 16667"/>
            </a:avLst>
          </a:prstGeom>
          <a:noFill/>
          <a:ln w="76200">
            <a:solidFill>
              <a:srgbClr val="FF0000"/>
            </a:solidFill>
            <a:round/>
            <a:headEnd/>
            <a:tailEnd/>
          </a:ln>
        </p:spPr>
        <p:txBody>
          <a:bodyPr wrap="none" anchor="ctr"/>
          <a:lstStyle/>
          <a:p>
            <a:pPr algn="l" fontAlgn="auto">
              <a:spcBef>
                <a:spcPts val="0"/>
              </a:spcBef>
              <a:spcAft>
                <a:spcPts val="0"/>
              </a:spcAft>
              <a:defRPr/>
            </a:pPr>
            <a:endParaRPr lang="el-GR" b="0" kern="0">
              <a:solidFill>
                <a:srgbClr val="000000"/>
              </a:solidFill>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2"/>
          <p:cNvPicPr>
            <a:picLocks noChangeAspect="1" noChangeArrowheads="1"/>
          </p:cNvPicPr>
          <p:nvPr/>
        </p:nvPicPr>
        <p:blipFill>
          <a:blip r:embed="rId3"/>
          <a:srcRect l="49374" t="49689"/>
          <a:stretch>
            <a:fillRect/>
          </a:stretch>
        </p:blipFill>
        <p:spPr bwMode="auto">
          <a:xfrm>
            <a:off x="0" y="1257300"/>
            <a:ext cx="10287000" cy="5600700"/>
          </a:xfrm>
          <a:prstGeom prst="rect">
            <a:avLst/>
          </a:prstGeom>
          <a:noFill/>
          <a:ln w="9525">
            <a:noFill/>
            <a:miter lim="800000"/>
            <a:headEnd/>
            <a:tailEnd/>
          </a:ln>
        </p:spPr>
      </p:pic>
      <p:pic>
        <p:nvPicPr>
          <p:cNvPr id="113667" name="Picture 2"/>
          <p:cNvPicPr>
            <a:picLocks noChangeAspect="1" noChangeArrowheads="1"/>
          </p:cNvPicPr>
          <p:nvPr/>
        </p:nvPicPr>
        <p:blipFill>
          <a:blip r:embed="rId4"/>
          <a:srcRect l="3941" t="16643" r="49982" b="5255"/>
          <a:stretch>
            <a:fillRect/>
          </a:stretch>
        </p:blipFill>
        <p:spPr bwMode="auto">
          <a:xfrm>
            <a:off x="6846888" y="2051050"/>
            <a:ext cx="3265487" cy="3689350"/>
          </a:xfrm>
          <a:prstGeom prst="rect">
            <a:avLst/>
          </a:prstGeom>
          <a:noFill/>
          <a:ln w="9525" algn="ctr">
            <a:noFill/>
            <a:miter lim="800000"/>
            <a:headEnd/>
            <a:tailEnd/>
          </a:ln>
        </p:spPr>
      </p:pic>
      <p:sp>
        <p:nvSpPr>
          <p:cNvPr id="113668" name="Rectangle 3"/>
          <p:cNvSpPr>
            <a:spLocks noGrp="1" noChangeArrowheads="1"/>
          </p:cNvSpPr>
          <p:nvPr>
            <p:ph type="title"/>
          </p:nvPr>
        </p:nvSpPr>
        <p:spPr>
          <a:xfrm>
            <a:off x="2192338" y="142875"/>
            <a:ext cx="8094662" cy="892175"/>
          </a:xfrm>
        </p:spPr>
        <p:txBody>
          <a:bodyPr/>
          <a:lstStyle/>
          <a:p>
            <a:pPr eaLnBrk="1" hangingPunct="1"/>
            <a:r>
              <a:rPr lang="en-GB" sz="3200" dirty="0" smtClean="0">
                <a:solidFill>
                  <a:srgbClr val="FF0000"/>
                </a:solidFill>
              </a:rPr>
              <a:t>Relationship Between Estimated GFR (</a:t>
            </a:r>
            <a:r>
              <a:rPr lang="en-GB" sz="3200" dirty="0" err="1" smtClean="0">
                <a:solidFill>
                  <a:srgbClr val="FF0000"/>
                </a:solidFill>
              </a:rPr>
              <a:t>eGFR</a:t>
            </a:r>
            <a:r>
              <a:rPr lang="en-GB" sz="3200" dirty="0" smtClean="0">
                <a:solidFill>
                  <a:srgbClr val="FF0000"/>
                </a:solidFill>
              </a:rPr>
              <a:t>) and Clinical Outcomes</a:t>
            </a:r>
            <a:endParaRPr lang="en-US" sz="3200" dirty="0" smtClean="0">
              <a:solidFill>
                <a:srgbClr val="FF0000"/>
              </a:solidFill>
            </a:endParaRPr>
          </a:p>
        </p:txBody>
      </p:sp>
      <p:sp>
        <p:nvSpPr>
          <p:cNvPr id="113669" name="Text Box 4"/>
          <p:cNvSpPr txBox="1">
            <a:spLocks noChangeArrowheads="1"/>
          </p:cNvSpPr>
          <p:nvPr/>
        </p:nvSpPr>
        <p:spPr bwMode="auto">
          <a:xfrm>
            <a:off x="4146550" y="6496050"/>
            <a:ext cx="5730875" cy="274638"/>
          </a:xfrm>
          <a:prstGeom prst="rect">
            <a:avLst/>
          </a:prstGeom>
          <a:noFill/>
          <a:ln w="9525">
            <a:noFill/>
            <a:miter lim="800000"/>
            <a:headEnd/>
            <a:tailEnd/>
          </a:ln>
        </p:spPr>
        <p:txBody>
          <a:bodyPr>
            <a:spAutoFit/>
          </a:bodyPr>
          <a:lstStyle/>
          <a:p>
            <a:pPr algn="r" eaLnBrk="0" hangingPunct="0">
              <a:spcBef>
                <a:spcPct val="50000"/>
              </a:spcBef>
            </a:pPr>
            <a:r>
              <a:rPr lang="en-GB" sz="1200">
                <a:solidFill>
                  <a:srgbClr val="FFFFFF"/>
                </a:solidFill>
                <a:cs typeface="Arial" pitchFamily="34" charset="0"/>
              </a:rPr>
              <a:t>Go AS et al. </a:t>
            </a:r>
            <a:r>
              <a:rPr lang="en-GB" sz="1200" i="1">
                <a:solidFill>
                  <a:srgbClr val="FFFFFF"/>
                </a:solidFill>
                <a:cs typeface="Arial" pitchFamily="34" charset="0"/>
              </a:rPr>
              <a:t>N Engl J Med</a:t>
            </a:r>
            <a:r>
              <a:rPr lang="en-GB" sz="1200">
                <a:solidFill>
                  <a:srgbClr val="FFFFFF"/>
                </a:solidFill>
                <a:cs typeface="Arial" pitchFamily="34" charset="0"/>
              </a:rPr>
              <a:t>. 2004;351:1296-1305.</a:t>
            </a:r>
          </a:p>
        </p:txBody>
      </p:sp>
      <p:sp>
        <p:nvSpPr>
          <p:cNvPr id="113670" name="Text Box 5"/>
          <p:cNvSpPr txBox="1">
            <a:spLocks noChangeArrowheads="1"/>
          </p:cNvSpPr>
          <p:nvPr/>
        </p:nvSpPr>
        <p:spPr bwMode="auto">
          <a:xfrm rot="-5400000">
            <a:off x="-1832769" y="3547269"/>
            <a:ext cx="4149725" cy="293688"/>
          </a:xfrm>
          <a:prstGeom prst="rect">
            <a:avLst/>
          </a:prstGeom>
          <a:noFill/>
          <a:ln w="9525" algn="ctr">
            <a:noFill/>
            <a:miter lim="800000"/>
            <a:headEnd/>
            <a:tailEnd/>
          </a:ln>
        </p:spPr>
        <p:txBody>
          <a:bodyPr>
            <a:spAutoFit/>
          </a:bodyPr>
          <a:lstStyle/>
          <a:p>
            <a:pPr eaLnBrk="0" hangingPunct="0">
              <a:spcBef>
                <a:spcPct val="50000"/>
              </a:spcBef>
            </a:pPr>
            <a:r>
              <a:rPr lang="en-GB" sz="1300">
                <a:solidFill>
                  <a:srgbClr val="FFFFFF"/>
                </a:solidFill>
                <a:cs typeface="Arial" pitchFamily="34" charset="0"/>
              </a:rPr>
              <a:t>Age-standardized event rate (per 100 person-yr)</a:t>
            </a:r>
            <a:endParaRPr lang="en-US" sz="1300">
              <a:solidFill>
                <a:srgbClr val="FFFFFF"/>
              </a:solidFill>
              <a:cs typeface="Arial" pitchFamily="34" charset="0"/>
            </a:endParaRPr>
          </a:p>
        </p:txBody>
      </p:sp>
      <p:sp>
        <p:nvSpPr>
          <p:cNvPr id="2173958" name="Text Box 6"/>
          <p:cNvSpPr txBox="1">
            <a:spLocks noChangeArrowheads="1"/>
          </p:cNvSpPr>
          <p:nvPr/>
        </p:nvSpPr>
        <p:spPr bwMode="auto">
          <a:xfrm>
            <a:off x="404813" y="1501775"/>
            <a:ext cx="9471025" cy="549275"/>
          </a:xfrm>
          <a:prstGeom prst="rect">
            <a:avLst/>
          </a:prstGeom>
          <a:noFill/>
          <a:ln w="9525" algn="ctr">
            <a:noFill/>
            <a:miter lim="800000"/>
            <a:headEnd/>
            <a:tailEnd/>
          </a:ln>
          <a:effectLst/>
        </p:spPr>
        <p:txBody>
          <a:bodyPr lIns="90000" rIns="90000">
            <a:spAutoFit/>
          </a:bodyPr>
          <a:lstStyle/>
          <a:p>
            <a:pPr algn="l">
              <a:tabLst>
                <a:tab pos="2868613" algn="l"/>
                <a:tab pos="5738813" algn="l"/>
                <a:tab pos="8670925" algn="ctr"/>
              </a:tabLst>
              <a:defRPr/>
            </a:pPr>
            <a:r>
              <a:rPr lang="en-GB" sz="1600">
                <a:solidFill>
                  <a:srgbClr val="FFFF00"/>
                </a:solidFill>
                <a:effectLst>
                  <a:outerShdw blurRad="38100" dist="38100" dir="2700000" algn="tl">
                    <a:srgbClr val="000000"/>
                  </a:outerShdw>
                </a:effectLst>
              </a:rPr>
              <a:t>Death from any cause	Cardiovascular events	Any hospitalization</a:t>
            </a:r>
          </a:p>
          <a:p>
            <a:pPr algn="l">
              <a:tabLst>
                <a:tab pos="2868613" algn="l"/>
                <a:tab pos="5738813" algn="l"/>
                <a:tab pos="8670925" algn="ctr"/>
              </a:tabLst>
              <a:defRPr/>
            </a:pPr>
            <a:r>
              <a:rPr lang="en-GB" sz="1400">
                <a:solidFill>
                  <a:srgbClr val="FFFFFF"/>
                </a:solidFill>
                <a:effectLst>
                  <a:outerShdw blurRad="38100" dist="38100" dir="2700000" algn="tl">
                    <a:srgbClr val="000000"/>
                  </a:outerShdw>
                </a:effectLst>
              </a:rPr>
              <a:t>Total events = 51,424	Total events = 139,011	Total events = 554,651</a:t>
            </a:r>
            <a:endParaRPr lang="en-US" sz="1400">
              <a:solidFill>
                <a:srgbClr val="FFFFFF"/>
              </a:solidFill>
              <a:effectLst>
                <a:outerShdw blurRad="38100" dist="38100" dir="2700000" algn="tl">
                  <a:srgbClr val="000000"/>
                </a:outerShdw>
              </a:effectLst>
            </a:endParaRPr>
          </a:p>
        </p:txBody>
      </p:sp>
      <p:pic>
        <p:nvPicPr>
          <p:cNvPr id="113672" name="Picture 7"/>
          <p:cNvPicPr>
            <a:picLocks noChangeAspect="1" noChangeArrowheads="1"/>
          </p:cNvPicPr>
          <p:nvPr/>
        </p:nvPicPr>
        <p:blipFill>
          <a:blip r:embed="rId5"/>
          <a:srcRect l="3941" t="16643" r="49982" b="5255"/>
          <a:stretch>
            <a:fillRect/>
          </a:stretch>
        </p:blipFill>
        <p:spPr bwMode="auto">
          <a:xfrm>
            <a:off x="3600450" y="2051050"/>
            <a:ext cx="3265488" cy="3689350"/>
          </a:xfrm>
          <a:prstGeom prst="rect">
            <a:avLst/>
          </a:prstGeom>
          <a:noFill/>
          <a:ln w="9525" algn="ctr">
            <a:noFill/>
            <a:miter lim="800000"/>
            <a:headEnd/>
            <a:tailEnd/>
          </a:ln>
        </p:spPr>
      </p:pic>
      <p:pic>
        <p:nvPicPr>
          <p:cNvPr id="113673" name="Picture 8"/>
          <p:cNvPicPr>
            <a:picLocks noChangeAspect="1" noChangeArrowheads="1"/>
          </p:cNvPicPr>
          <p:nvPr/>
        </p:nvPicPr>
        <p:blipFill>
          <a:blip r:embed="rId6"/>
          <a:srcRect l="3941" t="16643" r="49982" b="5255"/>
          <a:stretch>
            <a:fillRect/>
          </a:stretch>
        </p:blipFill>
        <p:spPr bwMode="auto">
          <a:xfrm>
            <a:off x="404813" y="2051050"/>
            <a:ext cx="3265487" cy="3689350"/>
          </a:xfrm>
          <a:prstGeom prst="rect">
            <a:avLst/>
          </a:prstGeom>
          <a:noFill/>
          <a:ln w="9525" algn="ctr">
            <a:noFill/>
            <a:miter lim="800000"/>
            <a:headEnd/>
            <a:tailEnd/>
          </a:ln>
        </p:spPr>
      </p:pic>
      <p:sp>
        <p:nvSpPr>
          <p:cNvPr id="2173961" name="Rectangle 9"/>
          <p:cNvSpPr>
            <a:spLocks noChangeArrowheads="1"/>
          </p:cNvSpPr>
          <p:nvPr/>
        </p:nvSpPr>
        <p:spPr bwMode="auto">
          <a:xfrm>
            <a:off x="404813" y="5980113"/>
            <a:ext cx="6907212" cy="523875"/>
          </a:xfrm>
          <a:prstGeom prst="rect">
            <a:avLst/>
          </a:prstGeom>
          <a:noFill/>
          <a:ln w="9525" algn="ctr">
            <a:noFill/>
            <a:miter lim="800000"/>
            <a:headEnd/>
            <a:tailEnd/>
          </a:ln>
          <a:effectLst/>
        </p:spPr>
        <p:txBody>
          <a:bodyPr>
            <a:spAutoFit/>
          </a:bodyPr>
          <a:lstStyle/>
          <a:p>
            <a:pPr algn="l" eaLnBrk="0" hangingPunct="0">
              <a:spcBef>
                <a:spcPct val="50000"/>
              </a:spcBef>
              <a:defRPr/>
            </a:pPr>
            <a:r>
              <a:rPr lang="en-US" sz="1400">
                <a:solidFill>
                  <a:srgbClr val="FFFFFF"/>
                </a:solidFill>
                <a:effectLst>
                  <a:outerShdw blurRad="38100" dist="38100" dir="2700000" algn="tl">
                    <a:srgbClr val="000000"/>
                  </a:outerShdw>
                </a:effectLst>
                <a:cs typeface="Arial" pitchFamily="34" charset="0"/>
              </a:rPr>
              <a:t>Kaiser Permanente Renal Registry, n=1,120,295 adults aged </a:t>
            </a:r>
            <a:r>
              <a:rPr lang="en-US" sz="1400">
                <a:solidFill>
                  <a:srgbClr val="FFFFFF"/>
                </a:solidFill>
                <a:effectLst>
                  <a:outerShdw blurRad="38100" dist="38100" dir="2700000" algn="tl">
                    <a:srgbClr val="000000"/>
                  </a:outerShdw>
                </a:effectLst>
                <a:cs typeface="Arial" pitchFamily="34" charset="0"/>
                <a:sym typeface="Symbol" pitchFamily="18" charset="2"/>
              </a:rPr>
              <a:t></a:t>
            </a:r>
            <a:r>
              <a:rPr lang="en-US" sz="1400">
                <a:solidFill>
                  <a:srgbClr val="FFFFFF"/>
                </a:solidFill>
                <a:effectLst>
                  <a:outerShdw blurRad="38100" dist="38100" dir="2700000" algn="tl">
                    <a:srgbClr val="000000"/>
                  </a:outerShdw>
                </a:effectLst>
                <a:cs typeface="Arial" pitchFamily="34" charset="0"/>
              </a:rPr>
              <a:t>20 years Median follow-up = 2.84 years</a:t>
            </a:r>
          </a:p>
        </p:txBody>
      </p:sp>
      <p:sp>
        <p:nvSpPr>
          <p:cNvPr id="113675" name="Text Box 10"/>
          <p:cNvSpPr txBox="1">
            <a:spLocks noChangeArrowheads="1"/>
          </p:cNvSpPr>
          <p:nvPr/>
        </p:nvSpPr>
        <p:spPr bwMode="auto">
          <a:xfrm>
            <a:off x="404813" y="5616575"/>
            <a:ext cx="9471025" cy="304800"/>
          </a:xfrm>
          <a:prstGeom prst="rect">
            <a:avLst/>
          </a:prstGeom>
          <a:noFill/>
          <a:ln w="9525" algn="ctr">
            <a:noFill/>
            <a:miter lim="800000"/>
            <a:headEnd/>
            <a:tailEnd/>
          </a:ln>
        </p:spPr>
        <p:txBody>
          <a:bodyPr lIns="90000" rIns="90000">
            <a:spAutoFit/>
          </a:bodyPr>
          <a:lstStyle/>
          <a:p>
            <a:pPr algn="l">
              <a:spcAft>
                <a:spcPct val="60000"/>
              </a:spcAft>
              <a:tabLst>
                <a:tab pos="1527175" algn="ctr"/>
                <a:tab pos="4392613" algn="ctr"/>
                <a:tab pos="7267575" algn="ctr"/>
                <a:tab pos="8670925" algn="ctr"/>
              </a:tabLst>
            </a:pPr>
            <a:r>
              <a:rPr lang="en-GB" sz="1400">
                <a:solidFill>
                  <a:srgbClr val="FFFFFF"/>
                </a:solidFill>
              </a:rPr>
              <a:t>		eGFR (mL/min/1.73 m</a:t>
            </a:r>
            <a:r>
              <a:rPr lang="en-GB" sz="1400" baseline="30000">
                <a:solidFill>
                  <a:srgbClr val="FFFFFF"/>
                </a:solidFill>
              </a:rPr>
              <a:t>2</a:t>
            </a:r>
            <a:r>
              <a:rPr lang="en-GB" sz="1400">
                <a:solidFill>
                  <a:srgbClr val="FFFFFF"/>
                </a:solidFill>
              </a:rPr>
              <a:t>)</a:t>
            </a:r>
          </a:p>
        </p:txBody>
      </p:sp>
      <p:sp>
        <p:nvSpPr>
          <p:cNvPr id="113676" name="Text Box 11">
            <a:hlinkClick r:id="rId7" action="ppaction://hlinksldjump"/>
          </p:cNvPr>
          <p:cNvSpPr txBox="1">
            <a:spLocks noChangeArrowheads="1"/>
          </p:cNvSpPr>
          <p:nvPr/>
        </p:nvSpPr>
        <p:spPr bwMode="auto">
          <a:xfrm>
            <a:off x="0" y="0"/>
            <a:ext cx="1882775" cy="255588"/>
          </a:xfrm>
          <a:prstGeom prst="rect">
            <a:avLst/>
          </a:prstGeom>
          <a:noFill/>
          <a:ln w="9525" algn="ctr">
            <a:noFill/>
            <a:miter lim="800000"/>
            <a:headEnd/>
            <a:tailEnd/>
          </a:ln>
        </p:spPr>
        <p:txBody>
          <a:bodyPr lIns="36000" tIns="36000" rIns="36000" bIns="36000" anchor="ctr">
            <a:spAutoFit/>
          </a:bodyPr>
          <a:lstStyle/>
          <a:p>
            <a:pPr>
              <a:spcBef>
                <a:spcPct val="50000"/>
              </a:spcBef>
            </a:pPr>
            <a:r>
              <a:rPr lang="en-GB" sz="1200">
                <a:solidFill>
                  <a:srgbClr val="00718F"/>
                </a:solidFill>
              </a:rPr>
              <a:t>CKD Subgroup</a:t>
            </a:r>
            <a:endParaRPr lang="en-US" sz="1200">
              <a:solidFill>
                <a:srgbClr val="00718F"/>
              </a:solidFill>
            </a:endParaRPr>
          </a:p>
        </p:txBody>
      </p:sp>
      <p:sp>
        <p:nvSpPr>
          <p:cNvPr id="13" name="12 - Ορθογώνιο"/>
          <p:cNvSpPr/>
          <p:nvPr/>
        </p:nvSpPr>
        <p:spPr bwMode="auto">
          <a:xfrm>
            <a:off x="0" y="0"/>
            <a:ext cx="2057400" cy="1143000"/>
          </a:xfrm>
          <a:prstGeom prst="rect">
            <a:avLst/>
          </a:prstGeom>
          <a:solidFill>
            <a:schemeClr val="accent3"/>
          </a:solidFill>
          <a:ln w="9525" cap="flat" cmpd="sng" algn="ctr">
            <a:noFill/>
            <a:prstDash val="solid"/>
            <a:round/>
            <a:headEnd type="none" w="med" len="med"/>
            <a:tailEnd type="none" w="med" len="med"/>
          </a:ln>
          <a:effectLst/>
        </p:spPr>
        <p:txBody>
          <a:bodyPr wrap="none" anchor="ctr"/>
          <a:lstStyle/>
          <a:p>
            <a:pPr>
              <a:defRPr/>
            </a:pPr>
            <a:endParaRPr lang="el-G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AutoShape 2"/>
          <p:cNvSpPr>
            <a:spLocks noChangeArrowheads="1"/>
          </p:cNvSpPr>
          <p:nvPr/>
        </p:nvSpPr>
        <p:spPr bwMode="auto">
          <a:xfrm>
            <a:off x="465138" y="5013325"/>
            <a:ext cx="9821862" cy="1152525"/>
          </a:xfrm>
          <a:prstGeom prst="roundRect">
            <a:avLst>
              <a:gd name="adj" fmla="val 16667"/>
            </a:avLst>
          </a:prstGeom>
          <a:solidFill>
            <a:srgbClr val="663300"/>
          </a:solidFill>
          <a:ln w="57150">
            <a:solidFill>
              <a:srgbClr val="FFCC00"/>
            </a:solidFill>
            <a:round/>
            <a:headEnd/>
            <a:tailEnd/>
          </a:ln>
        </p:spPr>
        <p:txBody>
          <a:bodyPr wrap="none" anchor="ctr"/>
          <a:lstStyle/>
          <a:p>
            <a:endParaRPr lang="el-GR"/>
          </a:p>
        </p:txBody>
      </p:sp>
      <p:sp>
        <p:nvSpPr>
          <p:cNvPr id="159747" name="AutoShape 3"/>
          <p:cNvSpPr>
            <a:spLocks noChangeArrowheads="1"/>
          </p:cNvSpPr>
          <p:nvPr/>
        </p:nvSpPr>
        <p:spPr bwMode="auto">
          <a:xfrm>
            <a:off x="465138" y="3933825"/>
            <a:ext cx="9821862" cy="1008063"/>
          </a:xfrm>
          <a:prstGeom prst="roundRect">
            <a:avLst>
              <a:gd name="adj" fmla="val 16667"/>
            </a:avLst>
          </a:prstGeom>
          <a:solidFill>
            <a:srgbClr val="000066"/>
          </a:solidFill>
          <a:ln w="38100">
            <a:solidFill>
              <a:srgbClr val="66FF66"/>
            </a:solidFill>
            <a:round/>
            <a:headEnd/>
            <a:tailEnd/>
          </a:ln>
        </p:spPr>
        <p:txBody>
          <a:bodyPr wrap="none" anchor="ctr"/>
          <a:lstStyle/>
          <a:p>
            <a:endParaRPr lang="el-GR"/>
          </a:p>
        </p:txBody>
      </p:sp>
      <p:sp>
        <p:nvSpPr>
          <p:cNvPr id="159748" name="AutoShape 4"/>
          <p:cNvSpPr>
            <a:spLocks noChangeArrowheads="1"/>
          </p:cNvSpPr>
          <p:nvPr/>
        </p:nvSpPr>
        <p:spPr bwMode="auto">
          <a:xfrm>
            <a:off x="465138" y="3213100"/>
            <a:ext cx="7343775" cy="720725"/>
          </a:xfrm>
          <a:prstGeom prst="roundRect">
            <a:avLst>
              <a:gd name="adj" fmla="val 16667"/>
            </a:avLst>
          </a:prstGeom>
          <a:solidFill>
            <a:schemeClr val="tx1"/>
          </a:solidFill>
          <a:ln w="57150">
            <a:solidFill>
              <a:schemeClr val="hlink"/>
            </a:solidFill>
            <a:round/>
            <a:headEnd/>
            <a:tailEnd/>
          </a:ln>
        </p:spPr>
        <p:txBody>
          <a:bodyPr wrap="none" anchor="ctr"/>
          <a:lstStyle/>
          <a:p>
            <a:endParaRPr lang="el-GR"/>
          </a:p>
        </p:txBody>
      </p:sp>
      <p:sp>
        <p:nvSpPr>
          <p:cNvPr id="159749" name="AutoShape 5"/>
          <p:cNvSpPr>
            <a:spLocks noChangeArrowheads="1"/>
          </p:cNvSpPr>
          <p:nvPr/>
        </p:nvSpPr>
        <p:spPr bwMode="auto">
          <a:xfrm>
            <a:off x="465138" y="2492375"/>
            <a:ext cx="7272337" cy="649288"/>
          </a:xfrm>
          <a:prstGeom prst="roundRect">
            <a:avLst>
              <a:gd name="adj" fmla="val 16667"/>
            </a:avLst>
          </a:prstGeom>
          <a:solidFill>
            <a:srgbClr val="003366"/>
          </a:solidFill>
          <a:ln w="57150">
            <a:solidFill>
              <a:srgbClr val="FF0066"/>
            </a:solidFill>
            <a:round/>
            <a:headEnd/>
            <a:tailEnd/>
          </a:ln>
        </p:spPr>
        <p:txBody>
          <a:bodyPr wrap="none" anchor="ctr"/>
          <a:lstStyle/>
          <a:p>
            <a:endParaRPr lang="el-GR"/>
          </a:p>
        </p:txBody>
      </p:sp>
      <p:sp>
        <p:nvSpPr>
          <p:cNvPr id="159750" name="AutoShape 6"/>
          <p:cNvSpPr>
            <a:spLocks noChangeArrowheads="1"/>
          </p:cNvSpPr>
          <p:nvPr/>
        </p:nvSpPr>
        <p:spPr bwMode="auto">
          <a:xfrm>
            <a:off x="536575" y="1700213"/>
            <a:ext cx="5975350" cy="720725"/>
          </a:xfrm>
          <a:prstGeom prst="roundRect">
            <a:avLst>
              <a:gd name="adj" fmla="val 16667"/>
            </a:avLst>
          </a:prstGeom>
          <a:solidFill>
            <a:srgbClr val="003300"/>
          </a:solidFill>
          <a:ln w="57150">
            <a:solidFill>
              <a:schemeClr val="bg1"/>
            </a:solidFill>
            <a:round/>
            <a:headEnd/>
            <a:tailEnd/>
          </a:ln>
        </p:spPr>
        <p:txBody>
          <a:bodyPr wrap="none" anchor="ctr"/>
          <a:lstStyle/>
          <a:p>
            <a:endParaRPr lang="el-GR"/>
          </a:p>
        </p:txBody>
      </p:sp>
      <p:sp>
        <p:nvSpPr>
          <p:cNvPr id="159751" name="Text Box 7"/>
          <p:cNvSpPr txBox="1">
            <a:spLocks noChangeArrowheads="1"/>
          </p:cNvSpPr>
          <p:nvPr/>
        </p:nvSpPr>
        <p:spPr bwMode="auto">
          <a:xfrm>
            <a:off x="685800" y="0"/>
            <a:ext cx="8991600" cy="1066800"/>
          </a:xfrm>
          <a:prstGeom prst="rect">
            <a:avLst/>
          </a:prstGeom>
          <a:noFill/>
          <a:ln w="9525">
            <a:noFill/>
            <a:miter lim="800000"/>
            <a:headEnd/>
            <a:tailEnd/>
          </a:ln>
        </p:spPr>
        <p:txBody>
          <a:bodyPr>
            <a:spAutoFit/>
          </a:bodyPr>
          <a:lstStyle/>
          <a:p>
            <a:pPr algn="ctr">
              <a:spcBef>
                <a:spcPct val="50000"/>
              </a:spcBef>
            </a:pPr>
            <a:r>
              <a:rPr lang="el-GR" sz="3200" b="1">
                <a:solidFill>
                  <a:schemeClr val="bg1"/>
                </a:solidFill>
                <a:latin typeface="Comic Sans MS" pitchFamily="66" charset="0"/>
              </a:rPr>
              <a:t>ΑΠΟΚΛΕΙΣΜΟΣ ΔΕΥΤΕΡΟΠΑΘΟΥΣ ΔΥΣΛΙΠΙΔΑΙΜΙΑΣ</a:t>
            </a:r>
          </a:p>
        </p:txBody>
      </p:sp>
      <p:sp>
        <p:nvSpPr>
          <p:cNvPr id="159752" name="Text Box 8"/>
          <p:cNvSpPr txBox="1">
            <a:spLocks noChangeArrowheads="1"/>
          </p:cNvSpPr>
          <p:nvPr/>
        </p:nvSpPr>
        <p:spPr bwMode="auto">
          <a:xfrm>
            <a:off x="609600" y="1676400"/>
            <a:ext cx="9677400" cy="4481513"/>
          </a:xfrm>
          <a:prstGeom prst="rect">
            <a:avLst/>
          </a:prstGeom>
          <a:noFill/>
          <a:ln w="9525">
            <a:noFill/>
            <a:miter lim="800000"/>
            <a:headEnd/>
            <a:tailEnd/>
          </a:ln>
        </p:spPr>
        <p:txBody>
          <a:bodyPr>
            <a:spAutoFit/>
          </a:bodyPr>
          <a:lstStyle/>
          <a:p>
            <a:pPr algn="just">
              <a:spcBef>
                <a:spcPct val="50000"/>
              </a:spcBef>
              <a:buClr>
                <a:srgbClr val="66FF33"/>
              </a:buClr>
              <a:buFont typeface="Wingdings" pitchFamily="2" charset="2"/>
              <a:buChar char="ü"/>
            </a:pPr>
            <a:r>
              <a:rPr lang="el-GR" sz="3200" b="1">
                <a:solidFill>
                  <a:srgbClr val="FFFF00"/>
                </a:solidFill>
                <a:latin typeface="Comic Sans MS" pitchFamily="66" charset="0"/>
              </a:rPr>
              <a:t>Υποθυρεοειδισμός </a:t>
            </a:r>
            <a:r>
              <a:rPr lang="el-GR" sz="3200" b="1">
                <a:solidFill>
                  <a:srgbClr val="99FF66"/>
                </a:solidFill>
                <a:latin typeface="Comic Sans MS" pitchFamily="66" charset="0"/>
              </a:rPr>
              <a:t>(</a:t>
            </a:r>
            <a:r>
              <a:rPr lang="en-US" sz="3200" b="1">
                <a:solidFill>
                  <a:srgbClr val="99FF66"/>
                </a:solidFill>
                <a:latin typeface="Comic Sans MS" pitchFamily="66" charset="0"/>
              </a:rPr>
              <a:t>TSH)</a:t>
            </a:r>
          </a:p>
          <a:p>
            <a:pPr algn="just">
              <a:spcBef>
                <a:spcPct val="50000"/>
              </a:spcBef>
              <a:buClr>
                <a:srgbClr val="66FF33"/>
              </a:buClr>
              <a:buFont typeface="Wingdings" pitchFamily="2" charset="2"/>
              <a:buChar char="ü"/>
            </a:pPr>
            <a:r>
              <a:rPr lang="el-GR" sz="3200" b="1">
                <a:solidFill>
                  <a:srgbClr val="FFFF00"/>
                </a:solidFill>
                <a:latin typeface="Comic Sans MS" pitchFamily="66" charset="0"/>
              </a:rPr>
              <a:t>Σακχαρώδης διαβήτης </a:t>
            </a:r>
            <a:r>
              <a:rPr lang="el-GR" sz="3200" b="1">
                <a:solidFill>
                  <a:srgbClr val="99FF66"/>
                </a:solidFill>
                <a:latin typeface="Comic Sans MS" pitchFamily="66" charset="0"/>
              </a:rPr>
              <a:t>(γλυκόζη)</a:t>
            </a:r>
          </a:p>
          <a:p>
            <a:pPr algn="just">
              <a:spcBef>
                <a:spcPct val="50000"/>
              </a:spcBef>
              <a:buClr>
                <a:srgbClr val="66FF33"/>
              </a:buClr>
              <a:buFont typeface="Wingdings" pitchFamily="2" charset="2"/>
              <a:buChar char="ü"/>
            </a:pPr>
            <a:r>
              <a:rPr lang="el-GR" sz="3200" b="1">
                <a:solidFill>
                  <a:srgbClr val="FFFF00"/>
                </a:solidFill>
                <a:latin typeface="Comic Sans MS" pitchFamily="66" charset="0"/>
              </a:rPr>
              <a:t>Χολόσταση</a:t>
            </a:r>
            <a:r>
              <a:rPr lang="en-US" sz="3200" b="1">
                <a:solidFill>
                  <a:srgbClr val="FFFF00"/>
                </a:solidFill>
                <a:latin typeface="Comic Sans MS" pitchFamily="66" charset="0"/>
              </a:rPr>
              <a:t> </a:t>
            </a:r>
            <a:r>
              <a:rPr lang="en-US" sz="3200" b="1">
                <a:solidFill>
                  <a:srgbClr val="99FF66"/>
                </a:solidFill>
                <a:latin typeface="Comic Sans MS" pitchFamily="66" charset="0"/>
              </a:rPr>
              <a:t>(</a:t>
            </a:r>
            <a:r>
              <a:rPr lang="el-GR" sz="3200" b="1">
                <a:solidFill>
                  <a:srgbClr val="99FF66"/>
                </a:solidFill>
                <a:latin typeface="Comic Sans MS" pitchFamily="66" charset="0"/>
              </a:rPr>
              <a:t>αλκαλική φωσφατάση)</a:t>
            </a:r>
          </a:p>
          <a:p>
            <a:pPr algn="just">
              <a:spcBef>
                <a:spcPct val="50000"/>
              </a:spcBef>
              <a:buClr>
                <a:srgbClr val="66FF33"/>
              </a:buClr>
              <a:buFont typeface="Wingdings" pitchFamily="2" charset="2"/>
              <a:buChar char="ü"/>
            </a:pPr>
            <a:r>
              <a:rPr lang="el-GR" sz="3200" b="1">
                <a:solidFill>
                  <a:srgbClr val="FFFF00"/>
                </a:solidFill>
                <a:latin typeface="Comic Sans MS" pitchFamily="66" charset="0"/>
              </a:rPr>
              <a:t>Νεφρωσικό σύνδρομο-ΧΝ</a:t>
            </a:r>
            <a:r>
              <a:rPr lang="en-US" sz="3200" b="1">
                <a:solidFill>
                  <a:srgbClr val="FFFF00"/>
                </a:solidFill>
                <a:latin typeface="Comic Sans MS" pitchFamily="66" charset="0"/>
              </a:rPr>
              <a:t>N</a:t>
            </a:r>
            <a:r>
              <a:rPr lang="el-GR" sz="3200" b="1">
                <a:solidFill>
                  <a:srgbClr val="FFFF00"/>
                </a:solidFill>
                <a:latin typeface="Comic Sans MS" pitchFamily="66" charset="0"/>
              </a:rPr>
              <a:t> </a:t>
            </a:r>
            <a:r>
              <a:rPr lang="el-GR" sz="3200" b="1">
                <a:solidFill>
                  <a:srgbClr val="99FF66"/>
                </a:solidFill>
                <a:latin typeface="Comic Sans MS" pitchFamily="66" charset="0"/>
              </a:rPr>
              <a:t>(κρεατινίνη, γενική ούρων</a:t>
            </a:r>
            <a:r>
              <a:rPr lang="en-US" sz="3200" b="1">
                <a:solidFill>
                  <a:srgbClr val="99FF66"/>
                </a:solidFill>
                <a:latin typeface="Comic Sans MS" pitchFamily="66" charset="0"/>
              </a:rPr>
              <a:t>)</a:t>
            </a:r>
            <a:endParaRPr lang="el-GR" sz="3200" b="1">
              <a:solidFill>
                <a:srgbClr val="99FF66"/>
              </a:solidFill>
              <a:latin typeface="Comic Sans MS" pitchFamily="66" charset="0"/>
            </a:endParaRPr>
          </a:p>
          <a:p>
            <a:pPr algn="just">
              <a:spcBef>
                <a:spcPct val="50000"/>
              </a:spcBef>
              <a:buClr>
                <a:srgbClr val="66FF33"/>
              </a:buClr>
              <a:buFont typeface="Wingdings" pitchFamily="2" charset="2"/>
              <a:buChar char="ü"/>
            </a:pPr>
            <a:r>
              <a:rPr lang="el-GR" sz="3200" b="1">
                <a:solidFill>
                  <a:srgbClr val="FFFF00"/>
                </a:solidFill>
                <a:latin typeface="Comic Sans MS" pitchFamily="66" charset="0"/>
              </a:rPr>
              <a:t>Φάρμακα </a:t>
            </a:r>
            <a:r>
              <a:rPr lang="el-GR" sz="3200" b="1">
                <a:solidFill>
                  <a:srgbClr val="99FF66"/>
                </a:solidFill>
                <a:latin typeface="Comic Sans MS" pitchFamily="66" charset="0"/>
              </a:rPr>
              <a:t>(διουρητικά, β-αποκλειστές, αναβολικά στεροειδή</a:t>
            </a:r>
            <a:r>
              <a:rPr lang="en-US" sz="3200" b="1">
                <a:solidFill>
                  <a:srgbClr val="99FF66"/>
                </a:solidFill>
                <a:latin typeface="Comic Sans MS" pitchFamily="66" charset="0"/>
              </a:rPr>
              <a:t> </a:t>
            </a:r>
            <a:r>
              <a:rPr lang="el-GR" sz="3200" b="1">
                <a:solidFill>
                  <a:srgbClr val="99FF66"/>
                </a:solidFill>
                <a:latin typeface="Comic Sans MS" pitchFamily="66" charset="0"/>
              </a:rPr>
              <a:t>κ.λ.π.)</a:t>
            </a:r>
          </a:p>
        </p:txBody>
      </p:sp>
      <p:sp>
        <p:nvSpPr>
          <p:cNvPr id="159753" name="AutoShape 9"/>
          <p:cNvSpPr>
            <a:spLocks noChangeArrowheads="1"/>
          </p:cNvSpPr>
          <p:nvPr/>
        </p:nvSpPr>
        <p:spPr bwMode="auto">
          <a:xfrm flipV="1">
            <a:off x="457200" y="11430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159754" name="AutoShape 10"/>
          <p:cNvSpPr>
            <a:spLocks noChangeArrowheads="1"/>
          </p:cNvSpPr>
          <p:nvPr/>
        </p:nvSpPr>
        <p:spPr bwMode="auto">
          <a:xfrm flipV="1">
            <a:off x="533400" y="62484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Slide 6."/>
          <p:cNvPicPr>
            <a:picLocks noChangeAspect="1" noChangeArrowheads="1"/>
          </p:cNvPicPr>
          <p:nvPr/>
        </p:nvPicPr>
        <p:blipFill>
          <a:blip r:embed="rId3"/>
          <a:srcRect/>
          <a:stretch>
            <a:fillRect/>
          </a:stretch>
        </p:blipFill>
        <p:spPr bwMode="auto">
          <a:xfrm>
            <a:off x="534988" y="260350"/>
            <a:ext cx="9378950" cy="6227763"/>
          </a:xfrm>
          <a:prstGeom prst="rect">
            <a:avLst/>
          </a:prstGeom>
          <a:noFill/>
          <a:ln w="9525">
            <a:noFill/>
            <a:miter lim="800000"/>
            <a:headEnd/>
            <a:tailEnd/>
          </a:ln>
        </p:spPr>
      </p:pic>
      <p:sp>
        <p:nvSpPr>
          <p:cNvPr id="3" name="2 - Ορθογώνιο"/>
          <p:cNvSpPr/>
          <p:nvPr/>
        </p:nvSpPr>
        <p:spPr>
          <a:xfrm>
            <a:off x="7519988" y="6092825"/>
            <a:ext cx="2160587"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4" name="3 - Ορθογώνιο"/>
          <p:cNvSpPr/>
          <p:nvPr/>
        </p:nvSpPr>
        <p:spPr>
          <a:xfrm>
            <a:off x="390525" y="6021388"/>
            <a:ext cx="226377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771525" y="1600200"/>
            <a:ext cx="8743950" cy="1143000"/>
          </a:xfrm>
        </p:spPr>
        <p:txBody>
          <a:bodyPr/>
          <a:lstStyle/>
          <a:p>
            <a:r>
              <a:rPr lang="en-US" sz="4000" b="1" smtClean="0"/>
              <a:t>The Patient with early stage CKD is 5 to 10 times more likely to die from a cardiovascular event than progress to ESRD.</a:t>
            </a:r>
            <a:endParaRPr lang="en-US" b="1" smtClean="0">
              <a:solidFill>
                <a:srgbClr val="FFFFFF"/>
              </a:solidFill>
            </a:endParaRPr>
          </a:p>
        </p:txBody>
      </p:sp>
      <p:sp>
        <p:nvSpPr>
          <p:cNvPr id="176131" name="Rectangle 3"/>
          <p:cNvSpPr>
            <a:spLocks noGrp="1" noChangeArrowheads="1"/>
          </p:cNvSpPr>
          <p:nvPr>
            <p:ph type="subTitle" idx="1"/>
          </p:nvPr>
        </p:nvSpPr>
        <p:spPr>
          <a:xfrm>
            <a:off x="1457325" y="4114800"/>
            <a:ext cx="7200900" cy="1752600"/>
          </a:xfrm>
        </p:spPr>
        <p:txBody>
          <a:bodyPr/>
          <a:lstStyle/>
          <a:p>
            <a:pPr algn="l">
              <a:spcBef>
                <a:spcPct val="0"/>
              </a:spcBef>
              <a:defRPr/>
            </a:pPr>
            <a:r>
              <a:rPr lang="en-US" sz="1600" i="1">
                <a:cs typeface="Arial" pitchFamily="34" charset="0"/>
              </a:rPr>
              <a:t>Foley RN, Murray AM, Li S, Herzog CA, McBean AM, Eggers PW, Collins AJ. Chronic kidney disease and the risk for cardiovascular disease, renal replacement, and death in the United States Medicare population, 1998 to 1999. J Am Soc Nephrol 2005; 16:489-95.</a:t>
            </a:r>
          </a:p>
          <a:p>
            <a:pPr>
              <a:defRPr/>
            </a:pPr>
            <a:endParaRPr lang="en-US"/>
          </a:p>
        </p:txBody>
      </p:sp>
      <p:pic>
        <p:nvPicPr>
          <p:cNvPr id="117764" name="Picture 4" descr="WashDC_C_1Line_RGB"/>
          <p:cNvPicPr>
            <a:picLocks noChangeAspect="1" noChangeArrowheads="1"/>
          </p:cNvPicPr>
          <p:nvPr/>
        </p:nvPicPr>
        <p:blipFill>
          <a:blip r:embed="rId2"/>
          <a:srcRect/>
          <a:stretch>
            <a:fillRect/>
          </a:stretch>
        </p:blipFill>
        <p:spPr bwMode="auto">
          <a:xfrm>
            <a:off x="7458075" y="5562600"/>
            <a:ext cx="2571750" cy="1111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9" name="8 - Στρογγυλεμένο ορθογώνιο"/>
          <p:cNvSpPr/>
          <p:nvPr/>
        </p:nvSpPr>
        <p:spPr>
          <a:xfrm>
            <a:off x="2143104" y="4857760"/>
            <a:ext cx="7429552" cy="1223962"/>
          </a:xfrm>
          <a:prstGeom prst="roundRect">
            <a:avLst/>
          </a:prstGeom>
          <a:solidFill>
            <a:srgbClr val="FF0000"/>
          </a:solidFill>
          <a:ln>
            <a:solidFill>
              <a:srgbClr val="0000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71683" name="Text Box 5"/>
          <p:cNvSpPr txBox="1">
            <a:spLocks noChangeArrowheads="1"/>
          </p:cNvSpPr>
          <p:nvPr/>
        </p:nvSpPr>
        <p:spPr bwMode="auto">
          <a:xfrm>
            <a:off x="0" y="3213100"/>
            <a:ext cx="10287000" cy="585788"/>
          </a:xfrm>
          <a:prstGeom prst="rect">
            <a:avLst/>
          </a:prstGeom>
          <a:noFill/>
          <a:ln w="9525">
            <a:noFill/>
            <a:miter lim="800000"/>
            <a:headEnd/>
            <a:tailEnd/>
          </a:ln>
        </p:spPr>
        <p:txBody>
          <a:bodyPr>
            <a:spAutoFit/>
          </a:bodyPr>
          <a:lstStyle/>
          <a:p>
            <a:pPr>
              <a:spcBef>
                <a:spcPct val="50000"/>
              </a:spcBef>
            </a:pPr>
            <a:r>
              <a:rPr lang="el-GR" sz="3200">
                <a:solidFill>
                  <a:srgbClr val="43FD01"/>
                </a:solidFill>
                <a:latin typeface="Comic Sans MS" pitchFamily="66" charset="0"/>
              </a:rPr>
              <a:t>ΑΣΘΕΝΕΙΣ ΠΟΛΥ ΥΨΗΛΟΥ ΚΙΝΔΥΝΟΥ</a:t>
            </a:r>
          </a:p>
        </p:txBody>
      </p:sp>
      <p:sp>
        <p:nvSpPr>
          <p:cNvPr id="71684" name="Text Box 2"/>
          <p:cNvSpPr txBox="1">
            <a:spLocks noChangeArrowheads="1"/>
          </p:cNvSpPr>
          <p:nvPr/>
        </p:nvSpPr>
        <p:spPr bwMode="auto">
          <a:xfrm>
            <a:off x="0" y="1196975"/>
            <a:ext cx="10287000" cy="731838"/>
          </a:xfrm>
          <a:prstGeom prst="rect">
            <a:avLst/>
          </a:prstGeom>
          <a:noFill/>
          <a:ln w="9525">
            <a:noFill/>
            <a:miter lim="800000"/>
            <a:headEnd/>
            <a:tailEnd/>
          </a:ln>
        </p:spPr>
        <p:txBody>
          <a:bodyPr>
            <a:spAutoFit/>
          </a:bodyPr>
          <a:lstStyle/>
          <a:p>
            <a:pPr>
              <a:lnSpc>
                <a:spcPct val="130000"/>
              </a:lnSpc>
              <a:spcBef>
                <a:spcPct val="50000"/>
              </a:spcBef>
            </a:pPr>
            <a:r>
              <a:rPr lang="el-GR" sz="3200">
                <a:solidFill>
                  <a:srgbClr val="FFFF00"/>
                </a:solidFill>
                <a:latin typeface="Comic Sans MS" pitchFamily="66" charset="0"/>
              </a:rPr>
              <a:t>ΑΣΘΕΝΕΙΣ ΜΕ ΧΡΟΝΙΑ ΝΕΦΡΙΚΗ ΝΟΣΟ</a:t>
            </a:r>
            <a:endParaRPr lang="en-US" sz="2800">
              <a:solidFill>
                <a:srgbClr val="FFFF00"/>
              </a:solidFill>
              <a:latin typeface="Comic Sans MS" pitchFamily="66" charset="0"/>
            </a:endParaRPr>
          </a:p>
        </p:txBody>
      </p:sp>
      <p:sp>
        <p:nvSpPr>
          <p:cNvPr id="2" name="Down Arrow 1"/>
          <p:cNvSpPr/>
          <p:nvPr/>
        </p:nvSpPr>
        <p:spPr>
          <a:xfrm>
            <a:off x="4567238" y="2060575"/>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solidFill>
                <a:srgbClr val="FFFFFF"/>
              </a:solidFill>
            </a:endParaRPr>
          </a:p>
        </p:txBody>
      </p:sp>
      <p:sp>
        <p:nvSpPr>
          <p:cNvPr id="71686" name="Text Box 5"/>
          <p:cNvSpPr txBox="1">
            <a:spLocks noChangeArrowheads="1"/>
          </p:cNvSpPr>
          <p:nvPr/>
        </p:nvSpPr>
        <p:spPr bwMode="auto">
          <a:xfrm>
            <a:off x="928658" y="4929198"/>
            <a:ext cx="10287000" cy="1138237"/>
          </a:xfrm>
          <a:prstGeom prst="rect">
            <a:avLst/>
          </a:prstGeom>
          <a:noFill/>
          <a:ln w="9525">
            <a:noFill/>
            <a:miter lim="800000"/>
            <a:headEnd/>
            <a:tailEnd/>
          </a:ln>
        </p:spPr>
        <p:txBody>
          <a:bodyPr>
            <a:spAutoFit/>
          </a:bodyPr>
          <a:lstStyle/>
          <a:p>
            <a:pPr algn="ctr">
              <a:spcBef>
                <a:spcPct val="50000"/>
              </a:spcBef>
            </a:pPr>
            <a:r>
              <a:rPr lang="el-GR" sz="3600" dirty="0">
                <a:solidFill>
                  <a:srgbClr val="FFFF00"/>
                </a:solidFill>
                <a:latin typeface="Comic Sans MS" pitchFamily="66" charset="0"/>
              </a:rPr>
              <a:t>ΣΤΟΧΟΣ </a:t>
            </a:r>
            <a:r>
              <a:rPr lang="en-US" sz="3600" dirty="0">
                <a:solidFill>
                  <a:srgbClr val="FFFF00"/>
                </a:solidFill>
                <a:latin typeface="Comic Sans MS" pitchFamily="66" charset="0"/>
              </a:rPr>
              <a:t>LDL-C &lt;70 mg/</a:t>
            </a:r>
            <a:r>
              <a:rPr lang="en-US" sz="3600" dirty="0" err="1">
                <a:solidFill>
                  <a:srgbClr val="FFFF00"/>
                </a:solidFill>
                <a:latin typeface="Comic Sans MS" pitchFamily="66" charset="0"/>
              </a:rPr>
              <a:t>dL</a:t>
            </a:r>
            <a:r>
              <a:rPr lang="el-GR" sz="3600" dirty="0">
                <a:solidFill>
                  <a:srgbClr val="FFFF00"/>
                </a:solidFill>
                <a:latin typeface="Comic Sans MS" pitchFamily="66" charset="0"/>
              </a:rPr>
              <a:t>                              </a:t>
            </a:r>
            <a:r>
              <a:rPr lang="en-US" sz="3200" dirty="0">
                <a:solidFill>
                  <a:srgbClr val="FFFF00"/>
                </a:solidFill>
                <a:latin typeface="Comic Sans MS" pitchFamily="66" charset="0"/>
              </a:rPr>
              <a:t>[</a:t>
            </a:r>
            <a:r>
              <a:rPr lang="el-GR" sz="3200" dirty="0">
                <a:solidFill>
                  <a:srgbClr val="FFFF00"/>
                </a:solidFill>
                <a:latin typeface="Comic Sans MS" pitchFamily="66" charset="0"/>
              </a:rPr>
              <a:t>Ή ΜΕΙΩΣΗ ΚΑΤΑ 50%</a:t>
            </a:r>
            <a:r>
              <a:rPr lang="en-US" sz="3200" dirty="0">
                <a:solidFill>
                  <a:srgbClr val="FFFF00"/>
                </a:solidFill>
                <a:latin typeface="Comic Sans MS" pitchFamily="66" charset="0"/>
              </a:rPr>
              <a:t>]</a:t>
            </a:r>
            <a:endParaRPr lang="el-GR" sz="3600" dirty="0">
              <a:solidFill>
                <a:srgbClr val="FFFF00"/>
              </a:solidFill>
              <a:latin typeface="Comic Sans MS" pitchFamily="66" charset="0"/>
            </a:endParaRPr>
          </a:p>
        </p:txBody>
      </p:sp>
      <p:pic>
        <p:nvPicPr>
          <p:cNvPr id="71687" name="Picture 3"/>
          <p:cNvPicPr>
            <a:picLocks noChangeAspect="1" noChangeArrowheads="1"/>
          </p:cNvPicPr>
          <p:nvPr/>
        </p:nvPicPr>
        <p:blipFill>
          <a:blip r:embed="rId3"/>
          <a:srcRect/>
          <a:stretch>
            <a:fillRect/>
          </a:stretch>
        </p:blipFill>
        <p:spPr bwMode="auto">
          <a:xfrm>
            <a:off x="4567238" y="3933825"/>
            <a:ext cx="549275" cy="1011238"/>
          </a:xfrm>
          <a:prstGeom prst="rect">
            <a:avLst/>
          </a:prstGeom>
          <a:noFill/>
          <a:ln w="9525">
            <a:noFill/>
            <a:miter lim="800000"/>
            <a:headEnd/>
            <a:tailEnd/>
          </a:ln>
        </p:spPr>
      </p:pic>
      <p:pic>
        <p:nvPicPr>
          <p:cNvPr id="71688" name="Picture 3"/>
          <p:cNvPicPr>
            <a:picLocks noChangeAspect="1" noChangeArrowheads="1"/>
          </p:cNvPicPr>
          <p:nvPr/>
        </p:nvPicPr>
        <p:blipFill>
          <a:blip r:embed="rId4"/>
          <a:srcRect/>
          <a:stretch>
            <a:fillRect/>
          </a:stretch>
        </p:blipFill>
        <p:spPr bwMode="auto">
          <a:xfrm>
            <a:off x="1687513" y="260350"/>
            <a:ext cx="6858000" cy="962025"/>
          </a:xfrm>
          <a:prstGeom prst="rect">
            <a:avLst/>
          </a:prstGeom>
          <a:noFill/>
          <a:ln w="9525">
            <a:noFill/>
            <a:miter lim="800000"/>
            <a:headEnd/>
            <a:tailEnd/>
          </a:ln>
        </p:spPr>
      </p:pic>
      <p:pic>
        <p:nvPicPr>
          <p:cNvPr id="71689" name="Picture 4"/>
          <p:cNvPicPr>
            <a:picLocks noChangeAspect="1" noChangeArrowheads="1"/>
          </p:cNvPicPr>
          <p:nvPr/>
        </p:nvPicPr>
        <p:blipFill>
          <a:blip r:embed="rId5"/>
          <a:srcRect/>
          <a:stretch>
            <a:fillRect/>
          </a:stretch>
        </p:blipFill>
        <p:spPr bwMode="auto">
          <a:xfrm>
            <a:off x="3532188" y="6381750"/>
            <a:ext cx="6742112" cy="495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2" name="1 - TextBox"/>
          <p:cNvSpPr txBox="1"/>
          <p:nvPr/>
        </p:nvSpPr>
        <p:spPr>
          <a:xfrm>
            <a:off x="0" y="142875"/>
            <a:ext cx="10287000" cy="1077913"/>
          </a:xfrm>
          <a:prstGeom prst="rect">
            <a:avLst/>
          </a:prstGeom>
          <a:noFill/>
        </p:spPr>
        <p:txBody>
          <a:bodyPr>
            <a:spAutoFit/>
          </a:bodyPr>
          <a:lstStyle/>
          <a:p>
            <a:pPr fontAlgn="auto">
              <a:spcBef>
                <a:spcPts val="0"/>
              </a:spcBef>
              <a:spcAft>
                <a:spcPts val="0"/>
              </a:spcAft>
              <a:defRPr/>
            </a:pPr>
            <a:r>
              <a:rPr lang="el-GR" sz="3200" dirty="0">
                <a:solidFill>
                  <a:srgbClr val="FFFF00"/>
                </a:solidFill>
                <a:latin typeface="Comic Sans MS" pitchFamily="66" charset="0"/>
              </a:rPr>
              <a:t>ΤΡΟΠΟΠΟΙΗΣΗ ΤΗΣ ΔΟΣΗΣ ΤΩΝ ΣΤΑΤΙΝΩΝ ΣΕ ΑΣΘΕΝΕΙΣ ΜΕ ΧΡΟΝΙΑ ΝΕΦΡΙΚΗ ΝΟΣΟ</a:t>
            </a:r>
          </a:p>
        </p:txBody>
      </p:sp>
      <p:cxnSp>
        <p:nvCxnSpPr>
          <p:cNvPr id="4" name="3 - Ευθεία γραμμή σύνδεσης"/>
          <p:cNvCxnSpPr/>
          <p:nvPr/>
        </p:nvCxnSpPr>
        <p:spPr>
          <a:xfrm>
            <a:off x="357188" y="1357313"/>
            <a:ext cx="9144000" cy="1587"/>
          </a:xfrm>
          <a:prstGeom prst="line">
            <a:avLst/>
          </a:prstGeom>
          <a:ln w="666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0" y="2071688"/>
            <a:ext cx="10287000" cy="4708525"/>
          </a:xfrm>
          <a:prstGeom prst="rect">
            <a:avLst/>
          </a:prstGeom>
          <a:noFill/>
        </p:spPr>
        <p:txBody>
          <a:bodyPr>
            <a:spAutoFit/>
          </a:bodyPr>
          <a:lstStyle/>
          <a:p>
            <a:pPr algn="just" fontAlgn="auto">
              <a:spcBef>
                <a:spcPts val="0"/>
              </a:spcBef>
              <a:spcAft>
                <a:spcPts val="0"/>
              </a:spcAft>
              <a:defRPr/>
            </a:pPr>
            <a:r>
              <a:rPr lang="en-US" sz="2800" dirty="0">
                <a:solidFill>
                  <a:schemeClr val="accent3">
                    <a:lumMod val="60000"/>
                    <a:lumOff val="40000"/>
                  </a:schemeClr>
                </a:solidFill>
                <a:latin typeface="Comic Sans MS" pitchFamily="66" charset="0"/>
              </a:rPr>
              <a:t>ROSUVA		10%	</a:t>
            </a:r>
            <a:r>
              <a:rPr lang="el-GR" sz="2800" dirty="0">
                <a:solidFill>
                  <a:schemeClr val="accent3">
                    <a:lumMod val="60000"/>
                    <a:lumOff val="40000"/>
                  </a:schemeClr>
                </a:solidFill>
                <a:latin typeface="Comic Sans MS" pitchFamily="66" charset="0"/>
              </a:rPr>
              <a:t>    </a:t>
            </a:r>
            <a:r>
              <a:rPr lang="el-GR" sz="2000" dirty="0">
                <a:solidFill>
                  <a:schemeClr val="accent3">
                    <a:lumMod val="60000"/>
                    <a:lumOff val="40000"/>
                  </a:schemeClr>
                </a:solidFill>
                <a:latin typeface="Comic Sans MS" pitchFamily="66" charset="0"/>
              </a:rPr>
              <a:t>σε</a:t>
            </a:r>
            <a:r>
              <a:rPr lang="en-US" sz="2000" dirty="0">
                <a:solidFill>
                  <a:schemeClr val="accent3">
                    <a:lumMod val="60000"/>
                    <a:lumOff val="40000"/>
                  </a:schemeClr>
                </a:solidFill>
                <a:latin typeface="Comic Sans MS" pitchFamily="66" charset="0"/>
              </a:rPr>
              <a:t> </a:t>
            </a:r>
            <a:r>
              <a:rPr lang="el-GR" sz="2000" dirty="0">
                <a:solidFill>
                  <a:schemeClr val="accent3">
                    <a:lumMod val="60000"/>
                    <a:lumOff val="40000"/>
                  </a:schemeClr>
                </a:solidFill>
                <a:latin typeface="Comic Sans MS" pitchFamily="66" charset="0"/>
              </a:rPr>
              <a:t>άτομα με</a:t>
            </a:r>
            <a:r>
              <a:rPr lang="en-US" sz="2000" dirty="0">
                <a:solidFill>
                  <a:schemeClr val="accent3">
                    <a:lumMod val="60000"/>
                    <a:lumOff val="40000"/>
                  </a:schemeClr>
                </a:solidFill>
                <a:latin typeface="Comic Sans MS" pitchFamily="66" charset="0"/>
              </a:rPr>
              <a:t> GFR&lt;60ml/min</a:t>
            </a:r>
            <a:r>
              <a:rPr lang="el-GR" sz="2000" dirty="0">
                <a:solidFill>
                  <a:schemeClr val="accent3">
                    <a:lumMod val="60000"/>
                    <a:lumOff val="40000"/>
                  </a:schemeClr>
                </a:solidFill>
                <a:latin typeface="Comic Sans MS" pitchFamily="66" charset="0"/>
              </a:rPr>
              <a:t> χορήγηση 5-10</a:t>
            </a:r>
            <a:r>
              <a:rPr lang="en-US" sz="2000" dirty="0">
                <a:solidFill>
                  <a:schemeClr val="accent3">
                    <a:lumMod val="60000"/>
                    <a:lumOff val="40000"/>
                  </a:schemeClr>
                </a:solidFill>
                <a:latin typeface="Comic Sans MS" pitchFamily="66" charset="0"/>
              </a:rPr>
              <a:t>mg/d</a:t>
            </a:r>
          </a:p>
          <a:p>
            <a:pPr algn="just" fontAlgn="auto">
              <a:spcBef>
                <a:spcPts val="0"/>
              </a:spcBef>
              <a:spcAft>
                <a:spcPts val="0"/>
              </a:spcAft>
              <a:defRPr/>
            </a:pPr>
            <a:endParaRPr lang="en-US" sz="2800" dirty="0">
              <a:solidFill>
                <a:schemeClr val="accent3">
                  <a:lumMod val="60000"/>
                  <a:lumOff val="40000"/>
                </a:schemeClr>
              </a:solidFill>
              <a:latin typeface="Comic Sans MS" pitchFamily="66" charset="0"/>
            </a:endParaRPr>
          </a:p>
          <a:p>
            <a:pPr algn="just" fontAlgn="auto">
              <a:spcBef>
                <a:spcPts val="0"/>
              </a:spcBef>
              <a:spcAft>
                <a:spcPts val="0"/>
              </a:spcAft>
              <a:defRPr/>
            </a:pPr>
            <a:r>
              <a:rPr lang="en-US" sz="2800" dirty="0">
                <a:solidFill>
                  <a:srgbClr val="FFFF00"/>
                </a:solidFill>
                <a:latin typeface="Comic Sans MS" pitchFamily="66" charset="0"/>
              </a:rPr>
              <a:t>ATORVA</a:t>
            </a:r>
            <a:r>
              <a:rPr lang="el-GR" sz="2800" dirty="0">
                <a:solidFill>
                  <a:srgbClr val="FFFF00"/>
                </a:solidFill>
                <a:latin typeface="Comic Sans MS" pitchFamily="66" charset="0"/>
              </a:rPr>
              <a:t>		&lt;2%	    </a:t>
            </a:r>
            <a:r>
              <a:rPr lang="el-GR" sz="2000" dirty="0">
                <a:solidFill>
                  <a:srgbClr val="FFFF00"/>
                </a:solidFill>
                <a:latin typeface="Comic Sans MS" pitchFamily="66" charset="0"/>
              </a:rPr>
              <a:t>δεν χρειάζεται τροποποίηση της δόσης</a:t>
            </a:r>
            <a:endParaRPr lang="en-US" sz="2800" dirty="0">
              <a:solidFill>
                <a:srgbClr val="FFFF00"/>
              </a:solidFill>
              <a:latin typeface="Comic Sans MS" pitchFamily="66" charset="0"/>
            </a:endParaRPr>
          </a:p>
          <a:p>
            <a:pPr algn="just" fontAlgn="auto">
              <a:spcBef>
                <a:spcPts val="0"/>
              </a:spcBef>
              <a:spcAft>
                <a:spcPts val="0"/>
              </a:spcAft>
              <a:defRPr/>
            </a:pPr>
            <a:endParaRPr lang="en-US" sz="2800" dirty="0">
              <a:solidFill>
                <a:schemeClr val="accent3">
                  <a:lumMod val="60000"/>
                  <a:lumOff val="40000"/>
                </a:schemeClr>
              </a:solidFill>
              <a:latin typeface="Comic Sans MS" pitchFamily="66" charset="0"/>
            </a:endParaRPr>
          </a:p>
          <a:p>
            <a:pPr algn="just" fontAlgn="auto">
              <a:spcBef>
                <a:spcPts val="0"/>
              </a:spcBef>
              <a:spcAft>
                <a:spcPts val="0"/>
              </a:spcAft>
              <a:defRPr/>
            </a:pPr>
            <a:r>
              <a:rPr lang="en-US" sz="2800" dirty="0">
                <a:solidFill>
                  <a:schemeClr val="accent3">
                    <a:lumMod val="60000"/>
                    <a:lumOff val="40000"/>
                  </a:schemeClr>
                </a:solidFill>
                <a:latin typeface="Comic Sans MS" pitchFamily="66" charset="0"/>
              </a:rPr>
              <a:t>SIMVA</a:t>
            </a:r>
            <a:r>
              <a:rPr lang="el-GR" sz="2800" dirty="0">
                <a:solidFill>
                  <a:schemeClr val="accent3">
                    <a:lumMod val="60000"/>
                    <a:lumOff val="40000"/>
                  </a:schemeClr>
                </a:solidFill>
                <a:latin typeface="Comic Sans MS" pitchFamily="66" charset="0"/>
              </a:rPr>
              <a:t>		13%	    </a:t>
            </a:r>
            <a:r>
              <a:rPr lang="el-GR" sz="2000" dirty="0">
                <a:solidFill>
                  <a:srgbClr val="9BBB59">
                    <a:lumMod val="60000"/>
                    <a:lumOff val="40000"/>
                  </a:srgbClr>
                </a:solidFill>
                <a:latin typeface="Comic Sans MS" pitchFamily="66" charset="0"/>
              </a:rPr>
              <a:t>σε</a:t>
            </a:r>
            <a:r>
              <a:rPr lang="en-US" sz="2000" dirty="0">
                <a:solidFill>
                  <a:srgbClr val="9BBB59">
                    <a:lumMod val="60000"/>
                    <a:lumOff val="40000"/>
                  </a:srgbClr>
                </a:solidFill>
                <a:latin typeface="Comic Sans MS" pitchFamily="66" charset="0"/>
              </a:rPr>
              <a:t> </a:t>
            </a:r>
            <a:r>
              <a:rPr lang="el-GR" sz="2000" dirty="0">
                <a:solidFill>
                  <a:srgbClr val="9BBB59">
                    <a:lumMod val="60000"/>
                    <a:lumOff val="40000"/>
                  </a:srgbClr>
                </a:solidFill>
                <a:latin typeface="Comic Sans MS" pitchFamily="66" charset="0"/>
              </a:rPr>
              <a:t>άτομα με</a:t>
            </a:r>
            <a:r>
              <a:rPr lang="en-US" sz="2000" dirty="0">
                <a:solidFill>
                  <a:srgbClr val="9BBB59">
                    <a:lumMod val="60000"/>
                    <a:lumOff val="40000"/>
                  </a:srgbClr>
                </a:solidFill>
                <a:latin typeface="Comic Sans MS" pitchFamily="66" charset="0"/>
              </a:rPr>
              <a:t> GFR&lt;</a:t>
            </a:r>
            <a:r>
              <a:rPr lang="el-GR" sz="2000" dirty="0">
                <a:solidFill>
                  <a:srgbClr val="9BBB59">
                    <a:lumMod val="60000"/>
                    <a:lumOff val="40000"/>
                  </a:srgbClr>
                </a:solidFill>
                <a:latin typeface="Comic Sans MS" pitchFamily="66" charset="0"/>
              </a:rPr>
              <a:t>15</a:t>
            </a:r>
            <a:r>
              <a:rPr lang="en-US" sz="2000" dirty="0">
                <a:solidFill>
                  <a:srgbClr val="9BBB59">
                    <a:lumMod val="60000"/>
                    <a:lumOff val="40000"/>
                  </a:srgbClr>
                </a:solidFill>
                <a:latin typeface="Comic Sans MS" pitchFamily="66" charset="0"/>
              </a:rPr>
              <a:t>ml/min</a:t>
            </a:r>
            <a:r>
              <a:rPr lang="el-GR" sz="2000" dirty="0">
                <a:solidFill>
                  <a:srgbClr val="9BBB59">
                    <a:lumMod val="60000"/>
                    <a:lumOff val="40000"/>
                  </a:srgbClr>
                </a:solidFill>
                <a:latin typeface="Comic Sans MS" pitchFamily="66" charset="0"/>
              </a:rPr>
              <a:t> έναρξη με 5</a:t>
            </a:r>
            <a:r>
              <a:rPr lang="en-US" sz="2000" dirty="0">
                <a:solidFill>
                  <a:srgbClr val="9BBB59">
                    <a:lumMod val="60000"/>
                    <a:lumOff val="40000"/>
                  </a:srgbClr>
                </a:solidFill>
                <a:latin typeface="Comic Sans MS" pitchFamily="66" charset="0"/>
              </a:rPr>
              <a:t>mg/d</a:t>
            </a:r>
          </a:p>
          <a:p>
            <a:pPr algn="just" fontAlgn="auto">
              <a:spcBef>
                <a:spcPts val="0"/>
              </a:spcBef>
              <a:spcAft>
                <a:spcPts val="0"/>
              </a:spcAft>
              <a:defRPr/>
            </a:pPr>
            <a:endParaRPr lang="en-US" sz="2800" dirty="0">
              <a:solidFill>
                <a:schemeClr val="accent3">
                  <a:lumMod val="60000"/>
                  <a:lumOff val="40000"/>
                </a:schemeClr>
              </a:solidFill>
              <a:latin typeface="Comic Sans MS" pitchFamily="66" charset="0"/>
            </a:endParaRPr>
          </a:p>
          <a:p>
            <a:pPr algn="just" fontAlgn="auto">
              <a:spcBef>
                <a:spcPts val="0"/>
              </a:spcBef>
              <a:spcAft>
                <a:spcPts val="0"/>
              </a:spcAft>
              <a:defRPr/>
            </a:pPr>
            <a:r>
              <a:rPr lang="en-US" sz="2800" dirty="0">
                <a:solidFill>
                  <a:schemeClr val="accent3">
                    <a:lumMod val="60000"/>
                    <a:lumOff val="40000"/>
                  </a:schemeClr>
                </a:solidFill>
                <a:latin typeface="Comic Sans MS" pitchFamily="66" charset="0"/>
              </a:rPr>
              <a:t>PRAVA</a:t>
            </a:r>
            <a:r>
              <a:rPr lang="el-GR" sz="2800" dirty="0">
                <a:solidFill>
                  <a:schemeClr val="accent3">
                    <a:lumMod val="60000"/>
                    <a:lumOff val="40000"/>
                  </a:schemeClr>
                </a:solidFill>
                <a:latin typeface="Comic Sans MS" pitchFamily="66" charset="0"/>
              </a:rPr>
              <a:t>		20%</a:t>
            </a:r>
            <a:r>
              <a:rPr lang="el-GR" sz="2000" dirty="0">
                <a:solidFill>
                  <a:srgbClr val="9BBB59">
                    <a:lumMod val="60000"/>
                    <a:lumOff val="40000"/>
                  </a:srgbClr>
                </a:solidFill>
                <a:latin typeface="Comic Sans MS" pitchFamily="66" charset="0"/>
              </a:rPr>
              <a:t> 	      χορήγηση 10</a:t>
            </a:r>
            <a:r>
              <a:rPr lang="en-US" sz="2000" dirty="0">
                <a:solidFill>
                  <a:srgbClr val="9BBB59">
                    <a:lumMod val="60000"/>
                    <a:lumOff val="40000"/>
                  </a:srgbClr>
                </a:solidFill>
                <a:latin typeface="Comic Sans MS" pitchFamily="66" charset="0"/>
              </a:rPr>
              <a:t>mg/d</a:t>
            </a:r>
            <a:r>
              <a:rPr lang="el-GR" sz="2000" dirty="0">
                <a:solidFill>
                  <a:srgbClr val="9BBB59">
                    <a:lumMod val="60000"/>
                    <a:lumOff val="40000"/>
                  </a:srgbClr>
                </a:solidFill>
                <a:latin typeface="Comic Sans MS" pitchFamily="66" charset="0"/>
              </a:rPr>
              <a:t> όταν</a:t>
            </a:r>
            <a:r>
              <a:rPr lang="en-US" sz="2000" dirty="0">
                <a:solidFill>
                  <a:srgbClr val="9BBB59">
                    <a:lumMod val="60000"/>
                    <a:lumOff val="40000"/>
                  </a:srgbClr>
                </a:solidFill>
                <a:latin typeface="Comic Sans MS" pitchFamily="66" charset="0"/>
              </a:rPr>
              <a:t> GFR&lt;60ml/min</a:t>
            </a:r>
            <a:endParaRPr lang="en-US" sz="2800" dirty="0">
              <a:solidFill>
                <a:schemeClr val="accent3">
                  <a:lumMod val="60000"/>
                  <a:lumOff val="40000"/>
                </a:schemeClr>
              </a:solidFill>
              <a:latin typeface="Comic Sans MS" pitchFamily="66" charset="0"/>
            </a:endParaRPr>
          </a:p>
          <a:p>
            <a:pPr algn="just" fontAlgn="auto">
              <a:spcBef>
                <a:spcPts val="0"/>
              </a:spcBef>
              <a:spcAft>
                <a:spcPts val="0"/>
              </a:spcAft>
              <a:defRPr/>
            </a:pPr>
            <a:endParaRPr lang="en-US" sz="2800" dirty="0">
              <a:solidFill>
                <a:schemeClr val="accent3">
                  <a:lumMod val="60000"/>
                  <a:lumOff val="40000"/>
                </a:schemeClr>
              </a:solidFill>
              <a:latin typeface="Comic Sans MS" pitchFamily="66" charset="0"/>
            </a:endParaRPr>
          </a:p>
          <a:p>
            <a:pPr algn="just" fontAlgn="auto">
              <a:spcBef>
                <a:spcPts val="0"/>
              </a:spcBef>
              <a:spcAft>
                <a:spcPts val="0"/>
              </a:spcAft>
              <a:defRPr/>
            </a:pPr>
            <a:r>
              <a:rPr lang="en-US" sz="2800" dirty="0">
                <a:solidFill>
                  <a:srgbClr val="FFFF00"/>
                </a:solidFill>
                <a:latin typeface="Comic Sans MS" pitchFamily="66" charset="0"/>
              </a:rPr>
              <a:t>FLUVA</a:t>
            </a:r>
            <a:r>
              <a:rPr lang="el-GR" sz="2800" dirty="0">
                <a:solidFill>
                  <a:srgbClr val="FFFF00"/>
                </a:solidFill>
                <a:latin typeface="Comic Sans MS" pitchFamily="66" charset="0"/>
              </a:rPr>
              <a:t> </a:t>
            </a:r>
            <a:r>
              <a:rPr lang="en-US" sz="2800" dirty="0">
                <a:solidFill>
                  <a:srgbClr val="FFFF00"/>
                </a:solidFill>
                <a:latin typeface="Comic Sans MS" pitchFamily="66" charset="0"/>
              </a:rPr>
              <a:t>		6</a:t>
            </a:r>
            <a:r>
              <a:rPr lang="el-GR" sz="2800" dirty="0">
                <a:solidFill>
                  <a:srgbClr val="FFFF00"/>
                </a:solidFill>
                <a:latin typeface="Comic Sans MS" pitchFamily="66" charset="0"/>
              </a:rPr>
              <a:t>% 	    </a:t>
            </a:r>
            <a:r>
              <a:rPr lang="el-GR" sz="2000" dirty="0">
                <a:solidFill>
                  <a:srgbClr val="FFFF00"/>
                </a:solidFill>
                <a:latin typeface="Comic Sans MS" pitchFamily="66" charset="0"/>
              </a:rPr>
              <a:t>χορήγηση </a:t>
            </a:r>
            <a:r>
              <a:rPr lang="en-US" sz="2000" dirty="0">
                <a:solidFill>
                  <a:srgbClr val="FFFF00"/>
                </a:solidFill>
                <a:latin typeface="Comic Sans MS" pitchFamily="66" charset="0"/>
              </a:rPr>
              <a:t>4</a:t>
            </a:r>
            <a:r>
              <a:rPr lang="el-GR" sz="2000" dirty="0">
                <a:solidFill>
                  <a:srgbClr val="FFFF00"/>
                </a:solidFill>
                <a:latin typeface="Comic Sans MS" pitchFamily="66" charset="0"/>
              </a:rPr>
              <a:t>0 mg/d όταν GFR &lt;</a:t>
            </a:r>
            <a:r>
              <a:rPr lang="en-US" sz="2000" dirty="0">
                <a:solidFill>
                  <a:srgbClr val="FFFF00"/>
                </a:solidFill>
                <a:latin typeface="Comic Sans MS" pitchFamily="66" charset="0"/>
              </a:rPr>
              <a:t>3</a:t>
            </a:r>
            <a:r>
              <a:rPr lang="el-GR" sz="2000" dirty="0">
                <a:solidFill>
                  <a:srgbClr val="FFFF00"/>
                </a:solidFill>
                <a:latin typeface="Comic Sans MS" pitchFamily="66" charset="0"/>
              </a:rPr>
              <a:t>0 mL/min</a:t>
            </a:r>
            <a:endParaRPr lang="en-US" sz="2000" dirty="0">
              <a:solidFill>
                <a:srgbClr val="FFFF00"/>
              </a:solidFill>
              <a:latin typeface="Comic Sans MS" pitchFamily="66" charset="0"/>
            </a:endParaRPr>
          </a:p>
          <a:p>
            <a:pPr algn="just" fontAlgn="auto">
              <a:spcBef>
                <a:spcPts val="0"/>
              </a:spcBef>
              <a:spcAft>
                <a:spcPts val="0"/>
              </a:spcAft>
              <a:defRPr/>
            </a:pPr>
            <a:endParaRPr lang="en-US" sz="2000" dirty="0">
              <a:solidFill>
                <a:srgbClr val="FFFF00"/>
              </a:solidFill>
              <a:latin typeface="Comic Sans MS" pitchFamily="66" charset="0"/>
            </a:endParaRPr>
          </a:p>
          <a:p>
            <a:pPr algn="just" fontAlgn="auto">
              <a:spcBef>
                <a:spcPts val="0"/>
              </a:spcBef>
              <a:spcAft>
                <a:spcPts val="0"/>
              </a:spcAft>
              <a:defRPr/>
            </a:pPr>
            <a:r>
              <a:rPr lang="en-US" sz="2800" dirty="0">
                <a:solidFill>
                  <a:srgbClr val="FFFF00"/>
                </a:solidFill>
                <a:latin typeface="Comic Sans MS" pitchFamily="66" charset="0"/>
              </a:rPr>
              <a:t>PITA			&lt;2%	    </a:t>
            </a:r>
            <a:r>
              <a:rPr lang="el-GR" sz="2000" dirty="0">
                <a:solidFill>
                  <a:srgbClr val="FFFF00"/>
                </a:solidFill>
                <a:latin typeface="Comic Sans MS" pitchFamily="66" charset="0"/>
              </a:rPr>
              <a:t>δεν χρειάζεται τροποποίηση της δόσης</a:t>
            </a:r>
          </a:p>
        </p:txBody>
      </p:sp>
      <p:sp>
        <p:nvSpPr>
          <p:cNvPr id="6" name="5 - TextBox"/>
          <p:cNvSpPr txBox="1"/>
          <p:nvPr/>
        </p:nvSpPr>
        <p:spPr>
          <a:xfrm>
            <a:off x="1928813" y="1571625"/>
            <a:ext cx="2727325" cy="369888"/>
          </a:xfrm>
          <a:prstGeom prst="rect">
            <a:avLst/>
          </a:prstGeom>
          <a:noFill/>
        </p:spPr>
        <p:txBody>
          <a:bodyPr wrap="none">
            <a:spAutoFit/>
          </a:bodyPr>
          <a:lstStyle/>
          <a:p>
            <a:pPr fontAlgn="auto">
              <a:spcBef>
                <a:spcPts val="0"/>
              </a:spcBef>
              <a:spcAft>
                <a:spcPts val="0"/>
              </a:spcAft>
              <a:defRPr/>
            </a:pPr>
            <a:r>
              <a:rPr lang="el-GR" dirty="0">
                <a:solidFill>
                  <a:schemeClr val="bg1">
                    <a:lumMod val="95000"/>
                  </a:schemeClr>
                </a:solidFill>
                <a:latin typeface="Comic Sans MS" pitchFamily="66" charset="0"/>
              </a:rPr>
              <a:t>ΝΕΦΡΙΚΗ ΑΠΕΚΚΡΙΣΗ</a:t>
            </a:r>
          </a:p>
        </p:txBody>
      </p:sp>
      <p:sp>
        <p:nvSpPr>
          <p:cNvPr id="7" name="6 - Στρογγυλεμένο ορθογώνιο"/>
          <p:cNvSpPr/>
          <p:nvPr/>
        </p:nvSpPr>
        <p:spPr>
          <a:xfrm>
            <a:off x="0" y="2786063"/>
            <a:ext cx="10287000" cy="7858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78850" name="TextBox 5"/>
          <p:cNvSpPr txBox="1">
            <a:spLocks noChangeArrowheads="1"/>
          </p:cNvSpPr>
          <p:nvPr/>
        </p:nvSpPr>
        <p:spPr bwMode="auto">
          <a:xfrm>
            <a:off x="0" y="0"/>
            <a:ext cx="10287000" cy="5570756"/>
          </a:xfrm>
          <a:prstGeom prst="rect">
            <a:avLst/>
          </a:prstGeom>
          <a:noFill/>
          <a:ln w="9525">
            <a:noFill/>
            <a:miter lim="800000"/>
            <a:headEnd/>
            <a:tailEnd/>
          </a:ln>
        </p:spPr>
        <p:txBody>
          <a:bodyPr>
            <a:spAutoFit/>
          </a:bodyPr>
          <a:lstStyle/>
          <a:p>
            <a:endParaRPr lang="el-GR" sz="3200" dirty="0">
              <a:solidFill>
                <a:srgbClr val="51DAFF"/>
              </a:solidFill>
              <a:latin typeface="Comic Sans MS" pitchFamily="66" charset="0"/>
            </a:endParaRPr>
          </a:p>
          <a:p>
            <a:r>
              <a:rPr lang="el-GR" sz="3200" dirty="0">
                <a:solidFill>
                  <a:srgbClr val="51DAFF"/>
                </a:solidFill>
                <a:latin typeface="Comic Sans MS" pitchFamily="66" charset="0"/>
              </a:rPr>
              <a:t>	</a:t>
            </a:r>
          </a:p>
          <a:p>
            <a:endParaRPr lang="en-US" sz="3200" dirty="0">
              <a:solidFill>
                <a:srgbClr val="FED46C"/>
              </a:solidFill>
              <a:latin typeface="Comic Sans MS" pitchFamily="66" charset="0"/>
            </a:endParaRPr>
          </a:p>
          <a:p>
            <a:r>
              <a:rPr lang="el-GR" sz="3200" dirty="0">
                <a:solidFill>
                  <a:srgbClr val="FFFF00"/>
                </a:solidFill>
                <a:latin typeface="Comic Sans MS" pitchFamily="66" charset="0"/>
              </a:rPr>
              <a:t>ΕΝΑΡΞΗ ΑΤΟΡΒΑΣΤΑΤΙΝΗΣ </a:t>
            </a:r>
            <a:r>
              <a:rPr lang="en-US" sz="3200" dirty="0">
                <a:solidFill>
                  <a:srgbClr val="FFFF00"/>
                </a:solidFill>
                <a:latin typeface="Comic Sans MS" pitchFamily="66" charset="0"/>
              </a:rPr>
              <a:t>2</a:t>
            </a:r>
            <a:r>
              <a:rPr lang="el-GR" sz="3200" dirty="0">
                <a:solidFill>
                  <a:srgbClr val="FFFF00"/>
                </a:solidFill>
                <a:latin typeface="Comic Sans MS" pitchFamily="66" charset="0"/>
              </a:rPr>
              <a:t>0 </a:t>
            </a:r>
            <a:r>
              <a:rPr lang="en-US" sz="3200" dirty="0">
                <a:solidFill>
                  <a:srgbClr val="FFFF00"/>
                </a:solidFill>
                <a:latin typeface="Comic Sans MS" pitchFamily="66" charset="0"/>
              </a:rPr>
              <a:t>mg</a:t>
            </a:r>
          </a:p>
          <a:p>
            <a:endParaRPr lang="en-US" sz="3200" dirty="0">
              <a:solidFill>
                <a:srgbClr val="FED46C"/>
              </a:solidFill>
              <a:latin typeface="Comic Sans MS" pitchFamily="66" charset="0"/>
            </a:endParaRPr>
          </a:p>
          <a:p>
            <a:r>
              <a:rPr lang="en-US" sz="2800" dirty="0">
                <a:solidFill>
                  <a:srgbClr val="FED46C"/>
                </a:solidFill>
                <a:latin typeface="Comic Sans MS" pitchFamily="66" charset="0"/>
              </a:rPr>
              <a:t>      LDL CHOL </a:t>
            </a:r>
            <a:r>
              <a:rPr lang="el-GR" sz="2800" dirty="0">
                <a:solidFill>
                  <a:srgbClr val="FED46C"/>
                </a:solidFill>
                <a:latin typeface="Comic Sans MS" pitchFamily="66" charset="0"/>
                <a:cs typeface="Arial" pitchFamily="34" charset="0"/>
              </a:rPr>
              <a:t>κατά</a:t>
            </a:r>
            <a:r>
              <a:rPr lang="en-US" sz="2800" dirty="0">
                <a:solidFill>
                  <a:srgbClr val="FED46C"/>
                </a:solidFill>
                <a:latin typeface="Comic Sans MS" pitchFamily="66" charset="0"/>
                <a:cs typeface="Arial" pitchFamily="34" charset="0"/>
              </a:rPr>
              <a:t> 44%</a:t>
            </a:r>
            <a:r>
              <a:rPr lang="en-US" sz="2800" dirty="0">
                <a:solidFill>
                  <a:srgbClr val="FED46C"/>
                </a:solidFill>
                <a:latin typeface="Comic Sans MS" pitchFamily="66" charset="0"/>
              </a:rPr>
              <a:t>       </a:t>
            </a:r>
            <a:r>
              <a:rPr lang="el-GR" sz="2800" dirty="0" smtClean="0">
                <a:solidFill>
                  <a:srgbClr val="FED46C"/>
                </a:solidFill>
                <a:latin typeface="Comic Sans MS" pitchFamily="66" charset="0"/>
              </a:rPr>
              <a:t>  </a:t>
            </a:r>
            <a:r>
              <a:rPr lang="en-US" sz="2800" dirty="0" smtClean="0">
                <a:solidFill>
                  <a:srgbClr val="FED46C"/>
                </a:solidFill>
                <a:latin typeface="Comic Sans MS" pitchFamily="66" charset="0"/>
              </a:rPr>
              <a:t>LDL </a:t>
            </a:r>
            <a:r>
              <a:rPr lang="en-US" sz="2800" dirty="0">
                <a:solidFill>
                  <a:srgbClr val="FED46C"/>
                </a:solidFill>
                <a:latin typeface="Comic Sans MS" pitchFamily="66" charset="0"/>
              </a:rPr>
              <a:t>CHOL </a:t>
            </a:r>
            <a:r>
              <a:rPr lang="el-GR" sz="2800" dirty="0">
                <a:solidFill>
                  <a:srgbClr val="FED46C"/>
                </a:solidFill>
                <a:latin typeface="Comic Sans MS" pitchFamily="66" charset="0"/>
              </a:rPr>
              <a:t>7</a:t>
            </a:r>
            <a:r>
              <a:rPr lang="en-US" sz="2800" dirty="0">
                <a:solidFill>
                  <a:srgbClr val="FED46C"/>
                </a:solidFill>
                <a:latin typeface="Comic Sans MS" pitchFamily="66" charset="0"/>
              </a:rPr>
              <a:t>1 </a:t>
            </a:r>
            <a:r>
              <a:rPr lang="en-US" sz="2800" dirty="0">
                <a:solidFill>
                  <a:srgbClr val="FED46C"/>
                </a:solidFill>
                <a:latin typeface="Comic Sans MS" pitchFamily="66" charset="0"/>
                <a:cs typeface="Arial" pitchFamily="34" charset="0"/>
              </a:rPr>
              <a:t>mg/</a:t>
            </a:r>
            <a:r>
              <a:rPr lang="en-US" sz="2800" dirty="0" err="1">
                <a:solidFill>
                  <a:srgbClr val="FED46C"/>
                </a:solidFill>
                <a:latin typeface="Comic Sans MS" pitchFamily="66" charset="0"/>
                <a:cs typeface="Arial" pitchFamily="34" charset="0"/>
              </a:rPr>
              <a:t>dL</a:t>
            </a:r>
            <a:r>
              <a:rPr lang="en-US" sz="2800" dirty="0">
                <a:solidFill>
                  <a:srgbClr val="FED46C"/>
                </a:solidFill>
                <a:latin typeface="Comic Sans MS" pitchFamily="66" charset="0"/>
              </a:rPr>
              <a:t> </a:t>
            </a:r>
            <a:endParaRPr lang="el-GR" sz="2800" dirty="0" smtClean="0">
              <a:solidFill>
                <a:srgbClr val="FED46C"/>
              </a:solidFill>
              <a:latin typeface="Comic Sans MS" pitchFamily="66" charset="0"/>
            </a:endParaRPr>
          </a:p>
          <a:p>
            <a:r>
              <a:rPr lang="en-US" sz="2800" dirty="0">
                <a:solidFill>
                  <a:srgbClr val="FED46C"/>
                </a:solidFill>
                <a:latin typeface="Comic Sans MS" pitchFamily="66" charset="0"/>
              </a:rPr>
              <a:t>	</a:t>
            </a:r>
            <a:r>
              <a:rPr lang="el-GR" sz="2800" dirty="0">
                <a:solidFill>
                  <a:srgbClr val="FED46C"/>
                </a:solidFill>
                <a:latin typeface="Comic Sans MS" pitchFamily="66" charset="0"/>
              </a:rPr>
              <a:t> </a:t>
            </a:r>
            <a:r>
              <a:rPr lang="en-US" sz="2800" dirty="0">
                <a:solidFill>
                  <a:srgbClr val="FED46C"/>
                </a:solidFill>
                <a:latin typeface="Comic Sans MS" pitchFamily="66" charset="0"/>
              </a:rPr>
              <a:t>	</a:t>
            </a:r>
          </a:p>
          <a:p>
            <a:r>
              <a:rPr lang="el-GR" sz="2800" dirty="0" smtClean="0">
                <a:solidFill>
                  <a:srgbClr val="FED46C"/>
                </a:solidFill>
                <a:latin typeface="Comic Sans MS" pitchFamily="66" charset="0"/>
                <a:cs typeface="Arial" pitchFamily="34" charset="0"/>
              </a:rPr>
              <a:t>    </a:t>
            </a:r>
            <a:r>
              <a:rPr lang="en-US" sz="2800" dirty="0" smtClean="0">
                <a:solidFill>
                  <a:srgbClr val="FED46C"/>
                </a:solidFill>
                <a:latin typeface="Comic Sans MS" pitchFamily="66" charset="0"/>
                <a:cs typeface="Arial" pitchFamily="34" charset="0"/>
              </a:rPr>
              <a:t>HDL </a:t>
            </a:r>
            <a:r>
              <a:rPr lang="en-US" sz="2800" dirty="0">
                <a:solidFill>
                  <a:srgbClr val="FED46C"/>
                </a:solidFill>
                <a:latin typeface="Comic Sans MS" pitchFamily="66" charset="0"/>
                <a:cs typeface="Arial" pitchFamily="34" charset="0"/>
              </a:rPr>
              <a:t>CHOL </a:t>
            </a:r>
            <a:r>
              <a:rPr lang="el-GR" sz="2800" dirty="0">
                <a:solidFill>
                  <a:srgbClr val="FED46C"/>
                </a:solidFill>
                <a:latin typeface="Comic Sans MS" pitchFamily="66" charset="0"/>
                <a:cs typeface="Arial" pitchFamily="34" charset="0"/>
              </a:rPr>
              <a:t>κατά 3</a:t>
            </a:r>
            <a:r>
              <a:rPr lang="en-US" sz="2800" dirty="0">
                <a:solidFill>
                  <a:srgbClr val="FED46C"/>
                </a:solidFill>
                <a:latin typeface="Comic Sans MS" pitchFamily="66" charset="0"/>
                <a:cs typeface="Arial" pitchFamily="34" charset="0"/>
              </a:rPr>
              <a:t>%	</a:t>
            </a:r>
            <a:r>
              <a:rPr lang="el-GR" sz="2800" dirty="0" smtClean="0">
                <a:solidFill>
                  <a:srgbClr val="FED46C"/>
                </a:solidFill>
                <a:latin typeface="Comic Sans MS" pitchFamily="66" charset="0"/>
                <a:cs typeface="Arial" pitchFamily="34" charset="0"/>
              </a:rPr>
              <a:t>    </a:t>
            </a:r>
            <a:r>
              <a:rPr lang="en-US" sz="2800" dirty="0" smtClean="0">
                <a:solidFill>
                  <a:srgbClr val="FED46C"/>
                </a:solidFill>
                <a:latin typeface="Comic Sans MS" pitchFamily="66" charset="0"/>
                <a:cs typeface="Arial" pitchFamily="34" charset="0"/>
              </a:rPr>
              <a:t>HDL </a:t>
            </a:r>
            <a:r>
              <a:rPr lang="en-US" sz="2800" dirty="0">
                <a:solidFill>
                  <a:srgbClr val="FED46C"/>
                </a:solidFill>
                <a:latin typeface="Comic Sans MS" pitchFamily="66" charset="0"/>
                <a:cs typeface="Arial" pitchFamily="34" charset="0"/>
              </a:rPr>
              <a:t>CHOL </a:t>
            </a:r>
            <a:r>
              <a:rPr lang="el-GR" sz="2800" dirty="0" smtClean="0">
                <a:solidFill>
                  <a:srgbClr val="FED46C"/>
                </a:solidFill>
                <a:latin typeface="Comic Sans MS" pitchFamily="66" charset="0"/>
                <a:cs typeface="Arial" pitchFamily="34" charset="0"/>
              </a:rPr>
              <a:t>42 </a:t>
            </a:r>
            <a:r>
              <a:rPr lang="en-US" sz="2800" dirty="0">
                <a:solidFill>
                  <a:srgbClr val="FED46C"/>
                </a:solidFill>
                <a:latin typeface="Comic Sans MS" pitchFamily="66" charset="0"/>
                <a:cs typeface="Arial" pitchFamily="34" charset="0"/>
              </a:rPr>
              <a:t>mg/</a:t>
            </a:r>
            <a:r>
              <a:rPr lang="en-US" sz="2800" dirty="0" err="1">
                <a:solidFill>
                  <a:srgbClr val="FED46C"/>
                </a:solidFill>
                <a:latin typeface="Comic Sans MS" pitchFamily="66" charset="0"/>
                <a:cs typeface="Arial" pitchFamily="34" charset="0"/>
              </a:rPr>
              <a:t>dL</a:t>
            </a:r>
            <a:endParaRPr lang="en-US" sz="2800" dirty="0">
              <a:solidFill>
                <a:srgbClr val="FED46C"/>
              </a:solidFill>
              <a:latin typeface="Comic Sans MS" pitchFamily="66" charset="0"/>
              <a:cs typeface="Arial" pitchFamily="34" charset="0"/>
            </a:endParaRPr>
          </a:p>
          <a:p>
            <a:endParaRPr lang="el-GR" sz="2800" dirty="0">
              <a:solidFill>
                <a:srgbClr val="FED46C"/>
              </a:solidFill>
              <a:latin typeface="Comic Sans MS" pitchFamily="66" charset="0"/>
            </a:endParaRPr>
          </a:p>
          <a:p>
            <a:r>
              <a:rPr lang="el-GR" sz="2800" dirty="0" smtClean="0">
                <a:solidFill>
                  <a:srgbClr val="FED46C"/>
                </a:solidFill>
                <a:latin typeface="Comic Sans MS" pitchFamily="66" charset="0"/>
              </a:rPr>
              <a:t>    </a:t>
            </a:r>
            <a:r>
              <a:rPr lang="en-US" sz="2800" dirty="0" smtClean="0">
                <a:solidFill>
                  <a:srgbClr val="FED46C"/>
                </a:solidFill>
                <a:latin typeface="Comic Sans MS" pitchFamily="66" charset="0"/>
              </a:rPr>
              <a:t>TRG </a:t>
            </a:r>
            <a:r>
              <a:rPr lang="el-GR" sz="2800" dirty="0">
                <a:solidFill>
                  <a:srgbClr val="FED46C"/>
                </a:solidFill>
                <a:latin typeface="Comic Sans MS" pitchFamily="66" charset="0"/>
              </a:rPr>
              <a:t>κατά 25% </a:t>
            </a:r>
            <a:r>
              <a:rPr lang="en-US" sz="2800" dirty="0">
                <a:solidFill>
                  <a:srgbClr val="FED46C"/>
                </a:solidFill>
                <a:latin typeface="Comic Sans MS" pitchFamily="66" charset="0"/>
              </a:rPr>
              <a:t>		</a:t>
            </a:r>
            <a:r>
              <a:rPr lang="el-GR" sz="2800" dirty="0" smtClean="0">
                <a:solidFill>
                  <a:srgbClr val="FED46C"/>
                </a:solidFill>
                <a:latin typeface="Comic Sans MS" pitchFamily="66" charset="0"/>
              </a:rPr>
              <a:t>   </a:t>
            </a:r>
            <a:r>
              <a:rPr lang="en-US" sz="2800" dirty="0" smtClean="0">
                <a:solidFill>
                  <a:srgbClr val="FED46C"/>
                </a:solidFill>
                <a:latin typeface="Comic Sans MS" pitchFamily="66" charset="0"/>
              </a:rPr>
              <a:t>TRG  </a:t>
            </a:r>
            <a:r>
              <a:rPr lang="en-US" sz="2800" dirty="0">
                <a:solidFill>
                  <a:srgbClr val="FED46C"/>
                </a:solidFill>
                <a:latin typeface="Comic Sans MS" pitchFamily="66" charset="0"/>
              </a:rPr>
              <a:t>1</a:t>
            </a:r>
            <a:r>
              <a:rPr lang="el-GR" sz="2800" dirty="0">
                <a:solidFill>
                  <a:srgbClr val="FED46C"/>
                </a:solidFill>
                <a:latin typeface="Comic Sans MS" pitchFamily="66" charset="0"/>
              </a:rPr>
              <a:t>42 </a:t>
            </a:r>
            <a:r>
              <a:rPr lang="en-US" sz="2800" dirty="0">
                <a:solidFill>
                  <a:srgbClr val="FED46C"/>
                </a:solidFill>
                <a:latin typeface="Comic Sans MS" pitchFamily="66" charset="0"/>
              </a:rPr>
              <a:t>mg/</a:t>
            </a:r>
            <a:r>
              <a:rPr lang="en-US" sz="2800" dirty="0" err="1">
                <a:solidFill>
                  <a:srgbClr val="FED46C"/>
                </a:solidFill>
                <a:latin typeface="Comic Sans MS" pitchFamily="66" charset="0"/>
                <a:cs typeface="Arial" pitchFamily="34" charset="0"/>
              </a:rPr>
              <a:t>dL</a:t>
            </a:r>
            <a:endParaRPr lang="en-US" sz="2800" dirty="0">
              <a:solidFill>
                <a:srgbClr val="FED46C"/>
              </a:solidFill>
              <a:latin typeface="Comic Sans MS" pitchFamily="66" charset="0"/>
            </a:endParaRPr>
          </a:p>
          <a:p>
            <a:endParaRPr lang="en-US" sz="2800" dirty="0">
              <a:solidFill>
                <a:srgbClr val="FED46C"/>
              </a:solidFill>
              <a:latin typeface="Comic Sans MS" pitchFamily="66" charset="0"/>
            </a:endParaRPr>
          </a:p>
          <a:p>
            <a:r>
              <a:rPr lang="el-GR" sz="2800" dirty="0" smtClean="0">
                <a:solidFill>
                  <a:srgbClr val="FED46C"/>
                </a:solidFill>
                <a:latin typeface="Comic Sans MS" pitchFamily="66" charset="0"/>
              </a:rPr>
              <a:t>   </a:t>
            </a:r>
            <a:r>
              <a:rPr lang="en-US" sz="2800" dirty="0" err="1" smtClean="0">
                <a:solidFill>
                  <a:srgbClr val="FED46C"/>
                </a:solidFill>
                <a:latin typeface="Comic Sans MS" pitchFamily="66" charset="0"/>
              </a:rPr>
              <a:t>eGFR</a:t>
            </a:r>
            <a:r>
              <a:rPr lang="en-US" sz="2800" dirty="0" smtClean="0">
                <a:solidFill>
                  <a:srgbClr val="FED46C"/>
                </a:solidFill>
                <a:latin typeface="Comic Sans MS" pitchFamily="66" charset="0"/>
              </a:rPr>
              <a:t> </a:t>
            </a:r>
            <a:r>
              <a:rPr lang="el-GR" sz="2800" dirty="0">
                <a:solidFill>
                  <a:srgbClr val="FED46C"/>
                </a:solidFill>
                <a:latin typeface="Comic Sans MS" pitchFamily="66" charset="0"/>
              </a:rPr>
              <a:t>κατά 5%     </a:t>
            </a:r>
            <a:r>
              <a:rPr lang="el-GR" sz="2800" dirty="0" smtClean="0">
                <a:solidFill>
                  <a:srgbClr val="FED46C"/>
                </a:solidFill>
                <a:latin typeface="Comic Sans MS" pitchFamily="66" charset="0"/>
              </a:rPr>
              <a:t>              </a:t>
            </a:r>
            <a:r>
              <a:rPr lang="en-US" sz="2800" dirty="0" err="1" smtClean="0">
                <a:solidFill>
                  <a:srgbClr val="FED46C"/>
                </a:solidFill>
                <a:latin typeface="Comic Sans MS" pitchFamily="66" charset="0"/>
              </a:rPr>
              <a:t>eGFR</a:t>
            </a:r>
            <a:r>
              <a:rPr lang="en-US" sz="2800" dirty="0" smtClean="0">
                <a:solidFill>
                  <a:srgbClr val="FED46C"/>
                </a:solidFill>
                <a:latin typeface="Comic Sans MS" pitchFamily="66" charset="0"/>
              </a:rPr>
              <a:t> 4</a:t>
            </a:r>
            <a:r>
              <a:rPr lang="el-GR" sz="2800" dirty="0" smtClean="0">
                <a:solidFill>
                  <a:srgbClr val="FED46C"/>
                </a:solidFill>
                <a:latin typeface="Comic Sans MS" pitchFamily="66" charset="0"/>
              </a:rPr>
              <a:t>7 </a:t>
            </a:r>
            <a:r>
              <a:rPr lang="en-US" sz="2800" dirty="0" err="1">
                <a:solidFill>
                  <a:srgbClr val="FED46C"/>
                </a:solidFill>
                <a:latin typeface="Comic Sans MS" pitchFamily="66" charset="0"/>
              </a:rPr>
              <a:t>mL</a:t>
            </a:r>
            <a:r>
              <a:rPr lang="en-US" sz="2800" dirty="0">
                <a:solidFill>
                  <a:srgbClr val="FED46C"/>
                </a:solidFill>
                <a:latin typeface="Comic Sans MS" pitchFamily="66" charset="0"/>
              </a:rPr>
              <a:t>/</a:t>
            </a:r>
            <a:r>
              <a:rPr lang="en-US" sz="2800" dirty="0">
                <a:solidFill>
                  <a:srgbClr val="FED46C"/>
                </a:solidFill>
                <a:latin typeface="Comic Sans MS" pitchFamily="66" charset="0"/>
                <a:cs typeface="Arial" pitchFamily="34" charset="0"/>
              </a:rPr>
              <a:t>min/1.73 m</a:t>
            </a:r>
            <a:r>
              <a:rPr lang="en-US" sz="2800" baseline="30000" dirty="0">
                <a:solidFill>
                  <a:srgbClr val="FED46C"/>
                </a:solidFill>
                <a:latin typeface="Comic Sans MS" pitchFamily="66" charset="0"/>
                <a:cs typeface="Arial" pitchFamily="34" charset="0"/>
              </a:rPr>
              <a:t>2</a:t>
            </a:r>
            <a:r>
              <a:rPr lang="el-GR" sz="2800" dirty="0">
                <a:solidFill>
                  <a:srgbClr val="FED46C"/>
                </a:solidFill>
                <a:latin typeface="Comic Sans MS" pitchFamily="66" charset="0"/>
              </a:rPr>
              <a:t> </a:t>
            </a:r>
            <a:endParaRPr lang="en-US" sz="2800" dirty="0">
              <a:solidFill>
                <a:srgbClr val="FED46C"/>
              </a:solidFill>
              <a:latin typeface="Comic Sans MS" pitchFamily="66" charset="0"/>
            </a:endParaRPr>
          </a:p>
        </p:txBody>
      </p:sp>
      <p:sp>
        <p:nvSpPr>
          <p:cNvPr id="9" name="Right Arrow 8"/>
          <p:cNvSpPr/>
          <p:nvPr/>
        </p:nvSpPr>
        <p:spPr>
          <a:xfrm>
            <a:off x="4357682" y="3429000"/>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l-GR" b="0">
              <a:solidFill>
                <a:prstClr val="white"/>
              </a:solidFill>
            </a:endParaRPr>
          </a:p>
        </p:txBody>
      </p:sp>
      <p:sp>
        <p:nvSpPr>
          <p:cNvPr id="10" name="Right Arrow 9"/>
          <p:cNvSpPr/>
          <p:nvPr/>
        </p:nvSpPr>
        <p:spPr>
          <a:xfrm>
            <a:off x="4000492" y="4214818"/>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l-GR" b="0">
              <a:solidFill>
                <a:prstClr val="white"/>
              </a:solidFill>
            </a:endParaRPr>
          </a:p>
        </p:txBody>
      </p:sp>
      <p:sp>
        <p:nvSpPr>
          <p:cNvPr id="12" name="Right Arrow 11"/>
          <p:cNvSpPr/>
          <p:nvPr/>
        </p:nvSpPr>
        <p:spPr>
          <a:xfrm>
            <a:off x="4286244" y="2571744"/>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l-GR" b="0">
              <a:solidFill>
                <a:prstClr val="white"/>
              </a:solidFill>
            </a:endParaRPr>
          </a:p>
        </p:txBody>
      </p:sp>
      <p:cxnSp>
        <p:nvCxnSpPr>
          <p:cNvPr id="19" name="Straight Arrow Connector 18"/>
          <p:cNvCxnSpPr/>
          <p:nvPr/>
        </p:nvCxnSpPr>
        <p:spPr>
          <a:xfrm rot="5400000">
            <a:off x="36478" y="4392618"/>
            <a:ext cx="357187" cy="1587"/>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a:off x="36479" y="3535362"/>
            <a:ext cx="357187" cy="1588"/>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8859" name="Rectangle 23"/>
          <p:cNvSpPr>
            <a:spLocks noChangeArrowheads="1"/>
          </p:cNvSpPr>
          <p:nvPr/>
        </p:nvSpPr>
        <p:spPr bwMode="auto">
          <a:xfrm>
            <a:off x="2000250" y="428625"/>
            <a:ext cx="6632575" cy="584200"/>
          </a:xfrm>
          <a:prstGeom prst="rect">
            <a:avLst/>
          </a:prstGeom>
          <a:noFill/>
          <a:ln w="9525">
            <a:noFill/>
            <a:miter lim="800000"/>
            <a:headEnd/>
            <a:tailEnd/>
          </a:ln>
        </p:spPr>
        <p:txBody>
          <a:bodyPr wrap="none">
            <a:spAutoFit/>
          </a:bodyPr>
          <a:lstStyle/>
          <a:p>
            <a:r>
              <a:rPr lang="el-GR" sz="3200">
                <a:solidFill>
                  <a:srgbClr val="F273AF"/>
                </a:solidFill>
                <a:latin typeface="Comic Sans MS" pitchFamily="66" charset="0"/>
                <a:cs typeface="Arial" pitchFamily="34" charset="0"/>
              </a:rPr>
              <a:t>ΕΞΑΤΟΜΙΚΕΥΣΗ ΤΗΣ ΑΓΩΓΗΣ</a:t>
            </a:r>
          </a:p>
        </p:txBody>
      </p:sp>
      <p:cxnSp>
        <p:nvCxnSpPr>
          <p:cNvPr id="25" name="Straight Connector 24"/>
          <p:cNvCxnSpPr/>
          <p:nvPr/>
        </p:nvCxnSpPr>
        <p:spPr>
          <a:xfrm flipV="1">
            <a:off x="2000250" y="1071563"/>
            <a:ext cx="657225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8"/>
          <p:cNvCxnSpPr/>
          <p:nvPr/>
        </p:nvCxnSpPr>
        <p:spPr>
          <a:xfrm rot="5400000">
            <a:off x="107916" y="2678106"/>
            <a:ext cx="357187" cy="1588"/>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Right Arrow 9"/>
          <p:cNvSpPr/>
          <p:nvPr/>
        </p:nvSpPr>
        <p:spPr>
          <a:xfrm>
            <a:off x="3428988" y="5072074"/>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l-GR" b="0">
              <a:solidFill>
                <a:prstClr val="white"/>
              </a:solidFill>
            </a:endParaRPr>
          </a:p>
        </p:txBody>
      </p:sp>
      <p:cxnSp>
        <p:nvCxnSpPr>
          <p:cNvPr id="21" name="Straight Arrow Connector 20"/>
          <p:cNvCxnSpPr/>
          <p:nvPr/>
        </p:nvCxnSpPr>
        <p:spPr>
          <a:xfrm rot="16200000">
            <a:off x="-34960" y="5249874"/>
            <a:ext cx="357187" cy="1587"/>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211970" name="AutoShape 3"/>
          <p:cNvSpPr>
            <a:spLocks noChangeArrowheads="1"/>
          </p:cNvSpPr>
          <p:nvPr/>
        </p:nvSpPr>
        <p:spPr bwMode="auto">
          <a:xfrm flipV="1">
            <a:off x="0" y="6072188"/>
            <a:ext cx="10287000" cy="242887"/>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11971" name="AutoShape 4"/>
          <p:cNvSpPr>
            <a:spLocks noChangeArrowheads="1"/>
          </p:cNvSpPr>
          <p:nvPr/>
        </p:nvSpPr>
        <p:spPr bwMode="auto">
          <a:xfrm flipV="1">
            <a:off x="0" y="1143000"/>
            <a:ext cx="10287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11972" name="Text Box 5"/>
          <p:cNvSpPr txBox="1">
            <a:spLocks noChangeArrowheads="1"/>
          </p:cNvSpPr>
          <p:nvPr/>
        </p:nvSpPr>
        <p:spPr bwMode="auto">
          <a:xfrm>
            <a:off x="0" y="214313"/>
            <a:ext cx="10287000" cy="708025"/>
          </a:xfrm>
          <a:prstGeom prst="rect">
            <a:avLst/>
          </a:prstGeom>
          <a:noFill/>
          <a:ln w="9525">
            <a:noFill/>
            <a:miter lim="800000"/>
            <a:headEnd/>
            <a:tailEnd/>
          </a:ln>
        </p:spPr>
        <p:txBody>
          <a:bodyPr>
            <a:spAutoFit/>
          </a:bodyPr>
          <a:lstStyle/>
          <a:p>
            <a:pPr algn="ctr">
              <a:spcBef>
                <a:spcPct val="50000"/>
              </a:spcBef>
            </a:pPr>
            <a:r>
              <a:rPr lang="el-GR" sz="4000" b="1">
                <a:solidFill>
                  <a:srgbClr val="FFFFFF"/>
                </a:solidFill>
                <a:latin typeface="Comic Sans MS" pitchFamily="66" charset="0"/>
              </a:rPr>
              <a:t>ΑΣΘΕΝΕΙΣ ΠΟΛΥ ΥΨΗΛΟΥ ΚΙΝΔΥΝΟΥ</a:t>
            </a:r>
          </a:p>
        </p:txBody>
      </p:sp>
      <p:sp>
        <p:nvSpPr>
          <p:cNvPr id="211973" name="Text Box 2"/>
          <p:cNvSpPr txBox="1">
            <a:spLocks noChangeArrowheads="1"/>
          </p:cNvSpPr>
          <p:nvPr/>
        </p:nvSpPr>
        <p:spPr bwMode="auto">
          <a:xfrm>
            <a:off x="0" y="1428750"/>
            <a:ext cx="10287000" cy="4278313"/>
          </a:xfrm>
          <a:prstGeom prst="rect">
            <a:avLst/>
          </a:prstGeom>
          <a:noFill/>
          <a:ln w="9525">
            <a:noFill/>
            <a:miter lim="800000"/>
            <a:headEnd/>
            <a:tailEnd/>
          </a:ln>
        </p:spPr>
        <p:txBody>
          <a:bodyPr>
            <a:spAutoFit/>
          </a:bodyPr>
          <a:lstStyle/>
          <a:p>
            <a:pPr algn="just">
              <a:lnSpc>
                <a:spcPct val="130000"/>
              </a:lnSpc>
              <a:spcBef>
                <a:spcPct val="50000"/>
              </a:spcBef>
            </a:pPr>
            <a:r>
              <a:rPr lang="el-GR" sz="3200" b="1" dirty="0">
                <a:solidFill>
                  <a:srgbClr val="FFFF00"/>
                </a:solidFill>
                <a:latin typeface="Comic Sans MS" pitchFamily="66" charset="0"/>
              </a:rPr>
              <a:t>1) Στεφανιαία νόσος</a:t>
            </a:r>
          </a:p>
          <a:p>
            <a:pPr algn="just">
              <a:lnSpc>
                <a:spcPct val="130000"/>
              </a:lnSpc>
              <a:spcBef>
                <a:spcPct val="50000"/>
              </a:spcBef>
            </a:pPr>
            <a:r>
              <a:rPr lang="el-GR" sz="3200" b="1" dirty="0">
                <a:solidFill>
                  <a:srgbClr val="00B0F0"/>
                </a:solidFill>
                <a:latin typeface="Comic Sans MS" pitchFamily="66" charset="0"/>
              </a:rPr>
              <a:t>2) ΑΕΕ ή Διαλείπουσα χωλότητα ή νόσος καρωτίδων</a:t>
            </a:r>
          </a:p>
          <a:p>
            <a:pPr algn="just">
              <a:lnSpc>
                <a:spcPct val="130000"/>
              </a:lnSpc>
              <a:spcBef>
                <a:spcPct val="50000"/>
              </a:spcBef>
            </a:pPr>
            <a:r>
              <a:rPr lang="el-GR" sz="3200" b="1" dirty="0">
                <a:solidFill>
                  <a:srgbClr val="FFFFFF"/>
                </a:solidFill>
                <a:latin typeface="Comic Sans MS" pitchFamily="66" charset="0"/>
              </a:rPr>
              <a:t>3) Σακχαρώδης διαβήτης</a:t>
            </a:r>
          </a:p>
          <a:p>
            <a:pPr algn="just">
              <a:lnSpc>
                <a:spcPct val="130000"/>
              </a:lnSpc>
              <a:spcBef>
                <a:spcPct val="50000"/>
              </a:spcBef>
            </a:pPr>
            <a:r>
              <a:rPr lang="el-GR" sz="3200" b="1" dirty="0">
                <a:solidFill>
                  <a:srgbClr val="FF6600"/>
                </a:solidFill>
                <a:latin typeface="Comic Sans MS" pitchFamily="66" charset="0"/>
              </a:rPr>
              <a:t>4</a:t>
            </a:r>
            <a:r>
              <a:rPr lang="el-GR" sz="3200" b="1" dirty="0" smtClean="0">
                <a:solidFill>
                  <a:srgbClr val="FF6600"/>
                </a:solidFill>
                <a:latin typeface="Comic Sans MS" pitchFamily="66" charset="0"/>
              </a:rPr>
              <a:t>)</a:t>
            </a:r>
            <a:r>
              <a:rPr lang="en-US" sz="3200" b="1" dirty="0" smtClean="0">
                <a:solidFill>
                  <a:srgbClr val="FF0000"/>
                </a:solidFill>
                <a:latin typeface="Comic Sans MS" pitchFamily="66" charset="0"/>
              </a:rPr>
              <a:t> SCORE &gt;10%</a:t>
            </a:r>
            <a:endParaRPr lang="en-US" sz="3200" b="1" dirty="0">
              <a:solidFill>
                <a:srgbClr val="FF6600"/>
              </a:solidFill>
              <a:latin typeface="Comic Sans MS" pitchFamily="66" charset="0"/>
            </a:endParaRPr>
          </a:p>
          <a:p>
            <a:pPr algn="just">
              <a:lnSpc>
                <a:spcPct val="130000"/>
              </a:lnSpc>
              <a:spcBef>
                <a:spcPct val="50000"/>
              </a:spcBef>
            </a:pPr>
            <a:r>
              <a:rPr lang="en-US" sz="3200" b="1" dirty="0">
                <a:solidFill>
                  <a:srgbClr val="FF0000"/>
                </a:solidFill>
                <a:latin typeface="Comic Sans MS" pitchFamily="66" charset="0"/>
              </a:rPr>
              <a:t>5) </a:t>
            </a:r>
            <a:r>
              <a:rPr lang="el-GR" sz="3200" b="1" dirty="0" smtClean="0">
                <a:solidFill>
                  <a:srgbClr val="FF6600"/>
                </a:solidFill>
                <a:latin typeface="Comic Sans MS" pitchFamily="66" charset="0"/>
              </a:rPr>
              <a:t>Χρόνια νεφρική νόσος</a:t>
            </a:r>
            <a:endParaRPr lang="en-US" sz="3200" dirty="0">
              <a:solidFill>
                <a:srgbClr val="FF0000"/>
              </a:solidFill>
              <a:latin typeface="Comic Sans MS" pitchFamily="66" charset="0"/>
            </a:endParaRPr>
          </a:p>
        </p:txBody>
      </p:sp>
      <p:sp>
        <p:nvSpPr>
          <p:cNvPr id="6" name="5 - Στρογγυλεμένο ορθογώνιο"/>
          <p:cNvSpPr/>
          <p:nvPr/>
        </p:nvSpPr>
        <p:spPr>
          <a:xfrm>
            <a:off x="0" y="1357313"/>
            <a:ext cx="4214813" cy="914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Στρογγυλεμένο ορθογώνιο"/>
          <p:cNvSpPr/>
          <p:nvPr/>
        </p:nvSpPr>
        <p:spPr>
          <a:xfrm>
            <a:off x="0" y="3071813"/>
            <a:ext cx="5000625" cy="914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Στρογγυλεμένο ορθογώνιο"/>
          <p:cNvSpPr/>
          <p:nvPr/>
        </p:nvSpPr>
        <p:spPr>
          <a:xfrm>
            <a:off x="571468" y="4857760"/>
            <a:ext cx="4214813" cy="914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Title 1"/>
          <p:cNvSpPr>
            <a:spLocks noGrp="1"/>
          </p:cNvSpPr>
          <p:nvPr>
            <p:ph type="title" idx="4294967295"/>
          </p:nvPr>
        </p:nvSpPr>
        <p:spPr>
          <a:xfrm>
            <a:off x="0" y="274638"/>
            <a:ext cx="9258300" cy="1143000"/>
          </a:xfrm>
        </p:spPr>
        <p:txBody>
          <a:bodyPr/>
          <a:lstStyle/>
          <a:p>
            <a:pPr defTabSz="457200" eaLnBrk="1" hangingPunct="1"/>
            <a:r>
              <a:rPr lang="en-CA" sz="3600" b="1" smtClean="0"/>
              <a:t>Lipid Guidelines For GREECE</a:t>
            </a:r>
          </a:p>
        </p:txBody>
      </p:sp>
      <p:pic>
        <p:nvPicPr>
          <p:cNvPr id="177155" name="Picture 3" descr="588px-Flag-map_of_Greece_svg"/>
          <p:cNvPicPr>
            <a:picLocks noChangeAspect="1" noChangeArrowheads="1"/>
          </p:cNvPicPr>
          <p:nvPr/>
        </p:nvPicPr>
        <p:blipFill>
          <a:blip r:embed="rId3"/>
          <a:srcRect/>
          <a:stretch>
            <a:fillRect/>
          </a:stretch>
        </p:blipFill>
        <p:spPr bwMode="auto">
          <a:xfrm>
            <a:off x="1830388" y="1100138"/>
            <a:ext cx="6300787" cy="5283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nvGraphicFramePr>
        <p:xfrm>
          <a:off x="0" y="0"/>
          <a:ext cx="10287000" cy="6689725"/>
        </p:xfrm>
        <a:graphic>
          <a:graphicData uri="http://schemas.openxmlformats.org/drawingml/2006/table">
            <a:tbl>
              <a:tblPr/>
              <a:tblGrid>
                <a:gridCol w="6416874"/>
                <a:gridCol w="3870126"/>
              </a:tblGrid>
              <a:tr h="95894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Επίπεδο κινδύνου και έναρξη </a:t>
                      </a:r>
                      <a:r>
                        <a:rPr kumimoji="0" lang="el-GR" sz="2000" b="1" i="0" u="none" strike="noStrike" cap="none" normalizeH="0" baseline="0" dirty="0" err="1" smtClean="0">
                          <a:ln>
                            <a:noFill/>
                          </a:ln>
                          <a:solidFill>
                            <a:srgbClr val="FFFFFF"/>
                          </a:solidFill>
                          <a:effectLst>
                            <a:outerShdw blurRad="38100" dist="38100" dir="2700000" algn="tl">
                              <a:srgbClr val="000000"/>
                            </a:outerShdw>
                          </a:effectLst>
                          <a:latin typeface="Arial" pitchFamily="34" charset="0"/>
                          <a:cs typeface="Times New Roman" pitchFamily="18" charset="0"/>
                        </a:rPr>
                        <a:t>υπολιπιδαιμικής</a:t>
                      </a:r>
                      <a:r>
                        <a:rPr kumimoji="0" lang="el-GR"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 θεραπείας με </a:t>
                      </a:r>
                      <a:r>
                        <a:rPr kumimoji="0" lang="el-GR" sz="2000" b="1" i="0" u="none" strike="noStrike" cap="none" normalizeH="0" baseline="0" dirty="0" err="1" smtClean="0">
                          <a:ln>
                            <a:noFill/>
                          </a:ln>
                          <a:solidFill>
                            <a:srgbClr val="FFFFFF"/>
                          </a:solidFill>
                          <a:effectLst>
                            <a:outerShdw blurRad="38100" dist="38100" dir="2700000" algn="tl">
                              <a:srgbClr val="000000"/>
                            </a:outerShdw>
                          </a:effectLst>
                          <a:latin typeface="Arial" pitchFamily="34" charset="0"/>
                          <a:cs typeface="Times New Roman" pitchFamily="18" charset="0"/>
                        </a:rPr>
                        <a:t>στατίνες</a:t>
                      </a:r>
                      <a:endParaRPr kumimoji="0" lang="en-GB" sz="20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Πρωτογενής στόχος της αγωγής: </a:t>
                      </a:r>
                      <a:endParaRPr kumimoji="0" lang="en-GB"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Η μείωση της </a:t>
                      </a: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LDL</a:t>
                      </a: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 χοληστερόλης (</a:t>
                      </a: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LDL CHOL</a:t>
                      </a: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a:t>
                      </a:r>
                      <a:endParaRPr kumimoji="0" lang="el-GR"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4F81BD"/>
                    </a:solidFill>
                  </a:tcPr>
                </a:tc>
              </a:tr>
              <a:tr h="207283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Πολύ Υψηλός</a:t>
                      </a:r>
                      <a:r>
                        <a:rPr kumimoji="0" lang="el-GR" sz="11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FF"/>
                          </a:solidFill>
                          <a:effectLst/>
                          <a:latin typeface="Arial" pitchFamily="34" charset="0"/>
                          <a:cs typeface="Times New Roman" pitchFamily="18" charset="0"/>
                        </a:rPr>
                        <a:t> </a:t>
                      </a:r>
                      <a:r>
                        <a:rPr kumimoji="0" lang="el-GR" sz="1600" b="1" i="0" u="none" strike="noStrike" cap="none" normalizeH="0" baseline="0" dirty="0" smtClean="0">
                          <a:ln>
                            <a:noFill/>
                          </a:ln>
                          <a:solidFill>
                            <a:srgbClr val="FFFF00"/>
                          </a:solidFill>
                          <a:effectLst/>
                          <a:latin typeface="Arial" pitchFamily="34" charset="0"/>
                          <a:cs typeface="Times New Roman" pitchFamily="18" charset="0"/>
                        </a:rPr>
                        <a:t>Αρχίστε άμεσα </a:t>
                      </a:r>
                      <a:r>
                        <a:rPr kumimoji="0" lang="el-GR" sz="1600" b="1" i="0" u="none" strike="noStrike" cap="none" normalizeH="0" baseline="0" dirty="0" err="1" smtClean="0">
                          <a:ln>
                            <a:noFill/>
                          </a:ln>
                          <a:solidFill>
                            <a:srgbClr val="FFFF00"/>
                          </a:solidFill>
                          <a:effectLst/>
                          <a:latin typeface="Arial" pitchFamily="34" charset="0"/>
                          <a:cs typeface="Times New Roman" pitchFamily="18" charset="0"/>
                        </a:rPr>
                        <a:t>στατίνη</a:t>
                      </a:r>
                      <a:r>
                        <a:rPr kumimoji="0" lang="el-GR" sz="1600" b="1" i="0" u="none" strike="noStrike" cap="none" normalizeH="0" baseline="0" dirty="0" smtClean="0">
                          <a:ln>
                            <a:noFill/>
                          </a:ln>
                          <a:solidFill>
                            <a:srgbClr val="FFFF00"/>
                          </a:solidFill>
                          <a:effectLst/>
                          <a:latin typeface="Arial" pitchFamily="34" charset="0"/>
                          <a:cs typeface="Times New Roman" pitchFamily="18" charset="0"/>
                        </a:rPr>
                        <a:t> σε όλους τους ασθενείς με:</a:t>
                      </a:r>
                      <a:endParaRPr kumimoji="0" lang="en-GB" sz="1600" b="0" i="0" u="none" strike="noStrike" cap="none" normalizeH="0" baseline="0" dirty="0" smtClean="0">
                        <a:ln>
                          <a:noFill/>
                        </a:ln>
                        <a:solidFill>
                          <a:srgbClr val="FFFF00"/>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Στεφανιαία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Αγγειακό εγκεφαλικό επεισόδιο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Περιφερική αρτηριακή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Τύπου 2 σακχαρώδης διαβήτη ή τύπου 1 &gt;40 ετών</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Χρόνια νεφρική νόσο με </a:t>
                      </a:r>
                      <a:r>
                        <a:rPr kumimoji="0" lang="en-US" sz="1600" b="0" i="0" u="none" strike="noStrike" cap="none" normalizeH="0" baseline="0" dirty="0" err="1" smtClean="0">
                          <a:ln>
                            <a:noFill/>
                          </a:ln>
                          <a:solidFill>
                            <a:schemeClr val="bg1"/>
                          </a:solidFill>
                          <a:effectLst/>
                          <a:latin typeface="Arial" pitchFamily="34" charset="0"/>
                          <a:cs typeface="Times New Roman" pitchFamily="18" charset="0"/>
                        </a:rPr>
                        <a:t>eGFR</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&lt;60 </a:t>
                      </a:r>
                      <a:r>
                        <a:rPr kumimoji="0" lang="en-US" sz="1600" b="0" i="0" u="none" strike="noStrike" cap="none" normalizeH="0" baseline="0" dirty="0" err="1" smtClean="0">
                          <a:ln>
                            <a:noFill/>
                          </a:ln>
                          <a:solidFill>
                            <a:schemeClr val="bg1"/>
                          </a:solidFill>
                          <a:effectLst/>
                          <a:latin typeface="Arial" pitchFamily="34" charset="0"/>
                          <a:cs typeface="Times New Roman" pitchFamily="18" charset="0"/>
                        </a:rPr>
                        <a:t>mL</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0" i="0" u="none" strike="noStrike" cap="none" normalizeH="0" baseline="0" dirty="0" smtClean="0">
                          <a:ln>
                            <a:noFill/>
                          </a:ln>
                          <a:solidFill>
                            <a:schemeClr val="bg1"/>
                          </a:solidFill>
                          <a:effectLst/>
                          <a:latin typeface="Arial" pitchFamily="34" charset="0"/>
                          <a:cs typeface="Times New Roman" pitchFamily="18" charset="0"/>
                        </a:rPr>
                        <a:t>min/1.73 m</a:t>
                      </a:r>
                      <a:r>
                        <a:rPr kumimoji="0" lang="en-US" sz="1600" b="0" i="0" u="none" strike="noStrike" cap="none" normalizeH="0" baseline="30000" dirty="0" smtClean="0">
                          <a:ln>
                            <a:noFill/>
                          </a:ln>
                          <a:solidFill>
                            <a:schemeClr val="bg1"/>
                          </a:solidFill>
                          <a:effectLst/>
                          <a:latin typeface="Arial" pitchFamily="34" charset="0"/>
                          <a:cs typeface="Times New Roman" pitchFamily="18" charset="0"/>
                        </a:rPr>
                        <a:t>2</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Framingham score </a:t>
                      </a:r>
                      <a:r>
                        <a:rPr kumimoji="0" lang="el-GR" sz="1800" b="0" i="1" u="none" strike="noStrike" cap="none" normalizeH="0" baseline="0" dirty="0" smtClean="0">
                          <a:ln>
                            <a:noFill/>
                          </a:ln>
                          <a:solidFill>
                            <a:srgbClr val="00FF00"/>
                          </a:solidFill>
                          <a:effectLst/>
                          <a:latin typeface="Arial" pitchFamily="34" charset="0"/>
                          <a:cs typeface="Times New Roman" pitchFamily="18" charset="0"/>
                        </a:rPr>
                        <a:t>&gt;20</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a:t>
                      </a:r>
                      <a:r>
                        <a:rPr kumimoji="0" lang="el-GR" sz="1800" b="0" i="1" u="none" strike="noStrike" cap="none" normalizeH="0" baseline="0" dirty="0" smtClean="0">
                          <a:ln>
                            <a:noFill/>
                          </a:ln>
                          <a:solidFill>
                            <a:srgbClr val="00FF00"/>
                          </a:solidFill>
                          <a:effectLst/>
                          <a:latin typeface="Arial" pitchFamily="34" charset="0"/>
                          <a:cs typeface="Times New Roman" pitchFamily="18" charset="0"/>
                        </a:rPr>
                        <a:t>/</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SCORE &gt;10%</a:t>
                      </a:r>
                      <a:endParaRPr kumimoji="0" lang="en-US" sz="1800" b="0"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&lt;70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ή μείωση της</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cs typeface="Times New Roman" pitchFamily="18" charset="0"/>
                        </a:rPr>
                        <a:t>LDL CHOL </a:t>
                      </a:r>
                      <a:r>
                        <a:rPr kumimoji="0" lang="el-GR" sz="2000" b="0" i="0" u="none" strike="noStrike" cap="none" normalizeH="0" baseline="0" dirty="0" smtClean="0">
                          <a:ln>
                            <a:noFill/>
                          </a:ln>
                          <a:solidFill>
                            <a:schemeClr val="bg1"/>
                          </a:solidFill>
                          <a:effectLst/>
                          <a:latin typeface="Arial" pitchFamily="34" charset="0"/>
                          <a:cs typeface="Times New Roman" pitchFamily="18" charset="0"/>
                        </a:rPr>
                        <a:t>κατά 50%</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0000"/>
                    </a:solidFill>
                  </a:tcPr>
                </a:tc>
              </a:tr>
              <a:tr h="207283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Υψηλός</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 2 τουλάχιστον παράγοντες κινδύνου χωρίς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εγκατεστημένη αγγειακή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Έναρξη αγωγής εάν μετά 3 μήνες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υγιεινοδιαιτητικής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παρέμβασης: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&gt; 130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Προαιρετική χορήγηση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στατίνης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σε άτομα με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129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3300"/>
                          </a:solidFill>
                          <a:effectLst/>
                          <a:latin typeface="Arial" pitchFamily="34" charset="0"/>
                          <a:cs typeface="Times New Roman" pitchFamily="18" charset="0"/>
                        </a:rPr>
                        <a:t>  </a:t>
                      </a:r>
                      <a:r>
                        <a:rPr kumimoji="0" lang="en-US" sz="1800" b="1" i="1" u="none" strike="noStrike" cap="none" normalizeH="0" baseline="0" dirty="0" smtClean="0">
                          <a:ln>
                            <a:noFill/>
                          </a:ln>
                          <a:solidFill>
                            <a:srgbClr val="18186E"/>
                          </a:solidFill>
                          <a:effectLst/>
                          <a:latin typeface="Arial" pitchFamily="34" charset="0"/>
                          <a:cs typeface="Times New Roman" pitchFamily="18" charset="0"/>
                        </a:rPr>
                        <a:t>Framingham score 10%-20%</a:t>
                      </a:r>
                      <a:endParaRPr kumimoji="0" lang="en-US" sz="1800" b="1" i="0" u="none" strike="noStrike" cap="none" normalizeH="0" baseline="0" dirty="0" smtClean="0">
                        <a:ln>
                          <a:noFill/>
                        </a:ln>
                        <a:solidFill>
                          <a:srgbClr val="18186E"/>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&lt;100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33CCCC"/>
                    </a:solidFill>
                  </a:tcPr>
                </a:tc>
              </a:tr>
              <a:tr h="158511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Χαμηλός</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 0-1 παράγοντες κινδύνου χωρίς στεφανιαία νόσο</a:t>
                      </a:r>
                      <a:r>
                        <a:rPr kumimoji="0" lang="el-GR" sz="1600" b="0" i="0" u="none" strike="noStrike" cap="none" normalizeH="0" baseline="0" dirty="0" smtClean="0">
                          <a:ln>
                            <a:noFill/>
                          </a:ln>
                          <a:solidFill>
                            <a:srgbClr val="800000"/>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Έναρξη αγωγής όταν: </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LDL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&gt;190 </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Προαιρετική χορήγηση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στατίνης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σε άτομα με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160-190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3300"/>
                          </a:solidFill>
                          <a:effectLst/>
                          <a:latin typeface="Arial" pitchFamily="34" charset="0"/>
                          <a:cs typeface="Times New Roman" pitchFamily="18" charset="0"/>
                        </a:rPr>
                        <a:t>  </a:t>
                      </a:r>
                      <a:r>
                        <a:rPr kumimoji="0" lang="en-US" sz="1800" b="1" i="1" u="none" strike="noStrike" cap="none" normalizeH="0" baseline="0" dirty="0" smtClean="0">
                          <a:ln>
                            <a:noFill/>
                          </a:ln>
                          <a:solidFill>
                            <a:srgbClr val="003300"/>
                          </a:solidFill>
                          <a:effectLst/>
                          <a:latin typeface="Arial" pitchFamily="34" charset="0"/>
                          <a:cs typeface="Times New Roman" pitchFamily="18" charset="0"/>
                        </a:rPr>
                        <a:t>Framingham score &lt;10% </a:t>
                      </a:r>
                      <a:endParaRPr kumimoji="0" lang="en-US" sz="1800" b="1"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cs typeface="Times New Roman" pitchFamily="18" charset="0"/>
                        </a:rPr>
                        <a:t>  </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&lt;130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(σε άτομα με οικογενή υπερχοληστερολαιμία ο στόχος είναι μείωση της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&lt;</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100</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 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endParaRPr kumimoji="0" lang="el-GR" sz="2000" b="0"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4" name="3 - Ορθογώνιο"/>
          <p:cNvSpPr/>
          <p:nvPr/>
        </p:nvSpPr>
        <p:spPr>
          <a:xfrm>
            <a:off x="0" y="2997200"/>
            <a:ext cx="10287000" cy="3671888"/>
          </a:xfrm>
          <a:prstGeom prst="rect">
            <a:avLst/>
          </a:prstGeom>
          <a:solidFill>
            <a:schemeClr val="tx1"/>
          </a:solidFill>
          <a:ln w="19050" cap="flat" cmpd="sng" algn="ctr">
            <a:noFill/>
            <a:prstDash val="solid"/>
          </a:ln>
          <a:effectLst/>
        </p:spPr>
        <p:txBody>
          <a:bodyPr anchor="ctr"/>
          <a:lstStyle/>
          <a:p>
            <a:pPr algn="ctr" fontAlgn="auto">
              <a:spcBef>
                <a:spcPts val="0"/>
              </a:spcBef>
              <a:spcAft>
                <a:spcPts val="0"/>
              </a:spcAft>
              <a:defRPr/>
            </a:pPr>
            <a:endParaRPr lang="el-GR" sz="1800" kern="0">
              <a:solidFill>
                <a:sysClr val="window" lastClr="FFFFFF"/>
              </a:solidFill>
              <a:latin typeface="Comic Sans MS"/>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257175" y="685800"/>
            <a:ext cx="9829800" cy="3589338"/>
          </a:xfrm>
          <a:prstGeom prst="rect">
            <a:avLst/>
          </a:prstGeom>
          <a:noFill/>
          <a:ln w="9525">
            <a:noFill/>
            <a:miter lim="800000"/>
            <a:headEnd/>
            <a:tailEnd/>
          </a:ln>
        </p:spPr>
        <p:txBody>
          <a:bodyPr>
            <a:spAutoFit/>
          </a:bodyPr>
          <a:lstStyle/>
          <a:p>
            <a:pPr algn="ctr">
              <a:spcBef>
                <a:spcPct val="50000"/>
              </a:spcBef>
            </a:pPr>
            <a:r>
              <a:rPr lang="el-GR" sz="4000" b="1" dirty="0">
                <a:solidFill>
                  <a:srgbClr val="66FFFF"/>
                </a:solidFill>
                <a:latin typeface="Comic Sans MS" pitchFamily="66" charset="0"/>
              </a:rPr>
              <a:t>ΠΕΡΙΣΤΑΤΙΚΟ </a:t>
            </a:r>
            <a:r>
              <a:rPr lang="el-GR" sz="4000" b="1" dirty="0" smtClean="0">
                <a:solidFill>
                  <a:srgbClr val="66FFFF"/>
                </a:solidFill>
                <a:latin typeface="Comic Sans MS" pitchFamily="66" charset="0"/>
              </a:rPr>
              <a:t>Ι</a:t>
            </a:r>
            <a:r>
              <a:rPr lang="en-US" sz="4000" b="1" dirty="0" smtClean="0">
                <a:solidFill>
                  <a:srgbClr val="66FFFF"/>
                </a:solidFill>
                <a:latin typeface="Comic Sans MS" pitchFamily="66" charset="0"/>
              </a:rPr>
              <a:t>V</a:t>
            </a:r>
            <a:endParaRPr lang="el-GR" sz="4000" b="1" dirty="0">
              <a:solidFill>
                <a:srgbClr val="66FFFF"/>
              </a:solidFill>
              <a:latin typeface="Comic Sans MS" pitchFamily="66" charset="0"/>
            </a:endParaRPr>
          </a:p>
          <a:p>
            <a:pPr algn="just">
              <a:lnSpc>
                <a:spcPct val="130000"/>
              </a:lnSpc>
              <a:spcBef>
                <a:spcPct val="50000"/>
              </a:spcBef>
            </a:pPr>
            <a:endParaRPr lang="el-GR" sz="1600" b="1" dirty="0">
              <a:solidFill>
                <a:srgbClr val="FFFF00"/>
              </a:solidFill>
              <a:latin typeface="Comic Sans MS" pitchFamily="66" charset="0"/>
            </a:endParaRPr>
          </a:p>
          <a:p>
            <a:pPr algn="just">
              <a:lnSpc>
                <a:spcPct val="130000"/>
              </a:lnSpc>
              <a:spcBef>
                <a:spcPct val="50000"/>
              </a:spcBef>
            </a:pPr>
            <a:r>
              <a:rPr lang="el-GR" sz="3600" b="1" dirty="0">
                <a:solidFill>
                  <a:srgbClr val="FFFF00"/>
                </a:solidFill>
                <a:latin typeface="Comic Sans MS" pitchFamily="66" charset="0"/>
              </a:rPr>
              <a:t>Γυναίκα </a:t>
            </a:r>
            <a:r>
              <a:rPr lang="en-US" sz="3600" b="1" dirty="0">
                <a:solidFill>
                  <a:srgbClr val="FFFF00"/>
                </a:solidFill>
                <a:latin typeface="Comic Sans MS" pitchFamily="66" charset="0"/>
              </a:rPr>
              <a:t>4</a:t>
            </a:r>
            <a:r>
              <a:rPr lang="el-GR" sz="3600" b="1" dirty="0">
                <a:solidFill>
                  <a:srgbClr val="FFFF00"/>
                </a:solidFill>
                <a:latin typeface="Comic Sans MS" pitchFamily="66" charset="0"/>
              </a:rPr>
              <a:t>8 ετών προσέρχεται με </a:t>
            </a:r>
            <a:r>
              <a:rPr lang="en-US" sz="3600" b="1" dirty="0">
                <a:solidFill>
                  <a:srgbClr val="FFFF00"/>
                </a:solidFill>
                <a:latin typeface="Comic Sans MS" pitchFamily="66" charset="0"/>
              </a:rPr>
              <a:t>T-CHOL </a:t>
            </a:r>
            <a:r>
              <a:rPr lang="el-GR" sz="3600" b="1" dirty="0">
                <a:solidFill>
                  <a:srgbClr val="FFFF00"/>
                </a:solidFill>
                <a:latin typeface="Comic Sans MS" pitchFamily="66" charset="0"/>
              </a:rPr>
              <a:t>300 </a:t>
            </a:r>
            <a:r>
              <a:rPr lang="en-US" sz="3600" b="1" dirty="0">
                <a:solidFill>
                  <a:srgbClr val="FFFF00"/>
                </a:solidFill>
                <a:latin typeface="Comic Sans MS" pitchFamily="66" charset="0"/>
              </a:rPr>
              <a:t>mg/</a:t>
            </a:r>
            <a:r>
              <a:rPr lang="en-US" sz="3600" b="1" dirty="0" err="1">
                <a:solidFill>
                  <a:srgbClr val="FFFF00"/>
                </a:solidFill>
                <a:latin typeface="Comic Sans MS" pitchFamily="66" charset="0"/>
              </a:rPr>
              <a:t>dL</a:t>
            </a:r>
            <a:r>
              <a:rPr lang="en-US" sz="3600" b="1" dirty="0">
                <a:solidFill>
                  <a:srgbClr val="FFFF00"/>
                </a:solidFill>
                <a:latin typeface="Comic Sans MS" pitchFamily="66" charset="0"/>
              </a:rPr>
              <a:t>, TG 150 mg/</a:t>
            </a:r>
            <a:r>
              <a:rPr lang="en-US" sz="3600" b="1" dirty="0" err="1">
                <a:solidFill>
                  <a:srgbClr val="FFFF00"/>
                </a:solidFill>
                <a:latin typeface="Comic Sans MS" pitchFamily="66" charset="0"/>
              </a:rPr>
              <a:t>dL</a:t>
            </a:r>
            <a:r>
              <a:rPr lang="en-US" sz="3600" b="1" dirty="0">
                <a:solidFill>
                  <a:srgbClr val="FFFF00"/>
                </a:solidFill>
                <a:latin typeface="Comic Sans MS" pitchFamily="66" charset="0"/>
              </a:rPr>
              <a:t>, HDL 50 mg/</a:t>
            </a:r>
            <a:r>
              <a:rPr lang="en-US" sz="3600" b="1" dirty="0" err="1">
                <a:solidFill>
                  <a:srgbClr val="FFFF00"/>
                </a:solidFill>
                <a:latin typeface="Comic Sans MS" pitchFamily="66" charset="0"/>
              </a:rPr>
              <a:t>dL</a:t>
            </a:r>
            <a:r>
              <a:rPr lang="en-US" sz="3600" b="1" dirty="0">
                <a:solidFill>
                  <a:srgbClr val="FFFF00"/>
                </a:solidFill>
                <a:latin typeface="Comic Sans MS" pitchFamily="66" charset="0"/>
              </a:rPr>
              <a:t> &amp; LDL CHOL</a:t>
            </a:r>
            <a:r>
              <a:rPr lang="el-GR" sz="3600" b="1" dirty="0">
                <a:solidFill>
                  <a:srgbClr val="FFFF00"/>
                </a:solidFill>
                <a:latin typeface="Comic Sans MS" pitchFamily="66" charset="0"/>
              </a:rPr>
              <a:t> </a:t>
            </a:r>
            <a:r>
              <a:rPr lang="en-US" sz="3600" b="1" dirty="0">
                <a:solidFill>
                  <a:srgbClr val="FFFF00"/>
                </a:solidFill>
                <a:latin typeface="Comic Sans MS" pitchFamily="66" charset="0"/>
              </a:rPr>
              <a:t>2</a:t>
            </a:r>
            <a:r>
              <a:rPr lang="el-GR" sz="3600" b="1" dirty="0">
                <a:solidFill>
                  <a:srgbClr val="FFFF00"/>
                </a:solidFill>
                <a:latin typeface="Comic Sans MS" pitchFamily="66" charset="0"/>
              </a:rPr>
              <a:t>2</a:t>
            </a:r>
            <a:r>
              <a:rPr lang="en-US" sz="3600" b="1" dirty="0">
                <a:solidFill>
                  <a:srgbClr val="FFFF00"/>
                </a:solidFill>
                <a:latin typeface="Comic Sans MS" pitchFamily="66" charset="0"/>
              </a:rPr>
              <a:t>0</a:t>
            </a:r>
            <a:r>
              <a:rPr lang="el-GR" sz="3600" b="1" dirty="0">
                <a:solidFill>
                  <a:srgbClr val="FFFF00"/>
                </a:solidFill>
                <a:latin typeface="Comic Sans MS" pitchFamily="66" charset="0"/>
              </a:rPr>
              <a:t> </a:t>
            </a:r>
            <a:r>
              <a:rPr lang="en-US" sz="3600" b="1" dirty="0">
                <a:solidFill>
                  <a:srgbClr val="FFFF00"/>
                </a:solidFill>
                <a:latin typeface="Comic Sans MS" pitchFamily="66" charset="0"/>
              </a:rPr>
              <a:t>mg/</a:t>
            </a:r>
            <a:r>
              <a:rPr lang="en-US" sz="3600" b="1" dirty="0" err="1">
                <a:solidFill>
                  <a:srgbClr val="FFFF00"/>
                </a:solidFill>
                <a:latin typeface="Comic Sans MS" pitchFamily="66" charset="0"/>
              </a:rPr>
              <a:t>dL</a:t>
            </a:r>
            <a:r>
              <a:rPr lang="el-GR" sz="3600" b="1" dirty="0">
                <a:solidFill>
                  <a:srgbClr val="FF0066"/>
                </a:solidFill>
                <a:latin typeface="Comic Sans MS" pitchFamily="66" charset="0"/>
              </a:rPr>
              <a:t> </a:t>
            </a:r>
            <a:endParaRPr lang="el-GR" sz="3600" b="1" dirty="0">
              <a:solidFill>
                <a:srgbClr val="66FF33"/>
              </a:solidFill>
              <a:latin typeface="Comic Sans MS" pitchFamily="66" charset="0"/>
            </a:endParaRPr>
          </a:p>
        </p:txBody>
      </p:sp>
      <p:sp>
        <p:nvSpPr>
          <p:cNvPr id="224259" name="AutoShape 3"/>
          <p:cNvSpPr>
            <a:spLocks noChangeArrowheads="1"/>
          </p:cNvSpPr>
          <p:nvPr/>
        </p:nvSpPr>
        <p:spPr bwMode="auto">
          <a:xfrm flipV="1">
            <a:off x="342900" y="1676400"/>
            <a:ext cx="9525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24260" name="AutoShape 4"/>
          <p:cNvSpPr>
            <a:spLocks noChangeArrowheads="1"/>
          </p:cNvSpPr>
          <p:nvPr/>
        </p:nvSpPr>
        <p:spPr bwMode="auto">
          <a:xfrm flipV="1">
            <a:off x="357188" y="4786313"/>
            <a:ext cx="9525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266700" y="1052513"/>
            <a:ext cx="9677400" cy="4573560"/>
          </a:xfrm>
          <a:prstGeom prst="rect">
            <a:avLst/>
          </a:prstGeom>
          <a:noFill/>
          <a:ln w="9525">
            <a:noFill/>
            <a:miter lim="800000"/>
            <a:headEnd/>
            <a:tailEnd/>
          </a:ln>
        </p:spPr>
        <p:txBody>
          <a:bodyPr>
            <a:spAutoFit/>
          </a:bodyPr>
          <a:lstStyle/>
          <a:p>
            <a:pPr algn="just">
              <a:lnSpc>
                <a:spcPct val="130000"/>
              </a:lnSpc>
              <a:spcBef>
                <a:spcPct val="50000"/>
              </a:spcBef>
            </a:pPr>
            <a:r>
              <a:rPr lang="el-GR" sz="3200" b="1" dirty="0">
                <a:solidFill>
                  <a:srgbClr val="FFFFFF"/>
                </a:solidFill>
                <a:latin typeface="Comic Sans MS" pitchFamily="66" charset="0"/>
              </a:rPr>
              <a:t>Οι υπόλοιπες εξετάσεις ήταν εντός φυσιολογικών </a:t>
            </a:r>
            <a:r>
              <a:rPr lang="el-GR" sz="3200" b="1" dirty="0" smtClean="0">
                <a:solidFill>
                  <a:srgbClr val="FFFFFF"/>
                </a:solidFill>
                <a:latin typeface="Comic Sans MS" pitchFamily="66" charset="0"/>
              </a:rPr>
              <a:t>ορίων</a:t>
            </a:r>
            <a:r>
              <a:rPr lang="en-US" sz="3200" b="1" dirty="0" smtClean="0">
                <a:solidFill>
                  <a:srgbClr val="FFFFFF"/>
                </a:solidFill>
                <a:latin typeface="Comic Sans MS" pitchFamily="66" charset="0"/>
              </a:rPr>
              <a:t> (cre:0.8 mg/dl)</a:t>
            </a:r>
            <a:r>
              <a:rPr lang="el-GR" sz="3200" b="1" dirty="0" smtClean="0">
                <a:solidFill>
                  <a:srgbClr val="FFFFFF"/>
                </a:solidFill>
                <a:latin typeface="Comic Sans MS" pitchFamily="66" charset="0"/>
              </a:rPr>
              <a:t>. </a:t>
            </a:r>
            <a:r>
              <a:rPr lang="el-GR" sz="3200" b="1" dirty="0">
                <a:solidFill>
                  <a:srgbClr val="FFFFFF"/>
                </a:solidFill>
                <a:latin typeface="Comic Sans MS" pitchFamily="66" charset="0"/>
              </a:rPr>
              <a:t>Η ασθενής είναι </a:t>
            </a:r>
            <a:r>
              <a:rPr lang="el-GR" sz="3200" b="1" dirty="0" err="1">
                <a:solidFill>
                  <a:srgbClr val="FFFFFF"/>
                </a:solidFill>
                <a:latin typeface="Comic Sans MS" pitchFamily="66" charset="0"/>
              </a:rPr>
              <a:t>περιεμμηνοπαυσιακή</a:t>
            </a:r>
            <a:r>
              <a:rPr lang="el-GR" sz="3200" b="1" dirty="0">
                <a:solidFill>
                  <a:srgbClr val="FFFFFF"/>
                </a:solidFill>
                <a:latin typeface="Comic Sans MS" pitchFamily="66" charset="0"/>
              </a:rPr>
              <a:t>, δεν καπνίζει</a:t>
            </a:r>
            <a:r>
              <a:rPr lang="en-US" sz="3200" b="1" dirty="0">
                <a:solidFill>
                  <a:srgbClr val="FFFFFF"/>
                </a:solidFill>
                <a:latin typeface="Comic Sans MS" pitchFamily="66" charset="0"/>
              </a:rPr>
              <a:t>, </a:t>
            </a:r>
            <a:r>
              <a:rPr lang="el-GR" sz="3200" b="1" dirty="0">
                <a:solidFill>
                  <a:srgbClr val="FFFFFF"/>
                </a:solidFill>
                <a:latin typeface="Comic Sans MS" pitchFamily="66" charset="0"/>
              </a:rPr>
              <a:t>έχει ΔΜΣ 25 </a:t>
            </a:r>
            <a:r>
              <a:rPr lang="en-US" sz="3200" b="1" dirty="0">
                <a:solidFill>
                  <a:srgbClr val="FFFFFF"/>
                </a:solidFill>
                <a:latin typeface="Comic Sans MS" pitchFamily="66" charset="0"/>
              </a:rPr>
              <a:t>Kg/m</a:t>
            </a:r>
            <a:r>
              <a:rPr lang="en-US" sz="3200" b="1" baseline="30000" dirty="0">
                <a:solidFill>
                  <a:srgbClr val="FFFFFF"/>
                </a:solidFill>
                <a:latin typeface="Comic Sans MS" pitchFamily="66" charset="0"/>
              </a:rPr>
              <a:t>2</a:t>
            </a:r>
            <a:r>
              <a:rPr lang="el-GR" sz="3200" b="1" dirty="0">
                <a:solidFill>
                  <a:srgbClr val="FFFFFF"/>
                </a:solidFill>
                <a:latin typeface="Comic Sans MS" pitchFamily="66" charset="0"/>
              </a:rPr>
              <a:t>, ΑΠ 120/80 </a:t>
            </a:r>
            <a:r>
              <a:rPr lang="en-US" sz="3200" b="1" dirty="0" smtClean="0">
                <a:solidFill>
                  <a:srgbClr val="FFFFFF"/>
                </a:solidFill>
                <a:latin typeface="Comic Sans MS" pitchFamily="66" charset="0"/>
              </a:rPr>
              <a:t>mmHg </a:t>
            </a:r>
            <a:r>
              <a:rPr lang="el-GR" sz="3200" b="1" dirty="0" smtClean="0">
                <a:solidFill>
                  <a:srgbClr val="FFFFFF"/>
                </a:solidFill>
                <a:latin typeface="Comic Sans MS" pitchFamily="66" charset="0"/>
              </a:rPr>
              <a:t>και </a:t>
            </a:r>
            <a:r>
              <a:rPr lang="el-GR" sz="3200" b="1" dirty="0">
                <a:solidFill>
                  <a:srgbClr val="FFFFFF"/>
                </a:solidFill>
                <a:latin typeface="Comic Sans MS" pitchFamily="66" charset="0"/>
              </a:rPr>
              <a:t>αναφέρει θετικό οικογενειακό ιστορικό </a:t>
            </a:r>
            <a:r>
              <a:rPr lang="el-GR" sz="3200" b="1" dirty="0" err="1">
                <a:solidFill>
                  <a:srgbClr val="FFFFFF"/>
                </a:solidFill>
                <a:latin typeface="Comic Sans MS" pitchFamily="66" charset="0"/>
              </a:rPr>
              <a:t>υπερχοληστερολαιμίας</a:t>
            </a:r>
            <a:r>
              <a:rPr lang="el-GR" sz="3200" b="1" dirty="0">
                <a:solidFill>
                  <a:srgbClr val="FFFFFF"/>
                </a:solidFill>
                <a:latin typeface="Comic Sans MS" pitchFamily="66" charset="0"/>
              </a:rPr>
              <a:t> (πατέρας και υιός) και πρώιμης στεφανιαίας νόσου (πατέρας) </a:t>
            </a:r>
          </a:p>
        </p:txBody>
      </p:sp>
      <p:sp>
        <p:nvSpPr>
          <p:cNvPr id="226307" name="AutoShape 3"/>
          <p:cNvSpPr>
            <a:spLocks noChangeArrowheads="1"/>
          </p:cNvSpPr>
          <p:nvPr/>
        </p:nvSpPr>
        <p:spPr bwMode="auto">
          <a:xfrm flipV="1">
            <a:off x="342900" y="457200"/>
            <a:ext cx="9525000" cy="228600"/>
          </a:xfrm>
          <a:prstGeom prst="roundRect">
            <a:avLst>
              <a:gd name="adj" fmla="val 16667"/>
            </a:avLst>
          </a:prstGeom>
          <a:solidFill>
            <a:srgbClr val="FFC000"/>
          </a:solidFill>
          <a:ln w="12700">
            <a:noFill/>
            <a:round/>
            <a:headEnd type="none" w="sm" len="sm"/>
            <a:tailEnd type="none" w="sm" len="sm"/>
          </a:ln>
        </p:spPr>
        <p:txBody>
          <a:bodyPr wrap="none" anchor="ctr"/>
          <a:lstStyle/>
          <a:p>
            <a:endParaRPr lang="el-GR">
              <a:solidFill>
                <a:srgbClr val="000000"/>
              </a:solidFill>
            </a:endParaRPr>
          </a:p>
        </p:txBody>
      </p:sp>
      <p:sp>
        <p:nvSpPr>
          <p:cNvPr id="226308" name="AutoShape 4"/>
          <p:cNvSpPr>
            <a:spLocks noChangeArrowheads="1"/>
          </p:cNvSpPr>
          <p:nvPr/>
        </p:nvSpPr>
        <p:spPr bwMode="auto">
          <a:xfrm flipV="1">
            <a:off x="495300" y="6096000"/>
            <a:ext cx="9525000" cy="228600"/>
          </a:xfrm>
          <a:prstGeom prst="roundRect">
            <a:avLst>
              <a:gd name="adj" fmla="val 16667"/>
            </a:avLst>
          </a:prstGeom>
          <a:solidFill>
            <a:srgbClr val="FFFF00"/>
          </a:solidFill>
          <a:ln w="12700">
            <a:noFill/>
            <a:round/>
            <a:headEnd type="none" w="sm" len="sm"/>
            <a:tailEnd type="none" w="sm" len="sm"/>
          </a:ln>
        </p:spPr>
        <p:txBody>
          <a:bodyPr wrap="none" anchor="ctr"/>
          <a:lstStyle/>
          <a:p>
            <a:endParaRPr lang="el-GR">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p:cNvSpPr>
            <a:spLocks noChangeArrowheads="1"/>
          </p:cNvSpPr>
          <p:nvPr/>
        </p:nvSpPr>
        <p:spPr bwMode="auto">
          <a:xfrm>
            <a:off x="1111250" y="3573463"/>
            <a:ext cx="8021638" cy="1066800"/>
          </a:xfrm>
          <a:prstGeom prst="roundRect">
            <a:avLst>
              <a:gd name="adj" fmla="val 16667"/>
            </a:avLst>
          </a:prstGeom>
          <a:solidFill>
            <a:schemeClr val="accent2"/>
          </a:solidFill>
          <a:ln w="76200">
            <a:solidFill>
              <a:srgbClr val="FF0000"/>
            </a:solidFill>
            <a:round/>
            <a:headEnd/>
            <a:tailEnd/>
          </a:ln>
        </p:spPr>
        <p:txBody>
          <a:bodyPr wrap="none" anchor="ctr"/>
          <a:lstStyle/>
          <a:p>
            <a:endParaRPr lang="el-GR"/>
          </a:p>
        </p:txBody>
      </p:sp>
      <p:sp>
        <p:nvSpPr>
          <p:cNvPr id="160771" name="Text Box 3"/>
          <p:cNvSpPr txBox="1">
            <a:spLocks noChangeArrowheads="1"/>
          </p:cNvSpPr>
          <p:nvPr/>
        </p:nvSpPr>
        <p:spPr bwMode="auto">
          <a:xfrm>
            <a:off x="527050" y="404813"/>
            <a:ext cx="9372600" cy="1311275"/>
          </a:xfrm>
          <a:prstGeom prst="rect">
            <a:avLst/>
          </a:prstGeom>
          <a:noFill/>
          <a:ln w="9525">
            <a:noFill/>
            <a:miter lim="800000"/>
            <a:headEnd/>
            <a:tailEnd/>
          </a:ln>
        </p:spPr>
        <p:txBody>
          <a:bodyPr>
            <a:spAutoFit/>
          </a:bodyPr>
          <a:lstStyle/>
          <a:p>
            <a:pPr algn="ctr">
              <a:spcBef>
                <a:spcPct val="50000"/>
              </a:spcBef>
            </a:pPr>
            <a:r>
              <a:rPr lang="el-GR" sz="4000" b="1">
                <a:solidFill>
                  <a:srgbClr val="FFFFFF"/>
                </a:solidFill>
                <a:latin typeface="Comic Sans MS" pitchFamily="66" charset="0"/>
              </a:rPr>
              <a:t>ΑΝΕΞΑΡΤΗΤΑ ΑΠΟ ΤΑ ΕΠΙΠΕΔΑ ΤΩΝ ΛΙΠΙΔΙΩΝ</a:t>
            </a:r>
          </a:p>
        </p:txBody>
      </p:sp>
      <p:sp>
        <p:nvSpPr>
          <p:cNvPr id="160772" name="Text Box 4"/>
          <p:cNvSpPr txBox="1">
            <a:spLocks noChangeArrowheads="1"/>
          </p:cNvSpPr>
          <p:nvPr/>
        </p:nvSpPr>
        <p:spPr bwMode="auto">
          <a:xfrm>
            <a:off x="687388" y="2349500"/>
            <a:ext cx="9067800" cy="2105025"/>
          </a:xfrm>
          <a:prstGeom prst="rect">
            <a:avLst/>
          </a:prstGeom>
          <a:noFill/>
          <a:ln w="9525">
            <a:noFill/>
            <a:miter lim="800000"/>
            <a:headEnd/>
            <a:tailEnd/>
          </a:ln>
        </p:spPr>
        <p:txBody>
          <a:bodyPr>
            <a:spAutoFit/>
          </a:bodyPr>
          <a:lstStyle/>
          <a:p>
            <a:pPr algn="ctr">
              <a:lnSpc>
                <a:spcPct val="140000"/>
              </a:lnSpc>
              <a:spcBef>
                <a:spcPct val="50000"/>
              </a:spcBef>
            </a:pPr>
            <a:r>
              <a:rPr lang="el-GR" sz="4000" b="1">
                <a:solidFill>
                  <a:srgbClr val="66FF33"/>
                </a:solidFill>
                <a:latin typeface="Comic Sans MS" pitchFamily="66" charset="0"/>
              </a:rPr>
              <a:t>ΒΑΣΙΚΟΣ ΣΤΟΧΟΣ ΤΗΣ ΑΓΩΓΗΣ: </a:t>
            </a:r>
            <a:endParaRPr lang="en-US" sz="4000" b="1">
              <a:solidFill>
                <a:srgbClr val="66FF33"/>
              </a:solidFill>
              <a:latin typeface="Comic Sans MS" pitchFamily="66" charset="0"/>
            </a:endParaRPr>
          </a:p>
          <a:p>
            <a:pPr algn="ctr">
              <a:lnSpc>
                <a:spcPct val="140000"/>
              </a:lnSpc>
              <a:spcBef>
                <a:spcPct val="50000"/>
              </a:spcBef>
            </a:pPr>
            <a:r>
              <a:rPr lang="el-GR" sz="4000" b="1">
                <a:solidFill>
                  <a:srgbClr val="66FFFF"/>
                </a:solidFill>
                <a:latin typeface="Comic Sans MS" pitchFamily="66" charset="0"/>
              </a:rPr>
              <a:t>Η ΜΕΙΩΣΗ ΤΗΣ </a:t>
            </a:r>
            <a:r>
              <a:rPr lang="en-US" sz="4000" b="1">
                <a:solidFill>
                  <a:srgbClr val="66FFFF"/>
                </a:solidFill>
                <a:latin typeface="Comic Sans MS" pitchFamily="66" charset="0"/>
              </a:rPr>
              <a:t>LDL CHOL</a:t>
            </a:r>
            <a:endParaRPr lang="el-GR" sz="4000" b="1">
              <a:solidFill>
                <a:srgbClr val="66FFFF"/>
              </a:solidFill>
              <a:latin typeface="Comic Sans MS" pitchFamily="66" charset="0"/>
            </a:endParaRPr>
          </a:p>
        </p:txBody>
      </p:sp>
      <p:sp>
        <p:nvSpPr>
          <p:cNvPr id="160773" name="AutoShape 5"/>
          <p:cNvSpPr>
            <a:spLocks noChangeArrowheads="1"/>
          </p:cNvSpPr>
          <p:nvPr/>
        </p:nvSpPr>
        <p:spPr bwMode="auto">
          <a:xfrm flipV="1">
            <a:off x="365125" y="2205038"/>
            <a:ext cx="9523413"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160774" name="AutoShape 6"/>
          <p:cNvSpPr>
            <a:spLocks noChangeArrowheads="1"/>
          </p:cNvSpPr>
          <p:nvPr/>
        </p:nvSpPr>
        <p:spPr bwMode="auto">
          <a:xfrm flipV="1">
            <a:off x="319088" y="5157788"/>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AutoShape 2"/>
          <p:cNvSpPr>
            <a:spLocks noChangeArrowheads="1"/>
          </p:cNvSpPr>
          <p:nvPr/>
        </p:nvSpPr>
        <p:spPr bwMode="auto">
          <a:xfrm>
            <a:off x="465138" y="5013325"/>
            <a:ext cx="9821862" cy="1152525"/>
          </a:xfrm>
          <a:prstGeom prst="roundRect">
            <a:avLst>
              <a:gd name="adj" fmla="val 16667"/>
            </a:avLst>
          </a:prstGeom>
          <a:solidFill>
            <a:srgbClr val="663300"/>
          </a:solidFill>
          <a:ln w="57150">
            <a:solidFill>
              <a:srgbClr val="FFCC00"/>
            </a:solidFill>
            <a:round/>
            <a:headEnd/>
            <a:tailEnd/>
          </a:ln>
        </p:spPr>
        <p:txBody>
          <a:bodyPr wrap="none" anchor="ctr"/>
          <a:lstStyle/>
          <a:p>
            <a:endParaRPr lang="el-GR"/>
          </a:p>
        </p:txBody>
      </p:sp>
      <p:sp>
        <p:nvSpPr>
          <p:cNvPr id="225283" name="AutoShape 3"/>
          <p:cNvSpPr>
            <a:spLocks noChangeArrowheads="1"/>
          </p:cNvSpPr>
          <p:nvPr/>
        </p:nvSpPr>
        <p:spPr bwMode="auto">
          <a:xfrm>
            <a:off x="465138" y="3933825"/>
            <a:ext cx="9821862" cy="1008063"/>
          </a:xfrm>
          <a:prstGeom prst="roundRect">
            <a:avLst>
              <a:gd name="adj" fmla="val 16667"/>
            </a:avLst>
          </a:prstGeom>
          <a:solidFill>
            <a:srgbClr val="000066"/>
          </a:solidFill>
          <a:ln w="38100">
            <a:solidFill>
              <a:srgbClr val="66FF66"/>
            </a:solidFill>
            <a:round/>
            <a:headEnd/>
            <a:tailEnd/>
          </a:ln>
        </p:spPr>
        <p:txBody>
          <a:bodyPr wrap="none" anchor="ctr"/>
          <a:lstStyle/>
          <a:p>
            <a:endParaRPr lang="el-GR"/>
          </a:p>
        </p:txBody>
      </p:sp>
      <p:sp>
        <p:nvSpPr>
          <p:cNvPr id="225284" name="AutoShape 4"/>
          <p:cNvSpPr>
            <a:spLocks noChangeArrowheads="1"/>
          </p:cNvSpPr>
          <p:nvPr/>
        </p:nvSpPr>
        <p:spPr bwMode="auto">
          <a:xfrm>
            <a:off x="465138" y="3213100"/>
            <a:ext cx="7343775" cy="720725"/>
          </a:xfrm>
          <a:prstGeom prst="roundRect">
            <a:avLst>
              <a:gd name="adj" fmla="val 16667"/>
            </a:avLst>
          </a:prstGeom>
          <a:solidFill>
            <a:schemeClr val="tx1"/>
          </a:solidFill>
          <a:ln w="57150">
            <a:solidFill>
              <a:schemeClr val="hlink"/>
            </a:solidFill>
            <a:round/>
            <a:headEnd/>
            <a:tailEnd/>
          </a:ln>
        </p:spPr>
        <p:txBody>
          <a:bodyPr wrap="none" anchor="ctr"/>
          <a:lstStyle/>
          <a:p>
            <a:endParaRPr lang="el-GR"/>
          </a:p>
        </p:txBody>
      </p:sp>
      <p:sp>
        <p:nvSpPr>
          <p:cNvPr id="225285" name="AutoShape 5"/>
          <p:cNvSpPr>
            <a:spLocks noChangeArrowheads="1"/>
          </p:cNvSpPr>
          <p:nvPr/>
        </p:nvSpPr>
        <p:spPr bwMode="auto">
          <a:xfrm>
            <a:off x="465138" y="2492375"/>
            <a:ext cx="7272337" cy="649288"/>
          </a:xfrm>
          <a:prstGeom prst="roundRect">
            <a:avLst>
              <a:gd name="adj" fmla="val 16667"/>
            </a:avLst>
          </a:prstGeom>
          <a:solidFill>
            <a:srgbClr val="003366"/>
          </a:solidFill>
          <a:ln w="57150">
            <a:solidFill>
              <a:srgbClr val="FF0066"/>
            </a:solidFill>
            <a:round/>
            <a:headEnd/>
            <a:tailEnd/>
          </a:ln>
        </p:spPr>
        <p:txBody>
          <a:bodyPr wrap="none" anchor="ctr"/>
          <a:lstStyle/>
          <a:p>
            <a:endParaRPr lang="el-GR"/>
          </a:p>
        </p:txBody>
      </p:sp>
      <p:sp>
        <p:nvSpPr>
          <p:cNvPr id="225286" name="AutoShape 6"/>
          <p:cNvSpPr>
            <a:spLocks noChangeArrowheads="1"/>
          </p:cNvSpPr>
          <p:nvPr/>
        </p:nvSpPr>
        <p:spPr bwMode="auto">
          <a:xfrm>
            <a:off x="465138" y="1700213"/>
            <a:ext cx="6046787" cy="720725"/>
          </a:xfrm>
          <a:prstGeom prst="roundRect">
            <a:avLst>
              <a:gd name="adj" fmla="val 16667"/>
            </a:avLst>
          </a:prstGeom>
          <a:solidFill>
            <a:srgbClr val="003300"/>
          </a:solidFill>
          <a:ln w="57150">
            <a:solidFill>
              <a:srgbClr val="7030A0"/>
            </a:solidFill>
            <a:round/>
            <a:headEnd/>
            <a:tailEnd/>
          </a:ln>
        </p:spPr>
        <p:txBody>
          <a:bodyPr wrap="none" anchor="ctr"/>
          <a:lstStyle/>
          <a:p>
            <a:endParaRPr lang="el-GR"/>
          </a:p>
        </p:txBody>
      </p:sp>
      <p:sp>
        <p:nvSpPr>
          <p:cNvPr id="211975" name="Text Box 7"/>
          <p:cNvSpPr txBox="1">
            <a:spLocks noChangeArrowheads="1"/>
          </p:cNvSpPr>
          <p:nvPr/>
        </p:nvSpPr>
        <p:spPr bwMode="auto">
          <a:xfrm>
            <a:off x="685800" y="0"/>
            <a:ext cx="8991600" cy="10668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l-GR" sz="3200" b="1" dirty="0" smtClean="0">
                <a:solidFill>
                  <a:srgbClr val="FFFF00"/>
                </a:solidFill>
                <a:latin typeface="Comic Sans MS" pitchFamily="66" charset="0"/>
              </a:rPr>
              <a:t>ΑΠΟΚΛΕΙΣΜΟΣ ΔΕΥΤΕΡΟΠΑΘΟΥΣ ΔΥΣΛΙΠΙΔΑΙΜΙΑΣ</a:t>
            </a:r>
          </a:p>
        </p:txBody>
      </p:sp>
      <p:sp>
        <p:nvSpPr>
          <p:cNvPr id="225288" name="Text Box 8"/>
          <p:cNvSpPr txBox="1">
            <a:spLocks noChangeArrowheads="1"/>
          </p:cNvSpPr>
          <p:nvPr/>
        </p:nvSpPr>
        <p:spPr bwMode="auto">
          <a:xfrm>
            <a:off x="657225" y="1676400"/>
            <a:ext cx="9677400" cy="4481513"/>
          </a:xfrm>
          <a:prstGeom prst="rect">
            <a:avLst/>
          </a:prstGeom>
          <a:noFill/>
          <a:ln w="9525">
            <a:noFill/>
            <a:miter lim="800000"/>
            <a:headEnd/>
            <a:tailEnd/>
          </a:ln>
        </p:spPr>
        <p:txBody>
          <a:bodyPr>
            <a:spAutoFit/>
          </a:bodyPr>
          <a:lstStyle/>
          <a:p>
            <a:pPr algn="just">
              <a:spcBef>
                <a:spcPct val="50000"/>
              </a:spcBef>
              <a:buClr>
                <a:srgbClr val="66FF33"/>
              </a:buClr>
              <a:buFont typeface="Wingdings" pitchFamily="2" charset="2"/>
              <a:buChar char="ü"/>
            </a:pPr>
            <a:r>
              <a:rPr lang="el-GR" sz="3200" b="1">
                <a:solidFill>
                  <a:srgbClr val="FFFF00"/>
                </a:solidFill>
                <a:latin typeface="Comic Sans MS" pitchFamily="66" charset="0"/>
              </a:rPr>
              <a:t>Υποθυρεοειδισμός </a:t>
            </a:r>
            <a:r>
              <a:rPr lang="el-GR" sz="3200" b="1">
                <a:solidFill>
                  <a:srgbClr val="99FF66"/>
                </a:solidFill>
                <a:latin typeface="Comic Sans MS" pitchFamily="66" charset="0"/>
              </a:rPr>
              <a:t>(</a:t>
            </a:r>
            <a:r>
              <a:rPr lang="en-US" sz="3200" b="1">
                <a:solidFill>
                  <a:srgbClr val="99FF66"/>
                </a:solidFill>
                <a:latin typeface="Comic Sans MS" pitchFamily="66" charset="0"/>
              </a:rPr>
              <a:t>TSH)</a:t>
            </a:r>
          </a:p>
          <a:p>
            <a:pPr algn="just">
              <a:spcBef>
                <a:spcPct val="50000"/>
              </a:spcBef>
              <a:buClr>
                <a:srgbClr val="66FF33"/>
              </a:buClr>
              <a:buFont typeface="Wingdings" pitchFamily="2" charset="2"/>
              <a:buChar char="ü"/>
            </a:pPr>
            <a:r>
              <a:rPr lang="el-GR" sz="3200" b="1">
                <a:solidFill>
                  <a:srgbClr val="FFFF00"/>
                </a:solidFill>
                <a:latin typeface="Comic Sans MS" pitchFamily="66" charset="0"/>
              </a:rPr>
              <a:t>Σακχαρώδης διαβήτης </a:t>
            </a:r>
            <a:r>
              <a:rPr lang="el-GR" sz="3200" b="1">
                <a:solidFill>
                  <a:srgbClr val="99FF66"/>
                </a:solidFill>
                <a:latin typeface="Comic Sans MS" pitchFamily="66" charset="0"/>
              </a:rPr>
              <a:t>(γλυκόζη)</a:t>
            </a:r>
          </a:p>
          <a:p>
            <a:pPr algn="just">
              <a:spcBef>
                <a:spcPct val="50000"/>
              </a:spcBef>
              <a:buClr>
                <a:srgbClr val="66FF33"/>
              </a:buClr>
              <a:buFont typeface="Wingdings" pitchFamily="2" charset="2"/>
              <a:buChar char="ü"/>
            </a:pPr>
            <a:r>
              <a:rPr lang="el-GR" sz="3200" b="1">
                <a:solidFill>
                  <a:srgbClr val="FFFF00"/>
                </a:solidFill>
                <a:latin typeface="Comic Sans MS" pitchFamily="66" charset="0"/>
              </a:rPr>
              <a:t>Χολόσταση</a:t>
            </a:r>
            <a:r>
              <a:rPr lang="en-US" sz="3200" b="1">
                <a:solidFill>
                  <a:srgbClr val="FFFF00"/>
                </a:solidFill>
                <a:latin typeface="Comic Sans MS" pitchFamily="66" charset="0"/>
              </a:rPr>
              <a:t> </a:t>
            </a:r>
            <a:r>
              <a:rPr lang="en-US" sz="3200" b="1">
                <a:solidFill>
                  <a:srgbClr val="99FF66"/>
                </a:solidFill>
                <a:latin typeface="Comic Sans MS" pitchFamily="66" charset="0"/>
              </a:rPr>
              <a:t>(</a:t>
            </a:r>
            <a:r>
              <a:rPr lang="el-GR" sz="3200" b="1">
                <a:solidFill>
                  <a:srgbClr val="99FF66"/>
                </a:solidFill>
                <a:latin typeface="Comic Sans MS" pitchFamily="66" charset="0"/>
              </a:rPr>
              <a:t>αλκαλική φωσφατάση)</a:t>
            </a:r>
          </a:p>
          <a:p>
            <a:pPr algn="just">
              <a:spcBef>
                <a:spcPct val="50000"/>
              </a:spcBef>
              <a:buClr>
                <a:srgbClr val="66FF33"/>
              </a:buClr>
              <a:buFont typeface="Wingdings" pitchFamily="2" charset="2"/>
              <a:buChar char="ü"/>
            </a:pPr>
            <a:r>
              <a:rPr lang="el-GR" sz="3200" b="1">
                <a:solidFill>
                  <a:srgbClr val="FFFF00"/>
                </a:solidFill>
                <a:latin typeface="Comic Sans MS" pitchFamily="66" charset="0"/>
              </a:rPr>
              <a:t>Νεφρωσικό σύνδρομο-ΧΝ</a:t>
            </a:r>
            <a:r>
              <a:rPr lang="en-US" sz="3200" b="1">
                <a:solidFill>
                  <a:srgbClr val="FFFF00"/>
                </a:solidFill>
                <a:latin typeface="Comic Sans MS" pitchFamily="66" charset="0"/>
              </a:rPr>
              <a:t>N</a:t>
            </a:r>
            <a:r>
              <a:rPr lang="el-GR" sz="3200" b="1">
                <a:solidFill>
                  <a:srgbClr val="FFFF00"/>
                </a:solidFill>
                <a:latin typeface="Comic Sans MS" pitchFamily="66" charset="0"/>
              </a:rPr>
              <a:t> </a:t>
            </a:r>
            <a:r>
              <a:rPr lang="el-GR" sz="3200" b="1">
                <a:solidFill>
                  <a:srgbClr val="99FF66"/>
                </a:solidFill>
                <a:latin typeface="Comic Sans MS" pitchFamily="66" charset="0"/>
              </a:rPr>
              <a:t>(κρεατινίνη, γενική ούρων</a:t>
            </a:r>
            <a:r>
              <a:rPr lang="en-US" sz="3200" b="1">
                <a:solidFill>
                  <a:srgbClr val="99FF66"/>
                </a:solidFill>
                <a:latin typeface="Comic Sans MS" pitchFamily="66" charset="0"/>
              </a:rPr>
              <a:t>)</a:t>
            </a:r>
            <a:endParaRPr lang="el-GR" sz="3200" b="1">
              <a:solidFill>
                <a:srgbClr val="99FF66"/>
              </a:solidFill>
              <a:latin typeface="Comic Sans MS" pitchFamily="66" charset="0"/>
            </a:endParaRPr>
          </a:p>
          <a:p>
            <a:pPr algn="just">
              <a:spcBef>
                <a:spcPct val="50000"/>
              </a:spcBef>
              <a:buClr>
                <a:srgbClr val="66FF33"/>
              </a:buClr>
              <a:buFont typeface="Wingdings" pitchFamily="2" charset="2"/>
              <a:buChar char="ü"/>
            </a:pPr>
            <a:r>
              <a:rPr lang="el-GR" sz="3200" b="1">
                <a:solidFill>
                  <a:srgbClr val="FFFF00"/>
                </a:solidFill>
                <a:latin typeface="Comic Sans MS" pitchFamily="66" charset="0"/>
              </a:rPr>
              <a:t>Φάρμακα </a:t>
            </a:r>
            <a:r>
              <a:rPr lang="el-GR" sz="3200" b="1">
                <a:solidFill>
                  <a:srgbClr val="99FF66"/>
                </a:solidFill>
                <a:latin typeface="Comic Sans MS" pitchFamily="66" charset="0"/>
              </a:rPr>
              <a:t>(διουρητικά, β-αποκλειστές, αναβολικά στεροειδή</a:t>
            </a:r>
            <a:r>
              <a:rPr lang="en-US" sz="3200" b="1">
                <a:solidFill>
                  <a:srgbClr val="99FF66"/>
                </a:solidFill>
                <a:latin typeface="Comic Sans MS" pitchFamily="66" charset="0"/>
              </a:rPr>
              <a:t> </a:t>
            </a:r>
            <a:r>
              <a:rPr lang="el-GR" sz="3200" b="1">
                <a:solidFill>
                  <a:srgbClr val="99FF66"/>
                </a:solidFill>
                <a:latin typeface="Comic Sans MS" pitchFamily="66" charset="0"/>
              </a:rPr>
              <a:t>κ.λ.π.)</a:t>
            </a:r>
          </a:p>
        </p:txBody>
      </p:sp>
      <p:sp>
        <p:nvSpPr>
          <p:cNvPr id="225289" name="AutoShape 9"/>
          <p:cNvSpPr>
            <a:spLocks noChangeArrowheads="1"/>
          </p:cNvSpPr>
          <p:nvPr/>
        </p:nvSpPr>
        <p:spPr bwMode="auto">
          <a:xfrm flipV="1">
            <a:off x="457200" y="11430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225290" name="AutoShape 10"/>
          <p:cNvSpPr>
            <a:spLocks noChangeArrowheads="1"/>
          </p:cNvSpPr>
          <p:nvPr/>
        </p:nvSpPr>
        <p:spPr bwMode="auto">
          <a:xfrm flipV="1">
            <a:off x="533400" y="62484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AutoShape 3"/>
          <p:cNvSpPr>
            <a:spLocks noChangeArrowheads="1"/>
          </p:cNvSpPr>
          <p:nvPr/>
        </p:nvSpPr>
        <p:spPr bwMode="auto">
          <a:xfrm flipV="1">
            <a:off x="0" y="5589588"/>
            <a:ext cx="10287000" cy="242887"/>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2400">
              <a:solidFill>
                <a:srgbClr val="000000"/>
              </a:solidFill>
              <a:latin typeface="Times New Roman" pitchFamily="18" charset="0"/>
              <a:cs typeface="Arial" charset="0"/>
            </a:endParaRPr>
          </a:p>
        </p:txBody>
      </p:sp>
      <p:sp>
        <p:nvSpPr>
          <p:cNvPr id="227331" name="AutoShape 4"/>
          <p:cNvSpPr>
            <a:spLocks noChangeArrowheads="1"/>
          </p:cNvSpPr>
          <p:nvPr/>
        </p:nvSpPr>
        <p:spPr bwMode="auto">
          <a:xfrm flipV="1">
            <a:off x="0" y="1571625"/>
            <a:ext cx="10287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2400">
              <a:solidFill>
                <a:srgbClr val="000000"/>
              </a:solidFill>
              <a:latin typeface="Times New Roman" pitchFamily="18" charset="0"/>
              <a:cs typeface="Arial" charset="0"/>
            </a:endParaRPr>
          </a:p>
        </p:txBody>
      </p:sp>
      <p:sp>
        <p:nvSpPr>
          <p:cNvPr id="227332" name="Text Box 2"/>
          <p:cNvSpPr txBox="1">
            <a:spLocks noChangeArrowheads="1"/>
          </p:cNvSpPr>
          <p:nvPr/>
        </p:nvSpPr>
        <p:spPr bwMode="auto">
          <a:xfrm>
            <a:off x="571500" y="2428875"/>
            <a:ext cx="9358346" cy="2505301"/>
          </a:xfrm>
          <a:prstGeom prst="rect">
            <a:avLst/>
          </a:prstGeom>
          <a:noFill/>
          <a:ln w="9525">
            <a:noFill/>
            <a:miter lim="800000"/>
            <a:headEnd/>
            <a:tailEnd/>
          </a:ln>
        </p:spPr>
        <p:txBody>
          <a:bodyPr wrap="square">
            <a:spAutoFit/>
          </a:bodyPr>
          <a:lstStyle/>
          <a:p>
            <a:pPr algn="just">
              <a:lnSpc>
                <a:spcPct val="130000"/>
              </a:lnSpc>
              <a:spcBef>
                <a:spcPct val="50000"/>
              </a:spcBef>
            </a:pPr>
            <a:r>
              <a:rPr lang="el-GR" sz="3200" b="1" dirty="0">
                <a:solidFill>
                  <a:srgbClr val="FFFF00"/>
                </a:solidFill>
                <a:latin typeface="Comic Sans MS" pitchFamily="66" charset="0"/>
                <a:cs typeface="Arial" charset="0"/>
              </a:rPr>
              <a:t>1) Η ασθενής είναι </a:t>
            </a:r>
            <a:r>
              <a:rPr lang="el-GR" sz="3200" b="1" dirty="0" smtClean="0">
                <a:solidFill>
                  <a:srgbClr val="FFFF00"/>
                </a:solidFill>
                <a:latin typeface="Comic Sans MS" pitchFamily="66" charset="0"/>
                <a:cs typeface="Arial" charset="0"/>
              </a:rPr>
              <a:t>μέτριου</a:t>
            </a:r>
            <a:r>
              <a:rPr lang="en-US" sz="3200" b="1" dirty="0" smtClean="0">
                <a:solidFill>
                  <a:srgbClr val="FFFF00"/>
                </a:solidFill>
                <a:latin typeface="Comic Sans MS" pitchFamily="66" charset="0"/>
                <a:cs typeface="Arial" charset="0"/>
              </a:rPr>
              <a:t>-</a:t>
            </a:r>
            <a:r>
              <a:rPr lang="el-GR" sz="3200" b="1" dirty="0" smtClean="0">
                <a:solidFill>
                  <a:srgbClr val="FFFF00"/>
                </a:solidFill>
                <a:latin typeface="Comic Sans MS" pitchFamily="66" charset="0"/>
                <a:cs typeface="Arial" charset="0"/>
              </a:rPr>
              <a:t>χαμηλού </a:t>
            </a:r>
            <a:r>
              <a:rPr lang="el-GR" sz="3200" b="1" dirty="0">
                <a:solidFill>
                  <a:srgbClr val="FFFF00"/>
                </a:solidFill>
                <a:latin typeface="Comic Sans MS" pitchFamily="66" charset="0"/>
                <a:cs typeface="Arial" charset="0"/>
              </a:rPr>
              <a:t>κινδύνου?</a:t>
            </a:r>
          </a:p>
          <a:p>
            <a:pPr algn="just">
              <a:lnSpc>
                <a:spcPct val="130000"/>
              </a:lnSpc>
              <a:spcBef>
                <a:spcPct val="50000"/>
              </a:spcBef>
            </a:pPr>
            <a:r>
              <a:rPr lang="el-GR" sz="3200" b="1" dirty="0">
                <a:solidFill>
                  <a:srgbClr val="00B0F0"/>
                </a:solidFill>
                <a:latin typeface="Comic Sans MS" pitchFamily="66" charset="0"/>
                <a:cs typeface="Arial" charset="0"/>
              </a:rPr>
              <a:t>2) Η ασθενής είναι υψηλού κινδύνου?</a:t>
            </a:r>
          </a:p>
          <a:p>
            <a:pPr algn="just">
              <a:lnSpc>
                <a:spcPct val="130000"/>
              </a:lnSpc>
              <a:spcBef>
                <a:spcPct val="50000"/>
              </a:spcBef>
            </a:pPr>
            <a:r>
              <a:rPr lang="el-GR" sz="3200" b="1" dirty="0">
                <a:solidFill>
                  <a:srgbClr val="FF0000"/>
                </a:solidFill>
                <a:latin typeface="Comic Sans MS" pitchFamily="66" charset="0"/>
                <a:cs typeface="Arial" charset="0"/>
              </a:rPr>
              <a:t>3) Η ασθενής είναι πολύ υψηλού κινδύνου?</a:t>
            </a:r>
          </a:p>
        </p:txBody>
      </p:sp>
      <p:sp>
        <p:nvSpPr>
          <p:cNvPr id="227333" name="Text Box 2"/>
          <p:cNvSpPr txBox="1">
            <a:spLocks noChangeArrowheads="1"/>
          </p:cNvSpPr>
          <p:nvPr/>
        </p:nvSpPr>
        <p:spPr bwMode="auto">
          <a:xfrm>
            <a:off x="500063" y="500063"/>
            <a:ext cx="8929687" cy="892175"/>
          </a:xfrm>
          <a:prstGeom prst="rect">
            <a:avLst/>
          </a:prstGeom>
          <a:noFill/>
          <a:ln w="9525">
            <a:noFill/>
            <a:miter lim="800000"/>
            <a:headEnd/>
            <a:tailEnd/>
          </a:ln>
        </p:spPr>
        <p:txBody>
          <a:bodyPr>
            <a:spAutoFit/>
          </a:bodyPr>
          <a:lstStyle/>
          <a:p>
            <a:pPr algn="ctr">
              <a:lnSpc>
                <a:spcPct val="130000"/>
              </a:lnSpc>
              <a:spcBef>
                <a:spcPct val="50000"/>
              </a:spcBef>
            </a:pPr>
            <a:r>
              <a:rPr lang="el-GR" sz="4000" b="1">
                <a:solidFill>
                  <a:srgbClr val="FFFF00"/>
                </a:solidFill>
                <a:latin typeface="Comic Sans MS" pitchFamily="66" charset="0"/>
                <a:cs typeface="Arial" charset="0"/>
              </a:rPr>
              <a:t>ΕΡΩΤΗΣΗ</a:t>
            </a:r>
            <a:endParaRPr lang="el-GR" sz="3200" b="1">
              <a:solidFill>
                <a:srgbClr val="FF0000"/>
              </a:solidFill>
              <a:latin typeface="Comic Sans MS" pitchFamily="66" charset="0"/>
              <a:cs typeface="Arial"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298" name="Picture 2"/>
          <p:cNvPicPr>
            <a:picLocks noChangeAspect="1" noChangeArrowheads="1"/>
          </p:cNvPicPr>
          <p:nvPr/>
        </p:nvPicPr>
        <p:blipFill>
          <a:blip r:embed="rId3"/>
          <a:srcRect/>
          <a:stretch>
            <a:fillRect/>
          </a:stretch>
        </p:blipFill>
        <p:spPr bwMode="auto">
          <a:xfrm>
            <a:off x="0" y="0"/>
            <a:ext cx="5040313" cy="6858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207299" name="Picture 3"/>
          <p:cNvPicPr>
            <a:picLocks noChangeAspect="1" noChangeArrowheads="1"/>
          </p:cNvPicPr>
          <p:nvPr/>
        </p:nvPicPr>
        <p:blipFill>
          <a:blip r:embed="rId4"/>
          <a:srcRect/>
          <a:stretch>
            <a:fillRect/>
          </a:stretch>
        </p:blipFill>
        <p:spPr bwMode="auto">
          <a:xfrm>
            <a:off x="5086350" y="0"/>
            <a:ext cx="5200650" cy="6858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3 - Έλλειψη"/>
          <p:cNvSpPr/>
          <p:nvPr/>
        </p:nvSpPr>
        <p:spPr>
          <a:xfrm>
            <a:off x="9358342" y="5286388"/>
            <a:ext cx="360362"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cxnSp>
        <p:nvCxnSpPr>
          <p:cNvPr id="6" name="5 - Ευθεία γραμμή σύνδεσης"/>
          <p:cNvCxnSpPr/>
          <p:nvPr/>
        </p:nvCxnSpPr>
        <p:spPr>
          <a:xfrm rot="16200000" flipH="1">
            <a:off x="9060696" y="6084101"/>
            <a:ext cx="1023921" cy="1"/>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7215202" y="5429264"/>
            <a:ext cx="2143140" cy="158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10 - Έλλειψη"/>
          <p:cNvSpPr/>
          <p:nvPr/>
        </p:nvSpPr>
        <p:spPr>
          <a:xfrm>
            <a:off x="5357814" y="1357298"/>
            <a:ext cx="1368425"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sp>
        <p:nvSpPr>
          <p:cNvPr id="13" name="12 - Έλλειψη"/>
          <p:cNvSpPr/>
          <p:nvPr/>
        </p:nvSpPr>
        <p:spPr>
          <a:xfrm>
            <a:off x="7286640" y="1357298"/>
            <a:ext cx="1079500"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6 - Στρογγυλεμένο ορθογώνιο"/>
          <p:cNvSpPr>
            <a:spLocks noChangeArrowheads="1"/>
          </p:cNvSpPr>
          <p:nvPr/>
        </p:nvSpPr>
        <p:spPr bwMode="auto">
          <a:xfrm>
            <a:off x="349250" y="2286000"/>
            <a:ext cx="9474200" cy="1643063"/>
          </a:xfrm>
          <a:prstGeom prst="roundRect">
            <a:avLst>
              <a:gd name="adj" fmla="val 16667"/>
            </a:avLst>
          </a:prstGeom>
          <a:solidFill>
            <a:srgbClr val="0070C0"/>
          </a:solidFill>
          <a:ln w="57150" algn="ctr">
            <a:solidFill>
              <a:srgbClr val="FF0000"/>
            </a:solidFill>
            <a:round/>
            <a:headEnd/>
            <a:tailEnd/>
          </a:ln>
        </p:spPr>
        <p:txBody>
          <a:bodyPr/>
          <a:lstStyle/>
          <a:p>
            <a:endParaRPr lang="el-GR" sz="3600">
              <a:solidFill>
                <a:srgbClr val="000000"/>
              </a:solidFill>
              <a:latin typeface="Comic Sans MS" pitchFamily="66" charset="0"/>
            </a:endParaRPr>
          </a:p>
        </p:txBody>
      </p:sp>
      <p:sp>
        <p:nvSpPr>
          <p:cNvPr id="64515" name="2 - TextBox"/>
          <p:cNvSpPr txBox="1">
            <a:spLocks noChangeArrowheads="1"/>
          </p:cNvSpPr>
          <p:nvPr/>
        </p:nvSpPr>
        <p:spPr bwMode="auto">
          <a:xfrm>
            <a:off x="390525" y="2565400"/>
            <a:ext cx="9432925" cy="1508125"/>
          </a:xfrm>
          <a:prstGeom prst="rect">
            <a:avLst/>
          </a:prstGeom>
          <a:noFill/>
          <a:ln w="9525">
            <a:noFill/>
            <a:miter lim="800000"/>
            <a:headEnd/>
            <a:tailEnd/>
          </a:ln>
        </p:spPr>
        <p:txBody>
          <a:bodyPr>
            <a:spAutoFit/>
          </a:bodyPr>
          <a:lstStyle/>
          <a:p>
            <a:r>
              <a:rPr lang="el-GR" sz="3200" dirty="0">
                <a:solidFill>
                  <a:srgbClr val="FFFFFF"/>
                </a:solidFill>
                <a:latin typeface="Comic Sans MS" pitchFamily="66" charset="0"/>
              </a:rPr>
              <a:t>Γυναίκα </a:t>
            </a:r>
            <a:r>
              <a:rPr lang="en-US" sz="3200" dirty="0" smtClean="0">
                <a:solidFill>
                  <a:srgbClr val="FFFFFF"/>
                </a:solidFill>
                <a:latin typeface="Comic Sans MS" pitchFamily="66" charset="0"/>
              </a:rPr>
              <a:t>48</a:t>
            </a:r>
            <a:r>
              <a:rPr lang="el-GR" sz="3200" dirty="0" smtClean="0">
                <a:solidFill>
                  <a:srgbClr val="FFFFFF"/>
                </a:solidFill>
                <a:latin typeface="Comic Sans MS" pitchFamily="66" charset="0"/>
              </a:rPr>
              <a:t> </a:t>
            </a:r>
            <a:r>
              <a:rPr lang="el-GR" sz="3200" dirty="0">
                <a:solidFill>
                  <a:srgbClr val="FFFFFF"/>
                </a:solidFill>
                <a:latin typeface="Comic Sans MS" pitchFamily="66" charset="0"/>
              </a:rPr>
              <a:t>ετών με </a:t>
            </a:r>
            <a:r>
              <a:rPr lang="en-US" sz="3200" dirty="0" err="1">
                <a:solidFill>
                  <a:srgbClr val="FFFFFF"/>
                </a:solidFill>
                <a:latin typeface="Comic Sans MS" pitchFamily="66" charset="0"/>
              </a:rPr>
              <a:t>Creat</a:t>
            </a:r>
            <a:r>
              <a:rPr lang="en-US" sz="3200" dirty="0">
                <a:solidFill>
                  <a:srgbClr val="FFFFFF"/>
                </a:solidFill>
                <a:latin typeface="Comic Sans MS" pitchFamily="66" charset="0"/>
              </a:rPr>
              <a:t> </a:t>
            </a:r>
            <a:r>
              <a:rPr lang="en-US" sz="3200" dirty="0" smtClean="0">
                <a:solidFill>
                  <a:srgbClr val="FFFFFF"/>
                </a:solidFill>
                <a:latin typeface="Comic Sans MS" pitchFamily="66" charset="0"/>
              </a:rPr>
              <a:t>0.8 </a:t>
            </a:r>
            <a:r>
              <a:rPr lang="en-US" sz="3200" dirty="0">
                <a:solidFill>
                  <a:srgbClr val="FFFFFF"/>
                </a:solidFill>
                <a:latin typeface="Comic Sans MS" pitchFamily="66" charset="0"/>
              </a:rPr>
              <a:t>mg/</a:t>
            </a:r>
            <a:r>
              <a:rPr lang="en-US" sz="3200" dirty="0" err="1">
                <a:solidFill>
                  <a:srgbClr val="FFFFFF"/>
                </a:solidFill>
                <a:latin typeface="Comic Sans MS" pitchFamily="66" charset="0"/>
              </a:rPr>
              <a:t>dL</a:t>
            </a:r>
            <a:endParaRPr lang="en-US" sz="3200" dirty="0">
              <a:solidFill>
                <a:srgbClr val="FFFFFF"/>
              </a:solidFill>
              <a:latin typeface="Comic Sans MS" pitchFamily="66" charset="0"/>
            </a:endParaRPr>
          </a:p>
          <a:p>
            <a:r>
              <a:rPr lang="en-US" sz="3200" dirty="0">
                <a:solidFill>
                  <a:srgbClr val="FFFFFF"/>
                </a:solidFill>
                <a:latin typeface="Comic Sans MS" pitchFamily="66" charset="0"/>
                <a:sym typeface="Symbol" pitchFamily="18" charset="2"/>
              </a:rPr>
              <a:t> </a:t>
            </a:r>
            <a:r>
              <a:rPr lang="en-US" sz="3200" dirty="0" smtClean="0">
                <a:solidFill>
                  <a:srgbClr val="FFFFFF"/>
                </a:solidFill>
                <a:latin typeface="Comic Sans MS" pitchFamily="66" charset="0"/>
              </a:rPr>
              <a:t>e-GFR=81 </a:t>
            </a:r>
            <a:r>
              <a:rPr lang="en-US" sz="3200" dirty="0" err="1">
                <a:solidFill>
                  <a:srgbClr val="FFFFFF"/>
                </a:solidFill>
                <a:latin typeface="Comic Sans MS" pitchFamily="66" charset="0"/>
              </a:rPr>
              <a:t>mL</a:t>
            </a:r>
            <a:r>
              <a:rPr lang="en-US" sz="3200" dirty="0">
                <a:solidFill>
                  <a:srgbClr val="FFFFFF"/>
                </a:solidFill>
                <a:latin typeface="Comic Sans MS" pitchFamily="66" charset="0"/>
              </a:rPr>
              <a:t>/min/1.73 m</a:t>
            </a:r>
            <a:r>
              <a:rPr lang="en-US" sz="3200" baseline="30000" dirty="0">
                <a:solidFill>
                  <a:srgbClr val="FFFFFF"/>
                </a:solidFill>
                <a:latin typeface="Comic Sans MS" pitchFamily="66" charset="0"/>
              </a:rPr>
              <a:t>2</a:t>
            </a:r>
            <a:r>
              <a:rPr lang="el-GR" sz="3200" dirty="0">
                <a:solidFill>
                  <a:srgbClr val="FFFFFF"/>
                </a:solidFill>
                <a:latin typeface="Comic Sans MS" pitchFamily="66" charset="0"/>
              </a:rPr>
              <a:t> </a:t>
            </a:r>
            <a:endParaRPr lang="en-US" sz="3200" dirty="0">
              <a:solidFill>
                <a:srgbClr val="FFFFFF"/>
              </a:solidFill>
              <a:latin typeface="Comic Sans MS" pitchFamily="66" charset="0"/>
            </a:endParaRPr>
          </a:p>
          <a:p>
            <a:endParaRPr lang="el-GR" sz="2800" dirty="0">
              <a:solidFill>
                <a:srgbClr val="FFFF00"/>
              </a:solidFill>
              <a:latin typeface="Comic Sans MS" pitchFamily="66" charset="0"/>
            </a:endParaRPr>
          </a:p>
        </p:txBody>
      </p:sp>
      <p:sp>
        <p:nvSpPr>
          <p:cNvPr id="64516" name="3 - TextBox"/>
          <p:cNvSpPr txBox="1">
            <a:spLocks noChangeArrowheads="1"/>
          </p:cNvSpPr>
          <p:nvPr/>
        </p:nvSpPr>
        <p:spPr bwMode="auto">
          <a:xfrm>
            <a:off x="3357563" y="785813"/>
            <a:ext cx="3605212" cy="769937"/>
          </a:xfrm>
          <a:prstGeom prst="rect">
            <a:avLst/>
          </a:prstGeom>
          <a:noFill/>
          <a:ln w="9525">
            <a:noFill/>
            <a:miter lim="800000"/>
            <a:headEnd/>
            <a:tailEnd/>
          </a:ln>
        </p:spPr>
        <p:txBody>
          <a:bodyPr wrap="none">
            <a:spAutoFit/>
          </a:bodyPr>
          <a:lstStyle/>
          <a:p>
            <a:r>
              <a:rPr lang="en-US" sz="4400">
                <a:solidFill>
                  <a:srgbClr val="FFFF00"/>
                </a:solidFill>
                <a:latin typeface="Comic Sans MS" pitchFamily="66" charset="0"/>
              </a:rPr>
              <a:t>MDRD-eGFR</a:t>
            </a:r>
            <a:endParaRPr lang="el-GR" sz="4400">
              <a:solidFill>
                <a:srgbClr val="FFFF00"/>
              </a:solidFill>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a:srcRect t="2100"/>
          <a:stretch>
            <a:fillRect/>
          </a:stretch>
        </p:blipFill>
        <p:spPr bwMode="auto">
          <a:xfrm>
            <a:off x="0" y="1916113"/>
            <a:ext cx="10287000" cy="3330575"/>
          </a:xfrm>
          <a:prstGeom prst="rect">
            <a:avLst/>
          </a:prstGeom>
          <a:noFill/>
          <a:ln w="9525">
            <a:noFill/>
            <a:miter lim="800000"/>
            <a:headEnd/>
            <a:tailEnd/>
          </a:ln>
        </p:spPr>
      </p:pic>
      <p:sp>
        <p:nvSpPr>
          <p:cNvPr id="184323" name="Text Box 3"/>
          <p:cNvSpPr txBox="1">
            <a:spLocks noChangeArrowheads="1"/>
          </p:cNvSpPr>
          <p:nvPr/>
        </p:nvSpPr>
        <p:spPr bwMode="auto">
          <a:xfrm>
            <a:off x="1666875" y="568325"/>
            <a:ext cx="184150" cy="461963"/>
          </a:xfrm>
          <a:prstGeom prst="rect">
            <a:avLst/>
          </a:prstGeom>
          <a:noFill/>
          <a:ln w="9525">
            <a:noFill/>
            <a:miter lim="800000"/>
            <a:headEnd/>
            <a:tailEnd/>
          </a:ln>
        </p:spPr>
        <p:txBody>
          <a:bodyPr wrap="none">
            <a:spAutoFit/>
          </a:bodyPr>
          <a:lstStyle/>
          <a:p>
            <a:endParaRPr lang="el-GR">
              <a:latin typeface="Constantia" pitchFamily="18" charset="0"/>
            </a:endParaRPr>
          </a:p>
        </p:txBody>
      </p:sp>
      <p:sp>
        <p:nvSpPr>
          <p:cNvPr id="184324" name="Text Box 4"/>
          <p:cNvSpPr txBox="1">
            <a:spLocks noChangeArrowheads="1"/>
          </p:cNvSpPr>
          <p:nvPr/>
        </p:nvSpPr>
        <p:spPr bwMode="auto">
          <a:xfrm>
            <a:off x="174625" y="568325"/>
            <a:ext cx="9937750" cy="946150"/>
          </a:xfrm>
          <a:prstGeom prst="rect">
            <a:avLst/>
          </a:prstGeom>
          <a:noFill/>
          <a:ln w="9525">
            <a:noFill/>
            <a:miter lim="800000"/>
            <a:headEnd/>
            <a:tailEnd/>
          </a:ln>
        </p:spPr>
        <p:txBody>
          <a:bodyPr>
            <a:spAutoFit/>
          </a:bodyPr>
          <a:lstStyle/>
          <a:p>
            <a:pPr algn="ctr"/>
            <a:r>
              <a:rPr lang="el-GR" sz="2800">
                <a:solidFill>
                  <a:srgbClr val="FFFF00"/>
                </a:solidFill>
                <a:latin typeface="Comic Sans MS" pitchFamily="66" charset="0"/>
              </a:rPr>
              <a:t>ΚΛΙΝΙΚΑ ΚΡΙΤΗΡΙΑ ΓΙΑ ΤΗ ΔΙΑΓΝΩΣΗ ΤΗΣ ΟΙΚΟΓΕΝΟΥΣ ΥΠΕΡΧΟΛΗΣΤΕΡΟΛΑΙΜΙΑΣ</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AutoShape 2"/>
          <p:cNvSpPr>
            <a:spLocks noChangeArrowheads="1"/>
          </p:cNvSpPr>
          <p:nvPr/>
        </p:nvSpPr>
        <p:spPr bwMode="auto">
          <a:xfrm>
            <a:off x="381000" y="0"/>
            <a:ext cx="9601200" cy="6858000"/>
          </a:xfrm>
          <a:prstGeom prst="roundRect">
            <a:avLst>
              <a:gd name="adj" fmla="val 16667"/>
            </a:avLst>
          </a:prstGeom>
          <a:solidFill>
            <a:srgbClr val="336600">
              <a:alpha val="50195"/>
            </a:srgbClr>
          </a:solidFill>
          <a:ln w="76200">
            <a:solidFill>
              <a:srgbClr val="FF3300"/>
            </a:solidFill>
            <a:round/>
            <a:headEnd/>
            <a:tailEnd/>
          </a:ln>
        </p:spPr>
        <p:txBody>
          <a:bodyPr wrap="none" anchor="ctr"/>
          <a:lstStyle/>
          <a:p>
            <a:endParaRPr lang="el-GR">
              <a:solidFill>
                <a:srgbClr val="000000"/>
              </a:solidFill>
            </a:endParaRPr>
          </a:p>
        </p:txBody>
      </p:sp>
      <p:sp>
        <p:nvSpPr>
          <p:cNvPr id="228355" name="AutoShape 3"/>
          <p:cNvSpPr>
            <a:spLocks noChangeArrowheads="1"/>
          </p:cNvSpPr>
          <p:nvPr/>
        </p:nvSpPr>
        <p:spPr bwMode="auto">
          <a:xfrm>
            <a:off x="2057400" y="5181600"/>
            <a:ext cx="6477000" cy="1371600"/>
          </a:xfrm>
          <a:prstGeom prst="roundRect">
            <a:avLst>
              <a:gd name="adj" fmla="val 16667"/>
            </a:avLst>
          </a:prstGeom>
          <a:solidFill>
            <a:srgbClr val="003399"/>
          </a:solidFill>
          <a:ln w="76200">
            <a:solidFill>
              <a:srgbClr val="66FFFF"/>
            </a:solidFill>
            <a:round/>
            <a:headEnd/>
            <a:tailEnd/>
          </a:ln>
        </p:spPr>
        <p:txBody>
          <a:bodyPr wrap="none" anchor="ctr"/>
          <a:lstStyle/>
          <a:p>
            <a:endParaRPr lang="el-GR">
              <a:solidFill>
                <a:srgbClr val="000000"/>
              </a:solidFill>
            </a:endParaRPr>
          </a:p>
        </p:txBody>
      </p:sp>
      <p:sp>
        <p:nvSpPr>
          <p:cNvPr id="228356" name="Text Box 4"/>
          <p:cNvSpPr txBox="1">
            <a:spLocks noChangeArrowheads="1"/>
          </p:cNvSpPr>
          <p:nvPr/>
        </p:nvSpPr>
        <p:spPr bwMode="auto">
          <a:xfrm>
            <a:off x="304800" y="228600"/>
            <a:ext cx="9982200" cy="6188075"/>
          </a:xfrm>
          <a:prstGeom prst="rect">
            <a:avLst/>
          </a:prstGeom>
          <a:noFill/>
          <a:ln w="9525">
            <a:noFill/>
            <a:miter lim="800000"/>
            <a:headEnd/>
            <a:tailEnd/>
          </a:ln>
        </p:spPr>
        <p:txBody>
          <a:bodyPr>
            <a:spAutoFit/>
          </a:bodyPr>
          <a:lstStyle/>
          <a:p>
            <a:pPr algn="ctr">
              <a:spcBef>
                <a:spcPct val="50000"/>
              </a:spcBef>
            </a:pPr>
            <a:r>
              <a:rPr lang="el-GR" sz="3200" b="1">
                <a:solidFill>
                  <a:srgbClr val="FFFF00"/>
                </a:solidFill>
                <a:latin typeface="Comic Sans MS" pitchFamily="66" charset="0"/>
              </a:rPr>
              <a:t>ΑΣΘΕΝΗΣ ΜΕ ΕΤΕΡΟΖΥΓΗ ΟΙΚΟΓΕΝΗ ΥΠΕΡΧΟΛΗΣΤΕΡΟΛΑΙΜΙΑ</a:t>
            </a:r>
          </a:p>
          <a:p>
            <a:pPr algn="ctr">
              <a:spcBef>
                <a:spcPct val="50000"/>
              </a:spcBef>
            </a:pPr>
            <a:endParaRPr lang="el-GR" sz="3200" b="1">
              <a:solidFill>
                <a:srgbClr val="FFFF00"/>
              </a:solidFill>
              <a:latin typeface="Comic Sans MS" pitchFamily="66" charset="0"/>
            </a:endParaRPr>
          </a:p>
          <a:p>
            <a:pPr algn="ctr">
              <a:spcBef>
                <a:spcPct val="50000"/>
              </a:spcBef>
            </a:pPr>
            <a:r>
              <a:rPr lang="en-US" sz="3200" b="1">
                <a:solidFill>
                  <a:srgbClr val="FFFF00"/>
                </a:solidFill>
                <a:latin typeface="Comic Sans MS" pitchFamily="66" charset="0"/>
                <a:sym typeface="Wingdings" pitchFamily="2" charset="2"/>
              </a:rPr>
              <a:t> </a:t>
            </a:r>
            <a:r>
              <a:rPr lang="en-US" sz="3200" b="1">
                <a:solidFill>
                  <a:srgbClr val="FFFF00"/>
                </a:solidFill>
                <a:latin typeface="Comic Sans MS" pitchFamily="66" charset="0"/>
              </a:rPr>
              <a:t>LDL CHOL </a:t>
            </a:r>
            <a:r>
              <a:rPr lang="en-US" sz="3200" b="1">
                <a:solidFill>
                  <a:srgbClr val="66FF33"/>
                </a:solidFill>
                <a:latin typeface="Comic Sans MS" pitchFamily="66" charset="0"/>
              </a:rPr>
              <a:t>(</a:t>
            </a:r>
            <a:r>
              <a:rPr lang="el-GR" sz="3200" b="1">
                <a:solidFill>
                  <a:srgbClr val="66FF33"/>
                </a:solidFill>
                <a:latin typeface="Comic Sans MS" pitchFamily="66" charset="0"/>
              </a:rPr>
              <a:t>από την εμβρυϊκή ζωή)</a:t>
            </a:r>
            <a:endParaRPr lang="en-US" sz="3200" b="1">
              <a:solidFill>
                <a:srgbClr val="66FF33"/>
              </a:solidFill>
              <a:latin typeface="Comic Sans MS" pitchFamily="66" charset="0"/>
            </a:endParaRPr>
          </a:p>
          <a:p>
            <a:pPr algn="ctr">
              <a:spcBef>
                <a:spcPct val="50000"/>
              </a:spcBef>
            </a:pPr>
            <a:endParaRPr lang="en-US" sz="3200" b="1">
              <a:solidFill>
                <a:srgbClr val="FFFF00"/>
              </a:solidFill>
              <a:latin typeface="Comic Sans MS" pitchFamily="66" charset="0"/>
            </a:endParaRPr>
          </a:p>
          <a:p>
            <a:pPr algn="ctr">
              <a:spcBef>
                <a:spcPct val="50000"/>
              </a:spcBef>
            </a:pPr>
            <a:r>
              <a:rPr lang="el-GR" sz="3200" b="1">
                <a:solidFill>
                  <a:srgbClr val="FFFF00"/>
                </a:solidFill>
                <a:latin typeface="Comic Sans MS" pitchFamily="66" charset="0"/>
              </a:rPr>
              <a:t>ΑΤΟΜΟ ΥΨΗΛΟΥ ΚΙΝΔΥΝΟΥ</a:t>
            </a:r>
          </a:p>
          <a:p>
            <a:pPr algn="ctr">
              <a:spcBef>
                <a:spcPct val="50000"/>
              </a:spcBef>
            </a:pPr>
            <a:endParaRPr lang="el-GR" sz="3200" b="1">
              <a:solidFill>
                <a:srgbClr val="FFFF00"/>
              </a:solidFill>
              <a:latin typeface="Comic Sans MS" pitchFamily="66" charset="0"/>
            </a:endParaRPr>
          </a:p>
          <a:p>
            <a:pPr algn="ctr"/>
            <a:endParaRPr lang="en-US" sz="3200" b="1">
              <a:solidFill>
                <a:srgbClr val="FFFF00"/>
              </a:solidFill>
              <a:latin typeface="Comic Sans MS" pitchFamily="66" charset="0"/>
            </a:endParaRPr>
          </a:p>
          <a:p>
            <a:pPr algn="ctr"/>
            <a:r>
              <a:rPr lang="el-GR" sz="3200" b="1">
                <a:solidFill>
                  <a:srgbClr val="FFFF00"/>
                </a:solidFill>
                <a:latin typeface="Comic Sans MS" pitchFamily="66" charset="0"/>
              </a:rPr>
              <a:t>ΕΠΙΘΕΤΙΚΗ ΑΝΤΙΜΕΤΩΠΙΣΗ </a:t>
            </a:r>
            <a:endParaRPr lang="en-US" sz="3200" b="1">
              <a:solidFill>
                <a:srgbClr val="FFFF00"/>
              </a:solidFill>
              <a:latin typeface="Comic Sans MS" pitchFamily="66" charset="0"/>
            </a:endParaRPr>
          </a:p>
          <a:p>
            <a:pPr algn="ctr"/>
            <a:r>
              <a:rPr lang="el-GR" sz="3200" b="1">
                <a:solidFill>
                  <a:srgbClr val="FFFF00"/>
                </a:solidFill>
                <a:latin typeface="Comic Sans MS" pitchFamily="66" charset="0"/>
              </a:rPr>
              <a:t>(</a:t>
            </a:r>
            <a:r>
              <a:rPr lang="en-US" sz="3200" b="1">
                <a:solidFill>
                  <a:srgbClr val="FFFF00"/>
                </a:solidFill>
                <a:latin typeface="Comic Sans MS" pitchFamily="66" charset="0"/>
              </a:rPr>
              <a:t>LDL CHOL &lt;100 mg/dL)</a:t>
            </a:r>
            <a:endParaRPr lang="el-GR" sz="3200" b="1">
              <a:solidFill>
                <a:srgbClr val="FFFF00"/>
              </a:solidFill>
              <a:latin typeface="Comic Sans MS" pitchFamily="66" charset="0"/>
            </a:endParaRPr>
          </a:p>
        </p:txBody>
      </p:sp>
      <p:sp>
        <p:nvSpPr>
          <p:cNvPr id="228357" name="AutoShape 5"/>
          <p:cNvSpPr>
            <a:spLocks noChangeArrowheads="1"/>
          </p:cNvSpPr>
          <p:nvPr/>
        </p:nvSpPr>
        <p:spPr bwMode="auto">
          <a:xfrm>
            <a:off x="4495800" y="1371600"/>
            <a:ext cx="1447800" cy="838200"/>
          </a:xfrm>
          <a:prstGeom prst="downArrow">
            <a:avLst>
              <a:gd name="adj1" fmla="val 50000"/>
              <a:gd name="adj2" fmla="val 25000"/>
            </a:avLst>
          </a:prstGeom>
          <a:solidFill>
            <a:srgbClr val="FF0066"/>
          </a:solidFill>
          <a:ln w="9525">
            <a:solidFill>
              <a:schemeClr val="tx1"/>
            </a:solidFill>
            <a:miter lim="800000"/>
            <a:headEnd/>
            <a:tailEnd/>
          </a:ln>
        </p:spPr>
        <p:txBody>
          <a:bodyPr wrap="none" anchor="ctr"/>
          <a:lstStyle/>
          <a:p>
            <a:endParaRPr lang="el-GR">
              <a:solidFill>
                <a:srgbClr val="000000"/>
              </a:solidFill>
            </a:endParaRPr>
          </a:p>
        </p:txBody>
      </p:sp>
      <p:sp>
        <p:nvSpPr>
          <p:cNvPr id="228358" name="AutoShape 6"/>
          <p:cNvSpPr>
            <a:spLocks noChangeArrowheads="1"/>
          </p:cNvSpPr>
          <p:nvPr/>
        </p:nvSpPr>
        <p:spPr bwMode="auto">
          <a:xfrm>
            <a:off x="4495800" y="2819400"/>
            <a:ext cx="1447800" cy="838200"/>
          </a:xfrm>
          <a:prstGeom prst="downArrow">
            <a:avLst>
              <a:gd name="adj1" fmla="val 50000"/>
              <a:gd name="adj2" fmla="val 25000"/>
            </a:avLst>
          </a:prstGeom>
          <a:solidFill>
            <a:srgbClr val="FF0066"/>
          </a:solidFill>
          <a:ln w="9525">
            <a:solidFill>
              <a:schemeClr val="tx1"/>
            </a:solidFill>
            <a:miter lim="800000"/>
            <a:headEnd/>
            <a:tailEnd/>
          </a:ln>
        </p:spPr>
        <p:txBody>
          <a:bodyPr wrap="none" anchor="ctr"/>
          <a:lstStyle/>
          <a:p>
            <a:endParaRPr lang="el-GR">
              <a:solidFill>
                <a:srgbClr val="000000"/>
              </a:solidFill>
            </a:endParaRPr>
          </a:p>
        </p:txBody>
      </p:sp>
      <p:sp>
        <p:nvSpPr>
          <p:cNvPr id="228359" name="AutoShape 7"/>
          <p:cNvSpPr>
            <a:spLocks noChangeArrowheads="1"/>
          </p:cNvSpPr>
          <p:nvPr/>
        </p:nvSpPr>
        <p:spPr bwMode="auto">
          <a:xfrm>
            <a:off x="4495800" y="4267200"/>
            <a:ext cx="1447800" cy="838200"/>
          </a:xfrm>
          <a:prstGeom prst="downArrow">
            <a:avLst>
              <a:gd name="adj1" fmla="val 50000"/>
              <a:gd name="adj2" fmla="val 25000"/>
            </a:avLst>
          </a:prstGeom>
          <a:solidFill>
            <a:srgbClr val="FF0066"/>
          </a:solidFill>
          <a:ln w="9525">
            <a:solidFill>
              <a:schemeClr val="tx1"/>
            </a:solidFill>
            <a:miter lim="800000"/>
            <a:headEnd/>
            <a:tailEnd/>
          </a:ln>
        </p:spPr>
        <p:txBody>
          <a:bodyPr wrap="none" anchor="ctr"/>
          <a:lstStyle/>
          <a:p>
            <a:endParaRPr lang="el-GR">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a:blip r:embed="rId2"/>
          <a:srcRect/>
          <a:stretch>
            <a:fillRect/>
          </a:stretch>
        </p:blipFill>
        <p:spPr bwMode="auto">
          <a:xfrm>
            <a:off x="1714500" y="-12700"/>
            <a:ext cx="6858000" cy="6870700"/>
          </a:xfrm>
          <a:prstGeom prst="rect">
            <a:avLst/>
          </a:prstGeom>
          <a:noFill/>
          <a:ln w="9525">
            <a:noFill/>
            <a:miter lim="800000"/>
            <a:headEnd/>
            <a:tailEnd/>
          </a:ln>
        </p:spPr>
      </p:pic>
      <p:sp>
        <p:nvSpPr>
          <p:cNvPr id="4" name="Rectangle 2"/>
          <p:cNvSpPr>
            <a:spLocks noChangeArrowheads="1"/>
          </p:cNvSpPr>
          <p:nvPr/>
        </p:nvSpPr>
        <p:spPr bwMode="auto">
          <a:xfrm rot="5400000">
            <a:off x="7789862" y="4394201"/>
            <a:ext cx="4646613" cy="277812"/>
          </a:xfrm>
          <a:prstGeom prst="rect">
            <a:avLst/>
          </a:prstGeom>
          <a:noFill/>
          <a:ln>
            <a:noFill/>
          </a:ln>
          <a:extLst/>
        </p:spPr>
        <p:txBody>
          <a:bodyPr>
            <a:spAutoFit/>
          </a:bodyPr>
          <a:lstStyle/>
          <a:p>
            <a:pPr algn="r" fontAlgn="auto">
              <a:spcBef>
                <a:spcPts val="0"/>
              </a:spcBef>
              <a:spcAft>
                <a:spcPts val="0"/>
              </a:spcAft>
              <a:defRPr/>
            </a:pPr>
            <a:r>
              <a:rPr lang="en-US" sz="1200" dirty="0">
                <a:solidFill>
                  <a:prstClr val="black"/>
                </a:solidFill>
                <a:latin typeface="Arial" pitchFamily="34" charset="0"/>
                <a:ea typeface="+mn-ea"/>
                <a:cs typeface="Arial" panose="020B0604020202020204" pitchFamily="34" charset="0"/>
              </a:rPr>
              <a:t>Stone N.J., et al Circulation 2013 Nov 12 {</a:t>
            </a:r>
            <a:r>
              <a:rPr lang="en-US" sz="1200" dirty="0" err="1">
                <a:solidFill>
                  <a:prstClr val="black"/>
                </a:solidFill>
                <a:latin typeface="Arial" pitchFamily="34" charset="0"/>
                <a:ea typeface="+mn-ea"/>
                <a:cs typeface="Arial" panose="020B0604020202020204" pitchFamily="34" charset="0"/>
              </a:rPr>
              <a:t>Epub</a:t>
            </a:r>
            <a:r>
              <a:rPr lang="en-US" sz="1200" dirty="0">
                <a:solidFill>
                  <a:prstClr val="black"/>
                </a:solidFill>
                <a:latin typeface="Arial" pitchFamily="34" charset="0"/>
                <a:ea typeface="+mn-ea"/>
                <a:cs typeface="Arial" panose="020B0604020202020204" pitchFamily="34" charset="0"/>
              </a:rPr>
              <a:t> ahead of print}</a:t>
            </a:r>
            <a:endParaRPr lang="el-GR" sz="1200" dirty="0">
              <a:solidFill>
                <a:prstClr val="black"/>
              </a:solidFill>
              <a:latin typeface="Arial" pitchFamily="34" charset="0"/>
              <a:ea typeface="+mn-ea"/>
              <a:cs typeface="Arial" panose="020B0604020202020204" pitchFamily="34" charset="0"/>
            </a:endParaRPr>
          </a:p>
        </p:txBody>
      </p:sp>
      <p:sp>
        <p:nvSpPr>
          <p:cNvPr id="230404" name="AutoShape 2"/>
          <p:cNvSpPr>
            <a:spLocks noChangeArrowheads="1"/>
          </p:cNvSpPr>
          <p:nvPr/>
        </p:nvSpPr>
        <p:spPr bwMode="auto">
          <a:xfrm>
            <a:off x="1471613" y="1916113"/>
            <a:ext cx="7632700" cy="1168400"/>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
        <p:nvSpPr>
          <p:cNvPr id="2" name="Rectangle 1"/>
          <p:cNvSpPr/>
          <p:nvPr/>
        </p:nvSpPr>
        <p:spPr>
          <a:xfrm>
            <a:off x="1746250" y="0"/>
            <a:ext cx="946150" cy="247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30406" name="Rectangle 45"/>
          <p:cNvSpPr txBox="1">
            <a:spLocks/>
          </p:cNvSpPr>
          <p:nvPr/>
        </p:nvSpPr>
        <p:spPr bwMode="auto">
          <a:xfrm rot="-5400000">
            <a:off x="-3003550" y="3003550"/>
            <a:ext cx="6858000" cy="850900"/>
          </a:xfrm>
          <a:prstGeom prst="rect">
            <a:avLst/>
          </a:prstGeom>
          <a:noFill/>
          <a:ln w="12700">
            <a:noFill/>
            <a:miter lim="0"/>
            <a:headEnd/>
            <a:tailEnd/>
          </a:ln>
        </p:spPr>
        <p:txBody>
          <a:bodyPr lIns="50800" tIns="50800" rIns="50800" bIns="50800"/>
          <a:lstStyle/>
          <a:p>
            <a:pPr algn="ctr"/>
            <a:r>
              <a:rPr lang="el-GR" sz="2400" b="1">
                <a:solidFill>
                  <a:srgbClr val="0070C0"/>
                </a:solidFill>
                <a:latin typeface="Comic Sans MS" pitchFamily="66" charset="0"/>
                <a:cs typeface="Arial" charset="0"/>
              </a:rPr>
              <a:t>Α</a:t>
            </a:r>
            <a:r>
              <a:rPr lang="en-US" sz="2400" b="1">
                <a:solidFill>
                  <a:srgbClr val="0070C0"/>
                </a:solidFill>
                <a:latin typeface="Comic Sans MS" pitchFamily="66" charset="0"/>
                <a:cs typeface="Arial" charset="0"/>
              </a:rPr>
              <a:t>CC/AHA 2013: </a:t>
            </a:r>
            <a:r>
              <a:rPr lang="el-GR" sz="2400" b="1">
                <a:solidFill>
                  <a:srgbClr val="0070C0"/>
                </a:solidFill>
                <a:latin typeface="Comic Sans MS" pitchFamily="66" charset="0"/>
                <a:cs typeface="Arial" charset="0"/>
              </a:rPr>
              <a:t>Θεραπευτικές συστάσεις </a:t>
            </a:r>
            <a:endParaRPr lang="en-US" sz="2400" b="1">
              <a:solidFill>
                <a:srgbClr val="0070C0"/>
              </a:solidFill>
              <a:latin typeface="Comic Sans MS" pitchFamily="66" charset="0"/>
              <a:cs typeface="Arial" charset="0"/>
            </a:endParaRPr>
          </a:p>
          <a:p>
            <a:pPr algn="ctr"/>
            <a:r>
              <a:rPr lang="el-GR" sz="2400" b="1">
                <a:solidFill>
                  <a:srgbClr val="0070C0"/>
                </a:solidFill>
                <a:latin typeface="Comic Sans MS" pitchFamily="66" charset="0"/>
                <a:cs typeface="Arial" charset="0"/>
              </a:rPr>
              <a:t>για τη μείωση </a:t>
            </a:r>
            <a:endParaRPr lang="en-US" sz="2400" b="1">
              <a:solidFill>
                <a:srgbClr val="0070C0"/>
              </a:solidFill>
              <a:latin typeface="Comic Sans MS" pitchFamily="66" charset="0"/>
              <a:cs typeface="Arial" charset="0"/>
            </a:endParaRPr>
          </a:p>
          <a:p>
            <a:pPr algn="ctr"/>
            <a:r>
              <a:rPr lang="el-GR" sz="2400" b="1">
                <a:solidFill>
                  <a:srgbClr val="0070C0"/>
                </a:solidFill>
                <a:latin typeface="Comic Sans MS" pitchFamily="66" charset="0"/>
                <a:cs typeface="Arial" charset="0"/>
              </a:rPr>
              <a:t>του καρδιαγγειακού κινδύνου</a:t>
            </a:r>
            <a:endParaRPr lang="el-GR" sz="3200">
              <a:solidFill>
                <a:srgbClr val="0070C0"/>
              </a:solidFill>
              <a:latin typeface="Comic Sans MS" pitchFamily="66" charset="0"/>
              <a:cs typeface="Arial" charset="0"/>
            </a:endParaRPr>
          </a:p>
        </p:txBody>
      </p:sp>
      <p:sp>
        <p:nvSpPr>
          <p:cNvPr id="230407" name="AutoShape 2"/>
          <p:cNvSpPr>
            <a:spLocks noChangeArrowheads="1"/>
          </p:cNvSpPr>
          <p:nvPr/>
        </p:nvSpPr>
        <p:spPr bwMode="auto">
          <a:xfrm>
            <a:off x="6357938" y="2143125"/>
            <a:ext cx="2071687" cy="571500"/>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AutoShape 3"/>
          <p:cNvSpPr>
            <a:spLocks noChangeArrowheads="1"/>
          </p:cNvSpPr>
          <p:nvPr/>
        </p:nvSpPr>
        <p:spPr bwMode="auto">
          <a:xfrm flipV="1">
            <a:off x="0" y="6237288"/>
            <a:ext cx="10287000" cy="242887"/>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180227" name="AutoShape 4"/>
          <p:cNvSpPr>
            <a:spLocks noChangeArrowheads="1"/>
          </p:cNvSpPr>
          <p:nvPr/>
        </p:nvSpPr>
        <p:spPr bwMode="auto">
          <a:xfrm flipV="1">
            <a:off x="0" y="1341438"/>
            <a:ext cx="10287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180228" name="Text Box 5"/>
          <p:cNvSpPr txBox="1">
            <a:spLocks noChangeArrowheads="1"/>
          </p:cNvSpPr>
          <p:nvPr/>
        </p:nvSpPr>
        <p:spPr bwMode="auto">
          <a:xfrm>
            <a:off x="0" y="333375"/>
            <a:ext cx="10287000" cy="706438"/>
          </a:xfrm>
          <a:prstGeom prst="rect">
            <a:avLst/>
          </a:prstGeom>
          <a:noFill/>
          <a:ln w="9525">
            <a:noFill/>
            <a:miter lim="800000"/>
            <a:headEnd/>
            <a:tailEnd/>
          </a:ln>
        </p:spPr>
        <p:txBody>
          <a:bodyPr>
            <a:spAutoFit/>
          </a:bodyPr>
          <a:lstStyle/>
          <a:p>
            <a:pPr algn="ctr">
              <a:spcBef>
                <a:spcPct val="50000"/>
              </a:spcBef>
            </a:pPr>
            <a:r>
              <a:rPr lang="el-GR" sz="4000" b="1">
                <a:solidFill>
                  <a:srgbClr val="FFFFFF"/>
                </a:solidFill>
                <a:latin typeface="Comic Sans MS" pitchFamily="66" charset="0"/>
                <a:ea typeface="ＭＳ Ｐゴシック" pitchFamily="34" charset="-128"/>
              </a:rPr>
              <a:t>Α</a:t>
            </a:r>
            <a:r>
              <a:rPr lang="el-GR" sz="3600" b="1">
                <a:solidFill>
                  <a:srgbClr val="FFFFFF"/>
                </a:solidFill>
                <a:latin typeface="Comic Sans MS" pitchFamily="66" charset="0"/>
                <a:ea typeface="ＭＳ Ｐゴシック" pitchFamily="34" charset="-128"/>
              </a:rPr>
              <a:t>ΣΘΕΝΕΙΣ ΥΨΗΛΟΥ ΚΙΝΔΥΝΟΥ</a:t>
            </a:r>
            <a:endParaRPr lang="el-GR" sz="4000" b="1">
              <a:solidFill>
                <a:srgbClr val="FFFFFF"/>
              </a:solidFill>
              <a:latin typeface="Comic Sans MS" pitchFamily="66" charset="0"/>
              <a:ea typeface="ＭＳ Ｐゴシック" pitchFamily="34" charset="-128"/>
            </a:endParaRPr>
          </a:p>
        </p:txBody>
      </p:sp>
      <p:sp>
        <p:nvSpPr>
          <p:cNvPr id="180229" name="Text Box 2"/>
          <p:cNvSpPr txBox="1">
            <a:spLocks noChangeArrowheads="1"/>
          </p:cNvSpPr>
          <p:nvPr/>
        </p:nvSpPr>
        <p:spPr bwMode="auto">
          <a:xfrm>
            <a:off x="0" y="1700213"/>
            <a:ext cx="10287000" cy="4425950"/>
          </a:xfrm>
          <a:prstGeom prst="rect">
            <a:avLst/>
          </a:prstGeom>
          <a:noFill/>
          <a:ln w="9525">
            <a:noFill/>
            <a:miter lim="800000"/>
            <a:headEnd/>
            <a:tailEnd/>
          </a:ln>
        </p:spPr>
        <p:txBody>
          <a:bodyPr>
            <a:spAutoFit/>
          </a:bodyPr>
          <a:lstStyle/>
          <a:p>
            <a:pPr algn="just">
              <a:lnSpc>
                <a:spcPct val="130000"/>
              </a:lnSpc>
              <a:spcBef>
                <a:spcPct val="50000"/>
              </a:spcBef>
            </a:pPr>
            <a:r>
              <a:rPr lang="el-GR" sz="3200" b="1">
                <a:solidFill>
                  <a:srgbClr val="FFFF00"/>
                </a:solidFill>
                <a:latin typeface="Comic Sans MS" pitchFamily="66" charset="0"/>
                <a:ea typeface="ＭＳ Ｐゴシック" pitchFamily="34" charset="-128"/>
              </a:rPr>
              <a:t>1) Όσοι έχουν πολλούς παράγοντες κινδύνου μαζί (π.χ. κάπνισμα + υπέρταση + οικογενειακό ιστορικό)</a:t>
            </a:r>
          </a:p>
          <a:p>
            <a:pPr algn="just">
              <a:lnSpc>
                <a:spcPct val="130000"/>
              </a:lnSpc>
              <a:spcBef>
                <a:spcPct val="50000"/>
              </a:spcBef>
            </a:pPr>
            <a:r>
              <a:rPr lang="el-GR" sz="3200" b="1">
                <a:solidFill>
                  <a:srgbClr val="66FFFF"/>
                </a:solidFill>
                <a:latin typeface="Comic Sans MS" pitchFamily="66" charset="0"/>
                <a:ea typeface="ＭＳ Ｐゴシック" pitchFamily="34" charset="-128"/>
              </a:rPr>
              <a:t>2) Ένας παράγοντας κινδύνου αλλά πολύ αυξημένος (π.χ. βαριά υπέρταση, οικογενής υπερχοληστε-ρολαιμία) </a:t>
            </a:r>
          </a:p>
          <a:p>
            <a:pPr algn="just">
              <a:lnSpc>
                <a:spcPct val="130000"/>
              </a:lnSpc>
              <a:spcBef>
                <a:spcPct val="50000"/>
              </a:spcBef>
            </a:pPr>
            <a:r>
              <a:rPr lang="el-GR" sz="3200" b="1">
                <a:solidFill>
                  <a:srgbClr val="FFFFFF"/>
                </a:solidFill>
                <a:latin typeface="Comic Sans MS" pitchFamily="66" charset="0"/>
                <a:ea typeface="ＭＳ Ｐゴシック" pitchFamily="34" charset="-128"/>
              </a:rPr>
              <a:t>3) </a:t>
            </a:r>
            <a:r>
              <a:rPr lang="en-US" sz="3200" b="1">
                <a:solidFill>
                  <a:srgbClr val="FFFFFF"/>
                </a:solidFill>
                <a:latin typeface="Comic Sans MS" pitchFamily="66" charset="0"/>
                <a:ea typeface="ＭＳ Ｐゴシック" pitchFamily="34" charset="-128"/>
              </a:rPr>
              <a:t>SCORE 5-10% (Framingham 10-20%)</a:t>
            </a:r>
            <a:r>
              <a:rPr lang="el-GR" sz="3200" b="1">
                <a:solidFill>
                  <a:srgbClr val="FFFFFF"/>
                </a:solidFill>
                <a:latin typeface="Comic Sans MS" pitchFamily="66" charset="0"/>
                <a:ea typeface="ＭＳ Ｐゴシック" pitchFamily="34" charset="-128"/>
              </a:rPr>
              <a:t> </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a:srcRect/>
          <a:stretch>
            <a:fillRect/>
          </a:stretch>
        </p:blipFill>
        <p:spPr bwMode="auto">
          <a:xfrm>
            <a:off x="0" y="0"/>
            <a:ext cx="10287000" cy="6858000"/>
          </a:xfrm>
          <a:prstGeom prst="rect">
            <a:avLst/>
          </a:prstGeom>
          <a:noFill/>
          <a:ln w="9525">
            <a:noFill/>
            <a:miter lim="800000"/>
            <a:headEnd/>
            <a:tailEnd/>
          </a:ln>
        </p:spPr>
      </p:pic>
      <p:pic>
        <p:nvPicPr>
          <p:cNvPr id="3" name="Picture 2"/>
          <p:cNvPicPr>
            <a:picLocks noChangeAspect="1" noChangeArrowheads="1"/>
          </p:cNvPicPr>
          <p:nvPr/>
        </p:nvPicPr>
        <p:blipFill>
          <a:blip r:embed="rId4"/>
          <a:srcRect/>
          <a:stretch>
            <a:fillRect/>
          </a:stretch>
        </p:blipFill>
        <p:spPr bwMode="auto">
          <a:xfrm>
            <a:off x="1471613" y="0"/>
            <a:ext cx="8139112" cy="15716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3 - Στρογγυλεμένο ορθογώνιο"/>
          <p:cNvSpPr/>
          <p:nvPr/>
        </p:nvSpPr>
        <p:spPr>
          <a:xfrm>
            <a:off x="0" y="0"/>
            <a:ext cx="1327150" cy="17002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prstClr val="white"/>
              </a:solidFill>
            </a:endParaRPr>
          </a:p>
        </p:txBody>
      </p:sp>
      <p:sp>
        <p:nvSpPr>
          <p:cNvPr id="5" name="4 - Στρογγυλεμένο ορθογώνιο"/>
          <p:cNvSpPr/>
          <p:nvPr/>
        </p:nvSpPr>
        <p:spPr>
          <a:xfrm>
            <a:off x="8959850" y="6021388"/>
            <a:ext cx="1327150" cy="8366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prstClr val="white"/>
              </a:solidFill>
            </a:endParaRPr>
          </a:p>
        </p:txBody>
      </p:sp>
      <p:sp>
        <p:nvSpPr>
          <p:cNvPr id="6" name="5 - Στρογγυλεμένο ορθογώνιο"/>
          <p:cNvSpPr/>
          <p:nvPr/>
        </p:nvSpPr>
        <p:spPr>
          <a:xfrm>
            <a:off x="606425" y="3789363"/>
            <a:ext cx="9680575" cy="11525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prstClr val="white"/>
              </a:solidFill>
            </a:endParaRPr>
          </a:p>
        </p:txBody>
      </p:sp>
      <p:sp>
        <p:nvSpPr>
          <p:cNvPr id="7" name="6 - Ορθογώνιο"/>
          <p:cNvSpPr/>
          <p:nvPr/>
        </p:nvSpPr>
        <p:spPr>
          <a:xfrm>
            <a:off x="606425" y="5013325"/>
            <a:ext cx="968057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prstClr val="white"/>
              </a:solidFill>
            </a:endParaRPr>
          </a:p>
        </p:txBody>
      </p:sp>
      <p:sp>
        <p:nvSpPr>
          <p:cNvPr id="8" name="7 - Ορθογώνιο"/>
          <p:cNvSpPr/>
          <p:nvPr/>
        </p:nvSpPr>
        <p:spPr>
          <a:xfrm>
            <a:off x="606425" y="2492375"/>
            <a:ext cx="9680575" cy="1223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prstClr val="white"/>
              </a:solidFill>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990600" y="533400"/>
            <a:ext cx="8839200" cy="1190625"/>
          </a:xfrm>
          <a:prstGeom prst="rect">
            <a:avLst/>
          </a:prstGeom>
          <a:noFill/>
          <a:ln w="9525">
            <a:noFill/>
            <a:miter lim="800000"/>
            <a:headEnd/>
            <a:tailEnd/>
          </a:ln>
        </p:spPr>
        <p:txBody>
          <a:bodyPr>
            <a:spAutoFit/>
          </a:bodyPr>
          <a:lstStyle/>
          <a:p>
            <a:pPr algn="ctr">
              <a:spcBef>
                <a:spcPct val="50000"/>
              </a:spcBef>
            </a:pPr>
            <a:r>
              <a:rPr lang="el-GR" sz="3600" b="1">
                <a:solidFill>
                  <a:srgbClr val="FFFFFF"/>
                </a:solidFill>
                <a:latin typeface="Comic Sans MS" pitchFamily="66" charset="0"/>
              </a:rPr>
              <a:t>ΕΞΑΤΟΜΙΚΕΥΣΗ ΥΠΟΛΙΠΙΔΑΙΜΙΚΗΣ ΑΓΩΓΗΣ</a:t>
            </a:r>
          </a:p>
        </p:txBody>
      </p:sp>
      <p:sp>
        <p:nvSpPr>
          <p:cNvPr id="231427" name="Text Box 3"/>
          <p:cNvSpPr txBox="1">
            <a:spLocks noChangeArrowheads="1"/>
          </p:cNvSpPr>
          <p:nvPr/>
        </p:nvSpPr>
        <p:spPr bwMode="auto">
          <a:xfrm>
            <a:off x="381000" y="2590800"/>
            <a:ext cx="9906000" cy="2105025"/>
          </a:xfrm>
          <a:prstGeom prst="rect">
            <a:avLst/>
          </a:prstGeom>
          <a:noFill/>
          <a:ln w="9525">
            <a:noFill/>
            <a:miter lim="800000"/>
            <a:headEnd/>
            <a:tailEnd/>
          </a:ln>
        </p:spPr>
        <p:txBody>
          <a:bodyPr>
            <a:spAutoFit/>
          </a:bodyPr>
          <a:lstStyle/>
          <a:p>
            <a:pPr>
              <a:spcBef>
                <a:spcPct val="50000"/>
              </a:spcBef>
              <a:tabLst>
                <a:tab pos="4864100" algn="ctr"/>
                <a:tab pos="8001000" algn="ctr"/>
              </a:tabLst>
            </a:pPr>
            <a:r>
              <a:rPr lang="en-US" sz="2800" b="1">
                <a:solidFill>
                  <a:srgbClr val="66FFFF"/>
                </a:solidFill>
                <a:latin typeface="Comic Sans MS" pitchFamily="66" charset="0"/>
              </a:rPr>
              <a:t>LDL CHOL (mg/dL)</a:t>
            </a:r>
            <a:r>
              <a:rPr lang="el-GR" sz="2800" b="1">
                <a:solidFill>
                  <a:srgbClr val="66FFFF"/>
                </a:solidFill>
                <a:latin typeface="Comic Sans MS" pitchFamily="66" charset="0"/>
              </a:rPr>
              <a:t>	ΣΤΟΧΟΣ	ΕΠΙΔΙΩΚΟΜΕΝΗ	ΑΓΩΓΗΣ	ΜΕΤΑΒΟΛΗ	</a:t>
            </a:r>
            <a:r>
              <a:rPr lang="en-US" sz="2800" b="1">
                <a:solidFill>
                  <a:srgbClr val="66FFFF"/>
                </a:solidFill>
                <a:latin typeface="Comic Sans MS" pitchFamily="66" charset="0"/>
              </a:rPr>
              <a:t>	</a:t>
            </a:r>
            <a:endParaRPr lang="el-GR" sz="2800" b="1">
              <a:solidFill>
                <a:srgbClr val="66FFFF"/>
              </a:solidFill>
              <a:latin typeface="Comic Sans MS" pitchFamily="66" charset="0"/>
            </a:endParaRPr>
          </a:p>
          <a:p>
            <a:pPr>
              <a:spcBef>
                <a:spcPct val="50000"/>
              </a:spcBef>
              <a:tabLst>
                <a:tab pos="4864100" algn="ctr"/>
                <a:tab pos="8001000" algn="ctr"/>
              </a:tabLst>
            </a:pPr>
            <a:r>
              <a:rPr lang="en-US" sz="3200" b="1">
                <a:solidFill>
                  <a:srgbClr val="FFFF00"/>
                </a:solidFill>
                <a:latin typeface="Comic Sans MS" pitchFamily="66" charset="0"/>
              </a:rPr>
              <a:t>2</a:t>
            </a:r>
            <a:r>
              <a:rPr lang="el-GR" sz="3200" b="1">
                <a:solidFill>
                  <a:srgbClr val="FFFF00"/>
                </a:solidFill>
                <a:latin typeface="Comic Sans MS" pitchFamily="66" charset="0"/>
              </a:rPr>
              <a:t>2</a:t>
            </a:r>
            <a:r>
              <a:rPr lang="en-US" sz="3200" b="1">
                <a:solidFill>
                  <a:srgbClr val="FFFF00"/>
                </a:solidFill>
                <a:latin typeface="Comic Sans MS" pitchFamily="66" charset="0"/>
              </a:rPr>
              <a:t>0</a:t>
            </a:r>
            <a:r>
              <a:rPr lang="el-GR" sz="3200" b="1">
                <a:solidFill>
                  <a:srgbClr val="FFFF00"/>
                </a:solidFill>
                <a:latin typeface="Comic Sans MS" pitchFamily="66" charset="0"/>
              </a:rPr>
              <a:t>	&lt;100	&gt;5</a:t>
            </a:r>
            <a:r>
              <a:rPr lang="en-US" sz="3200" b="1">
                <a:solidFill>
                  <a:srgbClr val="FFFF00"/>
                </a:solidFill>
                <a:latin typeface="Comic Sans MS" pitchFamily="66" charset="0"/>
              </a:rPr>
              <a:t>5</a:t>
            </a:r>
            <a:r>
              <a:rPr lang="el-GR" sz="3200" b="1">
                <a:solidFill>
                  <a:srgbClr val="FFFF00"/>
                </a:solidFill>
                <a:latin typeface="Comic Sans MS" pitchFamily="66" charset="0"/>
              </a:rPr>
              <a:t>%</a:t>
            </a:r>
          </a:p>
        </p:txBody>
      </p:sp>
      <p:sp>
        <p:nvSpPr>
          <p:cNvPr id="231428" name="AutoShape 4"/>
          <p:cNvSpPr>
            <a:spLocks noChangeArrowheads="1"/>
          </p:cNvSpPr>
          <p:nvPr/>
        </p:nvSpPr>
        <p:spPr bwMode="auto">
          <a:xfrm flipV="1">
            <a:off x="381000" y="2057400"/>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231429" name="AutoShape 5"/>
          <p:cNvSpPr>
            <a:spLocks noChangeArrowheads="1"/>
          </p:cNvSpPr>
          <p:nvPr/>
        </p:nvSpPr>
        <p:spPr bwMode="auto">
          <a:xfrm flipV="1">
            <a:off x="390525" y="5029200"/>
            <a:ext cx="9525000" cy="296863"/>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76200">
            <a:solidFill>
              <a:schemeClr val="tx1"/>
            </a:solidFill>
            <a:round/>
            <a:headEnd type="none" w="sm" len="sm"/>
            <a:tailEnd type="none" w="sm" len="sm"/>
          </a:ln>
        </p:spPr>
        <p:txBody>
          <a:bodyPr wrap="none" anchor="ctr"/>
          <a:lstStyle/>
          <a:p>
            <a:endParaRPr lang="el-GR">
              <a:solidFill>
                <a:srgbClr val="000000"/>
              </a:solidFill>
            </a:endParaRPr>
          </a:p>
        </p:txBody>
      </p:sp>
      <p:sp>
        <p:nvSpPr>
          <p:cNvPr id="231430" name="Line 6"/>
          <p:cNvSpPr>
            <a:spLocks noChangeShapeType="1"/>
          </p:cNvSpPr>
          <p:nvPr/>
        </p:nvSpPr>
        <p:spPr bwMode="auto">
          <a:xfrm>
            <a:off x="0" y="3657600"/>
            <a:ext cx="10287000" cy="0"/>
          </a:xfrm>
          <a:prstGeom prst="line">
            <a:avLst/>
          </a:prstGeom>
          <a:noFill/>
          <a:ln w="76200">
            <a:solidFill>
              <a:srgbClr val="FF0066"/>
            </a:solidFill>
            <a:round/>
            <a:headEnd/>
            <a:tailEnd/>
          </a:ln>
        </p:spPr>
        <p:txBody>
          <a:bodyPr/>
          <a:lstStyle/>
          <a:p>
            <a:endParaRPr lang="el-GR"/>
          </a:p>
        </p:txBody>
      </p:sp>
      <p:sp>
        <p:nvSpPr>
          <p:cNvPr id="7" name="Oval 6"/>
          <p:cNvSpPr/>
          <p:nvPr/>
        </p:nvSpPr>
        <p:spPr>
          <a:xfrm>
            <a:off x="7664450" y="3929063"/>
            <a:ext cx="1693863"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menarini"/>
          <p:cNvPicPr>
            <a:picLocks noChangeAspect="1" noChangeArrowheads="1"/>
          </p:cNvPicPr>
          <p:nvPr/>
        </p:nvPicPr>
        <p:blipFill>
          <a:blip r:embed="rId3"/>
          <a:srcRect/>
          <a:stretch>
            <a:fillRect/>
          </a:stretch>
        </p:blipFill>
        <p:spPr bwMode="auto">
          <a:xfrm>
            <a:off x="0" y="0"/>
            <a:ext cx="10287000" cy="6858000"/>
          </a:xfrm>
          <a:prstGeom prst="rect">
            <a:avLst/>
          </a:prstGeom>
          <a:noFill/>
          <a:ln w="9525">
            <a:noFill/>
            <a:miter lim="800000"/>
            <a:headEnd/>
            <a:tailEnd/>
          </a:ln>
        </p:spPr>
      </p:pic>
      <p:sp>
        <p:nvSpPr>
          <p:cNvPr id="156675" name="Text Box 3"/>
          <p:cNvSpPr txBox="1">
            <a:spLocks noChangeArrowheads="1"/>
          </p:cNvSpPr>
          <p:nvPr/>
        </p:nvSpPr>
        <p:spPr bwMode="auto">
          <a:xfrm>
            <a:off x="0" y="476250"/>
            <a:ext cx="10287000" cy="1355725"/>
          </a:xfrm>
          <a:prstGeom prst="rect">
            <a:avLst/>
          </a:prstGeom>
          <a:noFill/>
          <a:ln w="9525">
            <a:noFill/>
            <a:miter lim="800000"/>
            <a:headEnd/>
            <a:tailEnd/>
          </a:ln>
        </p:spPr>
        <p:txBody>
          <a:bodyPr>
            <a:spAutoFit/>
          </a:bodyPr>
          <a:lstStyle/>
          <a:p>
            <a:pPr algn="ctr"/>
            <a:r>
              <a:rPr lang="el-GR" sz="3600" b="1">
                <a:solidFill>
                  <a:srgbClr val="66FF33"/>
                </a:solidFill>
                <a:latin typeface="Comic Sans MS" pitchFamily="66" charset="0"/>
              </a:rPr>
              <a:t>ΠΡΟΣΔΙΟΡΙΣΜΟΣ </a:t>
            </a:r>
          </a:p>
          <a:p>
            <a:pPr algn="ctr">
              <a:lnSpc>
                <a:spcPct val="130000"/>
              </a:lnSpc>
            </a:pPr>
            <a:r>
              <a:rPr lang="el-GR" sz="3600" b="1">
                <a:solidFill>
                  <a:srgbClr val="66FF33"/>
                </a:solidFill>
                <a:latin typeface="Comic Sans MS" pitchFamily="66" charset="0"/>
              </a:rPr>
              <a:t>ΛΙΠΙΔΑΙΜΙΚΩΝ ΠΑΡΑΜΕΤΡΩΝ</a:t>
            </a:r>
          </a:p>
        </p:txBody>
      </p:sp>
      <p:sp>
        <p:nvSpPr>
          <p:cNvPr id="156676" name="Text Box 4"/>
          <p:cNvSpPr txBox="1">
            <a:spLocks noChangeArrowheads="1"/>
          </p:cNvSpPr>
          <p:nvPr/>
        </p:nvSpPr>
        <p:spPr bwMode="auto">
          <a:xfrm>
            <a:off x="304800" y="3213100"/>
            <a:ext cx="9982200" cy="2530475"/>
          </a:xfrm>
          <a:prstGeom prst="rect">
            <a:avLst/>
          </a:prstGeom>
          <a:noFill/>
          <a:ln w="9525">
            <a:noFill/>
            <a:miter lim="800000"/>
            <a:headEnd/>
            <a:tailEnd/>
          </a:ln>
        </p:spPr>
        <p:txBody>
          <a:bodyPr>
            <a:spAutoFit/>
          </a:bodyPr>
          <a:lstStyle/>
          <a:p>
            <a:pPr algn="just">
              <a:spcBef>
                <a:spcPct val="50000"/>
              </a:spcBef>
            </a:pPr>
            <a:r>
              <a:rPr lang="en-US" sz="3200" b="1" dirty="0">
                <a:solidFill>
                  <a:srgbClr val="FFFF00"/>
                </a:solidFill>
                <a:latin typeface="Comic Sans MS" pitchFamily="66" charset="0"/>
              </a:rPr>
              <a:t>T CHOL, HDL CHOL, TRG </a:t>
            </a:r>
            <a:endParaRPr lang="el-GR" sz="3200" b="1" dirty="0">
              <a:solidFill>
                <a:srgbClr val="FFFF00"/>
              </a:solidFill>
              <a:latin typeface="Comic Sans MS" pitchFamily="66" charset="0"/>
            </a:endParaRPr>
          </a:p>
          <a:p>
            <a:pPr algn="just">
              <a:spcBef>
                <a:spcPct val="50000"/>
              </a:spcBef>
            </a:pPr>
            <a:endParaRPr lang="el-GR" sz="3200" b="1" dirty="0">
              <a:solidFill>
                <a:srgbClr val="FFFF00"/>
              </a:solidFill>
              <a:latin typeface="Comic Sans MS" pitchFamily="66" charset="0"/>
            </a:endParaRPr>
          </a:p>
          <a:p>
            <a:pPr algn="ctr">
              <a:spcBef>
                <a:spcPct val="50000"/>
              </a:spcBef>
            </a:pPr>
            <a:r>
              <a:rPr lang="en-US" sz="3200" b="1" dirty="0">
                <a:solidFill>
                  <a:srgbClr val="FFFF00"/>
                </a:solidFill>
                <a:latin typeface="Comic Sans MS" pitchFamily="66" charset="0"/>
              </a:rPr>
              <a:t>LDL CHOL=T </a:t>
            </a:r>
            <a:r>
              <a:rPr lang="en-US" sz="3200" b="1" dirty="0" smtClean="0">
                <a:solidFill>
                  <a:srgbClr val="FFFF00"/>
                </a:solidFill>
                <a:latin typeface="Comic Sans MS" pitchFamily="66" charset="0"/>
              </a:rPr>
              <a:t>CHOL</a:t>
            </a:r>
            <a:r>
              <a:rPr lang="el-GR" sz="3200" b="1" dirty="0" smtClean="0">
                <a:solidFill>
                  <a:srgbClr val="FFFF00"/>
                </a:solidFill>
                <a:latin typeface="Comic Sans MS" pitchFamily="66" charset="0"/>
              </a:rPr>
              <a:t> </a:t>
            </a:r>
            <a:r>
              <a:rPr lang="en-US" sz="3200" b="1" dirty="0" smtClean="0">
                <a:solidFill>
                  <a:srgbClr val="FFFF00"/>
                </a:solidFill>
                <a:latin typeface="Comic Sans MS" pitchFamily="66" charset="0"/>
              </a:rPr>
              <a:t>-</a:t>
            </a:r>
            <a:r>
              <a:rPr lang="el-GR" sz="3200" b="1" dirty="0" smtClean="0">
                <a:solidFill>
                  <a:srgbClr val="FFFF00"/>
                </a:solidFill>
                <a:latin typeface="Comic Sans MS" pitchFamily="66" charset="0"/>
              </a:rPr>
              <a:t> </a:t>
            </a:r>
            <a:r>
              <a:rPr lang="en-US" sz="3200" b="1" dirty="0" smtClean="0">
                <a:solidFill>
                  <a:srgbClr val="FFFF00"/>
                </a:solidFill>
                <a:latin typeface="Comic Sans MS" pitchFamily="66" charset="0"/>
              </a:rPr>
              <a:t>HDL </a:t>
            </a:r>
            <a:r>
              <a:rPr lang="en-US" sz="3200" b="1" dirty="0">
                <a:solidFill>
                  <a:srgbClr val="FFFF00"/>
                </a:solidFill>
                <a:latin typeface="Comic Sans MS" pitchFamily="66" charset="0"/>
              </a:rPr>
              <a:t>CHOL </a:t>
            </a:r>
            <a:r>
              <a:rPr lang="el-GR" sz="3200" b="1" dirty="0" smtClean="0">
                <a:solidFill>
                  <a:srgbClr val="FFFF00"/>
                </a:solidFill>
                <a:latin typeface="Comic Sans MS" pitchFamily="66" charset="0"/>
              </a:rPr>
              <a:t>-</a:t>
            </a:r>
            <a:r>
              <a:rPr lang="en-US" sz="3200" b="1" dirty="0" smtClean="0">
                <a:solidFill>
                  <a:srgbClr val="FFFF00"/>
                </a:solidFill>
                <a:latin typeface="Comic Sans MS" pitchFamily="66" charset="0"/>
              </a:rPr>
              <a:t> TRG/5 </a:t>
            </a:r>
            <a:r>
              <a:rPr lang="el-GR" sz="3200" b="1" dirty="0" smtClean="0">
                <a:solidFill>
                  <a:srgbClr val="FFFF00"/>
                </a:solidFill>
                <a:latin typeface="Comic Sans MS" pitchFamily="66" charset="0"/>
              </a:rPr>
              <a:t>    </a:t>
            </a:r>
            <a:r>
              <a:rPr lang="el-GR" sz="3200" b="1" dirty="0" smtClean="0">
                <a:solidFill>
                  <a:srgbClr val="66FF33"/>
                </a:solidFill>
                <a:latin typeface="Comic Sans MS" pitchFamily="66" charset="0"/>
              </a:rPr>
              <a:t>(όταν </a:t>
            </a:r>
            <a:r>
              <a:rPr lang="en-US" sz="3200" b="1" dirty="0" smtClean="0">
                <a:solidFill>
                  <a:srgbClr val="66FF33"/>
                </a:solidFill>
                <a:latin typeface="Comic Sans MS" pitchFamily="66" charset="0"/>
              </a:rPr>
              <a:t>TRG&lt;400mg/dl</a:t>
            </a:r>
            <a:r>
              <a:rPr lang="el-GR" sz="3200" b="1" dirty="0" smtClean="0">
                <a:solidFill>
                  <a:srgbClr val="66FF33"/>
                </a:solidFill>
                <a:latin typeface="Comic Sans MS" pitchFamily="66" charset="0"/>
              </a:rPr>
              <a:t>)</a:t>
            </a:r>
            <a:r>
              <a:rPr lang="en-US" sz="3200" b="1" dirty="0" smtClean="0">
                <a:solidFill>
                  <a:srgbClr val="66FF33"/>
                </a:solidFill>
                <a:latin typeface="Comic Sans MS" pitchFamily="66" charset="0"/>
              </a:rPr>
              <a:t> </a:t>
            </a:r>
            <a:endParaRPr lang="el-GR" sz="3200" b="1" dirty="0">
              <a:solidFill>
                <a:srgbClr val="66FF33"/>
              </a:solidFill>
              <a:latin typeface="Comic Sans MS" pitchFamily="66" charset="0"/>
            </a:endParaRPr>
          </a:p>
        </p:txBody>
      </p:sp>
      <p:sp>
        <p:nvSpPr>
          <p:cNvPr id="156678" name="AutoShape 6"/>
          <p:cNvSpPr>
            <a:spLocks noChangeArrowheads="1"/>
          </p:cNvSpPr>
          <p:nvPr/>
        </p:nvSpPr>
        <p:spPr bwMode="auto">
          <a:xfrm flipV="1">
            <a:off x="282575" y="2565400"/>
            <a:ext cx="9523413"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Box 5"/>
          <p:cNvSpPr txBox="1">
            <a:spLocks noChangeArrowheads="1"/>
          </p:cNvSpPr>
          <p:nvPr/>
        </p:nvSpPr>
        <p:spPr bwMode="auto">
          <a:xfrm>
            <a:off x="0" y="0"/>
            <a:ext cx="10287000" cy="3908425"/>
          </a:xfrm>
          <a:prstGeom prst="rect">
            <a:avLst/>
          </a:prstGeom>
          <a:noFill/>
          <a:ln w="9525">
            <a:noFill/>
            <a:miter lim="800000"/>
            <a:headEnd/>
            <a:tailEnd/>
          </a:ln>
        </p:spPr>
        <p:txBody>
          <a:bodyPr>
            <a:spAutoFit/>
          </a:bodyPr>
          <a:lstStyle/>
          <a:p>
            <a:pPr algn="ctr"/>
            <a:endParaRPr lang="el-GR" sz="3200" b="1">
              <a:solidFill>
                <a:srgbClr val="666666"/>
              </a:solidFill>
              <a:latin typeface="Comic Sans MS" pitchFamily="66" charset="0"/>
            </a:endParaRPr>
          </a:p>
          <a:p>
            <a:pPr algn="ctr"/>
            <a:r>
              <a:rPr lang="el-GR" sz="3200" b="1">
                <a:solidFill>
                  <a:srgbClr val="666666"/>
                </a:solidFill>
                <a:latin typeface="Comic Sans MS" pitchFamily="66" charset="0"/>
              </a:rPr>
              <a:t>	</a:t>
            </a:r>
          </a:p>
          <a:p>
            <a:pPr algn="ctr"/>
            <a:endParaRPr lang="en-US" sz="3200" b="1">
              <a:solidFill>
                <a:srgbClr val="FFFFFF"/>
              </a:solidFill>
              <a:latin typeface="Comic Sans MS" pitchFamily="66" charset="0"/>
            </a:endParaRPr>
          </a:p>
          <a:p>
            <a:pPr algn="ctr"/>
            <a:endParaRPr lang="el-GR" sz="3200" b="1">
              <a:solidFill>
                <a:srgbClr val="FFFF00"/>
              </a:solidFill>
              <a:latin typeface="Comic Sans MS" pitchFamily="66" charset="0"/>
            </a:endParaRPr>
          </a:p>
          <a:p>
            <a:pPr algn="ctr"/>
            <a:r>
              <a:rPr lang="el-GR" sz="3200" b="1">
                <a:solidFill>
                  <a:srgbClr val="FFFF00"/>
                </a:solidFill>
                <a:latin typeface="Comic Sans MS" pitchFamily="66" charset="0"/>
              </a:rPr>
              <a:t>ΧΟΡΗΓΗΣΗ ΡΟΣΟΥΒΑΣΤΑΤΙΝΗΣ 40 </a:t>
            </a:r>
            <a:r>
              <a:rPr lang="en-US" sz="3200" b="1">
                <a:solidFill>
                  <a:srgbClr val="FFFF00"/>
                </a:solidFill>
                <a:latin typeface="Comic Sans MS" pitchFamily="66" charset="0"/>
              </a:rPr>
              <a:t>mg</a:t>
            </a:r>
            <a:r>
              <a:rPr lang="el-GR" sz="3200" b="1">
                <a:solidFill>
                  <a:srgbClr val="FFFF00"/>
                </a:solidFill>
                <a:latin typeface="Comic Sans MS" pitchFamily="66" charset="0"/>
              </a:rPr>
              <a:t>   </a:t>
            </a:r>
            <a:endParaRPr lang="en-US" sz="3200" b="1">
              <a:solidFill>
                <a:srgbClr val="FFFF00"/>
              </a:solidFill>
              <a:latin typeface="Comic Sans MS" pitchFamily="66" charset="0"/>
            </a:endParaRPr>
          </a:p>
          <a:p>
            <a:pPr algn="ctr"/>
            <a:endParaRPr lang="en-US" sz="3200" b="1">
              <a:solidFill>
                <a:srgbClr val="FFFFFF"/>
              </a:solidFill>
              <a:latin typeface="Comic Sans MS" pitchFamily="66" charset="0"/>
            </a:endParaRPr>
          </a:p>
          <a:p>
            <a:pPr algn="ctr"/>
            <a:endParaRPr lang="en-US" sz="2800" b="1">
              <a:solidFill>
                <a:srgbClr val="FFFFFF"/>
              </a:solidFill>
              <a:latin typeface="Comic Sans MS" pitchFamily="66" charset="0"/>
            </a:endParaRPr>
          </a:p>
          <a:p>
            <a:pPr algn="ctr"/>
            <a:endParaRPr lang="el-GR" sz="2800" b="1">
              <a:solidFill>
                <a:srgbClr val="FFFFFF"/>
              </a:solidFill>
              <a:latin typeface="Comic Sans MS" pitchFamily="66" charset="0"/>
            </a:endParaRPr>
          </a:p>
        </p:txBody>
      </p:sp>
      <p:sp>
        <p:nvSpPr>
          <p:cNvPr id="12" name="Right Arrow 11"/>
          <p:cNvSpPr/>
          <p:nvPr/>
        </p:nvSpPr>
        <p:spPr>
          <a:xfrm>
            <a:off x="4857750" y="3835400"/>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rgbClr val="FFFFFF"/>
              </a:solidFill>
            </a:endParaRPr>
          </a:p>
        </p:txBody>
      </p:sp>
      <p:sp>
        <p:nvSpPr>
          <p:cNvPr id="13" name="Rounded Rectangle 12"/>
          <p:cNvSpPr/>
          <p:nvPr/>
        </p:nvSpPr>
        <p:spPr>
          <a:xfrm>
            <a:off x="319088" y="3716338"/>
            <a:ext cx="9786937" cy="642937"/>
          </a:xfrm>
          <a:prstGeom prst="roundRect">
            <a:avLst/>
          </a:prstGeom>
          <a:noFill/>
          <a:ln w="635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rgbClr val="FFFFFF"/>
              </a:solidFill>
            </a:endParaRPr>
          </a:p>
        </p:txBody>
      </p:sp>
      <p:cxnSp>
        <p:nvCxnSpPr>
          <p:cNvPr id="18" name="Straight Arrow Connector 17"/>
          <p:cNvCxnSpPr/>
          <p:nvPr/>
        </p:nvCxnSpPr>
        <p:spPr>
          <a:xfrm rot="5400000">
            <a:off x="573088" y="3978275"/>
            <a:ext cx="357188" cy="1587"/>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3478" name="Rectangle 23"/>
          <p:cNvSpPr>
            <a:spLocks noChangeArrowheads="1"/>
          </p:cNvSpPr>
          <p:nvPr/>
        </p:nvSpPr>
        <p:spPr bwMode="auto">
          <a:xfrm>
            <a:off x="1614488" y="428625"/>
            <a:ext cx="6632575" cy="584200"/>
          </a:xfrm>
          <a:prstGeom prst="rect">
            <a:avLst/>
          </a:prstGeom>
          <a:noFill/>
          <a:ln w="9525">
            <a:noFill/>
            <a:miter lim="800000"/>
            <a:headEnd/>
            <a:tailEnd/>
          </a:ln>
        </p:spPr>
        <p:txBody>
          <a:bodyPr wrap="none">
            <a:spAutoFit/>
          </a:bodyPr>
          <a:lstStyle/>
          <a:p>
            <a:pPr algn="ctr"/>
            <a:r>
              <a:rPr lang="el-GR" sz="3200" b="1">
                <a:solidFill>
                  <a:srgbClr val="F273AF"/>
                </a:solidFill>
                <a:latin typeface="Comic Sans MS" pitchFamily="66" charset="0"/>
                <a:cs typeface="Arial" charset="0"/>
              </a:rPr>
              <a:t>ΕΞΑΤΟΜΙΚΕΥΣΗ ΤΗΣ ΑΓΩΓΗΣ</a:t>
            </a:r>
          </a:p>
        </p:txBody>
      </p:sp>
      <p:cxnSp>
        <p:nvCxnSpPr>
          <p:cNvPr id="25" name="Straight Connector 24"/>
          <p:cNvCxnSpPr/>
          <p:nvPr/>
        </p:nvCxnSpPr>
        <p:spPr>
          <a:xfrm>
            <a:off x="1500188" y="1214438"/>
            <a:ext cx="6840537" cy="1587"/>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02263" y="3549650"/>
            <a:ext cx="4133850" cy="85725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sp>
        <p:nvSpPr>
          <p:cNvPr id="233481" name="Rectangle 1"/>
          <p:cNvSpPr>
            <a:spLocks noChangeArrowheads="1"/>
          </p:cNvSpPr>
          <p:nvPr/>
        </p:nvSpPr>
        <p:spPr bwMode="auto">
          <a:xfrm>
            <a:off x="498475" y="3716338"/>
            <a:ext cx="9290050" cy="523875"/>
          </a:xfrm>
          <a:prstGeom prst="rect">
            <a:avLst/>
          </a:prstGeom>
          <a:noFill/>
          <a:ln w="9525">
            <a:noFill/>
            <a:miter lim="800000"/>
            <a:headEnd/>
            <a:tailEnd/>
          </a:ln>
        </p:spPr>
        <p:txBody>
          <a:bodyPr>
            <a:spAutoFit/>
          </a:bodyPr>
          <a:lstStyle/>
          <a:p>
            <a:pPr algn="ctr"/>
            <a:r>
              <a:rPr lang="en-US" sz="2800" b="1">
                <a:solidFill>
                  <a:srgbClr val="FFFFFF"/>
                </a:solidFill>
                <a:latin typeface="Comic Sans MS" pitchFamily="66" charset="0"/>
              </a:rPr>
              <a:t>LDL CHOL </a:t>
            </a:r>
            <a:r>
              <a:rPr lang="el-GR" sz="2800" b="1">
                <a:solidFill>
                  <a:srgbClr val="FFFFFF"/>
                </a:solidFill>
                <a:latin typeface="Comic Sans MS" pitchFamily="66" charset="0"/>
              </a:rPr>
              <a:t>κατά 55%</a:t>
            </a:r>
            <a:r>
              <a:rPr lang="en-US" sz="2800" b="1">
                <a:solidFill>
                  <a:srgbClr val="FFFFFF"/>
                </a:solidFill>
                <a:latin typeface="Comic Sans MS" pitchFamily="66" charset="0"/>
              </a:rPr>
              <a:t>	</a:t>
            </a:r>
            <a:r>
              <a:rPr lang="el-GR" sz="2800" b="1">
                <a:solidFill>
                  <a:srgbClr val="FFFFFF"/>
                </a:solidFill>
                <a:latin typeface="Comic Sans MS" pitchFamily="66" charset="0"/>
              </a:rPr>
              <a:t> </a:t>
            </a:r>
            <a:r>
              <a:rPr lang="en-US" sz="2800" b="1">
                <a:solidFill>
                  <a:srgbClr val="FFFFFF"/>
                </a:solidFill>
                <a:latin typeface="Comic Sans MS" pitchFamily="66" charset="0"/>
              </a:rPr>
              <a:t>	LDL CHOL </a:t>
            </a:r>
            <a:r>
              <a:rPr lang="el-GR" sz="2800" b="1">
                <a:solidFill>
                  <a:srgbClr val="FFFFFF"/>
                </a:solidFill>
                <a:latin typeface="Comic Sans MS" pitchFamily="66" charset="0"/>
              </a:rPr>
              <a:t>99 </a:t>
            </a:r>
            <a:r>
              <a:rPr lang="en-US" sz="2800" b="1">
                <a:solidFill>
                  <a:srgbClr val="FFFFFF"/>
                </a:solidFill>
                <a:latin typeface="Comic Sans MS" pitchFamily="66" charset="0"/>
              </a:rPr>
              <a:t>mg/dL</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nvGraphicFramePr>
        <p:xfrm>
          <a:off x="0" y="0"/>
          <a:ext cx="10287000" cy="6689725"/>
        </p:xfrm>
        <a:graphic>
          <a:graphicData uri="http://schemas.openxmlformats.org/drawingml/2006/table">
            <a:tbl>
              <a:tblPr/>
              <a:tblGrid>
                <a:gridCol w="6416874"/>
                <a:gridCol w="3870126"/>
              </a:tblGrid>
              <a:tr h="95894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Επίπεδο κινδύνου και έναρξη </a:t>
                      </a:r>
                      <a:r>
                        <a:rPr kumimoji="0" lang="el-GR" sz="2000" b="1" i="0" u="none" strike="noStrike" cap="none" normalizeH="0" baseline="0" dirty="0" err="1" smtClean="0">
                          <a:ln>
                            <a:noFill/>
                          </a:ln>
                          <a:solidFill>
                            <a:srgbClr val="FFFFFF"/>
                          </a:solidFill>
                          <a:effectLst>
                            <a:outerShdw blurRad="38100" dist="38100" dir="2700000" algn="tl">
                              <a:srgbClr val="000000"/>
                            </a:outerShdw>
                          </a:effectLst>
                          <a:latin typeface="Arial" pitchFamily="34" charset="0"/>
                          <a:cs typeface="Times New Roman" pitchFamily="18" charset="0"/>
                        </a:rPr>
                        <a:t>υπολιπιδαιμικής</a:t>
                      </a:r>
                      <a:r>
                        <a:rPr kumimoji="0" lang="el-GR"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 θεραπείας με </a:t>
                      </a:r>
                      <a:r>
                        <a:rPr kumimoji="0" lang="el-GR" sz="2000" b="1" i="0" u="none" strike="noStrike" cap="none" normalizeH="0" baseline="0" dirty="0" err="1" smtClean="0">
                          <a:ln>
                            <a:noFill/>
                          </a:ln>
                          <a:solidFill>
                            <a:srgbClr val="FFFFFF"/>
                          </a:solidFill>
                          <a:effectLst>
                            <a:outerShdw blurRad="38100" dist="38100" dir="2700000" algn="tl">
                              <a:srgbClr val="000000"/>
                            </a:outerShdw>
                          </a:effectLst>
                          <a:latin typeface="Arial" pitchFamily="34" charset="0"/>
                          <a:cs typeface="Times New Roman" pitchFamily="18" charset="0"/>
                        </a:rPr>
                        <a:t>στατίνες</a:t>
                      </a:r>
                      <a:endParaRPr kumimoji="0" lang="en-GB" sz="20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Πρωτογενής στόχος της αγωγής: </a:t>
                      </a:r>
                      <a:endParaRPr kumimoji="0" lang="en-GB"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Η μείωση της </a:t>
                      </a: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LDL</a:t>
                      </a: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 χοληστερόλης (</a:t>
                      </a: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LDL CHOL</a:t>
                      </a: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a:t>
                      </a:r>
                      <a:endParaRPr kumimoji="0" lang="el-GR"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4F81BD"/>
                    </a:solidFill>
                  </a:tcPr>
                </a:tc>
              </a:tr>
              <a:tr h="207283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Πολύ Υψηλός</a:t>
                      </a:r>
                      <a:r>
                        <a:rPr kumimoji="0" lang="el-GR" sz="11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FF"/>
                          </a:solidFill>
                          <a:effectLst/>
                          <a:latin typeface="Arial" pitchFamily="34" charset="0"/>
                          <a:cs typeface="Times New Roman" pitchFamily="18" charset="0"/>
                        </a:rPr>
                        <a:t> </a:t>
                      </a:r>
                      <a:r>
                        <a:rPr kumimoji="0" lang="el-GR" sz="1600" b="1" i="0" u="none" strike="noStrike" cap="none" normalizeH="0" baseline="0" dirty="0" smtClean="0">
                          <a:ln>
                            <a:noFill/>
                          </a:ln>
                          <a:solidFill>
                            <a:srgbClr val="FFFF00"/>
                          </a:solidFill>
                          <a:effectLst/>
                          <a:latin typeface="Arial" pitchFamily="34" charset="0"/>
                          <a:cs typeface="Times New Roman" pitchFamily="18" charset="0"/>
                        </a:rPr>
                        <a:t>Αρχίστε άμεσα </a:t>
                      </a:r>
                      <a:r>
                        <a:rPr kumimoji="0" lang="el-GR" sz="1600" b="1" i="0" u="none" strike="noStrike" cap="none" normalizeH="0" baseline="0" dirty="0" err="1" smtClean="0">
                          <a:ln>
                            <a:noFill/>
                          </a:ln>
                          <a:solidFill>
                            <a:srgbClr val="FFFF00"/>
                          </a:solidFill>
                          <a:effectLst/>
                          <a:latin typeface="Arial" pitchFamily="34" charset="0"/>
                          <a:cs typeface="Times New Roman" pitchFamily="18" charset="0"/>
                        </a:rPr>
                        <a:t>στατίνη</a:t>
                      </a:r>
                      <a:r>
                        <a:rPr kumimoji="0" lang="el-GR" sz="1600" b="1" i="0" u="none" strike="noStrike" cap="none" normalizeH="0" baseline="0" dirty="0" smtClean="0">
                          <a:ln>
                            <a:noFill/>
                          </a:ln>
                          <a:solidFill>
                            <a:srgbClr val="FFFF00"/>
                          </a:solidFill>
                          <a:effectLst/>
                          <a:latin typeface="Arial" pitchFamily="34" charset="0"/>
                          <a:cs typeface="Times New Roman" pitchFamily="18" charset="0"/>
                        </a:rPr>
                        <a:t> σε όλους τους ασθενείς με:</a:t>
                      </a:r>
                      <a:endParaRPr kumimoji="0" lang="en-GB" sz="1600" b="0" i="0" u="none" strike="noStrike" cap="none" normalizeH="0" baseline="0" dirty="0" smtClean="0">
                        <a:ln>
                          <a:noFill/>
                        </a:ln>
                        <a:solidFill>
                          <a:srgbClr val="FFFF00"/>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Στεφανιαία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Αγγειακό εγκεφαλικό επεισόδιο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Περιφερική αρτηριακή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Τύπου 2 σακχαρώδης διαβήτη ή τύπου 1 &gt;40 ετών</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Χρόνια νεφρική νόσο με </a:t>
                      </a:r>
                      <a:r>
                        <a:rPr kumimoji="0" lang="en-US" sz="1600" b="0" i="0" u="none" strike="noStrike" cap="none" normalizeH="0" baseline="0" dirty="0" err="1" smtClean="0">
                          <a:ln>
                            <a:noFill/>
                          </a:ln>
                          <a:solidFill>
                            <a:schemeClr val="bg1"/>
                          </a:solidFill>
                          <a:effectLst/>
                          <a:latin typeface="Arial" pitchFamily="34" charset="0"/>
                          <a:cs typeface="Times New Roman" pitchFamily="18" charset="0"/>
                        </a:rPr>
                        <a:t>eGFR</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&lt;60 </a:t>
                      </a:r>
                      <a:r>
                        <a:rPr kumimoji="0" lang="en-US" sz="1600" b="0" i="0" u="none" strike="noStrike" cap="none" normalizeH="0" baseline="0" dirty="0" err="1" smtClean="0">
                          <a:ln>
                            <a:noFill/>
                          </a:ln>
                          <a:solidFill>
                            <a:schemeClr val="bg1"/>
                          </a:solidFill>
                          <a:effectLst/>
                          <a:latin typeface="Arial" pitchFamily="34" charset="0"/>
                          <a:cs typeface="Times New Roman" pitchFamily="18" charset="0"/>
                        </a:rPr>
                        <a:t>mL</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0" i="0" u="none" strike="noStrike" cap="none" normalizeH="0" baseline="0" dirty="0" smtClean="0">
                          <a:ln>
                            <a:noFill/>
                          </a:ln>
                          <a:solidFill>
                            <a:schemeClr val="bg1"/>
                          </a:solidFill>
                          <a:effectLst/>
                          <a:latin typeface="Arial" pitchFamily="34" charset="0"/>
                          <a:cs typeface="Times New Roman" pitchFamily="18" charset="0"/>
                        </a:rPr>
                        <a:t>min/1.73 m</a:t>
                      </a:r>
                      <a:r>
                        <a:rPr kumimoji="0" lang="en-US" sz="1600" b="0" i="0" u="none" strike="noStrike" cap="none" normalizeH="0" baseline="30000" dirty="0" smtClean="0">
                          <a:ln>
                            <a:noFill/>
                          </a:ln>
                          <a:solidFill>
                            <a:schemeClr val="bg1"/>
                          </a:solidFill>
                          <a:effectLst/>
                          <a:latin typeface="Arial" pitchFamily="34" charset="0"/>
                          <a:cs typeface="Times New Roman" pitchFamily="18" charset="0"/>
                        </a:rPr>
                        <a:t>2</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Framingham score </a:t>
                      </a:r>
                      <a:r>
                        <a:rPr kumimoji="0" lang="el-GR" sz="1800" b="0" i="1" u="none" strike="noStrike" cap="none" normalizeH="0" baseline="0" dirty="0" smtClean="0">
                          <a:ln>
                            <a:noFill/>
                          </a:ln>
                          <a:solidFill>
                            <a:srgbClr val="00FF00"/>
                          </a:solidFill>
                          <a:effectLst/>
                          <a:latin typeface="Arial" pitchFamily="34" charset="0"/>
                          <a:cs typeface="Times New Roman" pitchFamily="18" charset="0"/>
                        </a:rPr>
                        <a:t>&gt;20</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a:t>
                      </a:r>
                      <a:r>
                        <a:rPr kumimoji="0" lang="el-GR" sz="1800" b="0" i="1" u="none" strike="noStrike" cap="none" normalizeH="0" baseline="0" dirty="0" smtClean="0">
                          <a:ln>
                            <a:noFill/>
                          </a:ln>
                          <a:solidFill>
                            <a:srgbClr val="00FF00"/>
                          </a:solidFill>
                          <a:effectLst/>
                          <a:latin typeface="Arial" pitchFamily="34" charset="0"/>
                          <a:cs typeface="Times New Roman" pitchFamily="18" charset="0"/>
                        </a:rPr>
                        <a:t>/</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SCORE &gt;10%</a:t>
                      </a:r>
                      <a:endParaRPr kumimoji="0" lang="en-US" sz="1800" b="0"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&lt;70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ή μείωση της</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cs typeface="Times New Roman" pitchFamily="18" charset="0"/>
                        </a:rPr>
                        <a:t>LDL CHOL </a:t>
                      </a:r>
                      <a:r>
                        <a:rPr kumimoji="0" lang="el-GR" sz="2000" b="0" i="0" u="none" strike="noStrike" cap="none" normalizeH="0" baseline="0" dirty="0" smtClean="0">
                          <a:ln>
                            <a:noFill/>
                          </a:ln>
                          <a:solidFill>
                            <a:schemeClr val="bg1"/>
                          </a:solidFill>
                          <a:effectLst/>
                          <a:latin typeface="Arial" pitchFamily="34" charset="0"/>
                          <a:cs typeface="Times New Roman" pitchFamily="18" charset="0"/>
                        </a:rPr>
                        <a:t>κατά 50%</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0000"/>
                    </a:solidFill>
                  </a:tcPr>
                </a:tc>
              </a:tr>
              <a:tr h="207283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Υψηλός</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 2 τουλάχιστον παράγοντες κινδύνου χωρίς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εγκατεστημένη αγγειακή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Έναρξη αγωγής εάν μετά 3 μήνες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υγιεινοδιαιτητικής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παρέμβασης: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&gt; 130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Προαιρετική χορήγηση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στατίνης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σε άτομα με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&lt; 129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3300"/>
                          </a:solidFill>
                          <a:effectLst/>
                          <a:latin typeface="Arial" pitchFamily="34" charset="0"/>
                          <a:cs typeface="Times New Roman" pitchFamily="18" charset="0"/>
                        </a:rPr>
                        <a:t>  </a:t>
                      </a:r>
                      <a:r>
                        <a:rPr kumimoji="0" lang="en-US" sz="1800" b="1" i="1" u="none" strike="noStrike" cap="none" normalizeH="0" baseline="0" dirty="0" smtClean="0">
                          <a:ln>
                            <a:noFill/>
                          </a:ln>
                          <a:solidFill>
                            <a:srgbClr val="18186E"/>
                          </a:solidFill>
                          <a:effectLst/>
                          <a:latin typeface="Arial" pitchFamily="34" charset="0"/>
                          <a:cs typeface="Times New Roman" pitchFamily="18" charset="0"/>
                        </a:rPr>
                        <a:t>Framingham score 10%-20%</a:t>
                      </a:r>
                      <a:r>
                        <a:rPr kumimoji="0" lang="el-GR" sz="1800" b="1" i="1" u="none" strike="noStrike" cap="none" normalizeH="0" baseline="0" dirty="0" smtClean="0">
                          <a:ln>
                            <a:noFill/>
                          </a:ln>
                          <a:solidFill>
                            <a:srgbClr val="18186E"/>
                          </a:solidFill>
                          <a:effectLst/>
                          <a:latin typeface="Arial" pitchFamily="34" charset="0"/>
                          <a:cs typeface="Times New Roman" pitchFamily="18" charset="0"/>
                        </a:rPr>
                        <a:t>/</a:t>
                      </a:r>
                      <a:r>
                        <a:rPr kumimoji="0" lang="en-US" sz="1800" b="1" i="1" u="none" strike="noStrike" cap="none" normalizeH="0" baseline="0" dirty="0" smtClean="0">
                          <a:ln>
                            <a:noFill/>
                          </a:ln>
                          <a:solidFill>
                            <a:srgbClr val="18186E"/>
                          </a:solidFill>
                          <a:effectLst/>
                          <a:latin typeface="Arial" pitchFamily="34" charset="0"/>
                          <a:cs typeface="Times New Roman" pitchFamily="18" charset="0"/>
                        </a:rPr>
                        <a:t>SCORE 5-10%</a:t>
                      </a:r>
                      <a:endParaRPr kumimoji="0" lang="en-US" sz="1800" b="1" i="0" u="none" strike="noStrike" cap="none" normalizeH="0" baseline="0" dirty="0" smtClean="0">
                        <a:ln>
                          <a:noFill/>
                        </a:ln>
                        <a:solidFill>
                          <a:srgbClr val="18186E"/>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&lt;100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33CCCC"/>
                    </a:solidFill>
                  </a:tcPr>
                </a:tc>
              </a:tr>
              <a:tr h="158511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Χαμηλός</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 0-1 παράγοντες κινδύνου χωρίς στεφανιαία νόσο</a:t>
                      </a:r>
                      <a:r>
                        <a:rPr kumimoji="0" lang="el-GR" sz="1600" b="0" i="0" u="none" strike="noStrike" cap="none" normalizeH="0" baseline="0" dirty="0" smtClean="0">
                          <a:ln>
                            <a:noFill/>
                          </a:ln>
                          <a:solidFill>
                            <a:srgbClr val="800000"/>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Έναρξη αγωγής όταν: </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LDL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&gt;190 </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Προαιρετική χορήγηση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στατίνης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σε άτομα με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160-190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3300"/>
                          </a:solidFill>
                          <a:effectLst/>
                          <a:latin typeface="Arial" pitchFamily="34" charset="0"/>
                          <a:cs typeface="Times New Roman" pitchFamily="18" charset="0"/>
                        </a:rPr>
                        <a:t>  </a:t>
                      </a:r>
                      <a:r>
                        <a:rPr kumimoji="0" lang="en-US" sz="1800" b="1" i="1" u="none" strike="noStrike" cap="none" normalizeH="0" baseline="0" dirty="0" smtClean="0">
                          <a:ln>
                            <a:noFill/>
                          </a:ln>
                          <a:solidFill>
                            <a:srgbClr val="003300"/>
                          </a:solidFill>
                          <a:effectLst/>
                          <a:latin typeface="Arial" pitchFamily="34" charset="0"/>
                          <a:cs typeface="Times New Roman" pitchFamily="18" charset="0"/>
                        </a:rPr>
                        <a:t>Framingham score &lt;10% </a:t>
                      </a:r>
                      <a:endParaRPr kumimoji="0" lang="en-US" sz="1800" b="1"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cs typeface="Times New Roman" pitchFamily="18" charset="0"/>
                        </a:rPr>
                        <a:t>  </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&lt;130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(σε άτομα με οικογενή υπερχοληστερολαιμία ο στόχος είναι μείωση της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&lt;</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100</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 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endParaRPr kumimoji="0" lang="el-GR" sz="2000" b="0"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4" name="3 - Ορθογώνιο"/>
          <p:cNvSpPr/>
          <p:nvPr/>
        </p:nvSpPr>
        <p:spPr>
          <a:xfrm>
            <a:off x="0" y="908050"/>
            <a:ext cx="10287000" cy="2160588"/>
          </a:xfrm>
          <a:prstGeom prst="rect">
            <a:avLst/>
          </a:prstGeom>
          <a:solidFill>
            <a:srgbClr val="0070C0"/>
          </a:solidFill>
          <a:ln w="19050" cap="flat" cmpd="sng" algn="ctr">
            <a:noFill/>
            <a:prstDash val="solid"/>
          </a:ln>
          <a:effectLst/>
        </p:spPr>
        <p:txBody>
          <a:bodyPr anchor="ctr"/>
          <a:lstStyle/>
          <a:p>
            <a:pPr algn="ctr" fontAlgn="auto">
              <a:spcBef>
                <a:spcPts val="0"/>
              </a:spcBef>
              <a:spcAft>
                <a:spcPts val="0"/>
              </a:spcAft>
              <a:defRPr/>
            </a:pPr>
            <a:endParaRPr lang="el-GR" sz="1800" kern="0">
              <a:solidFill>
                <a:sysClr val="window" lastClr="FFFFFF"/>
              </a:solidFill>
              <a:latin typeface="Comic Sans MS"/>
              <a:ea typeface="ＭＳ Ｐゴシック" pitchFamily="34" charset="-128"/>
            </a:endParaRPr>
          </a:p>
        </p:txBody>
      </p:sp>
      <p:sp>
        <p:nvSpPr>
          <p:cNvPr id="5" name="4 - Ορθογώνιο"/>
          <p:cNvSpPr/>
          <p:nvPr/>
        </p:nvSpPr>
        <p:spPr>
          <a:xfrm>
            <a:off x="0" y="5084763"/>
            <a:ext cx="10287000" cy="1773237"/>
          </a:xfrm>
          <a:prstGeom prst="rect">
            <a:avLst/>
          </a:prstGeom>
          <a:solidFill>
            <a:srgbClr val="0070C0"/>
          </a:solidFill>
          <a:ln w="19050" cap="flat" cmpd="sng" algn="ctr">
            <a:noFill/>
            <a:prstDash val="solid"/>
          </a:ln>
          <a:effectLst/>
        </p:spPr>
        <p:txBody>
          <a:bodyPr anchor="ctr"/>
          <a:lstStyle/>
          <a:p>
            <a:pPr algn="ctr" fontAlgn="auto">
              <a:spcBef>
                <a:spcPts val="0"/>
              </a:spcBef>
              <a:spcAft>
                <a:spcPts val="0"/>
              </a:spcAft>
              <a:defRPr/>
            </a:pPr>
            <a:endParaRPr lang="el-GR" sz="1800" kern="0">
              <a:solidFill>
                <a:sysClr val="window" lastClr="FFFFFF"/>
              </a:solidFill>
              <a:latin typeface="Comic Sans MS"/>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3298" name="AutoShape 3"/>
          <p:cNvSpPr>
            <a:spLocks noChangeArrowheads="1"/>
          </p:cNvSpPr>
          <p:nvPr/>
        </p:nvSpPr>
        <p:spPr bwMode="auto">
          <a:xfrm flipV="1">
            <a:off x="0" y="5589588"/>
            <a:ext cx="10287000" cy="242887"/>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183299" name="AutoShape 4"/>
          <p:cNvSpPr>
            <a:spLocks noChangeArrowheads="1"/>
          </p:cNvSpPr>
          <p:nvPr/>
        </p:nvSpPr>
        <p:spPr bwMode="auto">
          <a:xfrm flipV="1">
            <a:off x="0" y="1628775"/>
            <a:ext cx="10287000" cy="2286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sz="1800">
              <a:solidFill>
                <a:srgbClr val="000000"/>
              </a:solidFill>
              <a:latin typeface="Arial" pitchFamily="34" charset="0"/>
              <a:ea typeface="ＭＳ Ｐゴシック" pitchFamily="34" charset="-128"/>
            </a:endParaRPr>
          </a:p>
        </p:txBody>
      </p:sp>
      <p:sp>
        <p:nvSpPr>
          <p:cNvPr id="183300" name="Text Box 5"/>
          <p:cNvSpPr txBox="1">
            <a:spLocks noChangeArrowheads="1"/>
          </p:cNvSpPr>
          <p:nvPr/>
        </p:nvSpPr>
        <p:spPr bwMode="auto">
          <a:xfrm>
            <a:off x="0" y="549275"/>
            <a:ext cx="10287000" cy="646113"/>
          </a:xfrm>
          <a:prstGeom prst="rect">
            <a:avLst/>
          </a:prstGeom>
          <a:noFill/>
          <a:ln w="9525">
            <a:noFill/>
            <a:miter lim="800000"/>
            <a:headEnd/>
            <a:tailEnd/>
          </a:ln>
        </p:spPr>
        <p:txBody>
          <a:bodyPr>
            <a:spAutoFit/>
          </a:bodyPr>
          <a:lstStyle/>
          <a:p>
            <a:pPr algn="ctr">
              <a:spcBef>
                <a:spcPct val="50000"/>
              </a:spcBef>
            </a:pPr>
            <a:r>
              <a:rPr lang="el-GR" sz="3600" b="1">
                <a:solidFill>
                  <a:srgbClr val="FFFFFF"/>
                </a:solidFill>
                <a:latin typeface="Comic Sans MS" pitchFamily="66" charset="0"/>
                <a:ea typeface="ＭＳ Ｐゴシック" pitchFamily="34" charset="-128"/>
              </a:rPr>
              <a:t>ΑΤΟΜΑ ΧΑΜΗΛΟΥ-ΜΕΤΡΙΟΥ ΚΙΝΔΥΝΟΥ</a:t>
            </a:r>
            <a:endParaRPr lang="el-GR" sz="4000" b="1">
              <a:solidFill>
                <a:srgbClr val="FFFFFF"/>
              </a:solidFill>
              <a:latin typeface="Comic Sans MS" pitchFamily="66" charset="0"/>
              <a:ea typeface="ＭＳ Ｐゴシック" pitchFamily="34" charset="-128"/>
            </a:endParaRPr>
          </a:p>
        </p:txBody>
      </p:sp>
      <p:sp>
        <p:nvSpPr>
          <p:cNvPr id="183301" name="Text Box 2"/>
          <p:cNvSpPr txBox="1">
            <a:spLocks noChangeArrowheads="1"/>
          </p:cNvSpPr>
          <p:nvPr/>
        </p:nvSpPr>
        <p:spPr bwMode="auto">
          <a:xfrm>
            <a:off x="0" y="2420938"/>
            <a:ext cx="10287000" cy="2505075"/>
          </a:xfrm>
          <a:prstGeom prst="rect">
            <a:avLst/>
          </a:prstGeom>
          <a:noFill/>
          <a:ln w="9525">
            <a:noFill/>
            <a:miter lim="800000"/>
            <a:headEnd/>
            <a:tailEnd/>
          </a:ln>
        </p:spPr>
        <p:txBody>
          <a:bodyPr>
            <a:spAutoFit/>
          </a:bodyPr>
          <a:lstStyle/>
          <a:p>
            <a:pPr algn="just">
              <a:lnSpc>
                <a:spcPct val="130000"/>
              </a:lnSpc>
              <a:spcBef>
                <a:spcPct val="50000"/>
              </a:spcBef>
            </a:pPr>
            <a:r>
              <a:rPr lang="el-GR" sz="3200" b="1">
                <a:solidFill>
                  <a:srgbClr val="FFFF00"/>
                </a:solidFill>
                <a:latin typeface="Comic Sans MS" pitchFamily="66" charset="0"/>
                <a:ea typeface="ＭＳ Ｐゴシック" pitchFamily="34" charset="-128"/>
              </a:rPr>
              <a:t>1) 0-1 παράγοντες</a:t>
            </a:r>
          </a:p>
          <a:p>
            <a:pPr algn="just">
              <a:lnSpc>
                <a:spcPct val="130000"/>
              </a:lnSpc>
              <a:spcBef>
                <a:spcPct val="50000"/>
              </a:spcBef>
            </a:pPr>
            <a:r>
              <a:rPr lang="el-GR" sz="3200" b="1">
                <a:solidFill>
                  <a:srgbClr val="00B0F0"/>
                </a:solidFill>
                <a:latin typeface="Comic Sans MS" pitchFamily="66" charset="0"/>
                <a:ea typeface="ＭＳ Ｐゴシック" pitchFamily="34" charset="-128"/>
              </a:rPr>
              <a:t>2) </a:t>
            </a:r>
            <a:r>
              <a:rPr lang="en-GB" sz="3200" b="1">
                <a:solidFill>
                  <a:srgbClr val="00B0F0"/>
                </a:solidFill>
                <a:latin typeface="Comic Sans MS" pitchFamily="66" charset="0"/>
                <a:ea typeface="ＭＳ Ｐゴシック" pitchFamily="34" charset="-128"/>
              </a:rPr>
              <a:t>SCORE 1-5%</a:t>
            </a:r>
            <a:endParaRPr lang="el-GR" sz="3200" b="1">
              <a:solidFill>
                <a:srgbClr val="00B0F0"/>
              </a:solidFill>
              <a:latin typeface="Comic Sans MS" pitchFamily="66" charset="0"/>
              <a:ea typeface="ＭＳ Ｐゴシック" pitchFamily="34" charset="-128"/>
            </a:endParaRPr>
          </a:p>
          <a:p>
            <a:pPr algn="just">
              <a:lnSpc>
                <a:spcPct val="130000"/>
              </a:lnSpc>
              <a:spcBef>
                <a:spcPct val="50000"/>
              </a:spcBef>
            </a:pPr>
            <a:r>
              <a:rPr lang="el-GR" sz="3200" b="1">
                <a:solidFill>
                  <a:srgbClr val="FFFFFF"/>
                </a:solidFill>
                <a:latin typeface="Comic Sans MS" pitchFamily="66" charset="0"/>
                <a:ea typeface="ＭＳ Ｐゴシック" pitchFamily="34" charset="-128"/>
              </a:rPr>
              <a:t>3) </a:t>
            </a:r>
            <a:r>
              <a:rPr lang="en-US" sz="3200" b="1">
                <a:solidFill>
                  <a:srgbClr val="FFFFFF"/>
                </a:solidFill>
                <a:latin typeface="Comic Sans MS" pitchFamily="66" charset="0"/>
                <a:ea typeface="ＭＳ Ｐゴシック" pitchFamily="34" charset="-128"/>
              </a:rPr>
              <a:t>Framingham </a:t>
            </a:r>
            <a:r>
              <a:rPr lang="el-GR" sz="3200" b="1">
                <a:solidFill>
                  <a:srgbClr val="FFFFFF"/>
                </a:solidFill>
                <a:latin typeface="Comic Sans MS" pitchFamily="66" charset="0"/>
                <a:ea typeface="ＭＳ Ｐゴシック" pitchFamily="34" charset="-128"/>
              </a:rPr>
              <a:t>1</a:t>
            </a:r>
            <a:r>
              <a:rPr lang="en-US" sz="3200" b="1">
                <a:solidFill>
                  <a:srgbClr val="FFFFFF"/>
                </a:solidFill>
                <a:latin typeface="Comic Sans MS" pitchFamily="66" charset="0"/>
                <a:ea typeface="ＭＳ Ｐゴシック" pitchFamily="34" charset="-128"/>
              </a:rPr>
              <a:t>-10%</a:t>
            </a:r>
            <a:endParaRPr lang="el-GR" sz="3200" b="1">
              <a:solidFill>
                <a:srgbClr val="FFFFFF"/>
              </a:solidFill>
              <a:latin typeface="Comic Sans MS" pitchFamily="66"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nvGraphicFramePr>
        <p:xfrm>
          <a:off x="0" y="0"/>
          <a:ext cx="10287000" cy="6689725"/>
        </p:xfrm>
        <a:graphic>
          <a:graphicData uri="http://schemas.openxmlformats.org/drawingml/2006/table">
            <a:tbl>
              <a:tblPr/>
              <a:tblGrid>
                <a:gridCol w="6416874"/>
                <a:gridCol w="3870126"/>
              </a:tblGrid>
              <a:tr h="95894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Επίπεδο κινδύνου και έναρξη </a:t>
                      </a:r>
                      <a:r>
                        <a:rPr kumimoji="0" lang="el-GR" sz="2000" b="1" i="0" u="none" strike="noStrike" cap="none" normalizeH="0" baseline="0" dirty="0" err="1" smtClean="0">
                          <a:ln>
                            <a:noFill/>
                          </a:ln>
                          <a:solidFill>
                            <a:srgbClr val="FFFFFF"/>
                          </a:solidFill>
                          <a:effectLst>
                            <a:outerShdw blurRad="38100" dist="38100" dir="2700000" algn="tl">
                              <a:srgbClr val="000000"/>
                            </a:outerShdw>
                          </a:effectLst>
                          <a:latin typeface="Arial" pitchFamily="34" charset="0"/>
                          <a:cs typeface="Times New Roman" pitchFamily="18" charset="0"/>
                        </a:rPr>
                        <a:t>υπολιπιδαιμικής</a:t>
                      </a:r>
                      <a:r>
                        <a:rPr kumimoji="0" lang="el-GR"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 θεραπείας με </a:t>
                      </a:r>
                      <a:r>
                        <a:rPr kumimoji="0" lang="el-GR" sz="2000" b="1" i="0" u="none" strike="noStrike" cap="none" normalizeH="0" baseline="0" dirty="0" err="1" smtClean="0">
                          <a:ln>
                            <a:noFill/>
                          </a:ln>
                          <a:solidFill>
                            <a:srgbClr val="FFFFFF"/>
                          </a:solidFill>
                          <a:effectLst>
                            <a:outerShdw blurRad="38100" dist="38100" dir="2700000" algn="tl">
                              <a:srgbClr val="000000"/>
                            </a:outerShdw>
                          </a:effectLst>
                          <a:latin typeface="Arial" pitchFamily="34" charset="0"/>
                          <a:cs typeface="Times New Roman" pitchFamily="18" charset="0"/>
                        </a:rPr>
                        <a:t>στατίνες</a:t>
                      </a:r>
                      <a:endParaRPr kumimoji="0" lang="en-GB" sz="20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Πρωτογενής στόχος της αγωγής: </a:t>
                      </a:r>
                      <a:endParaRPr kumimoji="0" lang="en-GB"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Η μείωση της </a:t>
                      </a: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LDL</a:t>
                      </a: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 χοληστερόλης (</a:t>
                      </a: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LDL CHOL</a:t>
                      </a:r>
                      <a:r>
                        <a:rPr kumimoji="0" lang="el-GR"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Times New Roman" pitchFamily="18" charset="0"/>
                        </a:rPr>
                        <a:t>)</a:t>
                      </a:r>
                      <a:endParaRPr kumimoji="0" lang="el-GR"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4F81BD"/>
                    </a:solidFill>
                  </a:tcPr>
                </a:tc>
              </a:tr>
              <a:tr h="207283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Πολύ Υψηλός</a:t>
                      </a:r>
                      <a:r>
                        <a:rPr kumimoji="0" lang="el-GR" sz="11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FF"/>
                          </a:solidFill>
                          <a:effectLst/>
                          <a:latin typeface="Arial" pitchFamily="34" charset="0"/>
                          <a:cs typeface="Times New Roman" pitchFamily="18" charset="0"/>
                        </a:rPr>
                        <a:t> </a:t>
                      </a:r>
                      <a:r>
                        <a:rPr kumimoji="0" lang="el-GR" sz="1600" b="1" i="0" u="none" strike="noStrike" cap="none" normalizeH="0" baseline="0" dirty="0" smtClean="0">
                          <a:ln>
                            <a:noFill/>
                          </a:ln>
                          <a:solidFill>
                            <a:srgbClr val="FFFF00"/>
                          </a:solidFill>
                          <a:effectLst/>
                          <a:latin typeface="Arial" pitchFamily="34" charset="0"/>
                          <a:cs typeface="Times New Roman" pitchFamily="18" charset="0"/>
                        </a:rPr>
                        <a:t>Αρχίστε άμεσα </a:t>
                      </a:r>
                      <a:r>
                        <a:rPr kumimoji="0" lang="el-GR" sz="1600" b="1" i="0" u="none" strike="noStrike" cap="none" normalizeH="0" baseline="0" dirty="0" err="1" smtClean="0">
                          <a:ln>
                            <a:noFill/>
                          </a:ln>
                          <a:solidFill>
                            <a:srgbClr val="FFFF00"/>
                          </a:solidFill>
                          <a:effectLst/>
                          <a:latin typeface="Arial" pitchFamily="34" charset="0"/>
                          <a:cs typeface="Times New Roman" pitchFamily="18" charset="0"/>
                        </a:rPr>
                        <a:t>στατίνη</a:t>
                      </a:r>
                      <a:r>
                        <a:rPr kumimoji="0" lang="el-GR" sz="1600" b="1" i="0" u="none" strike="noStrike" cap="none" normalizeH="0" baseline="0" dirty="0" smtClean="0">
                          <a:ln>
                            <a:noFill/>
                          </a:ln>
                          <a:solidFill>
                            <a:srgbClr val="FFFF00"/>
                          </a:solidFill>
                          <a:effectLst/>
                          <a:latin typeface="Arial" pitchFamily="34" charset="0"/>
                          <a:cs typeface="Times New Roman" pitchFamily="18" charset="0"/>
                        </a:rPr>
                        <a:t> σε όλους τους ασθενείς με:</a:t>
                      </a:r>
                      <a:endParaRPr kumimoji="0" lang="en-GB" sz="1600" b="0" i="0" u="none" strike="noStrike" cap="none" normalizeH="0" baseline="0" dirty="0" smtClean="0">
                        <a:ln>
                          <a:noFill/>
                        </a:ln>
                        <a:solidFill>
                          <a:srgbClr val="FFFF00"/>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Στεφανιαία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Αγγειακό εγκεφαλικό επεισόδιο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Περιφερική αρτηριακή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Τύπου 2 σακχαρώδης διαβήτη ή τύπου 1 &gt;40 ετών</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Χρόνια νεφρική νόσο με </a:t>
                      </a:r>
                      <a:r>
                        <a:rPr kumimoji="0" lang="en-US" sz="1600" b="0" i="0" u="none" strike="noStrike" cap="none" normalizeH="0" baseline="0" dirty="0" err="1" smtClean="0">
                          <a:ln>
                            <a:noFill/>
                          </a:ln>
                          <a:solidFill>
                            <a:schemeClr val="bg1"/>
                          </a:solidFill>
                          <a:effectLst/>
                          <a:latin typeface="Arial" pitchFamily="34" charset="0"/>
                          <a:cs typeface="Times New Roman" pitchFamily="18" charset="0"/>
                        </a:rPr>
                        <a:t>eGFR</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&lt;60 </a:t>
                      </a:r>
                      <a:r>
                        <a:rPr kumimoji="0" lang="en-US" sz="1600" b="0" i="0" u="none" strike="noStrike" cap="none" normalizeH="0" baseline="0" dirty="0" err="1" smtClean="0">
                          <a:ln>
                            <a:noFill/>
                          </a:ln>
                          <a:solidFill>
                            <a:schemeClr val="bg1"/>
                          </a:solidFill>
                          <a:effectLst/>
                          <a:latin typeface="Arial" pitchFamily="34" charset="0"/>
                          <a:cs typeface="Times New Roman" pitchFamily="18" charset="0"/>
                        </a:rPr>
                        <a:t>mL</a:t>
                      </a:r>
                      <a:r>
                        <a:rPr kumimoji="0" lang="el-GR" sz="1600" b="0"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0" i="0" u="none" strike="noStrike" cap="none" normalizeH="0" baseline="0" dirty="0" smtClean="0">
                          <a:ln>
                            <a:noFill/>
                          </a:ln>
                          <a:solidFill>
                            <a:schemeClr val="bg1"/>
                          </a:solidFill>
                          <a:effectLst/>
                          <a:latin typeface="Arial" pitchFamily="34" charset="0"/>
                          <a:cs typeface="Times New Roman" pitchFamily="18" charset="0"/>
                        </a:rPr>
                        <a:t>min/1.73 m</a:t>
                      </a:r>
                      <a:r>
                        <a:rPr kumimoji="0" lang="en-US" sz="1600" b="0" i="0" u="none" strike="noStrike" cap="none" normalizeH="0" baseline="30000" dirty="0" smtClean="0">
                          <a:ln>
                            <a:noFill/>
                          </a:ln>
                          <a:solidFill>
                            <a:schemeClr val="bg1"/>
                          </a:solidFill>
                          <a:effectLst/>
                          <a:latin typeface="Arial" pitchFamily="34" charset="0"/>
                          <a:cs typeface="Times New Roman" pitchFamily="18" charset="0"/>
                        </a:rPr>
                        <a:t>2</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 </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Framingham score </a:t>
                      </a:r>
                      <a:r>
                        <a:rPr kumimoji="0" lang="el-GR" sz="1800" b="0" i="1" u="none" strike="noStrike" cap="none" normalizeH="0" baseline="0" dirty="0" smtClean="0">
                          <a:ln>
                            <a:noFill/>
                          </a:ln>
                          <a:solidFill>
                            <a:srgbClr val="00FF00"/>
                          </a:solidFill>
                          <a:effectLst/>
                          <a:latin typeface="Arial" pitchFamily="34" charset="0"/>
                          <a:cs typeface="Times New Roman" pitchFamily="18" charset="0"/>
                        </a:rPr>
                        <a:t>&gt;20</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a:t>
                      </a:r>
                      <a:r>
                        <a:rPr kumimoji="0" lang="el-GR" sz="1800" b="0" i="1" u="none" strike="noStrike" cap="none" normalizeH="0" baseline="0" dirty="0" smtClean="0">
                          <a:ln>
                            <a:noFill/>
                          </a:ln>
                          <a:solidFill>
                            <a:srgbClr val="00FF00"/>
                          </a:solidFill>
                          <a:effectLst/>
                          <a:latin typeface="Arial" pitchFamily="34" charset="0"/>
                          <a:cs typeface="Times New Roman" pitchFamily="18" charset="0"/>
                        </a:rPr>
                        <a:t>/</a:t>
                      </a:r>
                      <a:r>
                        <a:rPr kumimoji="0" lang="en-US" sz="1800" b="0" i="1" u="none" strike="noStrike" cap="none" normalizeH="0" baseline="0" dirty="0" smtClean="0">
                          <a:ln>
                            <a:noFill/>
                          </a:ln>
                          <a:solidFill>
                            <a:srgbClr val="00FF00"/>
                          </a:solidFill>
                          <a:effectLst/>
                          <a:latin typeface="Arial" pitchFamily="34" charset="0"/>
                          <a:cs typeface="Times New Roman" pitchFamily="18" charset="0"/>
                        </a:rPr>
                        <a:t>SCORE &gt;10%</a:t>
                      </a:r>
                      <a:endParaRPr kumimoji="0" lang="en-US" sz="1800" b="0"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&lt;70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ή μείωση της</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cs typeface="Times New Roman" pitchFamily="18" charset="0"/>
                        </a:rPr>
                        <a:t>LDL CHOL </a:t>
                      </a:r>
                      <a:r>
                        <a:rPr kumimoji="0" lang="el-GR" sz="2000" b="0" i="0" u="none" strike="noStrike" cap="none" normalizeH="0" baseline="0" dirty="0" smtClean="0">
                          <a:ln>
                            <a:noFill/>
                          </a:ln>
                          <a:solidFill>
                            <a:schemeClr val="bg1"/>
                          </a:solidFill>
                          <a:effectLst/>
                          <a:latin typeface="Arial" pitchFamily="34" charset="0"/>
                          <a:cs typeface="Times New Roman" pitchFamily="18" charset="0"/>
                        </a:rPr>
                        <a:t>κατά 50%</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0000"/>
                    </a:solidFill>
                  </a:tcPr>
                </a:tc>
              </a:tr>
              <a:tr h="207283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Υψηλός</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 2 τουλάχιστον παράγοντες κινδύνου χωρίς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εγκατεστημένη αγγειακή νόσο</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Έναρξη αγωγής εάν μετά 3 μήνες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υγιεινοδιαιτητικής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παρέμβασης: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&gt; 130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Προαιρετική χορήγηση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στατίνης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σε άτομα με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129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3300"/>
                          </a:solidFill>
                          <a:effectLst/>
                          <a:latin typeface="Arial" pitchFamily="34" charset="0"/>
                          <a:cs typeface="Times New Roman" pitchFamily="18" charset="0"/>
                        </a:rPr>
                        <a:t>  </a:t>
                      </a:r>
                      <a:r>
                        <a:rPr kumimoji="0" lang="en-US" sz="1800" b="1" i="1" u="none" strike="noStrike" cap="none" normalizeH="0" baseline="0" dirty="0" smtClean="0">
                          <a:ln>
                            <a:noFill/>
                          </a:ln>
                          <a:solidFill>
                            <a:srgbClr val="18186E"/>
                          </a:solidFill>
                          <a:effectLst/>
                          <a:latin typeface="Arial" pitchFamily="34" charset="0"/>
                          <a:cs typeface="Times New Roman" pitchFamily="18" charset="0"/>
                        </a:rPr>
                        <a:t>Framingham score 10%-20%</a:t>
                      </a:r>
                      <a:r>
                        <a:rPr kumimoji="0" lang="el-GR" sz="1800" b="1" i="1" u="none" strike="noStrike" cap="none" normalizeH="0" baseline="0" dirty="0" smtClean="0">
                          <a:ln>
                            <a:noFill/>
                          </a:ln>
                          <a:solidFill>
                            <a:srgbClr val="18186E"/>
                          </a:solidFill>
                          <a:effectLst/>
                          <a:latin typeface="Arial" pitchFamily="34" charset="0"/>
                          <a:cs typeface="Times New Roman" pitchFamily="18" charset="0"/>
                        </a:rPr>
                        <a:t>/</a:t>
                      </a:r>
                      <a:r>
                        <a:rPr kumimoji="0" lang="en-US" sz="1800" b="1" i="1" u="none" strike="noStrike" cap="none" normalizeH="0" baseline="0" dirty="0" smtClean="0">
                          <a:ln>
                            <a:noFill/>
                          </a:ln>
                          <a:solidFill>
                            <a:srgbClr val="18186E"/>
                          </a:solidFill>
                          <a:effectLst/>
                          <a:latin typeface="Arial" pitchFamily="34" charset="0"/>
                          <a:cs typeface="Times New Roman" pitchFamily="18" charset="0"/>
                        </a:rPr>
                        <a:t>SCORE 5-10%</a:t>
                      </a:r>
                      <a:endParaRPr kumimoji="0" lang="en-US" sz="1800" b="1" i="0" u="none" strike="noStrike" cap="none" normalizeH="0" baseline="0" dirty="0" smtClean="0">
                        <a:ln>
                          <a:noFill/>
                        </a:ln>
                        <a:solidFill>
                          <a:srgbClr val="18186E"/>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cs typeface="Times New Roman" pitchFamily="18" charset="0"/>
                        </a:rPr>
                        <a:t>  </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&lt;100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33CCCC"/>
                    </a:solidFill>
                  </a:tcPr>
                </a:tc>
              </a:tr>
              <a:tr h="158511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cs typeface="Times New Roman" pitchFamily="18" charset="0"/>
                        </a:rPr>
                        <a:t>Χαμηλός</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800000"/>
                          </a:solidFill>
                          <a:effectLst/>
                          <a:latin typeface="Arial" pitchFamily="34" charset="0"/>
                          <a:cs typeface="Times New Roman" pitchFamily="18" charset="0"/>
                        </a:rPr>
                        <a:t> 0-1 παράγοντες κινδύνου χωρίς στεφανιαία νόσο</a:t>
                      </a:r>
                      <a:r>
                        <a:rPr kumimoji="0" lang="el-GR" sz="1600" b="0" i="0" u="none" strike="noStrike" cap="none" normalizeH="0" baseline="0" dirty="0" smtClean="0">
                          <a:ln>
                            <a:noFill/>
                          </a:ln>
                          <a:solidFill>
                            <a:srgbClr val="800000"/>
                          </a:solidFill>
                          <a:effectLst/>
                          <a:latin typeface="Arial" pitchFamily="34" charset="0"/>
                          <a:cs typeface="Times New Roman" pitchFamily="18" charset="0"/>
                        </a:rPr>
                        <a:t> </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bg1"/>
                          </a:solidFill>
                          <a:effectLst/>
                          <a:latin typeface="Arial" pitchFamily="34" charset="0"/>
                          <a:cs typeface="Times New Roman" pitchFamily="18" charset="0"/>
                        </a:rPr>
                        <a:t>Έναρξη αγωγής όταν: </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LDL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&gt;190 </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nb-NO" sz="1600" b="1" i="0" u="none" strike="noStrike" cap="none" normalizeH="0" baseline="0" dirty="0"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Προαιρετική χορήγηση </a:t>
                      </a:r>
                      <a:r>
                        <a:rPr kumimoji="0" lang="el-GR" sz="1600" b="1" i="0" u="none" strike="noStrike" cap="none" normalizeH="0" baseline="0" dirty="0" err="1" smtClean="0">
                          <a:ln>
                            <a:noFill/>
                          </a:ln>
                          <a:solidFill>
                            <a:schemeClr val="bg1"/>
                          </a:solidFill>
                          <a:effectLst/>
                          <a:latin typeface="Arial" pitchFamily="34" charset="0"/>
                          <a:cs typeface="Times New Roman" pitchFamily="18" charset="0"/>
                        </a:rPr>
                        <a:t>στατίνης</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σε άτομα με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160-190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16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3300"/>
                          </a:solidFill>
                          <a:effectLst/>
                          <a:latin typeface="Arial" pitchFamily="34" charset="0"/>
                          <a:cs typeface="Times New Roman" pitchFamily="18" charset="0"/>
                        </a:rPr>
                        <a:t>  </a:t>
                      </a:r>
                      <a:r>
                        <a:rPr kumimoji="0" lang="en-US" sz="1800" b="1" i="1" u="none" strike="noStrike" cap="none" normalizeH="0" baseline="0" dirty="0" smtClean="0">
                          <a:ln>
                            <a:noFill/>
                          </a:ln>
                          <a:solidFill>
                            <a:srgbClr val="003300"/>
                          </a:solidFill>
                          <a:effectLst/>
                          <a:latin typeface="Arial" pitchFamily="34" charset="0"/>
                          <a:cs typeface="Times New Roman" pitchFamily="18" charset="0"/>
                        </a:rPr>
                        <a:t>Framingham score &lt;10% </a:t>
                      </a:r>
                      <a:endParaRPr kumimoji="0" lang="en-US" sz="1800" b="1"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cs typeface="Times New Roman" pitchFamily="18" charset="0"/>
                        </a:rPr>
                        <a:t>  </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&lt;130 </a:t>
                      </a:r>
                      <a:r>
                        <a:rPr kumimoji="0" lang="en-US" sz="2000" b="1" i="0" u="none" strike="noStrike" cap="none" normalizeH="0" baseline="0" dirty="0" smtClean="0">
                          <a:ln>
                            <a:noFill/>
                          </a:ln>
                          <a:solidFill>
                            <a:schemeClr val="bg1"/>
                          </a:solidFill>
                          <a:effectLst/>
                          <a:latin typeface="Arial" pitchFamily="34" charset="0"/>
                          <a:cs typeface="Times New Roman" pitchFamily="18" charset="0"/>
                        </a:rPr>
                        <a:t>mg</a:t>
                      </a:r>
                      <a:r>
                        <a:rPr kumimoji="0" lang="el-GR" sz="20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2000" b="1" i="0" u="none" strike="noStrike" cap="none" normalizeH="0" baseline="0" dirty="0" err="1" smtClean="0">
                          <a:ln>
                            <a:noFill/>
                          </a:ln>
                          <a:solidFill>
                            <a:schemeClr val="bg1"/>
                          </a:solidFill>
                          <a:effectLst/>
                          <a:latin typeface="Arial" pitchFamily="34" charset="0"/>
                          <a:cs typeface="Times New Roman" pitchFamily="18" charset="0"/>
                        </a:rPr>
                        <a:t>dL</a:t>
                      </a:r>
                      <a:endParaRPr kumimoji="0" lang="en-GB" sz="2000" b="0" i="0" u="none"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Arial" pitchFamily="34" charset="0"/>
                          <a:cs typeface="Times New Roman" pitchFamily="18" charset="0"/>
                        </a:rPr>
                        <a:t> </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(σε άτομα με οικογενή υπερχοληστερολαιμία ο στόχος είναι μείωση της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LDL CHOL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 </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&lt;</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100</a:t>
                      </a:r>
                      <a:r>
                        <a:rPr kumimoji="0" lang="en-US" sz="1600" b="1" i="0" u="none" strike="noStrike" cap="none" normalizeH="0" baseline="0" dirty="0" smtClean="0">
                          <a:ln>
                            <a:noFill/>
                          </a:ln>
                          <a:solidFill>
                            <a:schemeClr val="bg1"/>
                          </a:solidFill>
                          <a:effectLst/>
                          <a:latin typeface="Arial" pitchFamily="34" charset="0"/>
                          <a:cs typeface="Times New Roman" pitchFamily="18" charset="0"/>
                        </a:rPr>
                        <a:t> mg</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r>
                        <a:rPr kumimoji="0" lang="en-US" sz="1600" b="1" i="0" u="none" strike="noStrike" cap="none" normalizeH="0" baseline="0" dirty="0" err="1" smtClean="0">
                          <a:ln>
                            <a:noFill/>
                          </a:ln>
                          <a:solidFill>
                            <a:schemeClr val="bg1"/>
                          </a:solidFill>
                          <a:effectLst/>
                          <a:latin typeface="Arial" pitchFamily="34" charset="0"/>
                          <a:cs typeface="Times New Roman" pitchFamily="18" charset="0"/>
                        </a:rPr>
                        <a:t>dL</a:t>
                      </a:r>
                      <a:r>
                        <a:rPr kumimoji="0" lang="el-GR" sz="1600" b="1" i="0" u="none" strike="noStrike" cap="none" normalizeH="0" baseline="0" dirty="0" smtClean="0">
                          <a:ln>
                            <a:noFill/>
                          </a:ln>
                          <a:solidFill>
                            <a:schemeClr val="bg1"/>
                          </a:solidFill>
                          <a:effectLst/>
                          <a:latin typeface="Arial" pitchFamily="34" charset="0"/>
                          <a:cs typeface="Times New Roman" pitchFamily="18" charset="0"/>
                        </a:rPr>
                        <a:t>)</a:t>
                      </a:r>
                      <a:endParaRPr kumimoji="0" lang="el-GR" sz="2000" b="0" i="0" u="none" strike="noStrike" cap="none" normalizeH="0" baseline="0" dirty="0" smtClean="0">
                        <a:ln>
                          <a:noFill/>
                        </a:ln>
                        <a:solidFill>
                          <a:schemeClr val="bg1"/>
                        </a:solidFill>
                        <a:effectLst/>
                        <a:latin typeface="Arial" pitchFamily="34" charset="0"/>
                      </a:endParaRPr>
                    </a:p>
                  </a:txBody>
                  <a:tcPr marL="102870" marR="102870" marT="45724" marB="45724" horzOverflow="overflow">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4" name="3 - Ορθογώνιο"/>
          <p:cNvSpPr/>
          <p:nvPr/>
        </p:nvSpPr>
        <p:spPr>
          <a:xfrm>
            <a:off x="0" y="908050"/>
            <a:ext cx="10287000" cy="2160588"/>
          </a:xfrm>
          <a:prstGeom prst="rect">
            <a:avLst/>
          </a:prstGeom>
          <a:solidFill>
            <a:srgbClr val="0070C0"/>
          </a:solidFill>
          <a:ln w="19050" cap="flat" cmpd="sng" algn="ctr">
            <a:noFill/>
            <a:prstDash val="solid"/>
          </a:ln>
          <a:effectLst/>
        </p:spPr>
        <p:txBody>
          <a:bodyPr anchor="ctr"/>
          <a:lstStyle/>
          <a:p>
            <a:pPr algn="ctr" fontAlgn="auto">
              <a:spcBef>
                <a:spcPts val="0"/>
              </a:spcBef>
              <a:spcAft>
                <a:spcPts val="0"/>
              </a:spcAft>
              <a:defRPr/>
            </a:pPr>
            <a:endParaRPr lang="el-GR" sz="1800" kern="0">
              <a:solidFill>
                <a:sysClr val="window" lastClr="FFFFFF"/>
              </a:solidFill>
              <a:latin typeface="Comic Sans MS"/>
              <a:ea typeface="ＭＳ Ｐゴシック" pitchFamily="34" charset="-128"/>
            </a:endParaRPr>
          </a:p>
        </p:txBody>
      </p:sp>
      <p:sp>
        <p:nvSpPr>
          <p:cNvPr id="5" name="4 - Ορθογώνιο"/>
          <p:cNvSpPr/>
          <p:nvPr/>
        </p:nvSpPr>
        <p:spPr>
          <a:xfrm>
            <a:off x="0" y="3068638"/>
            <a:ext cx="10287000" cy="2016125"/>
          </a:xfrm>
          <a:prstGeom prst="rect">
            <a:avLst/>
          </a:prstGeom>
          <a:solidFill>
            <a:srgbClr val="0070C0"/>
          </a:solidFill>
          <a:ln w="19050" cap="flat" cmpd="sng" algn="ctr">
            <a:noFill/>
            <a:prstDash val="solid"/>
          </a:ln>
          <a:effectLst/>
        </p:spPr>
        <p:txBody>
          <a:bodyPr anchor="ctr"/>
          <a:lstStyle/>
          <a:p>
            <a:pPr algn="ctr" fontAlgn="auto">
              <a:spcBef>
                <a:spcPts val="0"/>
              </a:spcBef>
              <a:spcAft>
                <a:spcPts val="0"/>
              </a:spcAft>
              <a:defRPr/>
            </a:pPr>
            <a:endParaRPr lang="el-GR" sz="1800" kern="0">
              <a:solidFill>
                <a:sysClr val="window" lastClr="FFFFFF"/>
              </a:solidFill>
              <a:latin typeface="Comic Sans MS"/>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AutoShape 2"/>
          <p:cNvSpPr>
            <a:spLocks noChangeArrowheads="1"/>
          </p:cNvSpPr>
          <p:nvPr/>
        </p:nvSpPr>
        <p:spPr bwMode="auto">
          <a:xfrm>
            <a:off x="1000125" y="1928813"/>
            <a:ext cx="8429625" cy="2357437"/>
          </a:xfrm>
          <a:prstGeom prst="roundRect">
            <a:avLst>
              <a:gd name="adj" fmla="val 16667"/>
            </a:avLst>
          </a:prstGeom>
          <a:solidFill>
            <a:srgbClr val="000000"/>
          </a:solidFill>
          <a:ln w="76200">
            <a:solidFill>
              <a:srgbClr val="CC0000"/>
            </a:solidFill>
            <a:prstDash val="lgDash"/>
            <a:round/>
            <a:headEnd/>
            <a:tailEnd/>
          </a:ln>
        </p:spPr>
        <p:txBody>
          <a:bodyPr wrap="none" anchor="ctr"/>
          <a:lstStyle/>
          <a:p>
            <a:pPr algn="ctr">
              <a:defRPr/>
            </a:pPr>
            <a:endParaRPr lang="el-GR" b="1">
              <a:solidFill>
                <a:srgbClr val="FFFFFF"/>
              </a:solidFill>
              <a:latin typeface="Arial" pitchFamily="34" charset="0"/>
              <a:ea typeface="+mn-ea"/>
            </a:endParaRPr>
          </a:p>
        </p:txBody>
      </p:sp>
      <p:pic>
        <p:nvPicPr>
          <p:cNvPr id="266243"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266244"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266245"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266246"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349191" name="Text Box 13"/>
          <p:cNvSpPr txBox="1">
            <a:spLocks noChangeArrowheads="1"/>
          </p:cNvSpPr>
          <p:nvPr/>
        </p:nvSpPr>
        <p:spPr bwMode="auto">
          <a:xfrm>
            <a:off x="571500" y="2643188"/>
            <a:ext cx="9215438" cy="914400"/>
          </a:xfrm>
          <a:prstGeom prst="rect">
            <a:avLst/>
          </a:prstGeom>
          <a:noFill/>
          <a:ln w="9525">
            <a:noFill/>
            <a:miter lim="800000"/>
            <a:headEnd/>
            <a:tailEnd/>
          </a:ln>
        </p:spPr>
        <p:txBody>
          <a:bodyPr>
            <a:spAutoFit/>
          </a:bodyPr>
          <a:lstStyle/>
          <a:p>
            <a:pPr algn="ctr">
              <a:spcBef>
                <a:spcPct val="50000"/>
              </a:spcBef>
              <a:defRPr/>
            </a:pPr>
            <a:r>
              <a:rPr lang="el-GR" sz="5400" b="1" dirty="0">
                <a:solidFill>
                  <a:srgbClr val="FFFF00"/>
                </a:solidFill>
                <a:latin typeface="Comic Sans MS" pitchFamily="66" charset="0"/>
                <a:ea typeface="+mn-ea"/>
              </a:rPr>
              <a:t>ΣΥΜΠΕΡΑΣΜΑΤΑ</a:t>
            </a:r>
            <a:endParaRPr lang="el-GR" sz="5400" b="1" i="1" dirty="0">
              <a:solidFill>
                <a:srgbClr val="FFFF00"/>
              </a:solidFill>
              <a:latin typeface="Comic Sans MS" pitchFamily="66" charset="0"/>
              <a:ea typeface="+mn-ea"/>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407554" name="AutoShape 2"/>
          <p:cNvSpPr>
            <a:spLocks noChangeArrowheads="1"/>
          </p:cNvSpPr>
          <p:nvPr/>
        </p:nvSpPr>
        <p:spPr bwMode="auto">
          <a:xfrm>
            <a:off x="174625" y="1052513"/>
            <a:ext cx="9826625" cy="4733925"/>
          </a:xfrm>
          <a:prstGeom prst="roundRect">
            <a:avLst>
              <a:gd name="adj" fmla="val 16667"/>
            </a:avLst>
          </a:prstGeom>
          <a:solidFill>
            <a:schemeClr val="accent5">
              <a:lumMod val="50000"/>
            </a:schemeClr>
          </a:solidFill>
          <a:ln w="76200">
            <a:solidFill>
              <a:srgbClr val="CC0000"/>
            </a:solidFill>
            <a:prstDash val="lgDashDot"/>
            <a:round/>
            <a:headEnd/>
            <a:tailEnd/>
          </a:ln>
        </p:spPr>
        <p:txBody>
          <a:bodyPr wrap="none" anchor="ctr"/>
          <a:lstStyle/>
          <a:p>
            <a:pPr>
              <a:defRPr/>
            </a:pPr>
            <a:endParaRPr lang="el-GR">
              <a:solidFill>
                <a:srgbClr val="FFFFFF"/>
              </a:solidFill>
              <a:latin typeface="Arial" pitchFamily="34" charset="0"/>
            </a:endParaRPr>
          </a:p>
        </p:txBody>
      </p:sp>
      <p:pic>
        <p:nvPicPr>
          <p:cNvPr id="267267"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267268"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267269"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267270"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267271" name="Text Box 13"/>
          <p:cNvSpPr txBox="1">
            <a:spLocks noChangeArrowheads="1"/>
          </p:cNvSpPr>
          <p:nvPr/>
        </p:nvSpPr>
        <p:spPr bwMode="auto">
          <a:xfrm>
            <a:off x="214313" y="1428750"/>
            <a:ext cx="9858375" cy="4154488"/>
          </a:xfrm>
          <a:prstGeom prst="rect">
            <a:avLst/>
          </a:prstGeom>
          <a:noFill/>
          <a:ln w="9525">
            <a:noFill/>
            <a:miter lim="800000"/>
            <a:headEnd/>
            <a:tailEnd/>
          </a:ln>
        </p:spPr>
        <p:txBody>
          <a:bodyPr>
            <a:spAutoFit/>
          </a:bodyPr>
          <a:lstStyle/>
          <a:p>
            <a:pPr algn="ctr">
              <a:spcBef>
                <a:spcPct val="50000"/>
              </a:spcBef>
            </a:pPr>
            <a:r>
              <a:rPr lang="el-GR" sz="4400" b="1">
                <a:solidFill>
                  <a:srgbClr val="FFFF00"/>
                </a:solidFill>
                <a:latin typeface="Comic Sans MS" pitchFamily="66" charset="0"/>
              </a:rPr>
              <a:t>Η ΕΝΑΡΞΗ ΚΑΙ Η ΕΠΙΛΟΓΗ ΤΗΣ ΘΕΡΑΠΕΙΑΣ ΕΞΑΡΤΑΤΑΙ ΟΧΙ ΜΟΝΟ ΑΠΟ ΤΑ ΑΡΧΙΚΑ ΕΠΙΠΕΔΑ ΤΗΣ </a:t>
            </a:r>
            <a:r>
              <a:rPr lang="en-US" sz="4400" b="1">
                <a:solidFill>
                  <a:srgbClr val="FFFF00"/>
                </a:solidFill>
                <a:latin typeface="Comic Sans MS" pitchFamily="66" charset="0"/>
              </a:rPr>
              <a:t>LDL-C </a:t>
            </a:r>
            <a:r>
              <a:rPr lang="el-GR" sz="4400" b="1">
                <a:solidFill>
                  <a:srgbClr val="FFFF00"/>
                </a:solidFill>
                <a:latin typeface="Comic Sans MS" pitchFamily="66" charset="0"/>
              </a:rPr>
              <a:t>ΑΛΛΑ ΚΑΙ ΑΠΟ ΤΟ ΣΥΝΟΛΙΚΟ ΚΑΡΔΙΑΓΓΕΙΑΚΟ ΚΙΝΔΥΝΟ</a:t>
            </a:r>
            <a:endParaRPr lang="el-GR" sz="4800" b="1" i="1">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268290" name="Oval 5"/>
          <p:cNvSpPr>
            <a:spLocks noChangeArrowheads="1"/>
          </p:cNvSpPr>
          <p:nvPr/>
        </p:nvSpPr>
        <p:spPr bwMode="auto">
          <a:xfrm>
            <a:off x="142875" y="142875"/>
            <a:ext cx="10001250" cy="6286500"/>
          </a:xfrm>
          <a:prstGeom prst="ellipse">
            <a:avLst/>
          </a:prstGeom>
          <a:solidFill>
            <a:srgbClr val="080808"/>
          </a:solidFill>
          <a:ln w="57150">
            <a:solidFill>
              <a:srgbClr val="FF0000"/>
            </a:solidFill>
            <a:prstDash val="sysDot"/>
            <a:round/>
            <a:headEnd/>
            <a:tailEnd/>
          </a:ln>
        </p:spPr>
        <p:txBody>
          <a:bodyPr wrap="none" anchor="ctr"/>
          <a:lstStyle/>
          <a:p>
            <a:endParaRPr lang="el-GR">
              <a:solidFill>
                <a:srgbClr val="FFFFFF"/>
              </a:solidFill>
              <a:ea typeface="Osaka" pitchFamily="1" charset="-128"/>
            </a:endParaRPr>
          </a:p>
        </p:txBody>
      </p:sp>
      <p:sp>
        <p:nvSpPr>
          <p:cNvPr id="268291" name="1 - TextBox"/>
          <p:cNvSpPr txBox="1">
            <a:spLocks noChangeArrowheads="1"/>
          </p:cNvSpPr>
          <p:nvPr/>
        </p:nvSpPr>
        <p:spPr bwMode="auto">
          <a:xfrm>
            <a:off x="785813" y="1143000"/>
            <a:ext cx="8572500" cy="5324475"/>
          </a:xfrm>
          <a:prstGeom prst="rect">
            <a:avLst/>
          </a:prstGeom>
          <a:noFill/>
          <a:ln w="9525">
            <a:noFill/>
            <a:miter lim="800000"/>
            <a:headEnd/>
            <a:tailEnd/>
          </a:ln>
        </p:spPr>
        <p:txBody>
          <a:bodyPr>
            <a:spAutoFit/>
          </a:bodyPr>
          <a:lstStyle/>
          <a:p>
            <a:pPr algn="ctr"/>
            <a:r>
              <a:rPr lang="el-GR" sz="4400" b="1">
                <a:solidFill>
                  <a:srgbClr val="FFFF00"/>
                </a:solidFill>
                <a:latin typeface="Comic Sans MS" pitchFamily="66" charset="0"/>
                <a:ea typeface="Osaka" pitchFamily="1" charset="-128"/>
              </a:rPr>
              <a:t>ΕΓΚΑΙΡΗ ΧΟΡΗΓΗΣΗ ΤΗΣ ΠΙΟ ΑΠΟΤΕΛΕΣΜΑΤΙΚΗΣ ΑΓΩΓΗΣ ΠΡΟΚΕΙΜΕΝΟΥ ΝΑ ΕΠΙΤΕΥΧΘΕΙ ΤΟ ΜΕΓΙΣΤΟ ΔΥΝΑΤΟ ΟΦΕΛΟΣ ΚΑΙ ΝΑ ΜΗ ΧΑΘΕΙ ΠΟΛΥΤΙΜΟΣ ΧΡΟΝΟΣ</a:t>
            </a:r>
            <a:endParaRPr lang="en-GB" sz="4400" b="1">
              <a:solidFill>
                <a:srgbClr val="FFFF00"/>
              </a:solidFill>
              <a:latin typeface="Comic Sans MS" pitchFamily="66" charset="0"/>
              <a:ea typeface="Osaka" pitchFamily="1" charset="-128"/>
            </a:endParaRPr>
          </a:p>
          <a:p>
            <a:pPr algn="ctr"/>
            <a:endParaRPr lang="el-GR" sz="3200" b="1">
              <a:solidFill>
                <a:srgbClr val="FFFF00"/>
              </a:solidFill>
              <a:latin typeface="Comic Sans MS" pitchFamily="66" charset="0"/>
              <a:ea typeface="Osaka" pitchFamily="1"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a:srcRect/>
          <a:stretch>
            <a:fillRect/>
          </a:stretch>
        </p:blipFill>
        <p:spPr bwMode="auto">
          <a:xfrm>
            <a:off x="1714500" y="-12700"/>
            <a:ext cx="6858000" cy="6870700"/>
          </a:xfrm>
          <a:prstGeom prst="rect">
            <a:avLst/>
          </a:prstGeom>
          <a:noFill/>
          <a:ln w="9525">
            <a:noFill/>
            <a:miter lim="800000"/>
            <a:headEnd/>
            <a:tailEnd/>
          </a:ln>
        </p:spPr>
      </p:pic>
      <p:sp>
        <p:nvSpPr>
          <p:cNvPr id="219139" name="Rectangle 2"/>
          <p:cNvSpPr>
            <a:spLocks noChangeArrowheads="1"/>
          </p:cNvSpPr>
          <p:nvPr/>
        </p:nvSpPr>
        <p:spPr bwMode="auto">
          <a:xfrm rot="5400000">
            <a:off x="7789862" y="4394201"/>
            <a:ext cx="4646613" cy="277812"/>
          </a:xfrm>
          <a:prstGeom prst="rect">
            <a:avLst/>
          </a:prstGeom>
          <a:noFill/>
          <a:ln w="9525">
            <a:noFill/>
            <a:miter lim="800000"/>
            <a:headEnd/>
            <a:tailEnd/>
          </a:ln>
        </p:spPr>
        <p:txBody>
          <a:bodyPr>
            <a:spAutoFit/>
          </a:bodyPr>
          <a:lstStyle/>
          <a:p>
            <a:pPr algn="r"/>
            <a:r>
              <a:rPr lang="en-US" sz="1200">
                <a:solidFill>
                  <a:srgbClr val="000000"/>
                </a:solidFill>
                <a:cs typeface="Arial" charset="0"/>
              </a:rPr>
              <a:t>Stone N.J., et al Circulation 2013 Nov 12 {Epub ahead of print}</a:t>
            </a:r>
            <a:endParaRPr lang="el-GR" sz="1200">
              <a:solidFill>
                <a:srgbClr val="000000"/>
              </a:solidFill>
              <a:cs typeface="Arial" charset="0"/>
            </a:endParaRPr>
          </a:p>
        </p:txBody>
      </p:sp>
      <p:sp>
        <p:nvSpPr>
          <p:cNvPr id="219140" name="AutoShape 2"/>
          <p:cNvSpPr>
            <a:spLocks noChangeArrowheads="1"/>
          </p:cNvSpPr>
          <p:nvPr/>
        </p:nvSpPr>
        <p:spPr bwMode="auto">
          <a:xfrm>
            <a:off x="1398588" y="2852738"/>
            <a:ext cx="8137525" cy="1152525"/>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
        <p:nvSpPr>
          <p:cNvPr id="2" name="Rectangle 1"/>
          <p:cNvSpPr/>
          <p:nvPr/>
        </p:nvSpPr>
        <p:spPr>
          <a:xfrm>
            <a:off x="1746250" y="0"/>
            <a:ext cx="946150" cy="247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sp>
        <p:nvSpPr>
          <p:cNvPr id="219142" name="Rectangle 45"/>
          <p:cNvSpPr txBox="1">
            <a:spLocks/>
          </p:cNvSpPr>
          <p:nvPr/>
        </p:nvSpPr>
        <p:spPr bwMode="auto">
          <a:xfrm rot="-5400000">
            <a:off x="-3003550" y="3003550"/>
            <a:ext cx="6858000" cy="850900"/>
          </a:xfrm>
          <a:prstGeom prst="rect">
            <a:avLst/>
          </a:prstGeom>
          <a:noFill/>
          <a:ln w="12700">
            <a:noFill/>
            <a:miter lim="0"/>
            <a:headEnd/>
            <a:tailEnd/>
          </a:ln>
        </p:spPr>
        <p:txBody>
          <a:bodyPr lIns="50800" tIns="50800" rIns="50800" bIns="50800"/>
          <a:lstStyle/>
          <a:p>
            <a:pPr algn="ctr"/>
            <a:r>
              <a:rPr lang="el-GR" sz="2400" b="1">
                <a:solidFill>
                  <a:srgbClr val="0070C0"/>
                </a:solidFill>
                <a:latin typeface="Comic Sans MS" pitchFamily="66" charset="0"/>
                <a:cs typeface="Arial" charset="0"/>
              </a:rPr>
              <a:t>Α</a:t>
            </a:r>
            <a:r>
              <a:rPr lang="en-US" sz="2400" b="1">
                <a:solidFill>
                  <a:srgbClr val="0070C0"/>
                </a:solidFill>
                <a:latin typeface="Comic Sans MS" pitchFamily="66" charset="0"/>
                <a:cs typeface="Arial" charset="0"/>
              </a:rPr>
              <a:t>CC/AHA 2013: </a:t>
            </a:r>
            <a:r>
              <a:rPr lang="el-GR" sz="2400" b="1">
                <a:solidFill>
                  <a:srgbClr val="0070C0"/>
                </a:solidFill>
                <a:latin typeface="Comic Sans MS" pitchFamily="66" charset="0"/>
                <a:cs typeface="Arial" charset="0"/>
              </a:rPr>
              <a:t>Θεραπευτικές συστάσεις </a:t>
            </a:r>
            <a:endParaRPr lang="en-US" sz="2400" b="1">
              <a:solidFill>
                <a:srgbClr val="0070C0"/>
              </a:solidFill>
              <a:latin typeface="Comic Sans MS" pitchFamily="66" charset="0"/>
              <a:cs typeface="Arial" charset="0"/>
            </a:endParaRPr>
          </a:p>
          <a:p>
            <a:pPr algn="ctr"/>
            <a:r>
              <a:rPr lang="el-GR" sz="2400" b="1">
                <a:solidFill>
                  <a:srgbClr val="0070C0"/>
                </a:solidFill>
                <a:latin typeface="Comic Sans MS" pitchFamily="66" charset="0"/>
                <a:cs typeface="Arial" charset="0"/>
              </a:rPr>
              <a:t>για τη μείωση </a:t>
            </a:r>
            <a:endParaRPr lang="en-US" sz="2400" b="1">
              <a:solidFill>
                <a:srgbClr val="0070C0"/>
              </a:solidFill>
              <a:latin typeface="Comic Sans MS" pitchFamily="66" charset="0"/>
              <a:cs typeface="Arial" charset="0"/>
            </a:endParaRPr>
          </a:p>
          <a:p>
            <a:pPr algn="ctr"/>
            <a:r>
              <a:rPr lang="el-GR" sz="2400" b="1">
                <a:solidFill>
                  <a:srgbClr val="0070C0"/>
                </a:solidFill>
                <a:latin typeface="Comic Sans MS" pitchFamily="66" charset="0"/>
                <a:cs typeface="Arial" charset="0"/>
              </a:rPr>
              <a:t>του καρδιαγγειακού κινδύνου</a:t>
            </a:r>
            <a:endParaRPr lang="el-GR" sz="3200">
              <a:solidFill>
                <a:srgbClr val="0070C0"/>
              </a:solidFill>
              <a:latin typeface="Comic Sans MS" pitchFamily="66" charset="0"/>
              <a:cs typeface="Arial" charset="0"/>
            </a:endParaRPr>
          </a:p>
        </p:txBody>
      </p:sp>
      <p:sp>
        <p:nvSpPr>
          <p:cNvPr id="219143" name="AutoShape 2"/>
          <p:cNvSpPr>
            <a:spLocks noChangeArrowheads="1"/>
          </p:cNvSpPr>
          <p:nvPr/>
        </p:nvSpPr>
        <p:spPr bwMode="auto">
          <a:xfrm>
            <a:off x="6357938" y="3500438"/>
            <a:ext cx="2071687" cy="428625"/>
          </a:xfrm>
          <a:prstGeom prst="roundRect">
            <a:avLst>
              <a:gd name="adj" fmla="val 16667"/>
            </a:avLst>
          </a:prstGeom>
          <a:noFill/>
          <a:ln w="76200">
            <a:solidFill>
              <a:srgbClr val="FF3300"/>
            </a:solidFill>
            <a:round/>
            <a:headEnd/>
            <a:tailEnd/>
          </a:ln>
        </p:spPr>
        <p:txBody>
          <a:bodyPr wrap="none" anchor="ctr"/>
          <a:lstStyle/>
          <a:p>
            <a:endParaRPr lang="el-GR">
              <a:solidFill>
                <a:srgbClr val="00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 TextBox"/>
          <p:cNvSpPr txBox="1">
            <a:spLocks noChangeArrowheads="1"/>
          </p:cNvSpPr>
          <p:nvPr/>
        </p:nvSpPr>
        <p:spPr bwMode="auto">
          <a:xfrm>
            <a:off x="7000888" y="6488113"/>
            <a:ext cx="2582862" cy="369887"/>
          </a:xfrm>
          <a:prstGeom prst="rect">
            <a:avLst/>
          </a:prstGeom>
          <a:noFill/>
          <a:ln w="9525">
            <a:noFill/>
            <a:miter lim="800000"/>
            <a:headEnd/>
            <a:tailEnd/>
          </a:ln>
        </p:spPr>
        <p:txBody>
          <a:bodyPr wrap="none">
            <a:spAutoFit/>
          </a:bodyPr>
          <a:lstStyle/>
          <a:p>
            <a:r>
              <a:rPr lang="en-US" dirty="0">
                <a:solidFill>
                  <a:srgbClr val="FF3399"/>
                </a:solidFill>
              </a:rPr>
              <a:t>Am J Kidney </a:t>
            </a:r>
            <a:r>
              <a:rPr lang="en-US" dirty="0" err="1">
                <a:solidFill>
                  <a:srgbClr val="FF3399"/>
                </a:solidFill>
              </a:rPr>
              <a:t>Dis</a:t>
            </a:r>
            <a:r>
              <a:rPr lang="en-US" dirty="0">
                <a:solidFill>
                  <a:srgbClr val="FF3399"/>
                </a:solidFill>
              </a:rPr>
              <a:t> 2009</a:t>
            </a:r>
            <a:endParaRPr lang="el-GR" dirty="0">
              <a:solidFill>
                <a:srgbClr val="FF3399"/>
              </a:solidFill>
            </a:endParaRPr>
          </a:p>
        </p:txBody>
      </p:sp>
      <p:sp>
        <p:nvSpPr>
          <p:cNvPr id="4" name="3 - Στρογγυλεμένο ορθογώνιο"/>
          <p:cNvSpPr/>
          <p:nvPr/>
        </p:nvSpPr>
        <p:spPr bwMode="auto">
          <a:xfrm>
            <a:off x="9072563" y="0"/>
            <a:ext cx="1214437" cy="714375"/>
          </a:xfrm>
          <a:prstGeom prst="round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l-GR"/>
          </a:p>
        </p:txBody>
      </p:sp>
      <p:sp>
        <p:nvSpPr>
          <p:cNvPr id="75780" name="4 - TextBox"/>
          <p:cNvSpPr txBox="1">
            <a:spLocks noChangeArrowheads="1"/>
          </p:cNvSpPr>
          <p:nvPr/>
        </p:nvSpPr>
        <p:spPr bwMode="auto">
          <a:xfrm>
            <a:off x="3429000" y="428625"/>
            <a:ext cx="4270375" cy="708025"/>
          </a:xfrm>
          <a:prstGeom prst="rect">
            <a:avLst/>
          </a:prstGeom>
          <a:noFill/>
          <a:ln w="9525">
            <a:noFill/>
            <a:miter lim="800000"/>
            <a:headEnd/>
            <a:tailEnd/>
          </a:ln>
        </p:spPr>
        <p:txBody>
          <a:bodyPr wrap="none">
            <a:spAutoFit/>
          </a:bodyPr>
          <a:lstStyle/>
          <a:p>
            <a:r>
              <a:rPr lang="en-US" sz="4000">
                <a:solidFill>
                  <a:srgbClr val="FFFF00"/>
                </a:solidFill>
                <a:latin typeface="Comic Sans MS" pitchFamily="66" charset="0"/>
              </a:rPr>
              <a:t>CARDS-KIDNEY</a:t>
            </a:r>
            <a:endParaRPr lang="el-GR" sz="4000">
              <a:solidFill>
                <a:srgbClr val="FFFF00"/>
              </a:solidFill>
              <a:latin typeface="Comic Sans MS" pitchFamily="66" charset="0"/>
            </a:endParaRPr>
          </a:p>
        </p:txBody>
      </p:sp>
      <p:sp>
        <p:nvSpPr>
          <p:cNvPr id="75781" name="5 - TextBox"/>
          <p:cNvSpPr txBox="1">
            <a:spLocks noChangeArrowheads="1"/>
          </p:cNvSpPr>
          <p:nvPr/>
        </p:nvSpPr>
        <p:spPr bwMode="auto">
          <a:xfrm>
            <a:off x="714375" y="1785938"/>
            <a:ext cx="9001125" cy="4554537"/>
          </a:xfrm>
          <a:prstGeom prst="rect">
            <a:avLst/>
          </a:prstGeom>
          <a:noFill/>
          <a:ln w="9525">
            <a:noFill/>
            <a:miter lim="800000"/>
            <a:headEnd/>
            <a:tailEnd/>
          </a:ln>
        </p:spPr>
        <p:txBody>
          <a:bodyPr>
            <a:spAutoFit/>
          </a:bodyPr>
          <a:lstStyle/>
          <a:p>
            <a:pPr algn="just">
              <a:lnSpc>
                <a:spcPct val="150000"/>
              </a:lnSpc>
              <a:buFont typeface="Wingdings" pitchFamily="2" charset="2"/>
              <a:buChar char="q"/>
            </a:pPr>
            <a:r>
              <a:rPr lang="en-US" sz="2800">
                <a:solidFill>
                  <a:schemeClr val="bg1"/>
                </a:solidFill>
                <a:latin typeface="Comic Sans MS" pitchFamily="66" charset="0"/>
              </a:rPr>
              <a:t>N=970 DM PATIENTS WITH eGFR=30-60 mL/min/1.73 m</a:t>
            </a:r>
            <a:r>
              <a:rPr lang="en-US" sz="2800" baseline="30000">
                <a:solidFill>
                  <a:schemeClr val="bg1"/>
                </a:solidFill>
                <a:latin typeface="Comic Sans MS" pitchFamily="66" charset="0"/>
              </a:rPr>
              <a:t>2</a:t>
            </a:r>
          </a:p>
          <a:p>
            <a:pPr algn="just">
              <a:lnSpc>
                <a:spcPct val="150000"/>
              </a:lnSpc>
              <a:buFont typeface="Wingdings" pitchFamily="2" charset="2"/>
              <a:buChar char="q"/>
            </a:pPr>
            <a:endParaRPr lang="en-US" sz="2800" baseline="30000">
              <a:solidFill>
                <a:schemeClr val="bg1"/>
              </a:solidFill>
              <a:latin typeface="Comic Sans MS" pitchFamily="66" charset="0"/>
            </a:endParaRPr>
          </a:p>
          <a:p>
            <a:pPr algn="just">
              <a:lnSpc>
                <a:spcPct val="150000"/>
              </a:lnSpc>
              <a:buFont typeface="Wingdings" pitchFamily="2" charset="2"/>
              <a:buChar char="q"/>
            </a:pPr>
            <a:r>
              <a:rPr lang="en-US" sz="2800">
                <a:solidFill>
                  <a:srgbClr val="FFFF00"/>
                </a:solidFill>
                <a:latin typeface="Comic Sans MS" pitchFamily="66" charset="0"/>
              </a:rPr>
              <a:t>ATORVASTATIN 10 mg vs PLACEBO: </a:t>
            </a:r>
            <a:r>
              <a:rPr lang="en-US" sz="3600">
                <a:solidFill>
                  <a:srgbClr val="99FF33"/>
                </a:solidFill>
                <a:latin typeface="Comic Sans MS" pitchFamily="66" charset="0"/>
              </a:rPr>
              <a:t>42%</a:t>
            </a:r>
            <a:r>
              <a:rPr lang="en-US" sz="2800">
                <a:solidFill>
                  <a:srgbClr val="99FF33"/>
                </a:solidFill>
                <a:latin typeface="Comic Sans MS" pitchFamily="66" charset="0"/>
              </a:rPr>
              <a:t> REDUCTION IN MAJOR CVD EVENTS + </a:t>
            </a:r>
            <a:r>
              <a:rPr lang="en-US" sz="3600">
                <a:solidFill>
                  <a:srgbClr val="99FF33"/>
                </a:solidFill>
                <a:latin typeface="Comic Sans MS" pitchFamily="66" charset="0"/>
              </a:rPr>
              <a:t>61%</a:t>
            </a:r>
            <a:r>
              <a:rPr lang="en-US" sz="2800">
                <a:solidFill>
                  <a:srgbClr val="99FF33"/>
                </a:solidFill>
                <a:latin typeface="Comic Sans MS" pitchFamily="66" charset="0"/>
              </a:rPr>
              <a:t> REDUCTION IN STROKE</a:t>
            </a:r>
            <a:endParaRPr lang="en-US" sz="2800" baseline="30000">
              <a:solidFill>
                <a:srgbClr val="99FF33"/>
              </a:solidFill>
              <a:latin typeface="Comic Sans MS" pitchFamily="66" charset="0"/>
            </a:endParaRPr>
          </a:p>
          <a:p>
            <a:pPr algn="just">
              <a:lnSpc>
                <a:spcPct val="150000"/>
              </a:lnSpc>
            </a:pPr>
            <a:endParaRPr lang="el-GR" sz="2800" baseline="30000">
              <a:solidFill>
                <a:schemeClr val="bg1"/>
              </a:solidFill>
              <a:latin typeface="Comic Sans MS" pitchFamily="66" charset="0"/>
            </a:endParaRPr>
          </a:p>
        </p:txBody>
      </p:sp>
      <p:sp>
        <p:nvSpPr>
          <p:cNvPr id="75782" name="5 - Έλλειψη"/>
          <p:cNvSpPr>
            <a:spLocks noChangeArrowheads="1"/>
          </p:cNvSpPr>
          <p:nvPr/>
        </p:nvSpPr>
        <p:spPr bwMode="auto">
          <a:xfrm>
            <a:off x="8429625" y="3500438"/>
            <a:ext cx="1500188" cy="914400"/>
          </a:xfrm>
          <a:prstGeom prst="ellipse">
            <a:avLst/>
          </a:prstGeom>
          <a:noFill/>
          <a:ln w="57150" algn="ctr">
            <a:solidFill>
              <a:srgbClr val="FF0000"/>
            </a:solidFill>
            <a:round/>
            <a:headEnd/>
            <a:tailEnd/>
          </a:ln>
        </p:spPr>
        <p:txBody>
          <a:bodyPr/>
          <a:lstStyle/>
          <a:p>
            <a:endParaRPr lang="el-GR"/>
          </a:p>
        </p:txBody>
      </p:sp>
      <p:sp>
        <p:nvSpPr>
          <p:cNvPr id="75783" name="6 - Έλλειψη"/>
          <p:cNvSpPr>
            <a:spLocks noChangeArrowheads="1"/>
          </p:cNvSpPr>
          <p:nvPr/>
        </p:nvSpPr>
        <p:spPr bwMode="auto">
          <a:xfrm>
            <a:off x="8501063" y="4429125"/>
            <a:ext cx="1428750" cy="914400"/>
          </a:xfrm>
          <a:prstGeom prst="ellipse">
            <a:avLst/>
          </a:prstGeom>
          <a:noFill/>
          <a:ln w="57150" algn="ctr">
            <a:solidFill>
              <a:srgbClr val="FF0000"/>
            </a:solidFill>
            <a:round/>
            <a:headEnd/>
            <a:tailEnd/>
          </a:ln>
        </p:spPr>
        <p:txBody>
          <a:bodyPr/>
          <a:lstStyle/>
          <a:p>
            <a:endParaRPr lang="el-G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9922" name="AutoShape 2"/>
          <p:cNvSpPr>
            <a:spLocks noChangeArrowheads="1"/>
          </p:cNvSpPr>
          <p:nvPr/>
        </p:nvSpPr>
        <p:spPr bwMode="auto">
          <a:xfrm>
            <a:off x="228600" y="3886200"/>
            <a:ext cx="7658100" cy="1981200"/>
          </a:xfrm>
          <a:prstGeom prst="roundRect">
            <a:avLst>
              <a:gd name="adj" fmla="val 16667"/>
            </a:avLst>
          </a:prstGeom>
          <a:solidFill>
            <a:srgbClr val="336600"/>
          </a:solidFill>
          <a:ln w="76200">
            <a:solidFill>
              <a:srgbClr val="66FF33"/>
            </a:solidFill>
            <a:round/>
            <a:headEnd/>
            <a:tailEnd/>
          </a:ln>
        </p:spPr>
        <p:txBody>
          <a:bodyPr wrap="none" anchor="ctr"/>
          <a:lstStyle/>
          <a:p>
            <a:endParaRPr lang="el-GR"/>
          </a:p>
        </p:txBody>
      </p:sp>
      <p:sp>
        <p:nvSpPr>
          <p:cNvPr id="209923" name="Text Box 3"/>
          <p:cNvSpPr txBox="1">
            <a:spLocks noChangeArrowheads="1"/>
          </p:cNvSpPr>
          <p:nvPr/>
        </p:nvSpPr>
        <p:spPr bwMode="auto">
          <a:xfrm>
            <a:off x="600075" y="381000"/>
            <a:ext cx="9069388" cy="641350"/>
          </a:xfrm>
          <a:prstGeom prst="rect">
            <a:avLst/>
          </a:prstGeom>
          <a:noFill/>
          <a:ln w="9525">
            <a:noFill/>
            <a:miter lim="800000"/>
            <a:headEnd/>
            <a:tailEnd/>
          </a:ln>
        </p:spPr>
        <p:txBody>
          <a:bodyPr>
            <a:spAutoFit/>
          </a:bodyPr>
          <a:lstStyle/>
          <a:p>
            <a:pPr algn="ctr">
              <a:spcBef>
                <a:spcPct val="50000"/>
              </a:spcBef>
            </a:pPr>
            <a:r>
              <a:rPr lang="el-GR" sz="3600" b="1" dirty="0">
                <a:solidFill>
                  <a:srgbClr val="FFFFFF"/>
                </a:solidFill>
                <a:latin typeface="Comic Sans MS" pitchFamily="66" charset="0"/>
              </a:rPr>
              <a:t>ΣΕ ΑΤΟΜΑ ΜΕ </a:t>
            </a:r>
            <a:r>
              <a:rPr lang="en-US" sz="3600" b="1" dirty="0">
                <a:solidFill>
                  <a:srgbClr val="FFFFFF"/>
                </a:solidFill>
                <a:latin typeface="Comic Sans MS" pitchFamily="66" charset="0"/>
              </a:rPr>
              <a:t>TRG</a:t>
            </a:r>
            <a:r>
              <a:rPr lang="el-GR" sz="3600" b="1" dirty="0">
                <a:solidFill>
                  <a:srgbClr val="FFFFFF"/>
                </a:solidFill>
                <a:latin typeface="Comic Sans MS" pitchFamily="66" charset="0"/>
              </a:rPr>
              <a:t> </a:t>
            </a:r>
            <a:r>
              <a:rPr lang="en-US" sz="3600" b="1" dirty="0">
                <a:solidFill>
                  <a:srgbClr val="FFFFFF"/>
                </a:solidFill>
                <a:latin typeface="Comic Sans MS" pitchFamily="66" charset="0"/>
              </a:rPr>
              <a:t>&gt;200</a:t>
            </a:r>
            <a:r>
              <a:rPr lang="el-GR" sz="3600" b="1" dirty="0">
                <a:solidFill>
                  <a:srgbClr val="FFFFFF"/>
                </a:solidFill>
                <a:latin typeface="Comic Sans MS" pitchFamily="66" charset="0"/>
              </a:rPr>
              <a:t> </a:t>
            </a:r>
            <a:r>
              <a:rPr lang="en-US" sz="3600" b="1" dirty="0">
                <a:solidFill>
                  <a:srgbClr val="FFFFFF"/>
                </a:solidFill>
                <a:latin typeface="Comic Sans MS" pitchFamily="66" charset="0"/>
              </a:rPr>
              <a:t>mg/</a:t>
            </a:r>
            <a:r>
              <a:rPr lang="en-US" sz="3600" b="1" dirty="0" err="1">
                <a:solidFill>
                  <a:srgbClr val="FFFFFF"/>
                </a:solidFill>
                <a:latin typeface="Comic Sans MS" pitchFamily="66" charset="0"/>
              </a:rPr>
              <a:t>dL</a:t>
            </a:r>
            <a:endParaRPr lang="el-GR" sz="3600" b="1" dirty="0">
              <a:solidFill>
                <a:srgbClr val="FFFFFF"/>
              </a:solidFill>
              <a:latin typeface="Comic Sans MS" pitchFamily="66" charset="0"/>
            </a:endParaRPr>
          </a:p>
        </p:txBody>
      </p:sp>
      <p:sp>
        <p:nvSpPr>
          <p:cNvPr id="209924" name="Text Box 4"/>
          <p:cNvSpPr txBox="1">
            <a:spLocks noChangeArrowheads="1"/>
          </p:cNvSpPr>
          <p:nvPr/>
        </p:nvSpPr>
        <p:spPr bwMode="auto">
          <a:xfrm>
            <a:off x="381000" y="1905000"/>
            <a:ext cx="9601200" cy="3662363"/>
          </a:xfrm>
          <a:prstGeom prst="rect">
            <a:avLst/>
          </a:prstGeom>
          <a:noFill/>
          <a:ln w="9525">
            <a:noFill/>
            <a:miter lim="800000"/>
            <a:headEnd/>
            <a:tailEnd/>
          </a:ln>
        </p:spPr>
        <p:txBody>
          <a:bodyPr>
            <a:spAutoFit/>
          </a:bodyPr>
          <a:lstStyle/>
          <a:p>
            <a:pPr algn="just">
              <a:spcBef>
                <a:spcPct val="50000"/>
              </a:spcBef>
            </a:pPr>
            <a:r>
              <a:rPr lang="el-GR" sz="3600" b="1">
                <a:solidFill>
                  <a:srgbClr val="66FF33"/>
                </a:solidFill>
                <a:latin typeface="Comic Sans MS" pitchFamily="66" charset="0"/>
              </a:rPr>
              <a:t>ΚΥΡΙΟΣ ΣΤΟΧΟΣ: </a:t>
            </a:r>
            <a:r>
              <a:rPr lang="el-GR" sz="3600" b="1">
                <a:solidFill>
                  <a:srgbClr val="FFFF00"/>
                </a:solidFill>
                <a:latin typeface="Comic Sans MS" pitchFamily="66" charset="0"/>
              </a:rPr>
              <a:t>Η μείωση της </a:t>
            </a:r>
            <a:r>
              <a:rPr lang="en-US" sz="3600" b="1">
                <a:solidFill>
                  <a:srgbClr val="FFFF00"/>
                </a:solidFill>
                <a:latin typeface="Comic Sans MS" pitchFamily="66" charset="0"/>
              </a:rPr>
              <a:t>LDL CHOL</a:t>
            </a:r>
          </a:p>
          <a:p>
            <a:pPr algn="just">
              <a:spcBef>
                <a:spcPct val="50000"/>
              </a:spcBef>
            </a:pPr>
            <a:endParaRPr lang="en-US" sz="3600" b="1">
              <a:solidFill>
                <a:srgbClr val="FFFF00"/>
              </a:solidFill>
              <a:latin typeface="Comic Sans MS" pitchFamily="66" charset="0"/>
            </a:endParaRPr>
          </a:p>
          <a:p>
            <a:pPr algn="just">
              <a:spcBef>
                <a:spcPct val="50000"/>
              </a:spcBef>
            </a:pPr>
            <a:r>
              <a:rPr lang="el-GR" sz="3600" b="1">
                <a:solidFill>
                  <a:srgbClr val="66FF33"/>
                </a:solidFill>
                <a:latin typeface="Comic Sans MS" pitchFamily="66" charset="0"/>
              </a:rPr>
              <a:t>ΔΕΥΤΕΡΕΥΩΝ ΣΤΟΧΟΣ :</a:t>
            </a:r>
          </a:p>
          <a:p>
            <a:pPr algn="just">
              <a:spcBef>
                <a:spcPct val="50000"/>
              </a:spcBef>
            </a:pPr>
            <a:r>
              <a:rPr lang="el-GR" sz="3600" b="1">
                <a:solidFill>
                  <a:srgbClr val="FFFF00"/>
                </a:solidFill>
                <a:latin typeface="Comic Sans MS" pitchFamily="66" charset="0"/>
              </a:rPr>
              <a:t>Η μείωση της </a:t>
            </a:r>
            <a:r>
              <a:rPr lang="en-US" sz="3600" b="1">
                <a:solidFill>
                  <a:srgbClr val="FFFF00"/>
                </a:solidFill>
                <a:latin typeface="Comic Sans MS" pitchFamily="66" charset="0"/>
              </a:rPr>
              <a:t>non HDL CHOL</a:t>
            </a:r>
            <a:endParaRPr lang="el-GR" sz="3600" b="1">
              <a:solidFill>
                <a:srgbClr val="FFFF00"/>
              </a:solidFill>
              <a:latin typeface="Comic Sans MS" pitchFamily="66" charset="0"/>
            </a:endParaRPr>
          </a:p>
        </p:txBody>
      </p:sp>
      <p:sp>
        <p:nvSpPr>
          <p:cNvPr id="209925" name="AutoShape 5"/>
          <p:cNvSpPr>
            <a:spLocks noChangeArrowheads="1"/>
          </p:cNvSpPr>
          <p:nvPr/>
        </p:nvSpPr>
        <p:spPr bwMode="auto">
          <a:xfrm flipV="1">
            <a:off x="381000" y="12954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209926" name="AutoShape 6"/>
          <p:cNvSpPr>
            <a:spLocks noChangeArrowheads="1"/>
          </p:cNvSpPr>
          <p:nvPr/>
        </p:nvSpPr>
        <p:spPr bwMode="auto">
          <a:xfrm flipV="1">
            <a:off x="304800" y="61722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7"/>
          <p:cNvSpPr>
            <a:spLocks noChangeArrowheads="1"/>
          </p:cNvSpPr>
          <p:nvPr/>
        </p:nvSpPr>
        <p:spPr bwMode="auto">
          <a:xfrm>
            <a:off x="0" y="2060575"/>
            <a:ext cx="10287000" cy="3816350"/>
          </a:xfrm>
          <a:prstGeom prst="roundRect">
            <a:avLst>
              <a:gd name="adj" fmla="val 16667"/>
            </a:avLst>
          </a:prstGeom>
          <a:solidFill>
            <a:schemeClr val="tx2"/>
          </a:solidFill>
          <a:ln w="57150">
            <a:solidFill>
              <a:schemeClr val="tx1"/>
            </a:solidFill>
            <a:round/>
            <a:headEnd/>
            <a:tailEnd/>
          </a:ln>
        </p:spPr>
        <p:txBody>
          <a:bodyPr wrap="none" anchor="ctr"/>
          <a:lstStyle/>
          <a:p>
            <a:endParaRPr lang="el-GR">
              <a:solidFill>
                <a:srgbClr val="000000"/>
              </a:solidFill>
            </a:endParaRPr>
          </a:p>
        </p:txBody>
      </p:sp>
      <p:sp>
        <p:nvSpPr>
          <p:cNvPr id="76803" name="Text Box 2"/>
          <p:cNvSpPr txBox="1">
            <a:spLocks noChangeArrowheads="1"/>
          </p:cNvSpPr>
          <p:nvPr/>
        </p:nvSpPr>
        <p:spPr bwMode="auto">
          <a:xfrm>
            <a:off x="750888" y="404813"/>
            <a:ext cx="8856662" cy="1200150"/>
          </a:xfrm>
          <a:prstGeom prst="rect">
            <a:avLst/>
          </a:prstGeom>
          <a:noFill/>
          <a:ln w="9525">
            <a:noFill/>
            <a:miter lim="800000"/>
            <a:headEnd/>
            <a:tailEnd/>
          </a:ln>
        </p:spPr>
        <p:txBody>
          <a:bodyPr>
            <a:spAutoFit/>
          </a:bodyPr>
          <a:lstStyle/>
          <a:p>
            <a:r>
              <a:rPr lang="en-GB" sz="3600">
                <a:solidFill>
                  <a:schemeClr val="bg1"/>
                </a:solidFill>
                <a:latin typeface="Comic Sans MS" pitchFamily="66" charset="0"/>
              </a:rPr>
              <a:t>SHARP (Study of the Heart and Renal Protection)</a:t>
            </a:r>
            <a:endParaRPr lang="el-GR" sz="3600">
              <a:solidFill>
                <a:schemeClr val="bg1"/>
              </a:solidFill>
              <a:latin typeface="Comic Sans MS" pitchFamily="66" charset="0"/>
            </a:endParaRPr>
          </a:p>
        </p:txBody>
      </p:sp>
      <p:sp>
        <p:nvSpPr>
          <p:cNvPr id="76804" name="Text Box 3"/>
          <p:cNvSpPr txBox="1">
            <a:spLocks noChangeArrowheads="1"/>
          </p:cNvSpPr>
          <p:nvPr/>
        </p:nvSpPr>
        <p:spPr bwMode="auto">
          <a:xfrm>
            <a:off x="0" y="2133600"/>
            <a:ext cx="10287000" cy="2954338"/>
          </a:xfrm>
          <a:prstGeom prst="rect">
            <a:avLst/>
          </a:prstGeom>
          <a:solidFill>
            <a:schemeClr val="tx2"/>
          </a:solidFill>
          <a:ln w="9525">
            <a:noFill/>
            <a:miter lim="800000"/>
            <a:headEnd/>
            <a:tailEnd/>
          </a:ln>
        </p:spPr>
        <p:txBody>
          <a:bodyPr>
            <a:spAutoFit/>
          </a:bodyPr>
          <a:lstStyle/>
          <a:p>
            <a:pPr algn="just">
              <a:spcBef>
                <a:spcPct val="50000"/>
              </a:spcBef>
            </a:pPr>
            <a:r>
              <a:rPr lang="en-US" sz="3600">
                <a:solidFill>
                  <a:srgbClr val="66FFFF"/>
                </a:solidFill>
                <a:latin typeface="Comic Sans MS" pitchFamily="66" charset="0"/>
              </a:rPr>
              <a:t>SIMVA/EZETIMIBE 20/10 mg vs PLACEBO</a:t>
            </a:r>
            <a:r>
              <a:rPr lang="el-GR" sz="3600">
                <a:solidFill>
                  <a:srgbClr val="66FFFF"/>
                </a:solidFill>
                <a:latin typeface="Comic Sans MS" pitchFamily="66" charset="0"/>
              </a:rPr>
              <a:t>:</a:t>
            </a:r>
          </a:p>
          <a:p>
            <a:pPr algn="just">
              <a:spcBef>
                <a:spcPct val="50000"/>
              </a:spcBef>
            </a:pPr>
            <a:r>
              <a:rPr lang="el-GR" sz="3600">
                <a:solidFill>
                  <a:srgbClr val="FFFF00"/>
                </a:solidFill>
                <a:latin typeface="Comic Sans MS" pitchFamily="66" charset="0"/>
                <a:sym typeface="Wingdings" pitchFamily="2" charset="2"/>
              </a:rPr>
              <a:t></a:t>
            </a:r>
            <a:r>
              <a:rPr lang="el-GR" sz="3600">
                <a:solidFill>
                  <a:srgbClr val="FFFF00"/>
                </a:solidFill>
                <a:latin typeface="Comic Sans MS" pitchFamily="66" charset="0"/>
              </a:rPr>
              <a:t> </a:t>
            </a:r>
            <a:r>
              <a:rPr lang="en-US" sz="3200">
                <a:solidFill>
                  <a:srgbClr val="FFFF00"/>
                </a:solidFill>
                <a:latin typeface="Comic Sans MS" pitchFamily="66" charset="0"/>
              </a:rPr>
              <a:t>Major atherosclerotic events: 17</a:t>
            </a:r>
            <a:r>
              <a:rPr lang="el-GR" sz="3200">
                <a:solidFill>
                  <a:srgbClr val="FFFF00"/>
                </a:solidFill>
                <a:latin typeface="Comic Sans MS" pitchFamily="66" charset="0"/>
              </a:rPr>
              <a:t>%</a:t>
            </a:r>
            <a:r>
              <a:rPr lang="en-US" sz="3200">
                <a:solidFill>
                  <a:srgbClr val="FFFF00"/>
                </a:solidFill>
                <a:latin typeface="Comic Sans MS" pitchFamily="66" charset="0"/>
              </a:rPr>
              <a:t> (p=0.0022)</a:t>
            </a:r>
            <a:endParaRPr lang="el-GR" sz="3200">
              <a:solidFill>
                <a:srgbClr val="FFFF00"/>
              </a:solidFill>
              <a:latin typeface="Comic Sans MS" pitchFamily="66" charset="0"/>
            </a:endParaRPr>
          </a:p>
          <a:p>
            <a:pPr algn="just">
              <a:spcBef>
                <a:spcPct val="50000"/>
              </a:spcBef>
              <a:buFont typeface="Wingdings" pitchFamily="2" charset="2"/>
              <a:buChar char="ê"/>
            </a:pPr>
            <a:r>
              <a:rPr lang="en-US" sz="3200">
                <a:solidFill>
                  <a:srgbClr val="FFFF00"/>
                </a:solidFill>
                <a:latin typeface="Comic Sans MS" pitchFamily="66" charset="0"/>
              </a:rPr>
              <a:t> Major vascular events: 15.3</a:t>
            </a:r>
            <a:r>
              <a:rPr lang="el-GR" sz="3200">
                <a:solidFill>
                  <a:srgbClr val="FFFF00"/>
                </a:solidFill>
                <a:latin typeface="Comic Sans MS" pitchFamily="66" charset="0"/>
              </a:rPr>
              <a:t>%</a:t>
            </a:r>
            <a:r>
              <a:rPr lang="en-US" sz="3200">
                <a:solidFill>
                  <a:srgbClr val="FFFF00"/>
                </a:solidFill>
                <a:latin typeface="Comic Sans MS" pitchFamily="66" charset="0"/>
              </a:rPr>
              <a:t> (p=0.0012)</a:t>
            </a:r>
          </a:p>
          <a:p>
            <a:pPr algn="just">
              <a:spcBef>
                <a:spcPct val="50000"/>
              </a:spcBef>
            </a:pPr>
            <a:r>
              <a:rPr lang="en-US" sz="3200">
                <a:solidFill>
                  <a:srgbClr val="FFFF00"/>
                </a:solidFill>
                <a:latin typeface="Comic Sans MS" pitchFamily="66" charset="0"/>
                <a:sym typeface="Wingdings" pitchFamily="2" charset="2"/>
              </a:rPr>
              <a:t>No difference in progression to ESRD</a:t>
            </a:r>
            <a:endParaRPr lang="el-GR" sz="3200">
              <a:solidFill>
                <a:srgbClr val="FFFF00"/>
              </a:solidFill>
              <a:latin typeface="Comic Sans MS" pitchFamily="66" charset="0"/>
            </a:endParaRPr>
          </a:p>
        </p:txBody>
      </p:sp>
      <p:sp>
        <p:nvSpPr>
          <p:cNvPr id="76805" name="AutoShape 4"/>
          <p:cNvSpPr>
            <a:spLocks noChangeArrowheads="1"/>
          </p:cNvSpPr>
          <p:nvPr/>
        </p:nvSpPr>
        <p:spPr bwMode="auto">
          <a:xfrm flipV="1">
            <a:off x="174625" y="1557338"/>
            <a:ext cx="9525000" cy="288925"/>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76806" name="AutoShape 5"/>
          <p:cNvSpPr>
            <a:spLocks noChangeArrowheads="1"/>
          </p:cNvSpPr>
          <p:nvPr/>
        </p:nvSpPr>
        <p:spPr bwMode="auto">
          <a:xfrm flipV="1">
            <a:off x="428625" y="5572125"/>
            <a:ext cx="9525000" cy="288925"/>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ndParaRPr>
          </a:p>
        </p:txBody>
      </p:sp>
      <p:sp>
        <p:nvSpPr>
          <p:cNvPr id="76807" name="7 - Στρογγυλεμένο ορθογώνιο"/>
          <p:cNvSpPr>
            <a:spLocks noChangeArrowheads="1"/>
          </p:cNvSpPr>
          <p:nvPr/>
        </p:nvSpPr>
        <p:spPr bwMode="auto">
          <a:xfrm>
            <a:off x="9175750" y="0"/>
            <a:ext cx="1111250" cy="476250"/>
          </a:xfrm>
          <a:prstGeom prst="roundRect">
            <a:avLst>
              <a:gd name="adj" fmla="val 16667"/>
            </a:avLst>
          </a:prstGeom>
          <a:solidFill>
            <a:schemeClr val="tx2"/>
          </a:solidFill>
          <a:ln w="9525" algn="ctr">
            <a:solidFill>
              <a:schemeClr val="tx1"/>
            </a:solidFill>
            <a:round/>
            <a:headEnd/>
            <a:tailEnd/>
          </a:ln>
        </p:spPr>
        <p:txBody>
          <a:bodyPr/>
          <a:lstStyle/>
          <a:p>
            <a:endParaRPr lang="el-GR">
              <a:solidFill>
                <a:srgbClr val="000000"/>
              </a:solidFill>
            </a:endParaRPr>
          </a:p>
        </p:txBody>
      </p:sp>
      <p:sp>
        <p:nvSpPr>
          <p:cNvPr id="76808" name="7 - Έλλειψη"/>
          <p:cNvSpPr>
            <a:spLocks noChangeArrowheads="1"/>
          </p:cNvSpPr>
          <p:nvPr/>
        </p:nvSpPr>
        <p:spPr bwMode="auto">
          <a:xfrm>
            <a:off x="6643688" y="2857500"/>
            <a:ext cx="1071562" cy="914400"/>
          </a:xfrm>
          <a:prstGeom prst="ellipse">
            <a:avLst/>
          </a:prstGeom>
          <a:noFill/>
          <a:ln w="57150" algn="ctr">
            <a:solidFill>
              <a:srgbClr val="FF0000"/>
            </a:solidFill>
            <a:round/>
            <a:headEnd/>
            <a:tailEnd/>
          </a:ln>
        </p:spPr>
        <p:txBody>
          <a:bodyPr/>
          <a:lstStyle/>
          <a:p>
            <a:endParaRPr lang="el-G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p:cNvPicPr>
            <a:picLocks noChangeAspect="1" noChangeArrowheads="1"/>
          </p:cNvPicPr>
          <p:nvPr/>
        </p:nvPicPr>
        <p:blipFill>
          <a:blip r:embed="rId3"/>
          <a:srcRect/>
          <a:stretch>
            <a:fillRect/>
          </a:stretch>
        </p:blipFill>
        <p:spPr bwMode="auto">
          <a:xfrm>
            <a:off x="0" y="908050"/>
            <a:ext cx="10287000" cy="4897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990600" y="0"/>
            <a:ext cx="8080375" cy="1044575"/>
          </a:xfrm>
          <a:prstGeom prst="rect">
            <a:avLst/>
          </a:prstGeom>
          <a:solidFill>
            <a:schemeClr val="hlink"/>
          </a:solidFill>
          <a:ln w="19050">
            <a:solidFill>
              <a:schemeClr val="tx2"/>
            </a:solidFill>
            <a:miter lim="800000"/>
            <a:headEnd/>
            <a:tailEnd/>
          </a:ln>
          <a:effectLst/>
        </p:spPr>
        <p:txBody>
          <a:bodyPr anchor="ctr"/>
          <a:lstStyle/>
          <a:p>
            <a:pPr>
              <a:defRPr/>
            </a:pPr>
            <a:r>
              <a:rPr lang="el-GR" sz="3200">
                <a:solidFill>
                  <a:srgbClr val="FFFF00"/>
                </a:solidFill>
                <a:latin typeface="Verdana" pitchFamily="34" charset="0"/>
              </a:rPr>
              <a:t> </a:t>
            </a:r>
            <a:r>
              <a:rPr lang="en-US" sz="2800">
                <a:effectLst>
                  <a:outerShdw blurRad="38100" dist="38100" dir="2700000" algn="tl">
                    <a:srgbClr val="000000"/>
                  </a:outerShdw>
                </a:effectLst>
                <a:latin typeface="Verdana" pitchFamily="34" charset="0"/>
              </a:rPr>
              <a:t>GREACE-MetS:</a:t>
            </a:r>
            <a:r>
              <a:rPr lang="en-US" sz="2800">
                <a:solidFill>
                  <a:srgbClr val="FFFF00"/>
                </a:solidFill>
                <a:latin typeface="Verdana" pitchFamily="34" charset="0"/>
              </a:rPr>
              <a:t> </a:t>
            </a:r>
            <a:r>
              <a:rPr lang="el-GR" sz="2800">
                <a:solidFill>
                  <a:srgbClr val="FFFF00"/>
                </a:solidFill>
                <a:effectLst>
                  <a:outerShdw blurRad="38100" dist="38100" dir="2700000" algn="tl">
                    <a:srgbClr val="000000"/>
                  </a:outerShdw>
                </a:effectLst>
                <a:latin typeface="Verdana" pitchFamily="34" charset="0"/>
              </a:rPr>
              <a:t>Time course of change in e-GFR in the two MetS groups </a:t>
            </a:r>
          </a:p>
        </p:txBody>
      </p:sp>
      <p:graphicFrame>
        <p:nvGraphicFramePr>
          <p:cNvPr id="1026" name="Object 2"/>
          <p:cNvGraphicFramePr>
            <a:graphicFrameLocks noChangeAspect="1"/>
          </p:cNvGraphicFramePr>
          <p:nvPr/>
        </p:nvGraphicFramePr>
        <p:xfrm>
          <a:off x="1143000" y="1371600"/>
          <a:ext cx="8077200" cy="4800600"/>
        </p:xfrm>
        <a:graphic>
          <a:graphicData uri="http://schemas.openxmlformats.org/presentationml/2006/ole">
            <p:oleObj spid="_x0000_s325634" name="Γράφημα" r:id="rId4" imgW="6345000" imgH="3240000" progId="Excel.Sheet.8">
              <p:embed/>
            </p:oleObj>
          </a:graphicData>
        </a:graphic>
      </p:graphicFrame>
      <p:sp>
        <p:nvSpPr>
          <p:cNvPr id="89093" name="Rectangle 5"/>
          <p:cNvSpPr>
            <a:spLocks noChangeArrowheads="1"/>
          </p:cNvSpPr>
          <p:nvPr/>
        </p:nvSpPr>
        <p:spPr bwMode="auto">
          <a:xfrm>
            <a:off x="3184525" y="6521450"/>
            <a:ext cx="7180263" cy="338138"/>
          </a:xfrm>
          <a:prstGeom prst="rect">
            <a:avLst/>
          </a:prstGeom>
          <a:noFill/>
          <a:ln w="9525">
            <a:noFill/>
            <a:miter lim="800000"/>
            <a:headEnd/>
            <a:tailEnd/>
          </a:ln>
          <a:effectLst/>
        </p:spPr>
        <p:txBody>
          <a:bodyPr wrap="none">
            <a:spAutoFit/>
          </a:bodyPr>
          <a:lstStyle/>
          <a:p>
            <a:pPr eaLnBrk="0" hangingPunct="0">
              <a:defRPr/>
            </a:pPr>
            <a:r>
              <a:rPr lang="en-US" sz="1600">
                <a:effectLst>
                  <a:outerShdw blurRad="38100" dist="38100" dir="2700000" algn="tl">
                    <a:srgbClr val="000000"/>
                  </a:outerShdw>
                </a:effectLst>
                <a:latin typeface="Verdana" pitchFamily="34" charset="0"/>
              </a:rPr>
              <a:t>Athyros VG, et al: Nephrol Dial Transplant 2007;22: </a:t>
            </a:r>
            <a:r>
              <a:rPr lang="el-GR" sz="1600">
                <a:effectLst>
                  <a:outerShdw blurRad="38100" dist="38100" dir="2700000" algn="tl">
                    <a:srgbClr val="000000"/>
                  </a:outerShdw>
                </a:effectLst>
                <a:latin typeface="Verdana" pitchFamily="34" charset="0"/>
              </a:rPr>
              <a:t>118-127</a:t>
            </a: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Box 1"/>
          <p:cNvSpPr txBox="1">
            <a:spLocks noChangeArrowheads="1"/>
          </p:cNvSpPr>
          <p:nvPr/>
        </p:nvSpPr>
        <p:spPr bwMode="auto">
          <a:xfrm>
            <a:off x="174625" y="2205038"/>
            <a:ext cx="9937750" cy="954107"/>
          </a:xfrm>
          <a:prstGeom prst="rect">
            <a:avLst/>
          </a:prstGeom>
          <a:noFill/>
          <a:ln w="9525">
            <a:noFill/>
            <a:miter lim="800000"/>
            <a:headEnd/>
            <a:tailEnd/>
          </a:ln>
        </p:spPr>
        <p:txBody>
          <a:bodyPr>
            <a:spAutoFit/>
          </a:bodyPr>
          <a:lstStyle/>
          <a:p>
            <a:pPr algn="ctr"/>
            <a:r>
              <a:rPr lang="el-GR" sz="2800" b="1" dirty="0" smtClean="0">
                <a:solidFill>
                  <a:srgbClr val="FFFFFF"/>
                </a:solidFill>
                <a:latin typeface="Comic Sans MS" pitchFamily="66" charset="0"/>
                <a:ea typeface="ＭＳ Ｐゴシック" pitchFamily="34" charset="-128"/>
              </a:rPr>
              <a:t>Άνδρας 60 </a:t>
            </a:r>
            <a:r>
              <a:rPr lang="el-GR" sz="2800" b="1" dirty="0">
                <a:solidFill>
                  <a:srgbClr val="FFFFFF"/>
                </a:solidFill>
                <a:latin typeface="Comic Sans MS" pitchFamily="66" charset="0"/>
                <a:ea typeface="ＭＳ Ｐゴシック" pitchFamily="34" charset="-128"/>
              </a:rPr>
              <a:t>ετών, καπνιστής, ΑΠ 140/90 </a:t>
            </a:r>
            <a:r>
              <a:rPr lang="en-US" sz="2800" b="1" dirty="0">
                <a:solidFill>
                  <a:srgbClr val="FFFFFF"/>
                </a:solidFill>
                <a:latin typeface="Comic Sans MS" pitchFamily="66" charset="0"/>
                <a:ea typeface="ＭＳ Ｐゴシック" pitchFamily="34" charset="-128"/>
              </a:rPr>
              <a:t>mmHg </a:t>
            </a:r>
            <a:r>
              <a:rPr lang="el-GR" sz="2800" b="1" dirty="0">
                <a:solidFill>
                  <a:srgbClr val="FFFFFF"/>
                </a:solidFill>
                <a:latin typeface="Comic Sans MS" pitchFamily="66" charset="0"/>
                <a:ea typeface="ＭＳ Ｐゴシック" pitchFamily="34" charset="-128"/>
              </a:rPr>
              <a:t>έχει</a:t>
            </a:r>
            <a:r>
              <a:rPr lang="en-US" sz="2800" b="1" dirty="0">
                <a:solidFill>
                  <a:srgbClr val="FFFFFF"/>
                </a:solidFill>
                <a:latin typeface="Comic Sans MS" pitchFamily="66" charset="0"/>
                <a:ea typeface="ＭＳ Ｐゴシック" pitchFamily="34" charset="-128"/>
              </a:rPr>
              <a:t> </a:t>
            </a:r>
            <a:r>
              <a:rPr lang="el-GR" sz="2800" b="1" dirty="0">
                <a:solidFill>
                  <a:srgbClr val="FFFF00"/>
                </a:solidFill>
                <a:latin typeface="Comic Sans MS" pitchFamily="66" charset="0"/>
                <a:ea typeface="ＭＳ Ｐゴシック" pitchFamily="34" charset="-128"/>
              </a:rPr>
              <a:t>Τ</a:t>
            </a:r>
            <a:r>
              <a:rPr lang="en-US" sz="2800" b="1" dirty="0">
                <a:solidFill>
                  <a:srgbClr val="FFFF00"/>
                </a:solidFill>
                <a:latin typeface="Comic Sans MS" pitchFamily="66" charset="0"/>
                <a:ea typeface="ＭＳ Ｐゴシック" pitchFamily="34" charset="-128"/>
              </a:rPr>
              <a:t>CHOL 200 </a:t>
            </a:r>
            <a:r>
              <a:rPr lang="en-US" sz="2800" b="1" dirty="0" smtClean="0">
                <a:solidFill>
                  <a:srgbClr val="FFFF00"/>
                </a:solidFill>
                <a:latin typeface="Comic Sans MS" pitchFamily="66" charset="0"/>
                <a:ea typeface="ＭＳ Ｐゴシック" pitchFamily="34" charset="-128"/>
              </a:rPr>
              <a:t>mg/</a:t>
            </a:r>
            <a:r>
              <a:rPr lang="en-US" sz="2800" b="1" dirty="0" err="1" smtClean="0">
                <a:solidFill>
                  <a:srgbClr val="FFFF00"/>
                </a:solidFill>
                <a:latin typeface="Comic Sans MS" pitchFamily="66" charset="0"/>
                <a:ea typeface="ＭＳ Ｐゴシック" pitchFamily="34" charset="-128"/>
              </a:rPr>
              <a:t>dL</a:t>
            </a:r>
            <a:endParaRPr lang="el-GR" sz="2800" b="1" dirty="0">
              <a:solidFill>
                <a:srgbClr val="FFFFFF"/>
              </a:solidFill>
              <a:latin typeface="Comic Sans MS" pitchFamily="66" charset="0"/>
              <a:ea typeface="ＭＳ Ｐゴシック" pitchFamily="34" charset="-128"/>
            </a:endParaRPr>
          </a:p>
        </p:txBody>
      </p:sp>
      <p:sp>
        <p:nvSpPr>
          <p:cNvPr id="205827" name="TextBox 2"/>
          <p:cNvSpPr txBox="1">
            <a:spLocks noChangeArrowheads="1"/>
          </p:cNvSpPr>
          <p:nvPr/>
        </p:nvSpPr>
        <p:spPr bwMode="auto">
          <a:xfrm>
            <a:off x="0" y="571500"/>
            <a:ext cx="10287000" cy="579438"/>
          </a:xfrm>
          <a:prstGeom prst="rect">
            <a:avLst/>
          </a:prstGeom>
          <a:noFill/>
          <a:ln w="9525">
            <a:noFill/>
            <a:miter lim="800000"/>
            <a:headEnd/>
            <a:tailEnd/>
          </a:ln>
        </p:spPr>
        <p:txBody>
          <a:bodyPr>
            <a:spAutoFit/>
          </a:bodyPr>
          <a:lstStyle/>
          <a:p>
            <a:pPr algn="ctr"/>
            <a:r>
              <a:rPr lang="el-GR" sz="3200" b="1" dirty="0">
                <a:solidFill>
                  <a:srgbClr val="FFFF00"/>
                </a:solidFill>
                <a:latin typeface="Comic Sans MS" pitchFamily="66" charset="0"/>
                <a:ea typeface="ＭＳ Ｐゴシック" pitchFamily="34" charset="-128"/>
              </a:rPr>
              <a:t>ΚΛΙΝΙΚΟ ΠΕΡΙΣΤΑΤΙΚΟ</a:t>
            </a:r>
            <a:r>
              <a:rPr lang="en-US" sz="3200" b="1" dirty="0">
                <a:solidFill>
                  <a:srgbClr val="FFFF00"/>
                </a:solidFill>
                <a:latin typeface="Comic Sans MS" pitchFamily="66" charset="0"/>
                <a:ea typeface="ＭＳ Ｐゴシック" pitchFamily="34" charset="-128"/>
              </a:rPr>
              <a:t> </a:t>
            </a:r>
            <a:endParaRPr lang="el-GR" sz="3200" b="1" dirty="0">
              <a:solidFill>
                <a:srgbClr val="FFFF00"/>
              </a:solidFill>
              <a:latin typeface="Comic Sans MS" pitchFamily="66" charset="0"/>
              <a:ea typeface="ＭＳ Ｐゴシック" pitchFamily="34" charset="-128"/>
            </a:endParaRPr>
          </a:p>
        </p:txBody>
      </p:sp>
      <p:sp>
        <p:nvSpPr>
          <p:cNvPr id="4" name="Rounded Rectangle 3"/>
          <p:cNvSpPr/>
          <p:nvPr/>
        </p:nvSpPr>
        <p:spPr>
          <a:xfrm>
            <a:off x="142875" y="1916113"/>
            <a:ext cx="10001250" cy="2089150"/>
          </a:xfrm>
          <a:prstGeom prst="roundRect">
            <a:avLst/>
          </a:prstGeom>
          <a:noFill/>
          <a:ln w="698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800">
              <a:solidFill>
                <a:srgbClr val="FFFFFF"/>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92" name="Group 44"/>
          <p:cNvGraphicFramePr>
            <a:graphicFrameLocks noGrp="1"/>
          </p:cNvGraphicFramePr>
          <p:nvPr/>
        </p:nvGraphicFramePr>
        <p:xfrm>
          <a:off x="300038" y="1587500"/>
          <a:ext cx="9712325" cy="3322639"/>
        </p:xfrm>
        <a:graphic>
          <a:graphicData uri="http://schemas.openxmlformats.org/drawingml/2006/table">
            <a:tbl>
              <a:tblPr/>
              <a:tblGrid>
                <a:gridCol w="5280025"/>
                <a:gridCol w="2085975"/>
                <a:gridCol w="2346325"/>
              </a:tblGrid>
              <a:tr h="762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FFFF"/>
                          </a:solidFill>
                          <a:effectLst/>
                          <a:latin typeface="Arial" charset="0"/>
                        </a:rPr>
                        <a:t/>
                      </a:r>
                      <a:br>
                        <a:rPr kumimoji="0" lang="en-US" sz="2200" b="1" i="0" u="none" strike="noStrike" cap="none" normalizeH="0" baseline="0" smtClean="0">
                          <a:ln>
                            <a:noFill/>
                          </a:ln>
                          <a:solidFill>
                            <a:srgbClr val="00FFFF"/>
                          </a:solidFill>
                          <a:effectLst/>
                          <a:latin typeface="Arial" charset="0"/>
                        </a:rPr>
                      </a:br>
                      <a:r>
                        <a:rPr kumimoji="0" lang="en-US" sz="2200" b="1" i="0" u="none" strike="noStrike" cap="none" normalizeH="0" baseline="0" smtClean="0">
                          <a:ln>
                            <a:noFill/>
                          </a:ln>
                          <a:solidFill>
                            <a:srgbClr val="00FFFF"/>
                          </a:solidFill>
                          <a:effectLst/>
                          <a:latin typeface="Arial" charset="0"/>
                        </a:rPr>
                        <a:t>Drug</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9900"/>
                          </a:solidFill>
                          <a:effectLst/>
                          <a:latin typeface="Arial" charset="0"/>
                        </a:rPr>
                        <a:t>Dose, </a:t>
                      </a:r>
                      <a:br>
                        <a:rPr kumimoji="0" lang="en-US" sz="2200" b="1" i="0" u="none" strike="noStrike" cap="none" normalizeH="0" baseline="0" smtClean="0">
                          <a:ln>
                            <a:noFill/>
                          </a:ln>
                          <a:solidFill>
                            <a:srgbClr val="FF9900"/>
                          </a:solidFill>
                          <a:effectLst/>
                          <a:latin typeface="Arial" charset="0"/>
                        </a:rPr>
                      </a:br>
                      <a:r>
                        <a:rPr kumimoji="0" lang="en-US" sz="2200" b="1" i="0" u="none" strike="noStrike" cap="none" normalizeH="0" baseline="0" smtClean="0">
                          <a:ln>
                            <a:noFill/>
                          </a:ln>
                          <a:solidFill>
                            <a:srgbClr val="FF9900"/>
                          </a:solidFill>
                          <a:effectLst/>
                          <a:latin typeface="Arial" charset="0"/>
                        </a:rPr>
                        <a:t>mg/d</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CC33"/>
                          </a:solidFill>
                          <a:effectLst/>
                          <a:latin typeface="Arial" charset="0"/>
                        </a:rPr>
                        <a:t>LDL Reduction, %</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26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FFFF"/>
                          </a:solidFill>
                          <a:effectLst/>
                          <a:latin typeface="Arial" charset="0"/>
                        </a:rPr>
                        <a:t>Atorvastatin</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9900"/>
                          </a:solidFill>
                          <a:effectLst/>
                          <a:latin typeface="Arial" charset="0"/>
                        </a:rPr>
                        <a:t>10 </a:t>
                      </a:r>
                      <a:r>
                        <a:rPr kumimoji="0" lang="en-US" sz="2200" b="1" i="0" u="none" strike="noStrike" cap="none" normalizeH="0" baseline="0" smtClean="0">
                          <a:ln>
                            <a:noFill/>
                          </a:ln>
                          <a:solidFill>
                            <a:schemeClr val="bg1"/>
                          </a:solidFill>
                          <a:effectLst/>
                          <a:latin typeface="Arial" charset="0"/>
                          <a:cs typeface="Arial" charset="0"/>
                        </a:rPr>
                        <a:t>†</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CC33"/>
                          </a:solidFill>
                          <a:effectLst/>
                          <a:latin typeface="Arial" charset="0"/>
                        </a:rPr>
                        <a:t>39</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26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FFFF"/>
                          </a:solidFill>
                          <a:effectLst/>
                          <a:latin typeface="Arial" charset="0"/>
                        </a:rPr>
                        <a:t>Lovastatin</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9900"/>
                          </a:solidFill>
                          <a:effectLst/>
                          <a:latin typeface="Arial" charset="0"/>
                        </a:rPr>
                        <a:t>40 </a:t>
                      </a:r>
                      <a:r>
                        <a:rPr kumimoji="0" lang="en-US" sz="2200" b="1" i="0" u="none" strike="noStrike" cap="none" normalizeH="0" baseline="0" smtClean="0">
                          <a:ln>
                            <a:noFill/>
                          </a:ln>
                          <a:solidFill>
                            <a:schemeClr val="bg1"/>
                          </a:solidFill>
                          <a:effectLst/>
                          <a:latin typeface="Arial" charset="0"/>
                          <a:cs typeface="Arial" charset="0"/>
                        </a:rPr>
                        <a:t>†</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CC33"/>
                          </a:solidFill>
                          <a:effectLst/>
                          <a:latin typeface="Arial" charset="0"/>
                        </a:rPr>
                        <a:t>31</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26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FFFF"/>
                          </a:solidFill>
                          <a:effectLst/>
                          <a:latin typeface="Arial" charset="0"/>
                        </a:rPr>
                        <a:t>Pravastatin</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9900"/>
                          </a:solidFill>
                          <a:effectLst/>
                          <a:latin typeface="Arial" charset="0"/>
                          <a:cs typeface="Arial" charset="0"/>
                        </a:rPr>
                        <a:t>40 </a:t>
                      </a:r>
                      <a:r>
                        <a:rPr kumimoji="0" lang="en-US" sz="2200" b="1" i="0" u="none" strike="noStrike" cap="none" normalizeH="0" baseline="0" smtClean="0">
                          <a:ln>
                            <a:noFill/>
                          </a:ln>
                          <a:solidFill>
                            <a:schemeClr val="bg1"/>
                          </a:solidFill>
                          <a:effectLst/>
                          <a:latin typeface="Arial" charset="0"/>
                          <a:cs typeface="Arial" charset="0"/>
                        </a:rPr>
                        <a:t>†</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CC33"/>
                          </a:solidFill>
                          <a:effectLst/>
                          <a:latin typeface="Arial" charset="0"/>
                          <a:cs typeface="Arial" charset="0"/>
                        </a:rPr>
                        <a:t>34</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26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FFFF"/>
                          </a:solidFill>
                          <a:effectLst/>
                          <a:latin typeface="Arial" charset="0"/>
                        </a:rPr>
                        <a:t>Simvastatin</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9900"/>
                          </a:solidFill>
                          <a:effectLst/>
                          <a:latin typeface="Arial" charset="0"/>
                          <a:cs typeface="Arial" charset="0"/>
                        </a:rPr>
                        <a:t>20-40 </a:t>
                      </a:r>
                      <a:r>
                        <a:rPr kumimoji="0" lang="en-US" sz="2200" b="1" i="0" u="none" strike="noStrike" cap="none" normalizeH="0" baseline="0" smtClean="0">
                          <a:ln>
                            <a:noFill/>
                          </a:ln>
                          <a:solidFill>
                            <a:schemeClr val="bg1"/>
                          </a:solidFill>
                          <a:effectLst/>
                          <a:latin typeface="Arial" charset="0"/>
                          <a:cs typeface="Arial" charset="0"/>
                        </a:rPr>
                        <a:t>†</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CC33"/>
                          </a:solidFill>
                          <a:effectLst/>
                          <a:latin typeface="Arial" charset="0"/>
                          <a:cs typeface="Arial" charset="0"/>
                        </a:rPr>
                        <a:t>35-41</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26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FFFF"/>
                          </a:solidFill>
                          <a:effectLst/>
                          <a:latin typeface="Arial" charset="0"/>
                          <a:sym typeface="Symbol" pitchFamily="18" charset="2"/>
                        </a:rPr>
                        <a:t>Fluvastatin</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9900"/>
                          </a:solidFill>
                          <a:effectLst/>
                          <a:latin typeface="Arial" charset="0"/>
                          <a:cs typeface="Arial" charset="0"/>
                        </a:rPr>
                        <a:t>40-80</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CC33"/>
                          </a:solidFill>
                          <a:effectLst/>
                          <a:latin typeface="Arial" charset="0"/>
                          <a:cs typeface="Arial" charset="0"/>
                        </a:rPr>
                        <a:t>25-35</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26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FFFF"/>
                          </a:solidFill>
                          <a:effectLst/>
                          <a:latin typeface="Arial" charset="0"/>
                          <a:sym typeface="Symbol" pitchFamily="18" charset="2"/>
                        </a:rPr>
                        <a:t>Rosuvastatin</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9900"/>
                          </a:solidFill>
                          <a:effectLst/>
                          <a:latin typeface="Arial" charset="0"/>
                          <a:cs typeface="Arial" charset="0"/>
                        </a:rPr>
                        <a:t>5-10 </a:t>
                      </a:r>
                      <a:r>
                        <a:rPr kumimoji="0" lang="en-US" sz="2200" b="1" i="0" u="none" strike="noStrike" cap="none" normalizeH="0" baseline="0" smtClean="0">
                          <a:ln>
                            <a:noFill/>
                          </a:ln>
                          <a:solidFill>
                            <a:schemeClr val="bg1"/>
                          </a:solidFill>
                          <a:effectLst/>
                          <a:latin typeface="Arial" charset="0"/>
                          <a:cs typeface="Arial" charset="0"/>
                        </a:rPr>
                        <a:t>‡</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33CC33"/>
                          </a:solidFill>
                          <a:effectLst/>
                          <a:latin typeface="Arial" charset="0"/>
                          <a:cs typeface="Arial" charset="0"/>
                        </a:rPr>
                        <a:t>39-45</a:t>
                      </a:r>
                    </a:p>
                  </a:txBody>
                  <a:tcPr marT="45724" marB="4572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96644" name="Rectangle 36"/>
          <p:cNvSpPr>
            <a:spLocks noChangeArrowheads="1"/>
          </p:cNvSpPr>
          <p:nvPr/>
        </p:nvSpPr>
        <p:spPr bwMode="auto">
          <a:xfrm>
            <a:off x="0" y="247650"/>
            <a:ext cx="10287000" cy="1282700"/>
          </a:xfrm>
          <a:prstGeom prst="rect">
            <a:avLst/>
          </a:prstGeom>
          <a:noFill/>
          <a:ln w="9525">
            <a:noFill/>
            <a:miter lim="800000"/>
            <a:headEnd/>
            <a:tailEnd/>
          </a:ln>
        </p:spPr>
        <p:txBody>
          <a:bodyPr>
            <a:spAutoFit/>
          </a:bodyPr>
          <a:lstStyle/>
          <a:p>
            <a:pPr algn="ctr"/>
            <a:r>
              <a:rPr lang="en-US" sz="2600" b="1">
                <a:solidFill>
                  <a:srgbClr val="FFFF00"/>
                </a:solidFill>
                <a:latin typeface="Arial" pitchFamily="34" charset="0"/>
              </a:rPr>
              <a:t>Doses of Currently Available Statins Required </a:t>
            </a:r>
            <a:br>
              <a:rPr lang="en-US" sz="2600" b="1">
                <a:solidFill>
                  <a:srgbClr val="FFFF00"/>
                </a:solidFill>
                <a:latin typeface="Arial" pitchFamily="34" charset="0"/>
              </a:rPr>
            </a:br>
            <a:r>
              <a:rPr lang="en-US" sz="2600" b="1">
                <a:solidFill>
                  <a:srgbClr val="FFFF00"/>
                </a:solidFill>
                <a:latin typeface="Arial" pitchFamily="34" charset="0"/>
              </a:rPr>
              <a:t>to Attain an Approximate 30% to 40% Reduction </a:t>
            </a:r>
            <a:br>
              <a:rPr lang="en-US" sz="2600" b="1">
                <a:solidFill>
                  <a:srgbClr val="FFFF00"/>
                </a:solidFill>
                <a:latin typeface="Arial" pitchFamily="34" charset="0"/>
              </a:rPr>
            </a:br>
            <a:r>
              <a:rPr lang="en-US" sz="2600" b="1">
                <a:solidFill>
                  <a:srgbClr val="FFFF00"/>
                </a:solidFill>
                <a:latin typeface="Arial" pitchFamily="34" charset="0"/>
              </a:rPr>
              <a:t>of LDL-C Levels (Standard Doses)</a:t>
            </a:r>
          </a:p>
        </p:txBody>
      </p:sp>
      <p:sp>
        <p:nvSpPr>
          <p:cNvPr id="196645" name="Text Box 37"/>
          <p:cNvSpPr txBox="1">
            <a:spLocks noChangeArrowheads="1"/>
          </p:cNvSpPr>
          <p:nvPr/>
        </p:nvSpPr>
        <p:spPr bwMode="auto">
          <a:xfrm>
            <a:off x="4543425" y="6553200"/>
            <a:ext cx="5743575" cy="274638"/>
          </a:xfrm>
          <a:prstGeom prst="rect">
            <a:avLst/>
          </a:prstGeom>
          <a:noFill/>
          <a:ln w="9525">
            <a:noFill/>
            <a:miter lim="800000"/>
            <a:headEnd/>
            <a:tailEnd/>
          </a:ln>
        </p:spPr>
        <p:txBody>
          <a:bodyPr>
            <a:spAutoFit/>
          </a:bodyPr>
          <a:lstStyle/>
          <a:p>
            <a:pPr algn="r">
              <a:spcBef>
                <a:spcPct val="50000"/>
              </a:spcBef>
            </a:pPr>
            <a:r>
              <a:rPr lang="en-US" sz="1200" b="1">
                <a:solidFill>
                  <a:schemeClr val="bg1"/>
                </a:solidFill>
                <a:latin typeface="Arial" pitchFamily="34" charset="0"/>
              </a:rPr>
              <a:t>Grundy, S. et al., </a:t>
            </a:r>
            <a:r>
              <a:rPr lang="en-US" sz="1200" b="1" i="1">
                <a:solidFill>
                  <a:schemeClr val="bg1"/>
                </a:solidFill>
                <a:latin typeface="Arial" pitchFamily="34" charset="0"/>
              </a:rPr>
              <a:t>Circulation </a:t>
            </a:r>
            <a:r>
              <a:rPr lang="en-US" sz="1200" b="1">
                <a:solidFill>
                  <a:schemeClr val="bg1"/>
                </a:solidFill>
                <a:latin typeface="Arial" pitchFamily="34" charset="0"/>
              </a:rPr>
              <a:t>2004;110:227-39.</a:t>
            </a:r>
          </a:p>
        </p:txBody>
      </p:sp>
      <p:sp>
        <p:nvSpPr>
          <p:cNvPr id="196646" name="Text Box 38"/>
          <p:cNvSpPr txBox="1">
            <a:spLocks noChangeArrowheads="1"/>
          </p:cNvSpPr>
          <p:nvPr/>
        </p:nvSpPr>
        <p:spPr bwMode="auto">
          <a:xfrm>
            <a:off x="665163" y="4949825"/>
            <a:ext cx="7943850" cy="1587500"/>
          </a:xfrm>
          <a:prstGeom prst="rect">
            <a:avLst/>
          </a:prstGeom>
          <a:noFill/>
          <a:ln w="9525">
            <a:noFill/>
            <a:miter lim="800000"/>
            <a:headEnd/>
            <a:tailEnd/>
          </a:ln>
        </p:spPr>
        <p:txBody>
          <a:bodyPr wrap="none">
            <a:spAutoFit/>
          </a:bodyPr>
          <a:lstStyle/>
          <a:p>
            <a:r>
              <a:rPr lang="en-US" sz="1800" b="1">
                <a:solidFill>
                  <a:schemeClr val="bg1"/>
                </a:solidFill>
                <a:latin typeface="Arial" pitchFamily="34" charset="0"/>
                <a:cs typeface="Arial" pitchFamily="34" charset="0"/>
              </a:rPr>
              <a:t>†</a:t>
            </a:r>
            <a:r>
              <a:rPr lang="en-US" sz="1800" b="1">
                <a:solidFill>
                  <a:schemeClr val="bg1"/>
                </a:solidFill>
                <a:latin typeface="Arial" pitchFamily="34" charset="0"/>
              </a:rPr>
              <a:t> All of these are available at doses up to 80 mg.  For every doubling </a:t>
            </a:r>
            <a:br>
              <a:rPr lang="en-US" sz="1800" b="1">
                <a:solidFill>
                  <a:schemeClr val="bg1"/>
                </a:solidFill>
                <a:latin typeface="Arial" pitchFamily="34" charset="0"/>
              </a:rPr>
            </a:br>
            <a:r>
              <a:rPr lang="en-US" sz="1800" b="1">
                <a:solidFill>
                  <a:schemeClr val="bg1"/>
                </a:solidFill>
                <a:latin typeface="Arial" pitchFamily="34" charset="0"/>
              </a:rPr>
              <a:t>of the dose above the standard dose, an approximate 6% decrease </a:t>
            </a:r>
            <a:br>
              <a:rPr lang="en-US" sz="1800" b="1">
                <a:solidFill>
                  <a:schemeClr val="bg1"/>
                </a:solidFill>
                <a:latin typeface="Arial" pitchFamily="34" charset="0"/>
              </a:rPr>
            </a:br>
            <a:r>
              <a:rPr lang="en-US" sz="1800" b="1">
                <a:solidFill>
                  <a:schemeClr val="bg1"/>
                </a:solidFill>
                <a:latin typeface="Arial" pitchFamily="34" charset="0"/>
              </a:rPr>
              <a:t>in LDL-C level can be obtained.</a:t>
            </a:r>
          </a:p>
          <a:p>
            <a:endParaRPr lang="en-US" sz="800" b="1">
              <a:solidFill>
                <a:schemeClr val="bg1"/>
              </a:solidFill>
              <a:latin typeface="Arial" pitchFamily="34" charset="0"/>
            </a:endParaRPr>
          </a:p>
          <a:p>
            <a:r>
              <a:rPr lang="en-US" sz="1800" b="1">
                <a:solidFill>
                  <a:schemeClr val="bg1"/>
                </a:solidFill>
                <a:latin typeface="Arial" pitchFamily="34" charset="0"/>
                <a:cs typeface="Arial" pitchFamily="34" charset="0"/>
              </a:rPr>
              <a:t>‡ For rosuvastatin, doses available up to 40 mg; the efficacy for 5 mg </a:t>
            </a:r>
            <a:br>
              <a:rPr lang="en-US" sz="1800" b="1">
                <a:solidFill>
                  <a:schemeClr val="bg1"/>
                </a:solidFill>
                <a:latin typeface="Arial" pitchFamily="34" charset="0"/>
                <a:cs typeface="Arial" pitchFamily="34" charset="0"/>
              </a:rPr>
            </a:br>
            <a:r>
              <a:rPr lang="en-US" sz="1800" b="1">
                <a:solidFill>
                  <a:schemeClr val="bg1"/>
                </a:solidFill>
                <a:latin typeface="Arial" pitchFamily="34" charset="0"/>
                <a:cs typeface="Arial" pitchFamily="34" charset="0"/>
              </a:rPr>
              <a:t>is estimated by subtracting 6% from the FDA reported efficacy at 10 mg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0" y="0"/>
            <a:ext cx="10039350" cy="1190625"/>
          </a:xfrm>
          <a:prstGeom prst="rect">
            <a:avLst/>
          </a:prstGeom>
          <a:noFill/>
          <a:ln w="9525">
            <a:noFill/>
            <a:miter lim="800000"/>
            <a:headEnd/>
            <a:tailEnd/>
          </a:ln>
          <a:effectLst/>
        </p:spPr>
        <p:txBody>
          <a:bodyPr>
            <a:spAutoFit/>
          </a:bodyPr>
          <a:lstStyle/>
          <a:p>
            <a:pPr algn="ctr"/>
            <a:r>
              <a:rPr lang="en-US" sz="3600" b="1">
                <a:solidFill>
                  <a:srgbClr val="FFCCCC"/>
                </a:solidFill>
                <a:latin typeface="Comic Sans MS" pitchFamily="66" charset="0"/>
              </a:rPr>
              <a:t>AHA 2006 Diet And Lifestyle </a:t>
            </a:r>
          </a:p>
          <a:p>
            <a:pPr algn="ctr"/>
            <a:r>
              <a:rPr lang="en-US" sz="3600" b="1">
                <a:solidFill>
                  <a:srgbClr val="FFCCCC"/>
                </a:solidFill>
                <a:latin typeface="Comic Sans MS" pitchFamily="66" charset="0"/>
              </a:rPr>
              <a:t>Recommendations for CVD Risk Reduction</a:t>
            </a:r>
            <a:endParaRPr lang="el-GR" sz="3600" b="1">
              <a:solidFill>
                <a:srgbClr val="FFCCCC"/>
              </a:solidFill>
              <a:latin typeface="Comic Sans MS" pitchFamily="66" charset="0"/>
            </a:endParaRPr>
          </a:p>
        </p:txBody>
      </p:sp>
      <p:pic>
        <p:nvPicPr>
          <p:cNvPr id="133123" name="Picture 3" descr="BD21328_"/>
          <p:cNvPicPr>
            <a:picLocks noChangeAspect="1" noChangeArrowheads="1"/>
          </p:cNvPicPr>
          <p:nvPr/>
        </p:nvPicPr>
        <p:blipFill>
          <a:blip r:embed="rId2"/>
          <a:srcRect/>
          <a:stretch>
            <a:fillRect/>
          </a:stretch>
        </p:blipFill>
        <p:spPr bwMode="auto">
          <a:xfrm>
            <a:off x="0" y="1066800"/>
            <a:ext cx="10287000" cy="152400"/>
          </a:xfrm>
          <a:prstGeom prst="rect">
            <a:avLst/>
          </a:prstGeom>
          <a:noFill/>
        </p:spPr>
      </p:pic>
      <p:sp>
        <p:nvSpPr>
          <p:cNvPr id="133124" name="Text Box 4"/>
          <p:cNvSpPr txBox="1">
            <a:spLocks noChangeArrowheads="1"/>
          </p:cNvSpPr>
          <p:nvPr/>
        </p:nvSpPr>
        <p:spPr bwMode="auto">
          <a:xfrm>
            <a:off x="60325" y="1143000"/>
            <a:ext cx="10226675" cy="5260975"/>
          </a:xfrm>
          <a:prstGeom prst="rect">
            <a:avLst/>
          </a:prstGeom>
          <a:noFill/>
          <a:ln w="9525">
            <a:noFill/>
            <a:miter lim="800000"/>
            <a:headEnd/>
            <a:tailEnd/>
          </a:ln>
          <a:effectLst/>
        </p:spPr>
        <p:txBody>
          <a:bodyPr>
            <a:spAutoFit/>
          </a:bodyPr>
          <a:lstStyle/>
          <a:p>
            <a:pPr marL="357188" indent="-357188" algn="just">
              <a:lnSpc>
                <a:spcPct val="110000"/>
              </a:lnSpc>
              <a:buFontTx/>
              <a:buBlip>
                <a:blip r:embed="rId3"/>
              </a:buBlip>
            </a:pPr>
            <a:r>
              <a:rPr lang="el-GR" sz="2800" b="1">
                <a:solidFill>
                  <a:srgbClr val="99FFCC"/>
                </a:solidFill>
                <a:latin typeface="Comic Sans MS" pitchFamily="66" charset="0"/>
              </a:rPr>
              <a:t>Μειωμένη πρόσληψη θερμίδων και σωματική </a:t>
            </a:r>
            <a:r>
              <a:rPr lang="en-US" sz="2800" b="1">
                <a:solidFill>
                  <a:srgbClr val="99FFCC"/>
                </a:solidFill>
                <a:latin typeface="Comic Sans MS" pitchFamily="66" charset="0"/>
              </a:rPr>
              <a:t>  </a:t>
            </a:r>
            <a:r>
              <a:rPr lang="el-GR" sz="2800" b="1">
                <a:solidFill>
                  <a:srgbClr val="99FFCC"/>
                </a:solidFill>
                <a:latin typeface="Comic Sans MS" pitchFamily="66" charset="0"/>
              </a:rPr>
              <a:t>δραστηριότητα ( </a:t>
            </a:r>
            <a:r>
              <a:rPr lang="en-US" sz="2800" b="1" u="sng">
                <a:solidFill>
                  <a:srgbClr val="99FFCC"/>
                </a:solidFill>
                <a:latin typeface="Comic Sans MS" pitchFamily="66" charset="0"/>
              </a:rPr>
              <a:t>&gt;</a:t>
            </a:r>
            <a:r>
              <a:rPr lang="en-US" sz="2800" b="1">
                <a:solidFill>
                  <a:srgbClr val="99FFCC"/>
                </a:solidFill>
                <a:latin typeface="Comic Sans MS" pitchFamily="66" charset="0"/>
              </a:rPr>
              <a:t> 30‘/</a:t>
            </a:r>
            <a:r>
              <a:rPr lang="el-GR" sz="2800" b="1">
                <a:solidFill>
                  <a:srgbClr val="99FFCC"/>
                </a:solidFill>
                <a:latin typeface="Comic Sans MS" pitchFamily="66" charset="0"/>
              </a:rPr>
              <a:t>ημέρα )</a:t>
            </a:r>
            <a:endParaRPr lang="el-GR" sz="2800" b="1" u="sng">
              <a:solidFill>
                <a:srgbClr val="99FFCC"/>
              </a:solidFill>
              <a:latin typeface="Comic Sans MS" pitchFamily="66" charset="0"/>
            </a:endParaRPr>
          </a:p>
          <a:p>
            <a:pPr marL="357188" indent="-357188" algn="just">
              <a:lnSpc>
                <a:spcPct val="110000"/>
              </a:lnSpc>
              <a:buFontTx/>
              <a:buBlip>
                <a:blip r:embed="rId3"/>
              </a:buBlip>
            </a:pPr>
            <a:r>
              <a:rPr lang="el-GR" sz="2800" b="1">
                <a:solidFill>
                  <a:srgbClr val="99FFCC"/>
                </a:solidFill>
                <a:latin typeface="Comic Sans MS" pitchFamily="66" charset="0"/>
              </a:rPr>
              <a:t>Δίαιτα πλούσια σε φρούτα και λαχανικά</a:t>
            </a:r>
          </a:p>
          <a:p>
            <a:pPr marL="357188" indent="-357188" algn="just">
              <a:lnSpc>
                <a:spcPct val="110000"/>
              </a:lnSpc>
              <a:buFontTx/>
              <a:buBlip>
                <a:blip r:embed="rId3"/>
              </a:buBlip>
            </a:pPr>
            <a:r>
              <a:rPr lang="el-GR" sz="2800" b="1">
                <a:solidFill>
                  <a:srgbClr val="99FFCC"/>
                </a:solidFill>
                <a:latin typeface="Comic Sans MS" pitchFamily="66" charset="0"/>
              </a:rPr>
              <a:t>Κατανάλωση ψαριών δύο μέρες την εβδομάδα</a:t>
            </a:r>
          </a:p>
          <a:p>
            <a:pPr marL="357188" indent="-357188" algn="just">
              <a:lnSpc>
                <a:spcPct val="110000"/>
              </a:lnSpc>
              <a:buFontTx/>
              <a:buBlip>
                <a:blip r:embed="rId3"/>
              </a:buBlip>
            </a:pPr>
            <a:r>
              <a:rPr lang="el-GR" sz="2800" b="1">
                <a:solidFill>
                  <a:srgbClr val="99FFCC"/>
                </a:solidFill>
                <a:latin typeface="Comic Sans MS" pitchFamily="66" charset="0"/>
              </a:rPr>
              <a:t>Κατανάλωση τροφών ολικής αλέσεως και </a:t>
            </a:r>
            <a:r>
              <a:rPr lang="en-US" sz="2800" b="1">
                <a:solidFill>
                  <a:srgbClr val="99FFCC"/>
                </a:solidFill>
                <a:latin typeface="Comic Sans MS" pitchFamily="66" charset="0"/>
              </a:rPr>
              <a:t>    </a:t>
            </a:r>
            <a:r>
              <a:rPr lang="el-GR" sz="2800" b="1">
                <a:solidFill>
                  <a:srgbClr val="99FFCC"/>
                </a:solidFill>
                <a:latin typeface="Comic Sans MS" pitchFamily="66" charset="0"/>
              </a:rPr>
              <a:t>πλούσιων σε ίνες</a:t>
            </a:r>
          </a:p>
          <a:p>
            <a:pPr marL="357188" indent="-357188" algn="just">
              <a:lnSpc>
                <a:spcPct val="110000"/>
              </a:lnSpc>
              <a:buFontTx/>
              <a:buBlip>
                <a:blip r:embed="rId3"/>
              </a:buBlip>
            </a:pPr>
            <a:r>
              <a:rPr lang="el-GR" sz="2800" b="1">
                <a:solidFill>
                  <a:srgbClr val="99FFCC"/>
                </a:solidFill>
                <a:latin typeface="Comic Sans MS" pitchFamily="66" charset="0"/>
              </a:rPr>
              <a:t>Μείωση ζωικών λιπών και </a:t>
            </a:r>
            <a:r>
              <a:rPr lang="en-US" sz="2800" b="1">
                <a:solidFill>
                  <a:srgbClr val="99FFCC"/>
                </a:solidFill>
                <a:latin typeface="Comic Sans MS" pitchFamily="66" charset="0"/>
              </a:rPr>
              <a:t>trans </a:t>
            </a:r>
            <a:r>
              <a:rPr lang="el-GR" sz="2800" b="1">
                <a:solidFill>
                  <a:srgbClr val="99FFCC"/>
                </a:solidFill>
                <a:latin typeface="Comic Sans MS" pitchFamily="66" charset="0"/>
              </a:rPr>
              <a:t>λιπαρών οξέων</a:t>
            </a:r>
            <a:r>
              <a:rPr lang="en-US" sz="2800" b="1">
                <a:solidFill>
                  <a:srgbClr val="99FFCC"/>
                </a:solidFill>
                <a:latin typeface="Comic Sans MS" pitchFamily="66" charset="0"/>
              </a:rPr>
              <a:t>,</a:t>
            </a:r>
            <a:r>
              <a:rPr lang="el-GR" sz="2800" b="1">
                <a:solidFill>
                  <a:srgbClr val="99FFCC"/>
                </a:solidFill>
                <a:latin typeface="Comic Sans MS" pitchFamily="66" charset="0"/>
              </a:rPr>
              <a:t> καθώς</a:t>
            </a:r>
            <a:r>
              <a:rPr lang="en-US" sz="2800" b="1">
                <a:solidFill>
                  <a:srgbClr val="99FFCC"/>
                </a:solidFill>
                <a:latin typeface="Comic Sans MS" pitchFamily="66" charset="0"/>
              </a:rPr>
              <a:t> </a:t>
            </a:r>
            <a:r>
              <a:rPr lang="el-GR" sz="2800" b="1">
                <a:solidFill>
                  <a:srgbClr val="99FFCC"/>
                </a:solidFill>
                <a:latin typeface="Comic Sans MS" pitchFamily="66" charset="0"/>
              </a:rPr>
              <a:t>και χοληστερόλης</a:t>
            </a:r>
          </a:p>
          <a:p>
            <a:pPr marL="357188" indent="-357188" algn="just">
              <a:lnSpc>
                <a:spcPct val="110000"/>
              </a:lnSpc>
              <a:buFontTx/>
              <a:buBlip>
                <a:blip r:embed="rId3"/>
              </a:buBlip>
            </a:pPr>
            <a:r>
              <a:rPr lang="el-GR" sz="2800" b="1">
                <a:solidFill>
                  <a:srgbClr val="99FFCC"/>
                </a:solidFill>
                <a:latin typeface="Comic Sans MS" pitchFamily="66" charset="0"/>
              </a:rPr>
              <a:t>Μείωση χυμών που περιέχουν ζάχαρη</a:t>
            </a:r>
          </a:p>
          <a:p>
            <a:pPr marL="357188" indent="-357188" algn="just">
              <a:lnSpc>
                <a:spcPct val="110000"/>
              </a:lnSpc>
              <a:buFontTx/>
              <a:buBlip>
                <a:blip r:embed="rId3"/>
              </a:buBlip>
            </a:pPr>
            <a:r>
              <a:rPr lang="el-GR" sz="2800" b="1">
                <a:solidFill>
                  <a:srgbClr val="99FFCC"/>
                </a:solidFill>
                <a:latin typeface="Comic Sans MS" pitchFamily="66" charset="0"/>
              </a:rPr>
              <a:t>Άναλος δίαιτα ( </a:t>
            </a:r>
            <a:r>
              <a:rPr lang="en-US" sz="2800" b="1">
                <a:solidFill>
                  <a:srgbClr val="99FFCC"/>
                </a:solidFill>
                <a:latin typeface="Comic Sans MS" pitchFamily="66" charset="0"/>
              </a:rPr>
              <a:t>&lt; 100 mmol/d )</a:t>
            </a:r>
          </a:p>
          <a:p>
            <a:pPr marL="357188" indent="-357188" algn="just">
              <a:lnSpc>
                <a:spcPct val="110000"/>
              </a:lnSpc>
              <a:buFontTx/>
              <a:buBlip>
                <a:blip r:embed="rId3"/>
              </a:buBlip>
            </a:pPr>
            <a:r>
              <a:rPr lang="el-GR" sz="2800" b="1">
                <a:solidFill>
                  <a:srgbClr val="99FFCC"/>
                </a:solidFill>
                <a:latin typeface="Comic Sans MS" pitchFamily="66" charset="0"/>
              </a:rPr>
              <a:t>Μέτρια κατανάλωση οινοπνεύματος</a:t>
            </a:r>
          </a:p>
        </p:txBody>
      </p:sp>
      <p:sp>
        <p:nvSpPr>
          <p:cNvPr id="133125" name="Text Box 5"/>
          <p:cNvSpPr txBox="1">
            <a:spLocks noChangeArrowheads="1"/>
          </p:cNvSpPr>
          <p:nvPr/>
        </p:nvSpPr>
        <p:spPr bwMode="auto">
          <a:xfrm>
            <a:off x="6629400" y="6308725"/>
            <a:ext cx="3657600" cy="396875"/>
          </a:xfrm>
          <a:prstGeom prst="rect">
            <a:avLst/>
          </a:prstGeom>
          <a:noFill/>
          <a:ln w="9525">
            <a:noFill/>
            <a:miter lim="800000"/>
            <a:headEnd/>
            <a:tailEnd/>
          </a:ln>
          <a:effectLst/>
        </p:spPr>
        <p:txBody>
          <a:bodyPr>
            <a:spAutoFit/>
          </a:bodyPr>
          <a:lstStyle/>
          <a:p>
            <a:r>
              <a:rPr lang="el-GR" sz="2000" b="1">
                <a:solidFill>
                  <a:schemeClr val="bg1"/>
                </a:solidFill>
                <a:latin typeface="Comic Sans MS" pitchFamily="66" charset="0"/>
              </a:rPr>
              <a:t>ΑΤ</a:t>
            </a:r>
            <a:r>
              <a:rPr lang="en-US" sz="2000" b="1">
                <a:solidFill>
                  <a:schemeClr val="bg1"/>
                </a:solidFill>
                <a:latin typeface="Comic Sans MS" pitchFamily="66" charset="0"/>
              </a:rPr>
              <a:t>VB 2006;26:2186-2191</a:t>
            </a:r>
            <a:endParaRPr lang="el-GR" sz="2000" b="1">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304800" y="685800"/>
            <a:ext cx="9601200" cy="5310188"/>
          </a:xfrm>
          <a:prstGeom prst="rect">
            <a:avLst/>
          </a:prstGeom>
          <a:noFill/>
          <a:ln w="9525">
            <a:noFill/>
            <a:miter lim="800000"/>
            <a:headEnd/>
            <a:tailEnd/>
          </a:ln>
        </p:spPr>
        <p:txBody>
          <a:bodyPr>
            <a:spAutoFit/>
          </a:bodyPr>
          <a:lstStyle/>
          <a:p>
            <a:pPr algn="ctr">
              <a:spcBef>
                <a:spcPct val="50000"/>
              </a:spcBef>
            </a:pPr>
            <a:r>
              <a:rPr lang="el-GR" sz="3600" b="1">
                <a:solidFill>
                  <a:srgbClr val="FFFF00"/>
                </a:solidFill>
                <a:latin typeface="Comic Sans MS" pitchFamily="66" charset="0"/>
              </a:rPr>
              <a:t>ΠΡΟΣΛΗΨΗ ΦΥΤΙΚΩΝ ΣΤΕΡΟΛΩΝ     </a:t>
            </a:r>
            <a:r>
              <a:rPr lang="el-GR" sz="3600" b="1">
                <a:solidFill>
                  <a:srgbClr val="99FF33"/>
                </a:solidFill>
                <a:latin typeface="Comic Sans MS" pitchFamily="66" charset="0"/>
              </a:rPr>
              <a:t>(2 </a:t>
            </a:r>
            <a:r>
              <a:rPr lang="en-US" sz="3600" b="1">
                <a:solidFill>
                  <a:srgbClr val="99FF33"/>
                </a:solidFill>
                <a:latin typeface="Comic Sans MS" pitchFamily="66" charset="0"/>
              </a:rPr>
              <a:t>g/</a:t>
            </a:r>
            <a:r>
              <a:rPr lang="el-GR" sz="3600" b="1">
                <a:solidFill>
                  <a:srgbClr val="99FF33"/>
                </a:solidFill>
                <a:latin typeface="Comic Sans MS" pitchFamily="66" charset="0"/>
              </a:rPr>
              <a:t>ημέρα)</a:t>
            </a:r>
          </a:p>
          <a:p>
            <a:pPr algn="ctr">
              <a:spcBef>
                <a:spcPct val="50000"/>
              </a:spcBef>
            </a:pPr>
            <a:endParaRPr lang="el-GR" sz="3600" b="1">
              <a:solidFill>
                <a:srgbClr val="99FF33"/>
              </a:solidFill>
              <a:latin typeface="Comic Sans MS" pitchFamily="66" charset="0"/>
            </a:endParaRPr>
          </a:p>
          <a:p>
            <a:pPr algn="ctr">
              <a:spcBef>
                <a:spcPct val="50000"/>
              </a:spcBef>
            </a:pPr>
            <a:endParaRPr lang="el-GR" sz="3600" b="1">
              <a:solidFill>
                <a:srgbClr val="99FF33"/>
              </a:solidFill>
              <a:latin typeface="Comic Sans MS" pitchFamily="66" charset="0"/>
            </a:endParaRPr>
          </a:p>
          <a:p>
            <a:pPr algn="ctr">
              <a:spcBef>
                <a:spcPct val="50000"/>
              </a:spcBef>
            </a:pPr>
            <a:endParaRPr lang="el-GR" sz="3600" b="1">
              <a:solidFill>
                <a:srgbClr val="99FF33"/>
              </a:solidFill>
              <a:latin typeface="Comic Sans MS" pitchFamily="66" charset="0"/>
            </a:endParaRPr>
          </a:p>
          <a:p>
            <a:pPr algn="ctr">
              <a:spcBef>
                <a:spcPct val="50000"/>
              </a:spcBef>
            </a:pPr>
            <a:endParaRPr lang="el-GR" sz="3600" b="1">
              <a:solidFill>
                <a:srgbClr val="99FF33"/>
              </a:solidFill>
              <a:latin typeface="Comic Sans MS" pitchFamily="66" charset="0"/>
            </a:endParaRPr>
          </a:p>
          <a:p>
            <a:pPr algn="ctr">
              <a:spcBef>
                <a:spcPct val="50000"/>
              </a:spcBef>
            </a:pPr>
            <a:r>
              <a:rPr lang="en-US" sz="3600" b="1">
                <a:solidFill>
                  <a:srgbClr val="99FF33"/>
                </a:solidFill>
                <a:latin typeface="Comic Sans MS" pitchFamily="66" charset="0"/>
                <a:sym typeface="Wingdings" pitchFamily="2" charset="2"/>
              </a:rPr>
              <a:t></a:t>
            </a:r>
            <a:r>
              <a:rPr lang="el-GR" sz="3600" b="1">
                <a:solidFill>
                  <a:srgbClr val="99FF33"/>
                </a:solidFill>
                <a:latin typeface="Comic Sans MS" pitchFamily="66" charset="0"/>
                <a:sym typeface="Wingdings" pitchFamily="2" charset="2"/>
              </a:rPr>
              <a:t> </a:t>
            </a:r>
            <a:r>
              <a:rPr lang="en-US" sz="3600" b="1">
                <a:solidFill>
                  <a:srgbClr val="99FF33"/>
                </a:solidFill>
                <a:latin typeface="Comic Sans MS" pitchFamily="66" charset="0"/>
              </a:rPr>
              <a:t>LDL CHOL </a:t>
            </a:r>
            <a:r>
              <a:rPr lang="el-GR" sz="3600" b="1">
                <a:solidFill>
                  <a:srgbClr val="99FF33"/>
                </a:solidFill>
                <a:latin typeface="Comic Sans MS" pitchFamily="66" charset="0"/>
              </a:rPr>
              <a:t>κατά 10%</a:t>
            </a:r>
          </a:p>
        </p:txBody>
      </p:sp>
      <p:sp>
        <p:nvSpPr>
          <p:cNvPr id="191491" name="AutoShape 3"/>
          <p:cNvSpPr>
            <a:spLocks noChangeArrowheads="1"/>
          </p:cNvSpPr>
          <p:nvPr/>
        </p:nvSpPr>
        <p:spPr bwMode="auto">
          <a:xfrm>
            <a:off x="3886200" y="2209800"/>
            <a:ext cx="2209800" cy="2971800"/>
          </a:xfrm>
          <a:prstGeom prst="downArrow">
            <a:avLst>
              <a:gd name="adj1" fmla="val 50000"/>
              <a:gd name="adj2" fmla="val 33621"/>
            </a:avLst>
          </a:prstGeom>
          <a:solidFill>
            <a:srgbClr val="D60093"/>
          </a:solidFill>
          <a:ln w="9525">
            <a:solidFill>
              <a:schemeClr val="tx1"/>
            </a:solidFill>
            <a:miter lim="800000"/>
            <a:headEnd/>
            <a:tailEnd/>
          </a:ln>
        </p:spPr>
        <p:txBody>
          <a:bodyPr wrap="none" anchor="ctr"/>
          <a:lstStyle/>
          <a:p>
            <a:endParaRPr lang="el-GR"/>
          </a:p>
        </p:txBody>
      </p:sp>
      <p:sp>
        <p:nvSpPr>
          <p:cNvPr id="191492" name="Text Box 4"/>
          <p:cNvSpPr txBox="1">
            <a:spLocks noChangeArrowheads="1"/>
          </p:cNvSpPr>
          <p:nvPr/>
        </p:nvSpPr>
        <p:spPr bwMode="auto">
          <a:xfrm>
            <a:off x="6400800" y="2590800"/>
            <a:ext cx="3505200" cy="1801813"/>
          </a:xfrm>
          <a:prstGeom prst="rect">
            <a:avLst/>
          </a:prstGeom>
          <a:noFill/>
          <a:ln w="9525">
            <a:noFill/>
            <a:miter lim="800000"/>
            <a:headEnd/>
            <a:tailEnd/>
          </a:ln>
        </p:spPr>
        <p:txBody>
          <a:bodyPr>
            <a:spAutoFit/>
          </a:bodyPr>
          <a:lstStyle/>
          <a:p>
            <a:pPr algn="just">
              <a:spcBef>
                <a:spcPct val="50000"/>
              </a:spcBef>
            </a:pPr>
            <a:r>
              <a:rPr lang="el-GR" sz="2800" b="1">
                <a:solidFill>
                  <a:schemeClr val="bg1"/>
                </a:solidFill>
                <a:latin typeface="Comic Sans MS" pitchFamily="66" charset="0"/>
              </a:rPr>
              <a:t>μαργαρίνη</a:t>
            </a:r>
          </a:p>
          <a:p>
            <a:pPr algn="just">
              <a:spcBef>
                <a:spcPct val="50000"/>
              </a:spcBef>
            </a:pPr>
            <a:r>
              <a:rPr lang="el-GR" sz="2800" b="1">
                <a:solidFill>
                  <a:schemeClr val="bg1"/>
                </a:solidFill>
                <a:latin typeface="Comic Sans MS" pitchFamily="66" charset="0"/>
              </a:rPr>
              <a:t>γάλα</a:t>
            </a:r>
          </a:p>
          <a:p>
            <a:pPr algn="just">
              <a:spcBef>
                <a:spcPct val="50000"/>
              </a:spcBef>
            </a:pPr>
            <a:r>
              <a:rPr lang="el-GR" sz="2800" b="1">
                <a:solidFill>
                  <a:schemeClr val="bg1"/>
                </a:solidFill>
                <a:latin typeface="Comic Sans MS" pitchFamily="66" charset="0"/>
              </a:rPr>
              <a:t>γιαούρτι</a:t>
            </a:r>
          </a:p>
        </p:txBody>
      </p:sp>
      <p:sp>
        <p:nvSpPr>
          <p:cNvPr id="191493" name="AutoShape 5"/>
          <p:cNvSpPr>
            <a:spLocks noChangeArrowheads="1"/>
          </p:cNvSpPr>
          <p:nvPr/>
        </p:nvSpPr>
        <p:spPr bwMode="auto">
          <a:xfrm>
            <a:off x="457200" y="304800"/>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191494" name="AutoShape 6"/>
          <p:cNvSpPr>
            <a:spLocks noChangeArrowheads="1"/>
          </p:cNvSpPr>
          <p:nvPr/>
        </p:nvSpPr>
        <p:spPr bwMode="auto">
          <a:xfrm>
            <a:off x="457200" y="6248400"/>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0" y="0"/>
            <a:ext cx="10287000" cy="1190625"/>
          </a:xfrm>
          <a:prstGeom prst="rect">
            <a:avLst/>
          </a:prstGeom>
          <a:noFill/>
          <a:ln w="9525">
            <a:noFill/>
            <a:miter lim="800000"/>
            <a:headEnd/>
            <a:tailEnd/>
          </a:ln>
        </p:spPr>
        <p:txBody>
          <a:bodyPr>
            <a:spAutoFit/>
          </a:bodyPr>
          <a:lstStyle/>
          <a:p>
            <a:pPr algn="ctr"/>
            <a:r>
              <a:rPr lang="en-US" sz="3600" b="1">
                <a:solidFill>
                  <a:schemeClr val="bg1"/>
                </a:solidFill>
                <a:latin typeface="Comic Sans MS" pitchFamily="66" charset="0"/>
              </a:rPr>
              <a:t>NCEPs THERAPEUTIC </a:t>
            </a:r>
          </a:p>
          <a:p>
            <a:pPr algn="ctr"/>
            <a:r>
              <a:rPr lang="en-US" sz="3600" b="1">
                <a:solidFill>
                  <a:schemeClr val="bg1"/>
                </a:solidFill>
                <a:latin typeface="Comic Sans MS" pitchFamily="66" charset="0"/>
              </a:rPr>
              <a:t>LIFESTYLE CHANGES</a:t>
            </a:r>
            <a:endParaRPr lang="el-GR" sz="3600" b="1">
              <a:solidFill>
                <a:schemeClr val="bg1"/>
              </a:solidFill>
              <a:latin typeface="Comic Sans MS" pitchFamily="66" charset="0"/>
            </a:endParaRPr>
          </a:p>
        </p:txBody>
      </p:sp>
      <p:sp>
        <p:nvSpPr>
          <p:cNvPr id="190467" name="Text Box 3"/>
          <p:cNvSpPr txBox="1">
            <a:spLocks noChangeArrowheads="1"/>
          </p:cNvSpPr>
          <p:nvPr/>
        </p:nvSpPr>
        <p:spPr bwMode="auto">
          <a:xfrm>
            <a:off x="419100" y="1752600"/>
            <a:ext cx="9525000" cy="4367213"/>
          </a:xfrm>
          <a:prstGeom prst="rect">
            <a:avLst/>
          </a:prstGeom>
          <a:noFill/>
          <a:ln w="9525">
            <a:noFill/>
            <a:miter lim="800000"/>
            <a:headEnd/>
            <a:tailEnd/>
          </a:ln>
        </p:spPr>
        <p:txBody>
          <a:bodyPr>
            <a:spAutoFit/>
          </a:bodyPr>
          <a:lstStyle/>
          <a:p>
            <a:pPr algn="just">
              <a:spcBef>
                <a:spcPct val="50000"/>
              </a:spcBef>
            </a:pPr>
            <a:r>
              <a:rPr lang="en-US" sz="2800" b="1">
                <a:solidFill>
                  <a:srgbClr val="FFFF00"/>
                </a:solidFill>
                <a:latin typeface="Comic Sans MS" pitchFamily="66" charset="0"/>
                <a:sym typeface="Wingdings" pitchFamily="2" charset="2"/>
              </a:rPr>
              <a:t></a:t>
            </a:r>
            <a:r>
              <a:rPr lang="en-US" sz="2800" b="1">
                <a:solidFill>
                  <a:srgbClr val="FFFF00"/>
                </a:solidFill>
                <a:latin typeface="Comic Sans MS" pitchFamily="66" charset="0"/>
              </a:rPr>
              <a:t> </a:t>
            </a:r>
            <a:r>
              <a:rPr lang="el-GR" sz="2800" b="1">
                <a:solidFill>
                  <a:srgbClr val="FFFF00"/>
                </a:solidFill>
                <a:latin typeface="Comic Sans MS" pitchFamily="66" charset="0"/>
              </a:rPr>
              <a:t>ζωϊκού λίπους </a:t>
            </a:r>
            <a:r>
              <a:rPr lang="el-GR" sz="2800" b="1">
                <a:solidFill>
                  <a:srgbClr val="66FF33"/>
                </a:solidFill>
                <a:latin typeface="Comic Sans MS" pitchFamily="66" charset="0"/>
              </a:rPr>
              <a:t>(&lt;7</a:t>
            </a:r>
            <a:r>
              <a:rPr lang="en-US" sz="2800" b="1">
                <a:solidFill>
                  <a:srgbClr val="66FF33"/>
                </a:solidFill>
                <a:latin typeface="Comic Sans MS" pitchFamily="66" charset="0"/>
              </a:rPr>
              <a:t> </a:t>
            </a:r>
            <a:r>
              <a:rPr lang="el-GR" sz="2800" b="1">
                <a:solidFill>
                  <a:srgbClr val="66FF33"/>
                </a:solidFill>
                <a:latin typeface="Comic Sans MS" pitchFamily="66" charset="0"/>
              </a:rPr>
              <a:t>% του συνόλου των θερμίδων)</a:t>
            </a:r>
          </a:p>
          <a:p>
            <a:pPr algn="just">
              <a:spcBef>
                <a:spcPct val="50000"/>
              </a:spcBef>
            </a:pPr>
            <a:endParaRPr lang="el-GR" sz="2800" b="1">
              <a:solidFill>
                <a:srgbClr val="66FF33"/>
              </a:solidFill>
              <a:latin typeface="Comic Sans MS" pitchFamily="66" charset="0"/>
            </a:endParaRPr>
          </a:p>
          <a:p>
            <a:pPr algn="just">
              <a:spcBef>
                <a:spcPct val="50000"/>
              </a:spcBef>
            </a:pPr>
            <a:r>
              <a:rPr lang="el-GR" sz="2800" b="1">
                <a:solidFill>
                  <a:srgbClr val="FFFF00"/>
                </a:solidFill>
                <a:latin typeface="Comic Sans MS" pitchFamily="66" charset="0"/>
                <a:sym typeface="Wingdings" pitchFamily="2" charset="2"/>
              </a:rPr>
              <a:t></a:t>
            </a:r>
            <a:r>
              <a:rPr lang="el-GR" sz="2800" b="1">
                <a:solidFill>
                  <a:srgbClr val="FFFF00"/>
                </a:solidFill>
                <a:latin typeface="Comic Sans MS" pitchFamily="66" charset="0"/>
              </a:rPr>
              <a:t> χοληστερόλης &lt;200 </a:t>
            </a:r>
            <a:r>
              <a:rPr lang="en-US" sz="2800" b="1">
                <a:solidFill>
                  <a:srgbClr val="FFFF00"/>
                </a:solidFill>
                <a:latin typeface="Comic Sans MS" pitchFamily="66" charset="0"/>
              </a:rPr>
              <a:t>mg/</a:t>
            </a:r>
            <a:r>
              <a:rPr lang="el-GR" sz="2800" b="1">
                <a:solidFill>
                  <a:srgbClr val="FFFF00"/>
                </a:solidFill>
                <a:latin typeface="Comic Sans MS" pitchFamily="66" charset="0"/>
              </a:rPr>
              <a:t>ημέρα</a:t>
            </a:r>
          </a:p>
          <a:p>
            <a:pPr algn="just">
              <a:spcBef>
                <a:spcPct val="50000"/>
              </a:spcBef>
            </a:pPr>
            <a:endParaRPr lang="el-GR" sz="2800" b="1">
              <a:solidFill>
                <a:srgbClr val="FFFF00"/>
              </a:solidFill>
              <a:latin typeface="Comic Sans MS" pitchFamily="66" charset="0"/>
            </a:endParaRPr>
          </a:p>
          <a:p>
            <a:pPr algn="just">
              <a:spcBef>
                <a:spcPct val="50000"/>
              </a:spcBef>
            </a:pPr>
            <a:r>
              <a:rPr lang="el-GR" sz="2800" b="1">
                <a:solidFill>
                  <a:srgbClr val="FFFF00"/>
                </a:solidFill>
                <a:latin typeface="Comic Sans MS" pitchFamily="66" charset="0"/>
              </a:rPr>
              <a:t>Χορήγηση φυτικών στερολών/στανολών </a:t>
            </a:r>
            <a:r>
              <a:rPr lang="el-GR" sz="2800" b="1">
                <a:solidFill>
                  <a:srgbClr val="66FF33"/>
                </a:solidFill>
                <a:latin typeface="Comic Sans MS" pitchFamily="66" charset="0"/>
              </a:rPr>
              <a:t>(2</a:t>
            </a:r>
            <a:r>
              <a:rPr lang="en-US" sz="2800" b="1">
                <a:solidFill>
                  <a:srgbClr val="66FF33"/>
                </a:solidFill>
                <a:latin typeface="Comic Sans MS" pitchFamily="66" charset="0"/>
              </a:rPr>
              <a:t> g</a:t>
            </a:r>
            <a:r>
              <a:rPr lang="el-GR" sz="2800" b="1">
                <a:solidFill>
                  <a:srgbClr val="66FF33"/>
                </a:solidFill>
                <a:latin typeface="Comic Sans MS" pitchFamily="66" charset="0"/>
              </a:rPr>
              <a:t>/ημέρα)</a:t>
            </a:r>
          </a:p>
          <a:p>
            <a:pPr algn="just">
              <a:spcBef>
                <a:spcPct val="50000"/>
              </a:spcBef>
            </a:pPr>
            <a:endParaRPr lang="el-GR" sz="2800" b="1">
              <a:solidFill>
                <a:srgbClr val="66FF33"/>
              </a:solidFill>
              <a:latin typeface="Comic Sans MS" pitchFamily="66" charset="0"/>
            </a:endParaRPr>
          </a:p>
          <a:p>
            <a:pPr algn="just">
              <a:spcBef>
                <a:spcPct val="50000"/>
              </a:spcBef>
            </a:pPr>
            <a:r>
              <a:rPr lang="el-GR" sz="2800" b="1">
                <a:solidFill>
                  <a:srgbClr val="FFFF00"/>
                </a:solidFill>
                <a:latin typeface="Comic Sans MS" pitchFamily="66" charset="0"/>
              </a:rPr>
              <a:t>Χορήγηση διαλυτών ινών </a:t>
            </a:r>
            <a:r>
              <a:rPr lang="el-GR" sz="2800" b="1">
                <a:solidFill>
                  <a:srgbClr val="66FF33"/>
                </a:solidFill>
                <a:latin typeface="Comic Sans MS" pitchFamily="66" charset="0"/>
              </a:rPr>
              <a:t>(10-25</a:t>
            </a:r>
            <a:r>
              <a:rPr lang="en-US" sz="2800" b="1">
                <a:solidFill>
                  <a:srgbClr val="66FF33"/>
                </a:solidFill>
                <a:latin typeface="Comic Sans MS" pitchFamily="66" charset="0"/>
              </a:rPr>
              <a:t> g</a:t>
            </a:r>
            <a:r>
              <a:rPr lang="el-GR" sz="2800" b="1">
                <a:solidFill>
                  <a:srgbClr val="66FF33"/>
                </a:solidFill>
                <a:latin typeface="Comic Sans MS" pitchFamily="66" charset="0"/>
              </a:rPr>
              <a:t>/ημέρα)</a:t>
            </a:r>
          </a:p>
        </p:txBody>
      </p:sp>
      <p:sp>
        <p:nvSpPr>
          <p:cNvPr id="190468" name="AutoShape 4"/>
          <p:cNvSpPr>
            <a:spLocks noChangeArrowheads="1"/>
          </p:cNvSpPr>
          <p:nvPr/>
        </p:nvSpPr>
        <p:spPr bwMode="auto">
          <a:xfrm>
            <a:off x="304800" y="12954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190469" name="AutoShape 5"/>
          <p:cNvSpPr>
            <a:spLocks noChangeArrowheads="1"/>
          </p:cNvSpPr>
          <p:nvPr/>
        </p:nvSpPr>
        <p:spPr bwMode="auto">
          <a:xfrm>
            <a:off x="266700" y="62484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p:txBody>
          <a:bodyPr/>
          <a:lstStyle/>
          <a:p>
            <a:pPr eaLnBrk="1" hangingPunct="1"/>
            <a:r>
              <a:rPr lang="en-US" sz="100" smtClean="0"/>
              <a:t>Summary of LDL-C Modification Achievable Through TLC</a:t>
            </a:r>
          </a:p>
        </p:txBody>
      </p:sp>
      <p:sp>
        <p:nvSpPr>
          <p:cNvPr id="194563" name="Rectangle 3"/>
          <p:cNvSpPr>
            <a:spLocks noGrp="1" noChangeArrowheads="1"/>
          </p:cNvSpPr>
          <p:nvPr>
            <p:ph type="subTitle" idx="1"/>
          </p:nvPr>
        </p:nvSpPr>
        <p:spPr/>
        <p:txBody>
          <a:bodyPr/>
          <a:lstStyle/>
          <a:p>
            <a:pPr eaLnBrk="1" hangingPunct="1"/>
            <a:endParaRPr lang="el-GR" smtClean="0"/>
          </a:p>
        </p:txBody>
      </p:sp>
      <p:pic>
        <p:nvPicPr>
          <p:cNvPr id="194564" name="Picture 4" descr="30"/>
          <p:cNvPicPr>
            <a:picLocks noChangeAspect="1" noChangeArrowheads="1"/>
          </p:cNvPicPr>
          <p:nvPr/>
        </p:nvPicPr>
        <p:blipFill>
          <a:blip r:embed="rId3"/>
          <a:srcRect/>
          <a:stretch>
            <a:fillRect/>
          </a:stretch>
        </p:blipFill>
        <p:spPr bwMode="auto">
          <a:xfrm>
            <a:off x="0" y="0"/>
            <a:ext cx="10287000" cy="6858000"/>
          </a:xfrm>
          <a:prstGeom prst="rect">
            <a:avLst/>
          </a:prstGeom>
          <a:noFill/>
          <a:ln w="9525">
            <a:noFill/>
            <a:miter lim="800000"/>
            <a:headEnd/>
            <a:tailEnd/>
          </a:ln>
        </p:spPr>
      </p:pic>
      <p:sp>
        <p:nvSpPr>
          <p:cNvPr id="194565" name="Text Box 5"/>
          <p:cNvSpPr txBox="1">
            <a:spLocks noChangeArrowheads="1"/>
          </p:cNvSpPr>
          <p:nvPr/>
        </p:nvSpPr>
        <p:spPr bwMode="auto">
          <a:xfrm>
            <a:off x="7505700" y="6078538"/>
            <a:ext cx="2781300" cy="779462"/>
          </a:xfrm>
          <a:prstGeom prst="rect">
            <a:avLst/>
          </a:prstGeom>
          <a:solidFill>
            <a:schemeClr val="tx2"/>
          </a:solidFill>
          <a:ln w="9525">
            <a:noFill/>
            <a:miter lim="800000"/>
            <a:headEnd/>
            <a:tailEnd/>
          </a:ln>
        </p:spPr>
        <p:txBody>
          <a:bodyPr>
            <a:spAutoFit/>
          </a:bodyPr>
          <a:lstStyle/>
          <a:p>
            <a:pPr>
              <a:spcBef>
                <a:spcPct val="50000"/>
              </a:spcBef>
            </a:pPr>
            <a:endParaRPr lang="en-US" sz="1800">
              <a:latin typeface="Arial" pitchFamily="34" charset="0"/>
            </a:endParaRPr>
          </a:p>
          <a:p>
            <a:pPr>
              <a:spcBef>
                <a:spcPct val="50000"/>
              </a:spcBef>
            </a:pPr>
            <a:endParaRPr lang="el-GR" sz="1800">
              <a:latin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4"/>
          <p:cNvPicPr>
            <a:picLocks noChangeAspect="1" noChangeArrowheads="1"/>
          </p:cNvPicPr>
          <p:nvPr/>
        </p:nvPicPr>
        <p:blipFill>
          <a:blip r:embed="rId3"/>
          <a:srcRect/>
          <a:stretch>
            <a:fillRect/>
          </a:stretch>
        </p:blipFill>
        <p:spPr bwMode="auto">
          <a:xfrm>
            <a:off x="0" y="0"/>
            <a:ext cx="10287000" cy="6858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D0D35"/>
        </a:solidFill>
        <a:effectLst/>
      </p:bgPr>
    </p:bg>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398463" y="1539875"/>
            <a:ext cx="9525000" cy="677863"/>
          </a:xfrm>
          <a:prstGeom prst="rect">
            <a:avLst/>
          </a:prstGeom>
          <a:noFill/>
          <a:ln w="50800">
            <a:noFill/>
            <a:miter lim="800000"/>
            <a:headEnd type="none" w="sm" len="sm"/>
            <a:tailEnd type="none" w="sm" len="sm"/>
          </a:ln>
        </p:spPr>
        <p:txBody>
          <a:bodyPr lIns="97957" tIns="48979" rIns="97957" bIns="48979">
            <a:spAutoFit/>
          </a:bodyPr>
          <a:lstStyle/>
          <a:p>
            <a:pPr algn="ctr" defTabSz="979488">
              <a:spcBef>
                <a:spcPct val="50000"/>
              </a:spcBef>
            </a:pPr>
            <a:r>
              <a:rPr lang="en-US" sz="3800">
                <a:solidFill>
                  <a:schemeClr val="bg1"/>
                </a:solidFill>
                <a:latin typeface="Arial Narrow" pitchFamily="34" charset="0"/>
              </a:rPr>
              <a:t>TC</a:t>
            </a:r>
            <a:r>
              <a:rPr lang="el-GR" sz="3800">
                <a:solidFill>
                  <a:schemeClr val="bg1"/>
                </a:solidFill>
                <a:latin typeface="Arial Narrow" pitchFamily="34" charset="0"/>
              </a:rPr>
              <a:t> </a:t>
            </a:r>
            <a:r>
              <a:rPr lang="en-US" sz="3800">
                <a:solidFill>
                  <a:schemeClr val="bg1"/>
                </a:solidFill>
                <a:latin typeface="Arial Narrow" pitchFamily="34" charset="0"/>
              </a:rPr>
              <a:t>= HDL</a:t>
            </a:r>
            <a:r>
              <a:rPr lang="el-GR" sz="3800">
                <a:solidFill>
                  <a:schemeClr val="bg1"/>
                </a:solidFill>
                <a:latin typeface="Arial Narrow" pitchFamily="34" charset="0"/>
              </a:rPr>
              <a:t>-</a:t>
            </a:r>
            <a:r>
              <a:rPr lang="en-US" sz="3800">
                <a:solidFill>
                  <a:schemeClr val="bg1"/>
                </a:solidFill>
                <a:latin typeface="Arial Narrow" pitchFamily="34" charset="0"/>
              </a:rPr>
              <a:t>C +</a:t>
            </a:r>
            <a:r>
              <a:rPr lang="en-US" sz="3800">
                <a:solidFill>
                  <a:srgbClr val="3333CC"/>
                </a:solidFill>
                <a:latin typeface="Arial Narrow" pitchFamily="34" charset="0"/>
              </a:rPr>
              <a:t> </a:t>
            </a:r>
            <a:r>
              <a:rPr lang="el-GR" sz="3800">
                <a:solidFill>
                  <a:srgbClr val="3333CC"/>
                </a:solidFill>
                <a:latin typeface="Arial Narrow" pitchFamily="34" charset="0"/>
              </a:rPr>
              <a:t> </a:t>
            </a:r>
            <a:r>
              <a:rPr lang="en-US" sz="3800">
                <a:solidFill>
                  <a:srgbClr val="FFFF00"/>
                </a:solidFill>
                <a:latin typeface="Arial Narrow" pitchFamily="34" charset="0"/>
              </a:rPr>
              <a:t>LDL</a:t>
            </a:r>
            <a:r>
              <a:rPr lang="el-GR" sz="3800">
                <a:solidFill>
                  <a:srgbClr val="FFFF00"/>
                </a:solidFill>
                <a:latin typeface="Arial Narrow" pitchFamily="34" charset="0"/>
              </a:rPr>
              <a:t>-</a:t>
            </a:r>
            <a:r>
              <a:rPr lang="en-US" sz="3800">
                <a:solidFill>
                  <a:srgbClr val="FFFF00"/>
                </a:solidFill>
                <a:latin typeface="Arial Narrow" pitchFamily="34" charset="0"/>
              </a:rPr>
              <a:t>C + VLDL</a:t>
            </a:r>
            <a:r>
              <a:rPr lang="el-GR" sz="3800">
                <a:solidFill>
                  <a:srgbClr val="FFFF00"/>
                </a:solidFill>
                <a:latin typeface="Arial Narrow" pitchFamily="34" charset="0"/>
              </a:rPr>
              <a:t>-</a:t>
            </a:r>
            <a:r>
              <a:rPr lang="en-US" sz="3800">
                <a:solidFill>
                  <a:srgbClr val="FFFF00"/>
                </a:solidFill>
                <a:latin typeface="Arial Narrow" pitchFamily="34" charset="0"/>
              </a:rPr>
              <a:t>C</a:t>
            </a:r>
          </a:p>
        </p:txBody>
      </p:sp>
      <p:sp>
        <p:nvSpPr>
          <p:cNvPr id="210947" name="Oval 3"/>
          <p:cNvSpPr>
            <a:spLocks noChangeArrowheads="1"/>
          </p:cNvSpPr>
          <p:nvPr/>
        </p:nvSpPr>
        <p:spPr bwMode="auto">
          <a:xfrm>
            <a:off x="4800600" y="1371600"/>
            <a:ext cx="3857625" cy="1066800"/>
          </a:xfrm>
          <a:prstGeom prst="ellipse">
            <a:avLst/>
          </a:prstGeom>
          <a:noFill/>
          <a:ln w="57150">
            <a:solidFill>
              <a:srgbClr val="FF0000"/>
            </a:solidFill>
            <a:round/>
            <a:headEnd/>
            <a:tailEnd/>
          </a:ln>
        </p:spPr>
        <p:txBody>
          <a:bodyPr wrap="none" anchor="ctr"/>
          <a:lstStyle/>
          <a:p>
            <a:endParaRPr lang="el-GR"/>
          </a:p>
        </p:txBody>
      </p:sp>
      <p:sp>
        <p:nvSpPr>
          <p:cNvPr id="210948" name="Rectangle 4"/>
          <p:cNvSpPr>
            <a:spLocks noChangeArrowheads="1"/>
          </p:cNvSpPr>
          <p:nvPr/>
        </p:nvSpPr>
        <p:spPr bwMode="auto">
          <a:xfrm>
            <a:off x="1009650" y="3101975"/>
            <a:ext cx="8234363" cy="665163"/>
          </a:xfrm>
          <a:prstGeom prst="rect">
            <a:avLst/>
          </a:prstGeom>
          <a:noFill/>
          <a:ln w="9525">
            <a:noFill/>
            <a:miter lim="800000"/>
            <a:headEnd/>
            <a:tailEnd/>
          </a:ln>
        </p:spPr>
        <p:txBody>
          <a:bodyPr wrap="none" lIns="85890" tIns="42945" rIns="85890" bIns="42945">
            <a:spAutoFit/>
          </a:bodyPr>
          <a:lstStyle/>
          <a:p>
            <a:pPr algn="ctr" defTabSz="979488">
              <a:spcBef>
                <a:spcPct val="50000"/>
              </a:spcBef>
            </a:pPr>
            <a:r>
              <a:rPr lang="en-US" sz="3800" dirty="0">
                <a:solidFill>
                  <a:srgbClr val="FFFF99"/>
                </a:solidFill>
                <a:latin typeface="Arial Narrow" pitchFamily="34" charset="0"/>
              </a:rPr>
              <a:t>non HDL</a:t>
            </a:r>
            <a:r>
              <a:rPr lang="el-GR" sz="3800" dirty="0">
                <a:solidFill>
                  <a:srgbClr val="FFFF99"/>
                </a:solidFill>
                <a:latin typeface="Arial Narrow" pitchFamily="34" charset="0"/>
              </a:rPr>
              <a:t>-</a:t>
            </a:r>
            <a:r>
              <a:rPr lang="en-US" sz="3800" dirty="0">
                <a:solidFill>
                  <a:srgbClr val="FFFF99"/>
                </a:solidFill>
                <a:latin typeface="Arial Narrow" pitchFamily="34" charset="0"/>
              </a:rPr>
              <a:t>C</a:t>
            </a:r>
            <a:r>
              <a:rPr lang="el-GR" sz="3800" dirty="0">
                <a:solidFill>
                  <a:srgbClr val="FFFF99"/>
                </a:solidFill>
                <a:latin typeface="Arial Narrow" pitchFamily="34" charset="0"/>
              </a:rPr>
              <a:t> </a:t>
            </a:r>
            <a:r>
              <a:rPr lang="en-US" sz="3800" dirty="0">
                <a:solidFill>
                  <a:srgbClr val="FFFF99"/>
                </a:solidFill>
                <a:latin typeface="Arial Narrow" pitchFamily="34" charset="0"/>
              </a:rPr>
              <a:t>= </a:t>
            </a:r>
            <a:r>
              <a:rPr lang="en-US" sz="3800" dirty="0">
                <a:solidFill>
                  <a:srgbClr val="00FF00"/>
                </a:solidFill>
                <a:latin typeface="Arial Narrow" pitchFamily="34" charset="0"/>
              </a:rPr>
              <a:t>TC</a:t>
            </a:r>
            <a:r>
              <a:rPr lang="el-GR" sz="3800" dirty="0">
                <a:solidFill>
                  <a:srgbClr val="00FF00"/>
                </a:solidFill>
                <a:latin typeface="Arial Narrow" pitchFamily="34" charset="0"/>
              </a:rPr>
              <a:t> </a:t>
            </a:r>
            <a:r>
              <a:rPr lang="en-US" sz="3800" dirty="0">
                <a:solidFill>
                  <a:srgbClr val="00FF00"/>
                </a:solidFill>
                <a:latin typeface="Arial Narrow" pitchFamily="34" charset="0"/>
              </a:rPr>
              <a:t>–</a:t>
            </a:r>
            <a:r>
              <a:rPr lang="el-GR" sz="3800" dirty="0">
                <a:solidFill>
                  <a:srgbClr val="00FF00"/>
                </a:solidFill>
                <a:latin typeface="Arial Narrow" pitchFamily="34" charset="0"/>
              </a:rPr>
              <a:t> </a:t>
            </a:r>
            <a:r>
              <a:rPr lang="en-US" sz="3800" dirty="0">
                <a:solidFill>
                  <a:srgbClr val="00FF00"/>
                </a:solidFill>
                <a:latin typeface="Arial Narrow" pitchFamily="34" charset="0"/>
              </a:rPr>
              <a:t>HDL</a:t>
            </a:r>
            <a:r>
              <a:rPr lang="el-GR" sz="3800" dirty="0">
                <a:solidFill>
                  <a:srgbClr val="00FF00"/>
                </a:solidFill>
                <a:latin typeface="Arial Narrow" pitchFamily="34" charset="0"/>
              </a:rPr>
              <a:t>-</a:t>
            </a:r>
            <a:r>
              <a:rPr lang="en-US" sz="3800" dirty="0">
                <a:solidFill>
                  <a:srgbClr val="00FF00"/>
                </a:solidFill>
                <a:latin typeface="Arial Narrow" pitchFamily="34" charset="0"/>
              </a:rPr>
              <a:t>C</a:t>
            </a:r>
            <a:r>
              <a:rPr lang="el-GR" sz="3800" dirty="0">
                <a:solidFill>
                  <a:srgbClr val="FFFF99"/>
                </a:solidFill>
                <a:latin typeface="Arial Narrow" pitchFamily="34" charset="0"/>
              </a:rPr>
              <a:t> </a:t>
            </a:r>
            <a:r>
              <a:rPr lang="en-US" sz="3800" dirty="0">
                <a:solidFill>
                  <a:srgbClr val="FFFF99"/>
                </a:solidFill>
                <a:latin typeface="Arial Narrow" pitchFamily="34" charset="0"/>
              </a:rPr>
              <a:t>= </a:t>
            </a:r>
            <a:r>
              <a:rPr lang="en-US" sz="3800" dirty="0">
                <a:solidFill>
                  <a:srgbClr val="FFFF00"/>
                </a:solidFill>
                <a:latin typeface="Arial Narrow" pitchFamily="34" charset="0"/>
              </a:rPr>
              <a:t>LDL</a:t>
            </a:r>
            <a:r>
              <a:rPr lang="el-GR" sz="3800" dirty="0">
                <a:solidFill>
                  <a:srgbClr val="FFFF00"/>
                </a:solidFill>
                <a:latin typeface="Arial Narrow" pitchFamily="34" charset="0"/>
              </a:rPr>
              <a:t>-</a:t>
            </a:r>
            <a:r>
              <a:rPr lang="en-US" sz="3800" dirty="0">
                <a:solidFill>
                  <a:srgbClr val="FFFF00"/>
                </a:solidFill>
                <a:latin typeface="Arial Narrow" pitchFamily="34" charset="0"/>
              </a:rPr>
              <a:t>C +</a:t>
            </a:r>
            <a:r>
              <a:rPr lang="el-GR" sz="3800" dirty="0">
                <a:solidFill>
                  <a:srgbClr val="FFFF00"/>
                </a:solidFill>
                <a:latin typeface="Arial Narrow" pitchFamily="34" charset="0"/>
              </a:rPr>
              <a:t> </a:t>
            </a:r>
            <a:r>
              <a:rPr lang="en-US" sz="3800" dirty="0">
                <a:solidFill>
                  <a:srgbClr val="FFFF00"/>
                </a:solidFill>
                <a:latin typeface="Arial Narrow" pitchFamily="34" charset="0"/>
              </a:rPr>
              <a:t>VLDL</a:t>
            </a:r>
            <a:r>
              <a:rPr lang="el-GR" sz="3800" dirty="0">
                <a:solidFill>
                  <a:srgbClr val="FFFF00"/>
                </a:solidFill>
                <a:latin typeface="Arial Narrow" pitchFamily="34" charset="0"/>
              </a:rPr>
              <a:t>-</a:t>
            </a:r>
            <a:r>
              <a:rPr lang="en-US" sz="3800" dirty="0">
                <a:solidFill>
                  <a:srgbClr val="FFFF00"/>
                </a:solidFill>
                <a:latin typeface="Arial Narrow" pitchFamily="34" charset="0"/>
              </a:rPr>
              <a:t>C</a:t>
            </a:r>
            <a:endParaRPr lang="el-GR" sz="3800" dirty="0">
              <a:solidFill>
                <a:srgbClr val="FFFF00"/>
              </a:solidFill>
              <a:latin typeface="Arial Narrow" pitchFamily="34" charset="0"/>
            </a:endParaRPr>
          </a:p>
        </p:txBody>
      </p:sp>
      <p:pic>
        <p:nvPicPr>
          <p:cNvPr id="210949" name="Picture 5"/>
          <p:cNvPicPr>
            <a:picLocks noChangeAspect="1" noChangeArrowheads="1"/>
          </p:cNvPicPr>
          <p:nvPr/>
        </p:nvPicPr>
        <p:blipFill>
          <a:blip r:embed="rId3"/>
          <a:srcRect/>
          <a:stretch>
            <a:fillRect/>
          </a:stretch>
        </p:blipFill>
        <p:spPr bwMode="auto">
          <a:xfrm>
            <a:off x="2908300" y="4286250"/>
            <a:ext cx="977900" cy="1036638"/>
          </a:xfrm>
          <a:prstGeom prst="rect">
            <a:avLst/>
          </a:prstGeom>
          <a:noFill/>
          <a:ln w="9525">
            <a:noFill/>
            <a:miter lim="800000"/>
            <a:headEnd/>
            <a:tailEnd/>
          </a:ln>
        </p:spPr>
      </p:pic>
      <p:pic>
        <p:nvPicPr>
          <p:cNvPr id="210950" name="Picture 6"/>
          <p:cNvPicPr>
            <a:picLocks noChangeAspect="1" noChangeArrowheads="1"/>
          </p:cNvPicPr>
          <p:nvPr/>
        </p:nvPicPr>
        <p:blipFill>
          <a:blip r:embed="rId3"/>
          <a:srcRect/>
          <a:stretch>
            <a:fillRect/>
          </a:stretch>
        </p:blipFill>
        <p:spPr bwMode="auto">
          <a:xfrm>
            <a:off x="5546725" y="4286250"/>
            <a:ext cx="977900" cy="1036638"/>
          </a:xfrm>
          <a:prstGeom prst="rect">
            <a:avLst/>
          </a:prstGeom>
          <a:noFill/>
          <a:ln w="9525">
            <a:noFill/>
            <a:miter lim="800000"/>
            <a:headEnd/>
            <a:tailEnd/>
          </a:ln>
        </p:spPr>
      </p:pic>
      <p:sp>
        <p:nvSpPr>
          <p:cNvPr id="210951" name="Rectangle 7"/>
          <p:cNvSpPr>
            <a:spLocks noChangeArrowheads="1"/>
          </p:cNvSpPr>
          <p:nvPr/>
        </p:nvSpPr>
        <p:spPr bwMode="auto">
          <a:xfrm>
            <a:off x="2474913" y="5419725"/>
            <a:ext cx="1733550" cy="542925"/>
          </a:xfrm>
          <a:prstGeom prst="rect">
            <a:avLst/>
          </a:prstGeom>
          <a:noFill/>
          <a:ln w="9525">
            <a:noFill/>
            <a:miter lim="800000"/>
            <a:headEnd/>
            <a:tailEnd/>
          </a:ln>
        </p:spPr>
        <p:txBody>
          <a:bodyPr wrap="none" lIns="85890" tIns="42945" rIns="85890" bIns="42945">
            <a:spAutoFit/>
          </a:bodyPr>
          <a:lstStyle/>
          <a:p>
            <a:pPr defTabSz="858838"/>
            <a:r>
              <a:rPr lang="en-US" sz="3000">
                <a:solidFill>
                  <a:srgbClr val="FFFF00"/>
                </a:solidFill>
                <a:latin typeface="Arial Narrow" pitchFamily="34" charset="0"/>
              </a:rPr>
              <a:t>non HDL-C</a:t>
            </a:r>
            <a:endParaRPr lang="el-GR" sz="3000">
              <a:solidFill>
                <a:srgbClr val="FFFF00"/>
              </a:solidFill>
              <a:latin typeface="Arial Narrow" pitchFamily="34" charset="0"/>
            </a:endParaRPr>
          </a:p>
        </p:txBody>
      </p:sp>
      <p:sp>
        <p:nvSpPr>
          <p:cNvPr id="210952" name="Rectangle 8"/>
          <p:cNvSpPr>
            <a:spLocks noChangeArrowheads="1"/>
          </p:cNvSpPr>
          <p:nvPr/>
        </p:nvSpPr>
        <p:spPr bwMode="auto">
          <a:xfrm>
            <a:off x="4960938" y="4630738"/>
            <a:ext cx="354012" cy="542925"/>
          </a:xfrm>
          <a:prstGeom prst="rect">
            <a:avLst/>
          </a:prstGeom>
          <a:noFill/>
          <a:ln w="9525">
            <a:noFill/>
            <a:miter lim="800000"/>
            <a:headEnd/>
            <a:tailEnd/>
          </a:ln>
        </p:spPr>
        <p:txBody>
          <a:bodyPr wrap="none" lIns="85890" tIns="42945" rIns="85890" bIns="42945">
            <a:spAutoFit/>
          </a:bodyPr>
          <a:lstStyle/>
          <a:p>
            <a:pPr defTabSz="858838"/>
            <a:r>
              <a:rPr lang="en-US" sz="3000" b="1">
                <a:solidFill>
                  <a:srgbClr val="FFFF00"/>
                </a:solidFill>
                <a:latin typeface="Arial Narrow" pitchFamily="34" charset="0"/>
              </a:rPr>
              <a:t>=</a:t>
            </a:r>
            <a:endParaRPr lang="el-GR" sz="3000" b="1">
              <a:solidFill>
                <a:srgbClr val="FFFF00"/>
              </a:solidFill>
              <a:latin typeface="Arial Narrow" pitchFamily="34" charset="0"/>
            </a:endParaRPr>
          </a:p>
        </p:txBody>
      </p:sp>
      <p:sp>
        <p:nvSpPr>
          <p:cNvPr id="210953" name="Rectangle 9"/>
          <p:cNvSpPr>
            <a:spLocks noChangeArrowheads="1"/>
          </p:cNvSpPr>
          <p:nvPr/>
        </p:nvSpPr>
        <p:spPr bwMode="auto">
          <a:xfrm>
            <a:off x="5572125" y="5419725"/>
            <a:ext cx="1073150" cy="542925"/>
          </a:xfrm>
          <a:prstGeom prst="rect">
            <a:avLst/>
          </a:prstGeom>
          <a:noFill/>
          <a:ln w="9525">
            <a:noFill/>
            <a:miter lim="800000"/>
            <a:headEnd/>
            <a:tailEnd/>
          </a:ln>
        </p:spPr>
        <p:txBody>
          <a:bodyPr wrap="none" lIns="85890" tIns="42945" rIns="85890" bIns="42945">
            <a:spAutoFit/>
          </a:bodyPr>
          <a:lstStyle/>
          <a:p>
            <a:pPr defTabSz="858838">
              <a:spcBef>
                <a:spcPct val="50000"/>
              </a:spcBef>
            </a:pPr>
            <a:r>
              <a:rPr lang="en-US" sz="3000">
                <a:solidFill>
                  <a:srgbClr val="FFFF00"/>
                </a:solidFill>
                <a:latin typeface="Arial Narrow" pitchFamily="34" charset="0"/>
              </a:rPr>
              <a:t>LDL-C</a:t>
            </a:r>
          </a:p>
        </p:txBody>
      </p:sp>
      <p:sp>
        <p:nvSpPr>
          <p:cNvPr id="210954" name="Rectangle 10"/>
          <p:cNvSpPr>
            <a:spLocks noChangeArrowheads="1"/>
          </p:cNvSpPr>
          <p:nvPr/>
        </p:nvSpPr>
        <p:spPr bwMode="auto">
          <a:xfrm>
            <a:off x="6818313" y="4630738"/>
            <a:ext cx="1736725" cy="603250"/>
          </a:xfrm>
          <a:prstGeom prst="rect">
            <a:avLst/>
          </a:prstGeom>
          <a:noFill/>
          <a:ln w="9525">
            <a:noFill/>
            <a:miter lim="800000"/>
            <a:headEnd/>
            <a:tailEnd/>
          </a:ln>
        </p:spPr>
        <p:txBody>
          <a:bodyPr wrap="none" lIns="85890" tIns="42945" rIns="85890" bIns="42945">
            <a:spAutoFit/>
          </a:bodyPr>
          <a:lstStyle/>
          <a:p>
            <a:pPr defTabSz="858838">
              <a:spcBef>
                <a:spcPct val="50000"/>
              </a:spcBef>
            </a:pPr>
            <a:r>
              <a:rPr lang="el-GR" sz="3400">
                <a:solidFill>
                  <a:srgbClr val="FFFF00"/>
                </a:solidFill>
                <a:latin typeface="Arial Narrow" pitchFamily="34" charset="0"/>
              </a:rPr>
              <a:t>+ 30</a:t>
            </a:r>
            <a:r>
              <a:rPr lang="en-US" sz="3400">
                <a:solidFill>
                  <a:srgbClr val="FFFF00"/>
                </a:solidFill>
                <a:latin typeface="Arial Narrow" pitchFamily="34" charset="0"/>
              </a:rPr>
              <a:t>mg/dl</a:t>
            </a:r>
          </a:p>
        </p:txBody>
      </p:sp>
      <p:sp>
        <p:nvSpPr>
          <p:cNvPr id="210955" name="AutoShape 11"/>
          <p:cNvSpPr>
            <a:spLocks noChangeArrowheads="1"/>
          </p:cNvSpPr>
          <p:nvPr/>
        </p:nvSpPr>
        <p:spPr bwMode="auto">
          <a:xfrm>
            <a:off x="1466850" y="4216400"/>
            <a:ext cx="7705725" cy="1866900"/>
          </a:xfrm>
          <a:prstGeom prst="roundRect">
            <a:avLst>
              <a:gd name="adj" fmla="val 16667"/>
            </a:avLst>
          </a:prstGeom>
          <a:noFill/>
          <a:ln w="57150">
            <a:solidFill>
              <a:srgbClr val="FF0000"/>
            </a:solidFill>
            <a:round/>
            <a:headEnd/>
            <a:tailEnd/>
          </a:ln>
        </p:spPr>
        <p:txBody>
          <a:bodyPr wrap="none" anchor="ctr"/>
          <a:lstStyle/>
          <a:p>
            <a:endParaRPr lang="el-GR"/>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104775"/>
            <a:ext cx="8743950" cy="1143000"/>
          </a:xfrm>
          <a:noFill/>
        </p:spPr>
        <p:txBody>
          <a:bodyPr lIns="92075" tIns="46038" rIns="92075" bIns="46038" anchor="t" anchorCtr="1"/>
          <a:lstStyle/>
          <a:p>
            <a:pPr defTabSz="762000" eaLnBrk="1" hangingPunct="1"/>
            <a:r>
              <a:rPr lang="en-US" sz="1800" smtClean="0">
                <a:solidFill>
                  <a:schemeClr val="tx1"/>
                </a:solidFill>
              </a:rPr>
              <a:t/>
            </a:r>
            <a:br>
              <a:rPr lang="en-US" sz="1800" smtClean="0">
                <a:solidFill>
                  <a:schemeClr val="tx1"/>
                </a:solidFill>
              </a:rPr>
            </a:br>
            <a:endParaRPr lang="en-US" sz="1800" smtClean="0">
              <a:solidFill>
                <a:schemeClr val="tx1"/>
              </a:solidFill>
            </a:endParaRPr>
          </a:p>
        </p:txBody>
      </p:sp>
      <p:sp>
        <p:nvSpPr>
          <p:cNvPr id="197635" name="Rectangle 3"/>
          <p:cNvSpPr>
            <a:spLocks noChangeArrowheads="1"/>
          </p:cNvSpPr>
          <p:nvPr/>
        </p:nvSpPr>
        <p:spPr bwMode="auto">
          <a:xfrm>
            <a:off x="1312863" y="4840288"/>
            <a:ext cx="2386012"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6" name="Rectangle 4"/>
          <p:cNvSpPr>
            <a:spLocks noChangeArrowheads="1"/>
          </p:cNvSpPr>
          <p:nvPr/>
        </p:nvSpPr>
        <p:spPr bwMode="auto">
          <a:xfrm>
            <a:off x="3698875" y="4840288"/>
            <a:ext cx="539750"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7" name="Rectangle 5"/>
          <p:cNvSpPr>
            <a:spLocks noChangeArrowheads="1"/>
          </p:cNvSpPr>
          <p:nvPr/>
        </p:nvSpPr>
        <p:spPr bwMode="auto">
          <a:xfrm>
            <a:off x="4243388" y="4840288"/>
            <a:ext cx="631825" cy="808037"/>
          </a:xfrm>
          <a:prstGeom prst="rect">
            <a:avLst/>
          </a:prstGeom>
          <a:solidFill>
            <a:schemeClr val="bg2"/>
          </a:solidFill>
          <a:ln w="12700">
            <a:solidFill>
              <a:schemeClr val="hlink"/>
            </a:solidFill>
            <a:miter lim="800000"/>
            <a:headEnd/>
            <a:tailEnd/>
          </a:ln>
        </p:spPr>
        <p:txBody>
          <a:bodyPr wrap="none" anchor="ctr"/>
          <a:lstStyle/>
          <a:p>
            <a:endParaRPr lang="el-GR" sz="1800">
              <a:solidFill>
                <a:srgbClr val="000000"/>
              </a:solidFill>
              <a:latin typeface="Arial" pitchFamily="34" charset="0"/>
            </a:endParaRPr>
          </a:p>
        </p:txBody>
      </p:sp>
      <p:sp>
        <p:nvSpPr>
          <p:cNvPr id="197638" name="Rectangle 6"/>
          <p:cNvSpPr>
            <a:spLocks noChangeArrowheads="1"/>
          </p:cNvSpPr>
          <p:nvPr/>
        </p:nvSpPr>
        <p:spPr bwMode="auto">
          <a:xfrm>
            <a:off x="1314450" y="3925888"/>
            <a:ext cx="3467100"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39" name="Rectangle 7"/>
          <p:cNvSpPr>
            <a:spLocks noChangeArrowheads="1"/>
          </p:cNvSpPr>
          <p:nvPr/>
        </p:nvSpPr>
        <p:spPr bwMode="auto">
          <a:xfrm>
            <a:off x="4752975" y="3925888"/>
            <a:ext cx="793750"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0" name="Rectangle 8"/>
          <p:cNvSpPr>
            <a:spLocks noChangeArrowheads="1"/>
          </p:cNvSpPr>
          <p:nvPr/>
        </p:nvSpPr>
        <p:spPr bwMode="auto">
          <a:xfrm>
            <a:off x="5545138" y="3925888"/>
            <a:ext cx="511175"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1" name="Rectangle 9"/>
          <p:cNvSpPr>
            <a:spLocks noChangeArrowheads="1"/>
          </p:cNvSpPr>
          <p:nvPr/>
        </p:nvSpPr>
        <p:spPr bwMode="auto">
          <a:xfrm>
            <a:off x="6042025" y="3925888"/>
            <a:ext cx="827088" cy="806450"/>
          </a:xfrm>
          <a:prstGeom prst="rect">
            <a:avLst/>
          </a:prstGeom>
          <a:solidFill>
            <a:srgbClr val="F7E400"/>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2" name="Rectangle 10"/>
          <p:cNvSpPr>
            <a:spLocks noChangeArrowheads="1"/>
          </p:cNvSpPr>
          <p:nvPr/>
        </p:nvSpPr>
        <p:spPr bwMode="auto">
          <a:xfrm>
            <a:off x="1312863" y="2998788"/>
            <a:ext cx="4478337"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3" name="Rectangle 11"/>
          <p:cNvSpPr>
            <a:spLocks noChangeArrowheads="1"/>
          </p:cNvSpPr>
          <p:nvPr/>
        </p:nvSpPr>
        <p:spPr bwMode="auto">
          <a:xfrm>
            <a:off x="6443663" y="2998788"/>
            <a:ext cx="704850"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4" name="Rectangle 12"/>
          <p:cNvSpPr>
            <a:spLocks noChangeArrowheads="1"/>
          </p:cNvSpPr>
          <p:nvPr/>
        </p:nvSpPr>
        <p:spPr bwMode="auto">
          <a:xfrm>
            <a:off x="5729288" y="2998788"/>
            <a:ext cx="814387"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5" name="Rectangle 13"/>
          <p:cNvSpPr>
            <a:spLocks noChangeArrowheads="1"/>
          </p:cNvSpPr>
          <p:nvPr/>
        </p:nvSpPr>
        <p:spPr bwMode="auto">
          <a:xfrm>
            <a:off x="7143750" y="2998788"/>
            <a:ext cx="357188" cy="806450"/>
          </a:xfrm>
          <a:prstGeom prst="rect">
            <a:avLst/>
          </a:prstGeom>
          <a:solidFill>
            <a:schemeClr val="accent2"/>
          </a:solidFill>
          <a:ln w="12700">
            <a:solidFill>
              <a:schemeClr val="tx1"/>
            </a:solidFill>
            <a:miter lim="800000"/>
            <a:headEnd/>
            <a:tailEnd/>
          </a:ln>
        </p:spPr>
        <p:txBody>
          <a:bodyPr wrap="none" anchor="ctr"/>
          <a:lstStyle/>
          <a:p>
            <a:endParaRPr lang="el-GR" sz="1800">
              <a:solidFill>
                <a:srgbClr val="000000"/>
              </a:solidFill>
              <a:latin typeface="Arial" pitchFamily="34" charset="0"/>
            </a:endParaRPr>
          </a:p>
        </p:txBody>
      </p:sp>
      <p:sp>
        <p:nvSpPr>
          <p:cNvPr id="197646" name="Rectangle 14"/>
          <p:cNvSpPr>
            <a:spLocks noChangeArrowheads="1"/>
          </p:cNvSpPr>
          <p:nvPr/>
        </p:nvSpPr>
        <p:spPr bwMode="auto">
          <a:xfrm>
            <a:off x="6772275" y="2097088"/>
            <a:ext cx="884238"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7" name="Rectangle 15"/>
          <p:cNvSpPr>
            <a:spLocks noChangeArrowheads="1"/>
          </p:cNvSpPr>
          <p:nvPr/>
        </p:nvSpPr>
        <p:spPr bwMode="auto">
          <a:xfrm>
            <a:off x="7615238" y="2097088"/>
            <a:ext cx="400050"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8" name="Rectangle 16"/>
          <p:cNvSpPr>
            <a:spLocks noChangeArrowheads="1"/>
          </p:cNvSpPr>
          <p:nvPr/>
        </p:nvSpPr>
        <p:spPr bwMode="auto">
          <a:xfrm>
            <a:off x="1314450" y="2097088"/>
            <a:ext cx="5556250" cy="812800"/>
          </a:xfrm>
          <a:prstGeom prst="rect">
            <a:avLst/>
          </a:prstGeom>
          <a:solidFill>
            <a:srgbClr val="EFA000"/>
          </a:solidFill>
          <a:ln w="12700" cap="rnd">
            <a:solidFill>
              <a:schemeClr val="bg1"/>
            </a:solidFill>
            <a:miter lim="800000"/>
            <a:headEnd/>
            <a:tailEnd/>
          </a:ln>
        </p:spPr>
        <p:txBody>
          <a:bodyPr/>
          <a:lstStyle/>
          <a:p>
            <a:endParaRPr lang="el-GR" sz="1800">
              <a:solidFill>
                <a:srgbClr val="000000"/>
              </a:solidFill>
              <a:latin typeface="Arial" pitchFamily="34" charset="0"/>
            </a:endParaRPr>
          </a:p>
        </p:txBody>
      </p:sp>
      <p:sp>
        <p:nvSpPr>
          <p:cNvPr id="197649" name="Rectangle 17"/>
          <p:cNvSpPr>
            <a:spLocks noChangeArrowheads="1"/>
          </p:cNvSpPr>
          <p:nvPr/>
        </p:nvSpPr>
        <p:spPr bwMode="auto">
          <a:xfrm>
            <a:off x="2884488" y="1347788"/>
            <a:ext cx="4578350" cy="307975"/>
          </a:xfrm>
          <a:prstGeom prst="rect">
            <a:avLst/>
          </a:prstGeom>
          <a:noFill/>
          <a:ln w="9525">
            <a:noFill/>
            <a:miter lim="800000"/>
            <a:headEnd/>
            <a:tailEnd/>
          </a:ln>
        </p:spPr>
        <p:txBody>
          <a:bodyPr lIns="92075" tIns="46038" rIns="92075" bIns="46038">
            <a:spAutoFit/>
          </a:bodyPr>
          <a:lstStyle/>
          <a:p>
            <a:pPr algn="ctr" eaLnBrk="0" hangingPunct="0"/>
            <a:r>
              <a:rPr lang="en-GB" sz="1400" b="1">
                <a:solidFill>
                  <a:srgbClr val="123E8C"/>
                </a:solidFill>
                <a:latin typeface="Verdana" pitchFamily="34" charset="0"/>
              </a:rPr>
              <a:t>Change in LDL-C from baseline (%)</a:t>
            </a:r>
          </a:p>
        </p:txBody>
      </p:sp>
      <p:sp>
        <p:nvSpPr>
          <p:cNvPr id="197650" name="Line 18"/>
          <p:cNvSpPr>
            <a:spLocks noChangeShapeType="1"/>
          </p:cNvSpPr>
          <p:nvPr/>
        </p:nvSpPr>
        <p:spPr bwMode="auto">
          <a:xfrm flipV="1">
            <a:off x="1304925" y="1931988"/>
            <a:ext cx="7683500" cy="0"/>
          </a:xfrm>
          <a:prstGeom prst="line">
            <a:avLst/>
          </a:prstGeom>
          <a:noFill/>
          <a:ln w="25400">
            <a:solidFill>
              <a:schemeClr val="tx1"/>
            </a:solidFill>
            <a:round/>
            <a:headEnd type="none" w="sm" len="sm"/>
            <a:tailEnd type="none" w="sm" len="sm"/>
          </a:ln>
        </p:spPr>
        <p:txBody>
          <a:bodyPr/>
          <a:lstStyle/>
          <a:p>
            <a:endParaRPr lang="el-GR"/>
          </a:p>
        </p:txBody>
      </p:sp>
      <p:sp>
        <p:nvSpPr>
          <p:cNvPr id="197651" name="Line 19"/>
          <p:cNvSpPr>
            <a:spLocks noChangeShapeType="1"/>
          </p:cNvSpPr>
          <p:nvPr/>
        </p:nvSpPr>
        <p:spPr bwMode="auto">
          <a:xfrm flipH="1">
            <a:off x="1312863" y="1933575"/>
            <a:ext cx="0" cy="3727450"/>
          </a:xfrm>
          <a:prstGeom prst="line">
            <a:avLst/>
          </a:prstGeom>
          <a:noFill/>
          <a:ln w="25400">
            <a:solidFill>
              <a:schemeClr val="tx1"/>
            </a:solidFill>
            <a:round/>
            <a:headEnd type="none" w="sm" len="sm"/>
            <a:tailEnd type="none" w="sm" len="sm"/>
          </a:ln>
        </p:spPr>
        <p:txBody>
          <a:bodyPr/>
          <a:lstStyle/>
          <a:p>
            <a:endParaRPr lang="el-GR"/>
          </a:p>
        </p:txBody>
      </p:sp>
      <p:sp>
        <p:nvSpPr>
          <p:cNvPr id="197652" name="Rectangle 20"/>
          <p:cNvSpPr>
            <a:spLocks noChangeArrowheads="1"/>
          </p:cNvSpPr>
          <p:nvPr/>
        </p:nvSpPr>
        <p:spPr bwMode="auto">
          <a:xfrm>
            <a:off x="1177925" y="1639888"/>
            <a:ext cx="295275" cy="277812"/>
          </a:xfrm>
          <a:prstGeom prst="rect">
            <a:avLst/>
          </a:prstGeom>
          <a:noFill/>
          <a:ln w="9525">
            <a:noFill/>
            <a:miter lim="800000"/>
            <a:headEnd/>
            <a:tailEnd/>
          </a:ln>
        </p:spPr>
        <p:txBody>
          <a:bodyPr wrap="none" lIns="92075" tIns="46038" rIns="92075" bIns="46038">
            <a:spAutoFit/>
          </a:bodyPr>
          <a:lstStyle/>
          <a:p>
            <a:pPr algn="r" eaLnBrk="0" hangingPunct="0"/>
            <a:r>
              <a:rPr lang="en-GB" sz="1200" b="1">
                <a:solidFill>
                  <a:srgbClr val="123E8C"/>
                </a:solidFill>
                <a:latin typeface="Verdana" pitchFamily="34" charset="0"/>
              </a:rPr>
              <a:t>0</a:t>
            </a:r>
          </a:p>
        </p:txBody>
      </p:sp>
      <p:sp>
        <p:nvSpPr>
          <p:cNvPr id="197653" name="Rectangle 21"/>
          <p:cNvSpPr>
            <a:spLocks noChangeArrowheads="1"/>
          </p:cNvSpPr>
          <p:nvPr/>
        </p:nvSpPr>
        <p:spPr bwMode="auto">
          <a:xfrm>
            <a:off x="222567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p:txBody>
      </p:sp>
      <p:sp>
        <p:nvSpPr>
          <p:cNvPr id="197654" name="Line 22"/>
          <p:cNvSpPr>
            <a:spLocks noChangeShapeType="1"/>
          </p:cNvSpPr>
          <p:nvPr/>
        </p:nvSpPr>
        <p:spPr bwMode="auto">
          <a:xfrm flipH="1" flipV="1">
            <a:off x="2517775" y="1844675"/>
            <a:ext cx="1588" cy="90488"/>
          </a:xfrm>
          <a:prstGeom prst="line">
            <a:avLst/>
          </a:prstGeom>
          <a:noFill/>
          <a:ln w="12700">
            <a:solidFill>
              <a:srgbClr val="FFFFFF"/>
            </a:solidFill>
            <a:round/>
            <a:headEnd type="none" w="sm" len="sm"/>
            <a:tailEnd type="none" w="sm" len="sm"/>
          </a:ln>
        </p:spPr>
        <p:txBody>
          <a:bodyPr/>
          <a:lstStyle/>
          <a:p>
            <a:endParaRPr lang="el-GR"/>
          </a:p>
        </p:txBody>
      </p:sp>
      <p:sp>
        <p:nvSpPr>
          <p:cNvPr id="197655" name="Line 23"/>
          <p:cNvSpPr>
            <a:spLocks noChangeShapeType="1"/>
          </p:cNvSpPr>
          <p:nvPr/>
        </p:nvSpPr>
        <p:spPr bwMode="auto">
          <a:xfrm flipV="1">
            <a:off x="3729038" y="1844675"/>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6" name="Line 24"/>
          <p:cNvSpPr>
            <a:spLocks noChangeShapeType="1"/>
          </p:cNvSpPr>
          <p:nvPr/>
        </p:nvSpPr>
        <p:spPr bwMode="auto">
          <a:xfrm flipV="1">
            <a:off x="494347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7" name="Line 25"/>
          <p:cNvSpPr>
            <a:spLocks noChangeShapeType="1"/>
          </p:cNvSpPr>
          <p:nvPr/>
        </p:nvSpPr>
        <p:spPr bwMode="auto">
          <a:xfrm flipV="1">
            <a:off x="6170613"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8" name="Line 26"/>
          <p:cNvSpPr>
            <a:spLocks noChangeShapeType="1"/>
          </p:cNvSpPr>
          <p:nvPr/>
        </p:nvSpPr>
        <p:spPr bwMode="auto">
          <a:xfrm flipV="1">
            <a:off x="740092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59" name="Line 27"/>
          <p:cNvSpPr>
            <a:spLocks noChangeShapeType="1"/>
          </p:cNvSpPr>
          <p:nvPr/>
        </p:nvSpPr>
        <p:spPr bwMode="auto">
          <a:xfrm flipV="1">
            <a:off x="8604250"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0" name="Rectangle 28"/>
          <p:cNvSpPr>
            <a:spLocks noChangeArrowheads="1"/>
          </p:cNvSpPr>
          <p:nvPr/>
        </p:nvSpPr>
        <p:spPr bwMode="auto">
          <a:xfrm>
            <a:off x="34750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p:txBody>
      </p:sp>
      <p:sp>
        <p:nvSpPr>
          <p:cNvPr id="197661" name="Rectangle 29"/>
          <p:cNvSpPr>
            <a:spLocks noChangeArrowheads="1"/>
          </p:cNvSpPr>
          <p:nvPr/>
        </p:nvSpPr>
        <p:spPr bwMode="auto">
          <a:xfrm>
            <a:off x="4679950"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–30</a:t>
            </a:r>
          </a:p>
        </p:txBody>
      </p:sp>
      <p:sp>
        <p:nvSpPr>
          <p:cNvPr id="197662" name="Rectangle 30"/>
          <p:cNvSpPr>
            <a:spLocks noChangeArrowheads="1"/>
          </p:cNvSpPr>
          <p:nvPr/>
        </p:nvSpPr>
        <p:spPr bwMode="auto">
          <a:xfrm>
            <a:off x="5918200"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p:txBody>
      </p:sp>
      <p:sp>
        <p:nvSpPr>
          <p:cNvPr id="197663" name="Rectangle 31"/>
          <p:cNvSpPr>
            <a:spLocks noChangeArrowheads="1"/>
          </p:cNvSpPr>
          <p:nvPr/>
        </p:nvSpPr>
        <p:spPr bwMode="auto">
          <a:xfrm>
            <a:off x="712946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–50</a:t>
            </a:r>
          </a:p>
        </p:txBody>
      </p:sp>
      <p:sp>
        <p:nvSpPr>
          <p:cNvPr id="197664" name="Rectangle 32"/>
          <p:cNvSpPr>
            <a:spLocks noChangeArrowheads="1"/>
          </p:cNvSpPr>
          <p:nvPr/>
        </p:nvSpPr>
        <p:spPr bwMode="auto">
          <a:xfrm>
            <a:off x="83518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–60</a:t>
            </a:r>
          </a:p>
        </p:txBody>
      </p:sp>
      <p:sp>
        <p:nvSpPr>
          <p:cNvPr id="197665" name="Rectangle 33"/>
          <p:cNvSpPr>
            <a:spLocks noChangeArrowheads="1"/>
          </p:cNvSpPr>
          <p:nvPr/>
        </p:nvSpPr>
        <p:spPr bwMode="auto">
          <a:xfrm>
            <a:off x="3387725" y="2292350"/>
            <a:ext cx="1312863" cy="647700"/>
          </a:xfrm>
          <a:prstGeom prst="rect">
            <a:avLst/>
          </a:prstGeom>
          <a:noFill/>
          <a:ln w="9525">
            <a:noFill/>
            <a:miter lim="800000"/>
            <a:headEnd/>
            <a:tailEnd/>
          </a:ln>
        </p:spPr>
        <p:txBody>
          <a:bodyPr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a:p>
            <a:pPr algn="ctr" eaLnBrk="0" hangingPunct="0"/>
            <a:r>
              <a:rPr lang="en-GB" sz="1200" b="1">
                <a:solidFill>
                  <a:srgbClr val="123E8C"/>
                </a:solidFill>
                <a:latin typeface="Verdana" pitchFamily="34" charset="0"/>
              </a:rPr>
              <a:t>*</a:t>
            </a:r>
          </a:p>
        </p:txBody>
      </p:sp>
      <p:sp>
        <p:nvSpPr>
          <p:cNvPr id="197666" name="Line 34"/>
          <p:cNvSpPr>
            <a:spLocks noChangeShapeType="1"/>
          </p:cNvSpPr>
          <p:nvPr/>
        </p:nvSpPr>
        <p:spPr bwMode="auto">
          <a:xfrm flipH="1" flipV="1">
            <a:off x="1925638" y="1847850"/>
            <a:ext cx="1587" cy="77788"/>
          </a:xfrm>
          <a:prstGeom prst="line">
            <a:avLst/>
          </a:prstGeom>
          <a:noFill/>
          <a:ln w="12700">
            <a:solidFill>
              <a:srgbClr val="FFFFFF"/>
            </a:solidFill>
            <a:round/>
            <a:headEnd type="none" w="sm" len="sm"/>
            <a:tailEnd type="none" w="sm" len="sm"/>
          </a:ln>
        </p:spPr>
        <p:txBody>
          <a:bodyPr/>
          <a:lstStyle/>
          <a:p>
            <a:endParaRPr lang="el-GR"/>
          </a:p>
        </p:txBody>
      </p:sp>
      <p:sp>
        <p:nvSpPr>
          <p:cNvPr id="197667" name="Line 35"/>
          <p:cNvSpPr>
            <a:spLocks noChangeShapeType="1"/>
          </p:cNvSpPr>
          <p:nvPr/>
        </p:nvSpPr>
        <p:spPr bwMode="auto">
          <a:xfrm flipV="1">
            <a:off x="3136900" y="1844675"/>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8" name="Line 36"/>
          <p:cNvSpPr>
            <a:spLocks noChangeShapeType="1"/>
          </p:cNvSpPr>
          <p:nvPr/>
        </p:nvSpPr>
        <p:spPr bwMode="auto">
          <a:xfrm flipV="1">
            <a:off x="4351338"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69" name="Line 37"/>
          <p:cNvSpPr>
            <a:spLocks noChangeShapeType="1"/>
          </p:cNvSpPr>
          <p:nvPr/>
        </p:nvSpPr>
        <p:spPr bwMode="auto">
          <a:xfrm flipV="1">
            <a:off x="5576888"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0" name="Line 38"/>
          <p:cNvSpPr>
            <a:spLocks noChangeShapeType="1"/>
          </p:cNvSpPr>
          <p:nvPr/>
        </p:nvSpPr>
        <p:spPr bwMode="auto">
          <a:xfrm flipV="1">
            <a:off x="6805613"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1" name="Line 39"/>
          <p:cNvSpPr>
            <a:spLocks noChangeShapeType="1"/>
          </p:cNvSpPr>
          <p:nvPr/>
        </p:nvSpPr>
        <p:spPr bwMode="auto">
          <a:xfrm flipV="1">
            <a:off x="8010525" y="1847850"/>
            <a:ext cx="0" cy="96838"/>
          </a:xfrm>
          <a:prstGeom prst="line">
            <a:avLst/>
          </a:prstGeom>
          <a:noFill/>
          <a:ln w="12700">
            <a:solidFill>
              <a:srgbClr val="FFFFFF"/>
            </a:solidFill>
            <a:round/>
            <a:headEnd type="none" w="sm" len="sm"/>
            <a:tailEnd type="none" w="sm" len="sm"/>
          </a:ln>
        </p:spPr>
        <p:txBody>
          <a:bodyPr/>
          <a:lstStyle/>
          <a:p>
            <a:endParaRPr lang="el-GR"/>
          </a:p>
        </p:txBody>
      </p:sp>
      <p:sp>
        <p:nvSpPr>
          <p:cNvPr id="197672" name="Rectangle 40"/>
          <p:cNvSpPr>
            <a:spLocks noChangeArrowheads="1"/>
          </p:cNvSpPr>
          <p:nvPr/>
        </p:nvSpPr>
        <p:spPr bwMode="auto">
          <a:xfrm>
            <a:off x="1684338" y="1639888"/>
            <a:ext cx="403225"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a:t>
            </a:r>
          </a:p>
        </p:txBody>
      </p:sp>
      <p:sp>
        <p:nvSpPr>
          <p:cNvPr id="197673" name="Rectangle 41"/>
          <p:cNvSpPr>
            <a:spLocks noChangeArrowheads="1"/>
          </p:cNvSpPr>
          <p:nvPr/>
        </p:nvSpPr>
        <p:spPr bwMode="auto">
          <a:xfrm>
            <a:off x="284321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–15</a:t>
            </a:r>
          </a:p>
        </p:txBody>
      </p:sp>
      <p:sp>
        <p:nvSpPr>
          <p:cNvPr id="197674" name="Rectangle 42"/>
          <p:cNvSpPr>
            <a:spLocks noChangeArrowheads="1"/>
          </p:cNvSpPr>
          <p:nvPr/>
        </p:nvSpPr>
        <p:spPr bwMode="auto">
          <a:xfrm>
            <a:off x="4046538"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–25</a:t>
            </a:r>
          </a:p>
        </p:txBody>
      </p:sp>
      <p:sp>
        <p:nvSpPr>
          <p:cNvPr id="197675" name="Rectangle 43"/>
          <p:cNvSpPr>
            <a:spLocks noChangeArrowheads="1"/>
          </p:cNvSpPr>
          <p:nvPr/>
        </p:nvSpPr>
        <p:spPr bwMode="auto">
          <a:xfrm>
            <a:off x="528637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–35</a:t>
            </a:r>
          </a:p>
        </p:txBody>
      </p:sp>
      <p:sp>
        <p:nvSpPr>
          <p:cNvPr id="197676" name="Rectangle 44"/>
          <p:cNvSpPr>
            <a:spLocks noChangeArrowheads="1"/>
          </p:cNvSpPr>
          <p:nvPr/>
        </p:nvSpPr>
        <p:spPr bwMode="auto">
          <a:xfrm>
            <a:off x="6494463" y="1639888"/>
            <a:ext cx="512762"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–45</a:t>
            </a:r>
          </a:p>
        </p:txBody>
      </p:sp>
      <p:sp>
        <p:nvSpPr>
          <p:cNvPr id="197677" name="Rectangle 45"/>
          <p:cNvSpPr>
            <a:spLocks noChangeArrowheads="1"/>
          </p:cNvSpPr>
          <p:nvPr/>
        </p:nvSpPr>
        <p:spPr bwMode="auto">
          <a:xfrm>
            <a:off x="7718425" y="1639888"/>
            <a:ext cx="512763" cy="27781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–55</a:t>
            </a:r>
          </a:p>
        </p:txBody>
      </p:sp>
      <p:sp>
        <p:nvSpPr>
          <p:cNvPr id="197678" name="Rectangle 46"/>
          <p:cNvSpPr>
            <a:spLocks noChangeArrowheads="1"/>
          </p:cNvSpPr>
          <p:nvPr/>
        </p:nvSpPr>
        <p:spPr bwMode="auto">
          <a:xfrm>
            <a:off x="6970713" y="2249488"/>
            <a:ext cx="457200" cy="647700"/>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a:p>
            <a:pPr algn="ctr" eaLnBrk="0" hangingPunct="0"/>
            <a:r>
              <a:rPr lang="en-GB" sz="1200" b="1">
                <a:solidFill>
                  <a:srgbClr val="123E8C"/>
                </a:solidFill>
                <a:latin typeface="Verdana" pitchFamily="34" charset="0"/>
                <a:cs typeface="Arial" pitchFamily="34" charset="0"/>
              </a:rPr>
              <a:t>†</a:t>
            </a:r>
          </a:p>
        </p:txBody>
      </p:sp>
      <p:sp>
        <p:nvSpPr>
          <p:cNvPr id="197679" name="Rectangle 47"/>
          <p:cNvSpPr>
            <a:spLocks noChangeArrowheads="1"/>
          </p:cNvSpPr>
          <p:nvPr/>
        </p:nvSpPr>
        <p:spPr bwMode="auto">
          <a:xfrm>
            <a:off x="7570788" y="2252663"/>
            <a:ext cx="457200" cy="647700"/>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a:p>
            <a:pPr algn="ctr" eaLnBrk="0" hangingPunct="0"/>
            <a:r>
              <a:rPr lang="en-GB" sz="1200">
                <a:solidFill>
                  <a:srgbClr val="123E8C"/>
                </a:solidFill>
                <a:latin typeface="Verdana" pitchFamily="34" charset="0"/>
                <a:cs typeface="Arial" pitchFamily="34" charset="0"/>
              </a:rPr>
              <a:t>‡</a:t>
            </a:r>
          </a:p>
        </p:txBody>
      </p:sp>
      <p:sp>
        <p:nvSpPr>
          <p:cNvPr id="197680" name="Rectangle 48"/>
          <p:cNvSpPr>
            <a:spLocks noChangeArrowheads="1"/>
          </p:cNvSpPr>
          <p:nvPr/>
        </p:nvSpPr>
        <p:spPr bwMode="auto">
          <a:xfrm>
            <a:off x="3317875" y="314483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p:txBody>
      </p:sp>
      <p:sp>
        <p:nvSpPr>
          <p:cNvPr id="197681" name="Rectangle 49"/>
          <p:cNvSpPr>
            <a:spLocks noChangeArrowheads="1"/>
          </p:cNvSpPr>
          <p:nvPr/>
        </p:nvSpPr>
        <p:spPr bwMode="auto">
          <a:xfrm>
            <a:off x="5908675" y="31511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p:txBody>
      </p:sp>
      <p:sp>
        <p:nvSpPr>
          <p:cNvPr id="197682" name="Rectangle 50"/>
          <p:cNvSpPr>
            <a:spLocks noChangeArrowheads="1"/>
          </p:cNvSpPr>
          <p:nvPr/>
        </p:nvSpPr>
        <p:spPr bwMode="auto">
          <a:xfrm>
            <a:off x="7061200" y="3151188"/>
            <a:ext cx="509588"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 80</a:t>
            </a:r>
          </a:p>
          <a:p>
            <a:pPr algn="ctr" eaLnBrk="0" hangingPunct="0"/>
            <a:r>
              <a:rPr lang="en-GB" sz="1200" b="1">
                <a:solidFill>
                  <a:srgbClr val="123E8C"/>
                </a:solidFill>
                <a:latin typeface="Verdana" pitchFamily="34" charset="0"/>
              </a:rPr>
              <a:t> mg</a:t>
            </a:r>
          </a:p>
        </p:txBody>
      </p:sp>
      <p:sp>
        <p:nvSpPr>
          <p:cNvPr id="197683" name="Rectangle 51"/>
          <p:cNvSpPr>
            <a:spLocks noChangeArrowheads="1"/>
          </p:cNvSpPr>
          <p:nvPr/>
        </p:nvSpPr>
        <p:spPr bwMode="auto">
          <a:xfrm>
            <a:off x="2762250" y="404653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p:txBody>
      </p:sp>
      <p:sp>
        <p:nvSpPr>
          <p:cNvPr id="197684" name="Rectangle 52"/>
          <p:cNvSpPr>
            <a:spLocks noChangeArrowheads="1"/>
          </p:cNvSpPr>
          <p:nvPr/>
        </p:nvSpPr>
        <p:spPr bwMode="auto">
          <a:xfrm>
            <a:off x="4918075"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p:txBody>
      </p:sp>
      <p:sp>
        <p:nvSpPr>
          <p:cNvPr id="197685" name="Rectangle 53"/>
          <p:cNvSpPr>
            <a:spLocks noChangeArrowheads="1"/>
          </p:cNvSpPr>
          <p:nvPr/>
        </p:nvSpPr>
        <p:spPr bwMode="auto">
          <a:xfrm>
            <a:off x="5584825"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p:txBody>
      </p:sp>
      <p:sp>
        <p:nvSpPr>
          <p:cNvPr id="197686" name="Rectangle 54"/>
          <p:cNvSpPr>
            <a:spLocks noChangeArrowheads="1"/>
          </p:cNvSpPr>
          <p:nvPr/>
        </p:nvSpPr>
        <p:spPr bwMode="auto">
          <a:xfrm>
            <a:off x="6227763" y="40528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80</a:t>
            </a:r>
          </a:p>
          <a:p>
            <a:pPr algn="ctr" eaLnBrk="0" hangingPunct="0"/>
            <a:r>
              <a:rPr lang="en-GB" sz="1200" b="1">
                <a:solidFill>
                  <a:srgbClr val="123E8C"/>
                </a:solidFill>
                <a:latin typeface="Verdana" pitchFamily="34" charset="0"/>
              </a:rPr>
              <a:t>mg</a:t>
            </a:r>
          </a:p>
        </p:txBody>
      </p:sp>
      <p:sp>
        <p:nvSpPr>
          <p:cNvPr id="197687" name="Rectangle 55"/>
          <p:cNvSpPr>
            <a:spLocks noChangeArrowheads="1"/>
          </p:cNvSpPr>
          <p:nvPr/>
        </p:nvSpPr>
        <p:spPr bwMode="auto">
          <a:xfrm>
            <a:off x="2300288" y="4997450"/>
            <a:ext cx="457200" cy="461963"/>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10</a:t>
            </a:r>
          </a:p>
          <a:p>
            <a:pPr algn="ctr" eaLnBrk="0" hangingPunct="0"/>
            <a:r>
              <a:rPr lang="en-GB" sz="1200" b="1">
                <a:solidFill>
                  <a:srgbClr val="123E8C"/>
                </a:solidFill>
                <a:latin typeface="Verdana" pitchFamily="34" charset="0"/>
              </a:rPr>
              <a:t>mg</a:t>
            </a:r>
          </a:p>
        </p:txBody>
      </p:sp>
      <p:sp>
        <p:nvSpPr>
          <p:cNvPr id="197688" name="Rectangle 56"/>
          <p:cNvSpPr>
            <a:spLocks noChangeArrowheads="1"/>
          </p:cNvSpPr>
          <p:nvPr/>
        </p:nvSpPr>
        <p:spPr bwMode="auto">
          <a:xfrm>
            <a:off x="3784600" y="5003800"/>
            <a:ext cx="457200" cy="461963"/>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20</a:t>
            </a:r>
          </a:p>
          <a:p>
            <a:pPr algn="ctr" eaLnBrk="0" hangingPunct="0"/>
            <a:r>
              <a:rPr lang="en-GB" sz="1200" b="1">
                <a:solidFill>
                  <a:srgbClr val="123E8C"/>
                </a:solidFill>
                <a:latin typeface="Verdana" pitchFamily="34" charset="0"/>
              </a:rPr>
              <a:t>mg</a:t>
            </a:r>
          </a:p>
        </p:txBody>
      </p:sp>
      <p:sp>
        <p:nvSpPr>
          <p:cNvPr id="197689" name="Rectangle 57"/>
          <p:cNvSpPr>
            <a:spLocks noChangeArrowheads="1"/>
          </p:cNvSpPr>
          <p:nvPr/>
        </p:nvSpPr>
        <p:spPr bwMode="auto">
          <a:xfrm>
            <a:off x="4400550" y="49926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p:txBody>
      </p:sp>
      <p:sp>
        <p:nvSpPr>
          <p:cNvPr id="197690" name="Text Box 58"/>
          <p:cNvSpPr txBox="1">
            <a:spLocks noChangeArrowheads="1"/>
          </p:cNvSpPr>
          <p:nvPr/>
        </p:nvSpPr>
        <p:spPr bwMode="auto">
          <a:xfrm>
            <a:off x="8215313" y="2214563"/>
            <a:ext cx="1968500" cy="584200"/>
          </a:xfrm>
          <a:prstGeom prst="rect">
            <a:avLst/>
          </a:prstGeom>
          <a:noFill/>
          <a:ln w="28575">
            <a:solidFill>
              <a:schemeClr val="accent1"/>
            </a:solidFill>
            <a:miter lim="800000"/>
            <a:headEnd type="none" w="sm" len="sm"/>
            <a:tailEnd type="none" w="sm" len="sm"/>
          </a:ln>
        </p:spPr>
        <p:txBody>
          <a:bodyPr>
            <a:spAutoFit/>
          </a:bodyPr>
          <a:lstStyle/>
          <a:p>
            <a:pPr algn="ctr" eaLnBrk="0" hangingPunct="0"/>
            <a:r>
              <a:rPr lang="en-GB" sz="1600" b="1">
                <a:solidFill>
                  <a:srgbClr val="123E8C"/>
                </a:solidFill>
                <a:latin typeface="Verdana" pitchFamily="34" charset="0"/>
              </a:rPr>
              <a:t>Rosuvastatin</a:t>
            </a:r>
          </a:p>
          <a:p>
            <a:pPr algn="ctr" eaLnBrk="0" hangingPunct="0"/>
            <a:r>
              <a:rPr lang="en-GB" sz="1600" b="1">
                <a:solidFill>
                  <a:srgbClr val="123E8C"/>
                </a:solidFill>
                <a:latin typeface="Verdana" pitchFamily="34" charset="0"/>
              </a:rPr>
              <a:t>2003</a:t>
            </a:r>
            <a:endParaRPr lang="en-US" sz="1600" b="1">
              <a:solidFill>
                <a:srgbClr val="123E8C"/>
              </a:solidFill>
              <a:latin typeface="Verdana" pitchFamily="34" charset="0"/>
            </a:endParaRPr>
          </a:p>
        </p:txBody>
      </p:sp>
      <p:sp>
        <p:nvSpPr>
          <p:cNvPr id="197691" name="Line 59"/>
          <p:cNvSpPr>
            <a:spLocks noChangeShapeType="1"/>
          </p:cNvSpPr>
          <p:nvPr/>
        </p:nvSpPr>
        <p:spPr bwMode="auto">
          <a:xfrm flipH="1">
            <a:off x="8004175" y="1920875"/>
            <a:ext cx="11113" cy="3752850"/>
          </a:xfrm>
          <a:prstGeom prst="line">
            <a:avLst/>
          </a:prstGeom>
          <a:noFill/>
          <a:ln w="28575">
            <a:solidFill>
              <a:schemeClr val="tx1"/>
            </a:solidFill>
            <a:prstDash val="dash"/>
            <a:round/>
            <a:headEnd type="none" w="sm" len="sm"/>
            <a:tailEnd type="none" w="sm" len="sm"/>
          </a:ln>
        </p:spPr>
        <p:txBody>
          <a:bodyPr/>
          <a:lstStyle/>
          <a:p>
            <a:endParaRPr lang="el-GR"/>
          </a:p>
        </p:txBody>
      </p:sp>
      <p:sp>
        <p:nvSpPr>
          <p:cNvPr id="197692" name="Rectangle 60"/>
          <p:cNvSpPr>
            <a:spLocks noChangeArrowheads="1"/>
          </p:cNvSpPr>
          <p:nvPr/>
        </p:nvSpPr>
        <p:spPr bwMode="auto">
          <a:xfrm>
            <a:off x="6634163" y="3151188"/>
            <a:ext cx="457200" cy="461962"/>
          </a:xfrm>
          <a:prstGeom prst="rect">
            <a:avLst/>
          </a:prstGeom>
          <a:noFill/>
          <a:ln w="9525">
            <a:noFill/>
            <a:miter lim="800000"/>
            <a:headEnd/>
            <a:tailEnd/>
          </a:ln>
        </p:spPr>
        <p:txBody>
          <a:bodyPr wrap="none" lIns="92075" tIns="46038" rIns="92075" bIns="46038">
            <a:spAutoFit/>
          </a:bodyPr>
          <a:lstStyle/>
          <a:p>
            <a:pPr algn="ctr" eaLnBrk="0" hangingPunct="0"/>
            <a:r>
              <a:rPr lang="en-GB" sz="1200" b="1">
                <a:solidFill>
                  <a:srgbClr val="123E8C"/>
                </a:solidFill>
                <a:latin typeface="Verdana" pitchFamily="34" charset="0"/>
              </a:rPr>
              <a:t>40</a:t>
            </a:r>
          </a:p>
          <a:p>
            <a:pPr algn="ctr" eaLnBrk="0" hangingPunct="0"/>
            <a:r>
              <a:rPr lang="en-GB" sz="1200" b="1">
                <a:solidFill>
                  <a:srgbClr val="123E8C"/>
                </a:solidFill>
                <a:latin typeface="Verdana" pitchFamily="34" charset="0"/>
              </a:rPr>
              <a:t>mg</a:t>
            </a:r>
          </a:p>
        </p:txBody>
      </p:sp>
      <p:sp>
        <p:nvSpPr>
          <p:cNvPr id="197693" name="Rectangle 61"/>
          <p:cNvSpPr>
            <a:spLocks noChangeArrowheads="1"/>
          </p:cNvSpPr>
          <p:nvPr/>
        </p:nvSpPr>
        <p:spPr bwMode="auto">
          <a:xfrm>
            <a:off x="233363" y="6132513"/>
            <a:ext cx="7823200" cy="671512"/>
          </a:xfrm>
          <a:prstGeom prst="rect">
            <a:avLst/>
          </a:prstGeom>
          <a:noFill/>
          <a:ln w="9525">
            <a:noFill/>
            <a:miter lim="800000"/>
            <a:headEnd/>
            <a:tailEnd/>
          </a:ln>
        </p:spPr>
        <p:txBody>
          <a:bodyPr lIns="0" tIns="0" rIns="0" bIns="0">
            <a:spAutoFit/>
          </a:bodyPr>
          <a:lstStyle/>
          <a:p>
            <a:pPr marL="114300" indent="-114300" eaLnBrk="0" hangingPunct="0"/>
            <a:r>
              <a:rPr lang="en-US" sz="800" i="1">
                <a:solidFill>
                  <a:srgbClr val="123E8C"/>
                </a:solidFill>
                <a:latin typeface="Verdana" pitchFamily="34" charset="0"/>
              </a:rPr>
              <a:t>*</a:t>
            </a:r>
            <a:r>
              <a:rPr lang="en-US" sz="800">
                <a:solidFill>
                  <a:srgbClr val="123E8C"/>
                </a:solidFill>
                <a:latin typeface="Verdana" pitchFamily="34" charset="0"/>
              </a:rPr>
              <a:t>p&lt;0.002 vs atorvastatin 10 mg; simvastatin 10, 20, 40 mg; pravastatin 10, 20, 40 mg</a:t>
            </a:r>
          </a:p>
          <a:p>
            <a:pPr marL="114300" indent="-114300" eaLnBrk="0" hangingPunct="0"/>
            <a:r>
              <a:rPr lang="en-US" sz="800">
                <a:solidFill>
                  <a:srgbClr val="123E8C"/>
                </a:solidFill>
                <a:latin typeface="Verdana" pitchFamily="34" charset="0"/>
                <a:cs typeface="Arial" pitchFamily="34" charset="0"/>
              </a:rPr>
              <a:t>†</a:t>
            </a:r>
            <a:r>
              <a:rPr lang="en-US" sz="800">
                <a:solidFill>
                  <a:srgbClr val="123E8C"/>
                </a:solidFill>
                <a:latin typeface="Verdana" pitchFamily="34" charset="0"/>
              </a:rPr>
              <a:t>p&lt;0.002 vs atorvastatin 20, 40 mg; simvastatin 20, 40, 80 mg; pravastatin 20, 40 mg</a:t>
            </a:r>
          </a:p>
          <a:p>
            <a:pPr marL="114300" indent="-114300" eaLnBrk="0" hangingPunct="0"/>
            <a:r>
              <a:rPr lang="en-US" sz="800">
                <a:solidFill>
                  <a:srgbClr val="123E8C"/>
                </a:solidFill>
                <a:latin typeface="Verdana" pitchFamily="34" charset="0"/>
              </a:rPr>
              <a:t>‡p&lt;0.002 vs atorvastatin 40 mg; simvastatin 40, 80 mg; pravastatin 40 mg</a:t>
            </a:r>
          </a:p>
          <a:p>
            <a:pPr marL="114300" indent="-114300" eaLnBrk="0" hangingPunct="0"/>
            <a:endParaRPr lang="en-US" sz="800">
              <a:solidFill>
                <a:srgbClr val="123E8C"/>
              </a:solidFill>
              <a:latin typeface="Verdana" pitchFamily="34" charset="0"/>
            </a:endParaRPr>
          </a:p>
          <a:p>
            <a:pPr marL="114300" indent="-114300" eaLnBrk="0" hangingPunct="0"/>
            <a:r>
              <a:rPr lang="en-US" sz="1100">
                <a:solidFill>
                  <a:srgbClr val="123E8C"/>
                </a:solidFill>
                <a:latin typeface="Verdana" pitchFamily="34" charset="0"/>
              </a:rPr>
              <a:t>Adapted from Jones PH et al. </a:t>
            </a:r>
            <a:r>
              <a:rPr lang="en-US" sz="1100" i="1">
                <a:solidFill>
                  <a:srgbClr val="123E8C"/>
                </a:solidFill>
                <a:latin typeface="Verdana" pitchFamily="34" charset="0"/>
              </a:rPr>
              <a:t>Am J Cardiol</a:t>
            </a:r>
            <a:r>
              <a:rPr lang="en-US" sz="1100">
                <a:solidFill>
                  <a:srgbClr val="123E8C"/>
                </a:solidFill>
                <a:latin typeface="Verdana" pitchFamily="34" charset="0"/>
              </a:rPr>
              <a:t> 2003;92:152–160</a:t>
            </a:r>
            <a:r>
              <a:rPr lang="en-US" sz="1200">
                <a:solidFill>
                  <a:srgbClr val="123E8C"/>
                </a:solidFill>
                <a:latin typeface="Verdana" pitchFamily="34" charset="0"/>
              </a:rPr>
              <a:t> </a:t>
            </a:r>
          </a:p>
        </p:txBody>
      </p:sp>
      <p:sp>
        <p:nvSpPr>
          <p:cNvPr id="197694" name="Text Box 62"/>
          <p:cNvSpPr txBox="1">
            <a:spLocks noChangeArrowheads="1"/>
          </p:cNvSpPr>
          <p:nvPr/>
        </p:nvSpPr>
        <p:spPr bwMode="auto">
          <a:xfrm>
            <a:off x="8215313" y="4030663"/>
            <a:ext cx="1968500" cy="584200"/>
          </a:xfrm>
          <a:prstGeom prst="rect">
            <a:avLst/>
          </a:prstGeom>
          <a:noFill/>
          <a:ln w="28575">
            <a:solidFill>
              <a:srgbClr val="FFFF00"/>
            </a:solidFill>
            <a:miter lim="800000"/>
            <a:headEnd type="none" w="sm" len="sm"/>
            <a:tailEnd type="none" w="sm" len="sm"/>
          </a:ln>
        </p:spPr>
        <p:txBody>
          <a:bodyPr>
            <a:spAutoFit/>
          </a:bodyPr>
          <a:lstStyle/>
          <a:p>
            <a:pPr algn="ctr" eaLnBrk="0" hangingPunct="0"/>
            <a:r>
              <a:rPr lang="en-GB" sz="1600" b="1">
                <a:solidFill>
                  <a:srgbClr val="123E8C"/>
                </a:solidFill>
                <a:latin typeface="Verdana" pitchFamily="34" charset="0"/>
              </a:rPr>
              <a:t>simvastatin</a:t>
            </a:r>
          </a:p>
          <a:p>
            <a:pPr algn="ctr" eaLnBrk="0" hangingPunct="0"/>
            <a:r>
              <a:rPr lang="en-GB" sz="1600" b="1">
                <a:solidFill>
                  <a:srgbClr val="123E8C"/>
                </a:solidFill>
                <a:latin typeface="Verdana" pitchFamily="34" charset="0"/>
              </a:rPr>
              <a:t>1990</a:t>
            </a:r>
            <a:endParaRPr lang="en-US" sz="1600" b="1">
              <a:solidFill>
                <a:srgbClr val="123E8C"/>
              </a:solidFill>
              <a:latin typeface="Verdana" pitchFamily="34" charset="0"/>
            </a:endParaRPr>
          </a:p>
        </p:txBody>
      </p:sp>
      <p:sp>
        <p:nvSpPr>
          <p:cNvPr id="197695" name="Text Box 63"/>
          <p:cNvSpPr txBox="1">
            <a:spLocks noChangeArrowheads="1"/>
          </p:cNvSpPr>
          <p:nvPr/>
        </p:nvSpPr>
        <p:spPr bwMode="auto">
          <a:xfrm>
            <a:off x="8215313" y="3065463"/>
            <a:ext cx="1968500" cy="584200"/>
          </a:xfrm>
          <a:prstGeom prst="rect">
            <a:avLst/>
          </a:prstGeom>
          <a:noFill/>
          <a:ln w="28575">
            <a:solidFill>
              <a:schemeClr val="accent2"/>
            </a:solidFill>
            <a:miter lim="800000"/>
            <a:headEnd type="none" w="sm" len="sm"/>
            <a:tailEnd type="none" w="sm" len="sm"/>
          </a:ln>
        </p:spPr>
        <p:txBody>
          <a:bodyPr>
            <a:spAutoFit/>
          </a:bodyPr>
          <a:lstStyle/>
          <a:p>
            <a:pPr algn="ctr" eaLnBrk="0" hangingPunct="0"/>
            <a:r>
              <a:rPr lang="en-GB" sz="1600" b="1">
                <a:solidFill>
                  <a:srgbClr val="123E8C"/>
                </a:solidFill>
                <a:latin typeface="Verdana" pitchFamily="34" charset="0"/>
              </a:rPr>
              <a:t>atorvastatin</a:t>
            </a:r>
          </a:p>
          <a:p>
            <a:pPr algn="ctr" eaLnBrk="0" hangingPunct="0"/>
            <a:r>
              <a:rPr lang="en-GB" sz="1600" b="1">
                <a:solidFill>
                  <a:srgbClr val="123E8C"/>
                </a:solidFill>
                <a:latin typeface="Verdana" pitchFamily="34" charset="0"/>
              </a:rPr>
              <a:t>1998</a:t>
            </a:r>
            <a:endParaRPr lang="en-US" sz="1600" b="1">
              <a:solidFill>
                <a:srgbClr val="123E8C"/>
              </a:solidFill>
              <a:latin typeface="Verdana" pitchFamily="34" charset="0"/>
            </a:endParaRPr>
          </a:p>
        </p:txBody>
      </p:sp>
      <p:sp>
        <p:nvSpPr>
          <p:cNvPr id="197696" name="Text Box 64"/>
          <p:cNvSpPr txBox="1">
            <a:spLocks noChangeArrowheads="1"/>
          </p:cNvSpPr>
          <p:nvPr/>
        </p:nvSpPr>
        <p:spPr bwMode="auto">
          <a:xfrm>
            <a:off x="8215313" y="4995863"/>
            <a:ext cx="1968500" cy="584200"/>
          </a:xfrm>
          <a:prstGeom prst="rect">
            <a:avLst/>
          </a:prstGeom>
          <a:noFill/>
          <a:ln w="28575">
            <a:solidFill>
              <a:schemeClr val="bg2"/>
            </a:solidFill>
            <a:miter lim="800000"/>
            <a:headEnd type="none" w="sm" len="sm"/>
            <a:tailEnd type="none" w="sm" len="sm"/>
          </a:ln>
        </p:spPr>
        <p:txBody>
          <a:bodyPr>
            <a:spAutoFit/>
          </a:bodyPr>
          <a:lstStyle/>
          <a:p>
            <a:pPr algn="ctr" eaLnBrk="0" hangingPunct="0"/>
            <a:r>
              <a:rPr lang="en-GB" sz="1600" b="1">
                <a:solidFill>
                  <a:srgbClr val="123E8C"/>
                </a:solidFill>
                <a:latin typeface="Verdana" pitchFamily="34" charset="0"/>
              </a:rPr>
              <a:t>pravastatin</a:t>
            </a:r>
          </a:p>
          <a:p>
            <a:pPr algn="ctr" eaLnBrk="0" hangingPunct="0"/>
            <a:r>
              <a:rPr lang="en-GB" sz="1600" b="1">
                <a:solidFill>
                  <a:srgbClr val="123E8C"/>
                </a:solidFill>
                <a:latin typeface="Verdana" pitchFamily="34" charset="0"/>
              </a:rPr>
              <a:t>1993</a:t>
            </a:r>
            <a:endParaRPr lang="en-US" sz="1600" b="1">
              <a:solidFill>
                <a:srgbClr val="123E8C"/>
              </a:solidFill>
              <a:latin typeface="Verdana" pitchFamily="34" charset="0"/>
            </a:endParaRPr>
          </a:p>
        </p:txBody>
      </p:sp>
      <p:sp>
        <p:nvSpPr>
          <p:cNvPr id="197697" name="Rectangle 65"/>
          <p:cNvSpPr>
            <a:spLocks noChangeArrowheads="1"/>
          </p:cNvSpPr>
          <p:nvPr/>
        </p:nvSpPr>
        <p:spPr bwMode="auto">
          <a:xfrm>
            <a:off x="231775" y="63500"/>
            <a:ext cx="9869488" cy="830263"/>
          </a:xfrm>
          <a:prstGeom prst="rect">
            <a:avLst/>
          </a:prstGeom>
          <a:noFill/>
          <a:ln w="9525">
            <a:noFill/>
            <a:miter lim="800000"/>
            <a:headEnd/>
            <a:tailEnd/>
          </a:ln>
        </p:spPr>
        <p:txBody>
          <a:bodyPr>
            <a:spAutoFit/>
          </a:bodyPr>
          <a:lstStyle/>
          <a:p>
            <a:pPr algn="ctr" eaLnBrk="0" hangingPunct="0"/>
            <a:r>
              <a:rPr lang="nl-BE" b="1">
                <a:solidFill>
                  <a:srgbClr val="123E8C"/>
                </a:solidFill>
                <a:latin typeface="Arial" pitchFamily="34" charset="0"/>
              </a:rPr>
              <a:t>Statin development: </a:t>
            </a:r>
            <a:br>
              <a:rPr lang="nl-BE" b="1">
                <a:solidFill>
                  <a:srgbClr val="123E8C"/>
                </a:solidFill>
                <a:latin typeface="Arial" pitchFamily="34" charset="0"/>
              </a:rPr>
            </a:br>
            <a:r>
              <a:rPr lang="nl-BE" b="1">
                <a:solidFill>
                  <a:srgbClr val="123E8C"/>
                </a:solidFill>
                <a:latin typeface="Arial" pitchFamily="34" charset="0"/>
              </a:rPr>
              <a:t>Evolution towards more powerful molecules</a:t>
            </a:r>
            <a:endParaRPr lang="en-GB" b="1">
              <a:solidFill>
                <a:srgbClr val="123E8C"/>
              </a:solidFill>
              <a:latin typeface="Arial" pitchFamily="34" charset="0"/>
            </a:endParaRPr>
          </a:p>
        </p:txBody>
      </p:sp>
      <p:sp>
        <p:nvSpPr>
          <p:cNvPr id="68" name="67 - Ορθογώνιο"/>
          <p:cNvSpPr/>
          <p:nvPr/>
        </p:nvSpPr>
        <p:spPr>
          <a:xfrm>
            <a:off x="8286750" y="6215063"/>
            <a:ext cx="2000250" cy="6429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AutoShape 2"/>
          <p:cNvSpPr>
            <a:spLocks noChangeArrowheads="1"/>
          </p:cNvSpPr>
          <p:nvPr/>
        </p:nvSpPr>
        <p:spPr bwMode="auto">
          <a:xfrm>
            <a:off x="685800" y="4800600"/>
            <a:ext cx="8839200" cy="1295400"/>
          </a:xfrm>
          <a:prstGeom prst="roundRect">
            <a:avLst>
              <a:gd name="adj" fmla="val 16667"/>
            </a:avLst>
          </a:prstGeom>
          <a:solidFill>
            <a:schemeClr val="accent2"/>
          </a:solidFill>
          <a:ln w="76200">
            <a:solidFill>
              <a:srgbClr val="FF0000"/>
            </a:solidFill>
            <a:round/>
            <a:headEnd/>
            <a:tailEnd/>
          </a:ln>
        </p:spPr>
        <p:txBody>
          <a:bodyPr wrap="none" anchor="ctr"/>
          <a:lstStyle/>
          <a:p>
            <a:endParaRPr lang="el-GR"/>
          </a:p>
        </p:txBody>
      </p:sp>
      <p:sp>
        <p:nvSpPr>
          <p:cNvPr id="202755" name="Text Box 3"/>
          <p:cNvSpPr txBox="1">
            <a:spLocks noChangeArrowheads="1"/>
          </p:cNvSpPr>
          <p:nvPr/>
        </p:nvSpPr>
        <p:spPr bwMode="auto">
          <a:xfrm>
            <a:off x="609600" y="381000"/>
            <a:ext cx="9144000" cy="1066800"/>
          </a:xfrm>
          <a:prstGeom prst="rect">
            <a:avLst/>
          </a:prstGeom>
          <a:noFill/>
          <a:ln w="9525">
            <a:noFill/>
            <a:miter lim="800000"/>
            <a:headEnd/>
            <a:tailEnd/>
          </a:ln>
        </p:spPr>
        <p:txBody>
          <a:bodyPr>
            <a:spAutoFit/>
          </a:bodyPr>
          <a:lstStyle/>
          <a:p>
            <a:pPr algn="ctr"/>
            <a:r>
              <a:rPr lang="el-GR" sz="3200" b="1">
                <a:solidFill>
                  <a:schemeClr val="bg1"/>
                </a:solidFill>
                <a:latin typeface="Comic Sans MS" pitchFamily="66" charset="0"/>
              </a:rPr>
              <a:t>ΓΙΑ ΤΗΝ ΕΠΙΤΕΥΞΗ ΤΩΝ ΣΤΟΧΩΝ </a:t>
            </a:r>
          </a:p>
          <a:p>
            <a:pPr algn="ctr"/>
            <a:r>
              <a:rPr lang="el-GR" sz="3200" b="1">
                <a:solidFill>
                  <a:schemeClr val="bg1"/>
                </a:solidFill>
                <a:latin typeface="Comic Sans MS" pitchFamily="66" charset="0"/>
              </a:rPr>
              <a:t>ΤΗΣ ΥΠΟΛΙΠΙΔΑΙΜΙΚΗΣ ΑΓΩΓΗΣ</a:t>
            </a:r>
          </a:p>
        </p:txBody>
      </p:sp>
      <p:sp>
        <p:nvSpPr>
          <p:cNvPr id="202756" name="Text Box 4"/>
          <p:cNvSpPr txBox="1">
            <a:spLocks noChangeArrowheads="1"/>
          </p:cNvSpPr>
          <p:nvPr/>
        </p:nvSpPr>
        <p:spPr bwMode="auto">
          <a:xfrm>
            <a:off x="914400" y="2286000"/>
            <a:ext cx="8686800" cy="3506788"/>
          </a:xfrm>
          <a:prstGeom prst="rect">
            <a:avLst/>
          </a:prstGeom>
          <a:noFill/>
          <a:ln w="9525">
            <a:noFill/>
            <a:miter lim="800000"/>
            <a:headEnd/>
            <a:tailEnd/>
          </a:ln>
        </p:spPr>
        <p:txBody>
          <a:bodyPr>
            <a:spAutoFit/>
          </a:bodyPr>
          <a:lstStyle/>
          <a:p>
            <a:pPr algn="just">
              <a:spcBef>
                <a:spcPct val="50000"/>
              </a:spcBef>
              <a:buClr>
                <a:srgbClr val="D60093"/>
              </a:buClr>
              <a:buFont typeface="Wingdings" pitchFamily="2" charset="2"/>
              <a:buChar char="ü"/>
            </a:pPr>
            <a:r>
              <a:rPr lang="el-GR" sz="3200" b="1" dirty="0">
                <a:solidFill>
                  <a:srgbClr val="FFFF00"/>
                </a:solidFill>
                <a:latin typeface="Comic Sans MS" pitchFamily="66" charset="0"/>
              </a:rPr>
              <a:t> </a:t>
            </a:r>
            <a:r>
              <a:rPr lang="el-GR" sz="3200" b="1" dirty="0" smtClean="0">
                <a:solidFill>
                  <a:srgbClr val="FFFF00"/>
                </a:solidFill>
                <a:latin typeface="Comic Sans MS" pitchFamily="66" charset="0"/>
              </a:rPr>
              <a:t>Αποτελεσματικά </a:t>
            </a:r>
            <a:r>
              <a:rPr lang="el-GR" sz="3200" b="1" dirty="0">
                <a:solidFill>
                  <a:srgbClr val="FFFF00"/>
                </a:solidFill>
                <a:latin typeface="Comic Sans MS" pitchFamily="66" charset="0"/>
              </a:rPr>
              <a:t>και </a:t>
            </a:r>
            <a:r>
              <a:rPr lang="el-GR" sz="3200" b="1" dirty="0" smtClean="0">
                <a:solidFill>
                  <a:srgbClr val="FFFF00"/>
                </a:solidFill>
                <a:latin typeface="Comic Sans MS" pitchFamily="66" charset="0"/>
              </a:rPr>
              <a:t>ασφαλή φάρμακα</a:t>
            </a:r>
          </a:p>
          <a:p>
            <a:pPr algn="just">
              <a:spcBef>
                <a:spcPct val="50000"/>
              </a:spcBef>
              <a:buClr>
                <a:srgbClr val="D60093"/>
              </a:buClr>
              <a:buFont typeface="Wingdings" pitchFamily="2" charset="2"/>
              <a:buChar char="ü"/>
            </a:pPr>
            <a:endParaRPr lang="el-GR" sz="3200" b="1" dirty="0" smtClean="0">
              <a:solidFill>
                <a:srgbClr val="FFFF00"/>
              </a:solidFill>
              <a:latin typeface="Comic Sans MS" pitchFamily="66" charset="0"/>
            </a:endParaRPr>
          </a:p>
          <a:p>
            <a:pPr algn="just">
              <a:spcBef>
                <a:spcPct val="50000"/>
              </a:spcBef>
              <a:buClr>
                <a:srgbClr val="D60093"/>
              </a:buClr>
              <a:buFont typeface="Wingdings" pitchFamily="2" charset="2"/>
              <a:buChar char="ü"/>
            </a:pPr>
            <a:r>
              <a:rPr lang="el-GR" sz="3200" b="1" dirty="0">
                <a:solidFill>
                  <a:srgbClr val="FFFF00"/>
                </a:solidFill>
                <a:latin typeface="Comic Sans MS" pitchFamily="66" charset="0"/>
              </a:rPr>
              <a:t> </a:t>
            </a:r>
            <a:r>
              <a:rPr lang="el-GR" sz="3200" b="1" dirty="0" err="1" smtClean="0">
                <a:solidFill>
                  <a:srgbClr val="FFFF00"/>
                </a:solidFill>
                <a:latin typeface="Comic Sans MS" pitchFamily="66" charset="0"/>
              </a:rPr>
              <a:t>Υγιεινοδιαιτητική</a:t>
            </a:r>
            <a:r>
              <a:rPr lang="el-GR" sz="3200" b="1" dirty="0" smtClean="0">
                <a:solidFill>
                  <a:srgbClr val="FFFF00"/>
                </a:solidFill>
                <a:latin typeface="Comic Sans MS" pitchFamily="66" charset="0"/>
              </a:rPr>
              <a:t> παρέμβαση</a:t>
            </a:r>
            <a:endParaRPr lang="el-GR" sz="3200" b="1" dirty="0">
              <a:solidFill>
                <a:srgbClr val="FFFF00"/>
              </a:solidFill>
              <a:latin typeface="Comic Sans MS" pitchFamily="66" charset="0"/>
            </a:endParaRPr>
          </a:p>
          <a:p>
            <a:pPr algn="just">
              <a:spcBef>
                <a:spcPct val="50000"/>
              </a:spcBef>
              <a:buClr>
                <a:srgbClr val="D60093"/>
              </a:buClr>
              <a:buFont typeface="Wingdings" pitchFamily="2" charset="2"/>
              <a:buChar char="ü"/>
            </a:pPr>
            <a:endParaRPr lang="el-GR" sz="3200" b="1" dirty="0" smtClean="0">
              <a:solidFill>
                <a:srgbClr val="FFFF00"/>
              </a:solidFill>
              <a:latin typeface="Comic Sans MS" pitchFamily="66" charset="0"/>
            </a:endParaRPr>
          </a:p>
          <a:p>
            <a:pPr algn="just">
              <a:spcBef>
                <a:spcPct val="50000"/>
              </a:spcBef>
              <a:buClr>
                <a:srgbClr val="D60093"/>
              </a:buClr>
              <a:buFont typeface="Wingdings" pitchFamily="2" charset="2"/>
              <a:buChar char="ü"/>
            </a:pPr>
            <a:r>
              <a:rPr lang="el-GR" sz="3200" b="1" dirty="0" smtClean="0">
                <a:solidFill>
                  <a:srgbClr val="FFFF00"/>
                </a:solidFill>
                <a:latin typeface="Comic Sans MS" pitchFamily="66" charset="0"/>
              </a:rPr>
              <a:t> Συνδυασμοί </a:t>
            </a:r>
            <a:r>
              <a:rPr lang="el-GR" sz="3200" b="1" dirty="0" err="1">
                <a:solidFill>
                  <a:srgbClr val="FFFF00"/>
                </a:solidFill>
                <a:latin typeface="Comic Sans MS" pitchFamily="66" charset="0"/>
              </a:rPr>
              <a:t>υπολιπιδαιμικών</a:t>
            </a:r>
            <a:r>
              <a:rPr lang="el-GR" sz="3200" b="1" dirty="0">
                <a:solidFill>
                  <a:srgbClr val="FFFF00"/>
                </a:solidFill>
                <a:latin typeface="Comic Sans MS" pitchFamily="66" charset="0"/>
              </a:rPr>
              <a:t> φαρμάκων</a:t>
            </a:r>
          </a:p>
        </p:txBody>
      </p:sp>
      <p:sp>
        <p:nvSpPr>
          <p:cNvPr id="202757" name="AutoShape 5"/>
          <p:cNvSpPr>
            <a:spLocks noChangeArrowheads="1"/>
          </p:cNvSpPr>
          <p:nvPr/>
        </p:nvSpPr>
        <p:spPr bwMode="auto">
          <a:xfrm flipV="1">
            <a:off x="228600" y="16764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202758" name="AutoShape 6"/>
          <p:cNvSpPr>
            <a:spLocks noChangeArrowheads="1"/>
          </p:cNvSpPr>
          <p:nvPr/>
        </p:nvSpPr>
        <p:spPr bwMode="auto">
          <a:xfrm flipV="1">
            <a:off x="304800" y="61722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AutoShape 2"/>
          <p:cNvSpPr>
            <a:spLocks noChangeArrowheads="1"/>
          </p:cNvSpPr>
          <p:nvPr/>
        </p:nvSpPr>
        <p:spPr bwMode="auto">
          <a:xfrm>
            <a:off x="214313" y="4500563"/>
            <a:ext cx="9826625" cy="2090737"/>
          </a:xfrm>
          <a:prstGeom prst="roundRect">
            <a:avLst>
              <a:gd name="adj" fmla="val 16667"/>
            </a:avLst>
          </a:prstGeom>
          <a:solidFill>
            <a:srgbClr val="0000C0"/>
          </a:solidFill>
          <a:ln w="76200">
            <a:solidFill>
              <a:srgbClr val="CC0000"/>
            </a:solidFill>
            <a:prstDash val="lgDashDot"/>
            <a:round/>
            <a:headEnd/>
            <a:tailEnd/>
          </a:ln>
        </p:spPr>
        <p:txBody>
          <a:bodyPr wrap="none" anchor="ctr"/>
          <a:lstStyle/>
          <a:p>
            <a:endParaRPr lang="el-GR" sz="1800">
              <a:solidFill>
                <a:srgbClr val="FFFFFF"/>
              </a:solidFill>
              <a:latin typeface="Arial" pitchFamily="34" charset="0"/>
              <a:ea typeface="ＭＳ Ｐゴシック" pitchFamily="34" charset="-128"/>
            </a:endParaRPr>
          </a:p>
        </p:txBody>
      </p:sp>
      <p:sp>
        <p:nvSpPr>
          <p:cNvPr id="186371" name="AutoShape 2"/>
          <p:cNvSpPr>
            <a:spLocks noChangeArrowheads="1"/>
          </p:cNvSpPr>
          <p:nvPr/>
        </p:nvSpPr>
        <p:spPr bwMode="auto">
          <a:xfrm>
            <a:off x="142875" y="500063"/>
            <a:ext cx="9826625" cy="3733800"/>
          </a:xfrm>
          <a:prstGeom prst="roundRect">
            <a:avLst>
              <a:gd name="adj" fmla="val 16667"/>
            </a:avLst>
          </a:prstGeom>
          <a:solidFill>
            <a:srgbClr val="336600"/>
          </a:solidFill>
          <a:ln w="76200">
            <a:solidFill>
              <a:srgbClr val="CC0000"/>
            </a:solidFill>
            <a:prstDash val="lgDashDot"/>
            <a:round/>
            <a:headEnd/>
            <a:tailEnd/>
          </a:ln>
        </p:spPr>
        <p:txBody>
          <a:bodyPr wrap="none" anchor="ctr"/>
          <a:lstStyle/>
          <a:p>
            <a:endParaRPr lang="el-GR" sz="1800">
              <a:solidFill>
                <a:srgbClr val="FFFFFF"/>
              </a:solidFill>
              <a:latin typeface="Arial" pitchFamily="34" charset="0"/>
              <a:ea typeface="ＭＳ Ｐゴシック" pitchFamily="34" charset="-128"/>
            </a:endParaRPr>
          </a:p>
        </p:txBody>
      </p:sp>
      <p:pic>
        <p:nvPicPr>
          <p:cNvPr id="186372"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186373"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186374"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186375"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186376" name="Text Box 13"/>
          <p:cNvSpPr txBox="1">
            <a:spLocks noChangeArrowheads="1"/>
          </p:cNvSpPr>
          <p:nvPr/>
        </p:nvSpPr>
        <p:spPr bwMode="auto">
          <a:xfrm>
            <a:off x="142875" y="642938"/>
            <a:ext cx="9858375" cy="3478212"/>
          </a:xfrm>
          <a:prstGeom prst="rect">
            <a:avLst/>
          </a:prstGeom>
          <a:noFill/>
          <a:ln w="9525">
            <a:noFill/>
            <a:miter lim="800000"/>
            <a:headEnd/>
            <a:tailEnd/>
          </a:ln>
        </p:spPr>
        <p:txBody>
          <a:bodyPr>
            <a:spAutoFit/>
          </a:bodyPr>
          <a:lstStyle/>
          <a:p>
            <a:pPr algn="ctr">
              <a:spcBef>
                <a:spcPct val="50000"/>
              </a:spcBef>
            </a:pPr>
            <a:r>
              <a:rPr lang="el-GR" sz="4400" b="1">
                <a:solidFill>
                  <a:srgbClr val="FFFF00"/>
                </a:solidFill>
                <a:latin typeface="Comic Sans MS" pitchFamily="66" charset="0"/>
                <a:ea typeface="ＭＳ Ｐゴシック" pitchFamily="34" charset="-128"/>
              </a:rPr>
              <a:t>ΔΕΝ ΥΠΑΡΧΟΥΝ ‘ΦΥΣΙΟΛΟΓΙΚΕΣ ΤΙΜΕΣ’ ΓΙΑ ΤΗΝ </a:t>
            </a:r>
            <a:r>
              <a:rPr lang="en-US" sz="4400" b="1">
                <a:solidFill>
                  <a:srgbClr val="FFFF00"/>
                </a:solidFill>
                <a:latin typeface="Comic Sans MS" pitchFamily="66" charset="0"/>
                <a:ea typeface="ＭＳ Ｐゴシック" pitchFamily="34" charset="-128"/>
              </a:rPr>
              <a:t>LDL-CHOL</a:t>
            </a:r>
            <a:r>
              <a:rPr lang="el-GR" sz="4400" b="1">
                <a:solidFill>
                  <a:srgbClr val="FFFF00"/>
                </a:solidFill>
                <a:latin typeface="Comic Sans MS" pitchFamily="66" charset="0"/>
                <a:ea typeface="ＭＳ Ｐゴシック" pitchFamily="34" charset="-128"/>
              </a:rPr>
              <a:t>: Ο ΣΤΟΧΟΣ ΕΞΑΡΤΑΤΑΙ ΑΠΟ </a:t>
            </a:r>
            <a:r>
              <a:rPr lang="en-US" sz="4400" b="1">
                <a:solidFill>
                  <a:srgbClr val="FFFF00"/>
                </a:solidFill>
                <a:latin typeface="Comic Sans MS" pitchFamily="66" charset="0"/>
                <a:ea typeface="ＭＳ Ｐゴシック" pitchFamily="34" charset="-128"/>
              </a:rPr>
              <a:t> </a:t>
            </a:r>
            <a:r>
              <a:rPr lang="el-GR" sz="4400" b="1">
                <a:solidFill>
                  <a:srgbClr val="FFFF00"/>
                </a:solidFill>
                <a:latin typeface="Comic Sans MS" pitchFamily="66" charset="0"/>
                <a:ea typeface="ＭＳ Ｐゴシック" pitchFamily="34" charset="-128"/>
              </a:rPr>
              <a:t>ΤΟΝ ΣΥΝΟΛΙΚΟ ΚΑΡΔΙΑΓΓΕΙΑΚΟ ΚΙΝΔΥΝΟ</a:t>
            </a:r>
            <a:endParaRPr lang="el-GR" sz="4800" b="1" i="1">
              <a:solidFill>
                <a:srgbClr val="FFFF00"/>
              </a:solidFill>
              <a:latin typeface="Comic Sans MS" pitchFamily="66" charset="0"/>
              <a:ea typeface="ＭＳ Ｐゴシック" pitchFamily="34" charset="-128"/>
            </a:endParaRPr>
          </a:p>
        </p:txBody>
      </p:sp>
      <p:sp>
        <p:nvSpPr>
          <p:cNvPr id="186377" name="Text Box 13"/>
          <p:cNvSpPr txBox="1">
            <a:spLocks noChangeArrowheads="1"/>
          </p:cNvSpPr>
          <p:nvPr/>
        </p:nvSpPr>
        <p:spPr bwMode="auto">
          <a:xfrm>
            <a:off x="214313" y="4714875"/>
            <a:ext cx="9858375" cy="1446213"/>
          </a:xfrm>
          <a:prstGeom prst="rect">
            <a:avLst/>
          </a:prstGeom>
          <a:noFill/>
          <a:ln w="9525">
            <a:noFill/>
            <a:miter lim="800000"/>
            <a:headEnd/>
            <a:tailEnd/>
          </a:ln>
        </p:spPr>
        <p:txBody>
          <a:bodyPr>
            <a:spAutoFit/>
          </a:bodyPr>
          <a:lstStyle/>
          <a:p>
            <a:pPr algn="ctr">
              <a:spcBef>
                <a:spcPct val="50000"/>
              </a:spcBef>
            </a:pPr>
            <a:r>
              <a:rPr lang="el-GR" sz="4400" b="1">
                <a:solidFill>
                  <a:srgbClr val="FFFF00"/>
                </a:solidFill>
                <a:latin typeface="Comic Sans MS" pitchFamily="66" charset="0"/>
                <a:ea typeface="ＭＳ Ｐゴシック" pitchFamily="34" charset="-128"/>
              </a:rPr>
              <a:t>ΑΝ </a:t>
            </a:r>
            <a:r>
              <a:rPr lang="en-US" sz="4400" b="1">
                <a:solidFill>
                  <a:srgbClr val="FFFF00"/>
                </a:solidFill>
                <a:latin typeface="Comic Sans MS" pitchFamily="66" charset="0"/>
                <a:ea typeface="ＭＳ Ｐゴシック" pitchFamily="34" charset="-128"/>
              </a:rPr>
              <a:t>LDL-CHOL</a:t>
            </a:r>
            <a:r>
              <a:rPr lang="el-GR" sz="4400" b="1">
                <a:solidFill>
                  <a:srgbClr val="FFFF00"/>
                </a:solidFill>
                <a:latin typeface="Comic Sans MS" pitchFamily="66" charset="0"/>
                <a:ea typeface="ＭＳ Ｐゴシック" pitchFamily="34" charset="-128"/>
              </a:rPr>
              <a:t>&gt;ΤΙΜΗ-ΣΤΟΧΟ </a:t>
            </a:r>
            <a:r>
              <a:rPr lang="el-GR" sz="4400" b="1">
                <a:solidFill>
                  <a:srgbClr val="FFFF00"/>
                </a:solidFill>
                <a:latin typeface="Comic Sans MS" pitchFamily="66" charset="0"/>
                <a:ea typeface="ＭＳ Ｐゴシック" pitchFamily="34" charset="-128"/>
                <a:sym typeface="SymbolPS"/>
              </a:rPr>
              <a:t> ΕΝΑΡΞΗ ΘΕΡΑΠΕΙΑΣ</a:t>
            </a:r>
            <a:endParaRPr lang="el-GR" sz="4800" b="1" i="1">
              <a:solidFill>
                <a:srgbClr val="FFFF00"/>
              </a:solidFill>
              <a:latin typeface="Comic Sans MS" pitchFamily="66"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ext Box 3"/>
          <p:cNvSpPr txBox="1">
            <a:spLocks noChangeArrowheads="1"/>
          </p:cNvSpPr>
          <p:nvPr/>
        </p:nvSpPr>
        <p:spPr bwMode="auto">
          <a:xfrm>
            <a:off x="609600" y="381000"/>
            <a:ext cx="9144000" cy="1066800"/>
          </a:xfrm>
          <a:prstGeom prst="rect">
            <a:avLst/>
          </a:prstGeom>
          <a:noFill/>
          <a:ln w="9525">
            <a:noFill/>
            <a:miter lim="800000"/>
            <a:headEnd/>
            <a:tailEnd/>
          </a:ln>
        </p:spPr>
        <p:txBody>
          <a:bodyPr>
            <a:spAutoFit/>
          </a:bodyPr>
          <a:lstStyle/>
          <a:p>
            <a:pPr algn="ctr"/>
            <a:r>
              <a:rPr lang="el-GR" sz="3200" b="1">
                <a:solidFill>
                  <a:schemeClr val="bg1"/>
                </a:solidFill>
                <a:latin typeface="Comic Sans MS" pitchFamily="66" charset="0"/>
              </a:rPr>
              <a:t>ΓΙΑ ΤΗΝ ΕΠΙΤΕΥΞΗ ΤΩΝ ΣΤΟΧΩΝ </a:t>
            </a:r>
          </a:p>
          <a:p>
            <a:pPr algn="ctr"/>
            <a:r>
              <a:rPr lang="el-GR" sz="3200" b="1">
                <a:solidFill>
                  <a:schemeClr val="bg1"/>
                </a:solidFill>
                <a:latin typeface="Comic Sans MS" pitchFamily="66" charset="0"/>
              </a:rPr>
              <a:t>ΤΗΣ ΥΠΟΛΙΠΙΔΑΙΜΙΚΗΣ ΑΓΩΓΗΣ</a:t>
            </a:r>
          </a:p>
        </p:txBody>
      </p:sp>
      <p:sp>
        <p:nvSpPr>
          <p:cNvPr id="187396" name="Text Box 4"/>
          <p:cNvSpPr txBox="1">
            <a:spLocks noChangeArrowheads="1"/>
          </p:cNvSpPr>
          <p:nvPr/>
        </p:nvSpPr>
        <p:spPr bwMode="auto">
          <a:xfrm>
            <a:off x="914400" y="2286000"/>
            <a:ext cx="8686800" cy="3539430"/>
          </a:xfrm>
          <a:prstGeom prst="rect">
            <a:avLst/>
          </a:prstGeom>
          <a:noFill/>
          <a:ln w="9525">
            <a:noFill/>
            <a:miter lim="800000"/>
            <a:headEnd/>
            <a:tailEnd/>
          </a:ln>
        </p:spPr>
        <p:txBody>
          <a:bodyPr>
            <a:spAutoFit/>
          </a:bodyPr>
          <a:lstStyle/>
          <a:p>
            <a:pPr algn="just">
              <a:spcBef>
                <a:spcPct val="50000"/>
              </a:spcBef>
              <a:buClr>
                <a:srgbClr val="D60093"/>
              </a:buClr>
              <a:buFont typeface="Wingdings" pitchFamily="2" charset="2"/>
              <a:buChar char="ü"/>
            </a:pPr>
            <a:r>
              <a:rPr lang="en-US" sz="3200" b="1" dirty="0" smtClean="0">
                <a:solidFill>
                  <a:srgbClr val="FFFF00"/>
                </a:solidFill>
                <a:latin typeface="Comic Sans MS" pitchFamily="66" charset="0"/>
              </a:rPr>
              <a:t> </a:t>
            </a:r>
            <a:r>
              <a:rPr lang="el-GR" sz="3200" b="1" dirty="0" err="1" smtClean="0">
                <a:solidFill>
                  <a:srgbClr val="FFFF00"/>
                </a:solidFill>
                <a:latin typeface="Comic Sans MS" pitchFamily="66" charset="0"/>
              </a:rPr>
              <a:t>Υγιεινοδιαιτητική</a:t>
            </a:r>
            <a:r>
              <a:rPr lang="el-GR" sz="3200" b="1" dirty="0" smtClean="0">
                <a:solidFill>
                  <a:srgbClr val="FFFF00"/>
                </a:solidFill>
                <a:latin typeface="Comic Sans MS" pitchFamily="66" charset="0"/>
              </a:rPr>
              <a:t> παρέμβαση</a:t>
            </a:r>
            <a:endParaRPr lang="en-US" sz="3200" b="1" dirty="0" smtClean="0">
              <a:solidFill>
                <a:srgbClr val="FFFF00"/>
              </a:solidFill>
              <a:latin typeface="Comic Sans MS" pitchFamily="66" charset="0"/>
            </a:endParaRPr>
          </a:p>
          <a:p>
            <a:pPr algn="just">
              <a:spcBef>
                <a:spcPct val="50000"/>
              </a:spcBef>
              <a:buClr>
                <a:srgbClr val="D60093"/>
              </a:buClr>
            </a:pPr>
            <a:endParaRPr lang="en-US" sz="3200" b="1" dirty="0" smtClean="0">
              <a:solidFill>
                <a:srgbClr val="FFFF00"/>
              </a:solidFill>
              <a:latin typeface="Comic Sans MS" pitchFamily="66" charset="0"/>
            </a:endParaRPr>
          </a:p>
          <a:p>
            <a:pPr algn="just">
              <a:spcBef>
                <a:spcPct val="50000"/>
              </a:spcBef>
              <a:buClr>
                <a:srgbClr val="D60093"/>
              </a:buClr>
              <a:buFont typeface="Wingdings" pitchFamily="2" charset="2"/>
              <a:buChar char="ü"/>
            </a:pPr>
            <a:r>
              <a:rPr lang="el-GR" sz="3200" b="1" dirty="0" smtClean="0">
                <a:solidFill>
                  <a:srgbClr val="FFFF00"/>
                </a:solidFill>
                <a:latin typeface="Comic Sans MS" pitchFamily="66" charset="0"/>
              </a:rPr>
              <a:t>Αποτελεσματικά και ασφαλή φάρμακα</a:t>
            </a:r>
            <a:endParaRPr lang="el-GR" sz="3200" b="1" dirty="0">
              <a:solidFill>
                <a:srgbClr val="FFFF00"/>
              </a:solidFill>
              <a:latin typeface="Comic Sans MS" pitchFamily="66" charset="0"/>
            </a:endParaRPr>
          </a:p>
          <a:p>
            <a:pPr algn="just">
              <a:spcBef>
                <a:spcPct val="50000"/>
              </a:spcBef>
              <a:buClr>
                <a:srgbClr val="D60093"/>
              </a:buClr>
              <a:buFont typeface="Wingdings" pitchFamily="2" charset="2"/>
              <a:buChar char="ü"/>
            </a:pPr>
            <a:endParaRPr lang="el-GR" sz="3200" b="1" dirty="0">
              <a:solidFill>
                <a:srgbClr val="FFFF00"/>
              </a:solidFill>
              <a:latin typeface="Comic Sans MS" pitchFamily="66" charset="0"/>
            </a:endParaRPr>
          </a:p>
          <a:p>
            <a:pPr algn="just">
              <a:spcBef>
                <a:spcPct val="50000"/>
              </a:spcBef>
              <a:buClr>
                <a:srgbClr val="D60093"/>
              </a:buClr>
              <a:buFont typeface="Wingdings" pitchFamily="2" charset="2"/>
              <a:buChar char="ü"/>
            </a:pPr>
            <a:r>
              <a:rPr lang="el-GR" sz="3200" b="1" dirty="0">
                <a:solidFill>
                  <a:srgbClr val="FFFF00"/>
                </a:solidFill>
                <a:latin typeface="Comic Sans MS" pitchFamily="66" charset="0"/>
              </a:rPr>
              <a:t> Συνδυασμοί </a:t>
            </a:r>
            <a:r>
              <a:rPr lang="el-GR" sz="3200" b="1" dirty="0" err="1">
                <a:solidFill>
                  <a:srgbClr val="FFFF00"/>
                </a:solidFill>
                <a:latin typeface="Comic Sans MS" pitchFamily="66" charset="0"/>
              </a:rPr>
              <a:t>υπολιπιδαιμικών</a:t>
            </a:r>
            <a:r>
              <a:rPr lang="el-GR" sz="3200" b="1" dirty="0">
                <a:solidFill>
                  <a:srgbClr val="FFFF00"/>
                </a:solidFill>
                <a:latin typeface="Comic Sans MS" pitchFamily="66" charset="0"/>
              </a:rPr>
              <a:t> φαρμάκων</a:t>
            </a:r>
          </a:p>
        </p:txBody>
      </p:sp>
      <p:sp>
        <p:nvSpPr>
          <p:cNvPr id="187397" name="AutoShape 5"/>
          <p:cNvSpPr>
            <a:spLocks noChangeArrowheads="1"/>
          </p:cNvSpPr>
          <p:nvPr/>
        </p:nvSpPr>
        <p:spPr bwMode="auto">
          <a:xfrm flipV="1">
            <a:off x="228600" y="16764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AutoShape 2"/>
          <p:cNvSpPr>
            <a:spLocks noChangeArrowheads="1"/>
          </p:cNvSpPr>
          <p:nvPr/>
        </p:nvSpPr>
        <p:spPr bwMode="auto">
          <a:xfrm>
            <a:off x="0" y="5410200"/>
            <a:ext cx="7467600" cy="876300"/>
          </a:xfrm>
          <a:prstGeom prst="roundRect">
            <a:avLst>
              <a:gd name="adj" fmla="val 16667"/>
            </a:avLst>
          </a:prstGeom>
          <a:solidFill>
            <a:srgbClr val="FF9900"/>
          </a:solidFill>
          <a:ln w="76200">
            <a:solidFill>
              <a:srgbClr val="00B050"/>
            </a:solidFill>
            <a:round/>
            <a:headEnd/>
            <a:tailEnd/>
          </a:ln>
        </p:spPr>
        <p:txBody>
          <a:bodyPr wrap="none" anchor="ctr"/>
          <a:lstStyle/>
          <a:p>
            <a:endParaRPr lang="el-GR"/>
          </a:p>
        </p:txBody>
      </p:sp>
      <p:sp>
        <p:nvSpPr>
          <p:cNvPr id="97283" name="AutoShape 3"/>
          <p:cNvSpPr>
            <a:spLocks noChangeArrowheads="1"/>
          </p:cNvSpPr>
          <p:nvPr/>
        </p:nvSpPr>
        <p:spPr bwMode="auto">
          <a:xfrm>
            <a:off x="0" y="3886200"/>
            <a:ext cx="9144000" cy="1219200"/>
          </a:xfrm>
          <a:prstGeom prst="roundRect">
            <a:avLst>
              <a:gd name="adj" fmla="val 16667"/>
            </a:avLst>
          </a:prstGeom>
          <a:solidFill>
            <a:srgbClr val="FFFF00"/>
          </a:solidFill>
          <a:ln w="57150">
            <a:solidFill>
              <a:schemeClr val="accent2">
                <a:lumMod val="50000"/>
              </a:schemeClr>
            </a:solidFill>
            <a:round/>
            <a:headEnd/>
            <a:tailEnd/>
          </a:ln>
        </p:spPr>
        <p:txBody>
          <a:bodyPr wrap="none" anchor="ctr"/>
          <a:lstStyle/>
          <a:p>
            <a:pPr>
              <a:defRPr/>
            </a:pPr>
            <a:endParaRPr lang="el-GR"/>
          </a:p>
        </p:txBody>
      </p:sp>
      <p:sp>
        <p:nvSpPr>
          <p:cNvPr id="215044" name="AutoShape 4"/>
          <p:cNvSpPr>
            <a:spLocks noChangeArrowheads="1"/>
          </p:cNvSpPr>
          <p:nvPr/>
        </p:nvSpPr>
        <p:spPr bwMode="auto">
          <a:xfrm>
            <a:off x="0" y="2286000"/>
            <a:ext cx="10287000" cy="1447800"/>
          </a:xfrm>
          <a:prstGeom prst="roundRect">
            <a:avLst>
              <a:gd name="adj" fmla="val 16667"/>
            </a:avLst>
          </a:prstGeom>
          <a:solidFill>
            <a:schemeClr val="tx2"/>
          </a:solidFill>
          <a:ln w="38100">
            <a:solidFill>
              <a:srgbClr val="FF0000"/>
            </a:solidFill>
            <a:round/>
            <a:headEnd/>
            <a:tailEnd/>
          </a:ln>
        </p:spPr>
        <p:txBody>
          <a:bodyPr wrap="none" anchor="ctr"/>
          <a:lstStyle/>
          <a:p>
            <a:endParaRPr lang="el-GR"/>
          </a:p>
        </p:txBody>
      </p:sp>
      <p:sp>
        <p:nvSpPr>
          <p:cNvPr id="97285" name="Text Box 5"/>
          <p:cNvSpPr txBox="1">
            <a:spLocks noChangeArrowheads="1"/>
          </p:cNvSpPr>
          <p:nvPr/>
        </p:nvSpPr>
        <p:spPr bwMode="auto">
          <a:xfrm>
            <a:off x="0" y="214313"/>
            <a:ext cx="9796463" cy="646331"/>
          </a:xfrm>
          <a:prstGeom prst="rect">
            <a:avLst/>
          </a:prstGeom>
          <a:noFill/>
          <a:ln w="9525">
            <a:noFill/>
            <a:miter lim="800000"/>
            <a:headEnd/>
            <a:tailEnd/>
          </a:ln>
        </p:spPr>
        <p:txBody>
          <a:bodyPr wrap="square">
            <a:spAutoFit/>
          </a:bodyPr>
          <a:lstStyle/>
          <a:p>
            <a:pPr algn="ctr">
              <a:spcBef>
                <a:spcPct val="50000"/>
              </a:spcBef>
              <a:defRPr/>
            </a:pPr>
            <a:r>
              <a:rPr lang="el-GR" sz="3600" b="1" dirty="0" smtClean="0">
                <a:solidFill>
                  <a:schemeClr val="accent2">
                    <a:lumMod val="50000"/>
                  </a:schemeClr>
                </a:solidFill>
                <a:latin typeface="Comic Sans MS" pitchFamily="66" charset="0"/>
              </a:rPr>
              <a:t>ΔΥΣΛΙΠΙΔΑΙΜΙΑ </a:t>
            </a:r>
            <a:r>
              <a:rPr lang="el-GR" sz="3600" b="1" dirty="0">
                <a:solidFill>
                  <a:schemeClr val="accent2">
                    <a:lumMod val="50000"/>
                  </a:schemeClr>
                </a:solidFill>
                <a:latin typeface="Comic Sans MS" pitchFamily="66" charset="0"/>
              </a:rPr>
              <a:t>-ΣΥΜΠΕΡΑΣΜΑΤΑ</a:t>
            </a:r>
          </a:p>
        </p:txBody>
      </p:sp>
      <p:sp>
        <p:nvSpPr>
          <p:cNvPr id="215046" name="Text Box 6"/>
          <p:cNvSpPr txBox="1">
            <a:spLocks noChangeArrowheads="1"/>
          </p:cNvSpPr>
          <p:nvPr/>
        </p:nvSpPr>
        <p:spPr bwMode="auto">
          <a:xfrm>
            <a:off x="0" y="2590800"/>
            <a:ext cx="10287000" cy="3540125"/>
          </a:xfrm>
          <a:prstGeom prst="rect">
            <a:avLst/>
          </a:prstGeom>
          <a:noFill/>
          <a:ln w="9525">
            <a:noFill/>
            <a:miter lim="800000"/>
            <a:headEnd/>
            <a:tailEnd/>
          </a:ln>
        </p:spPr>
        <p:txBody>
          <a:bodyPr>
            <a:spAutoFit/>
          </a:bodyPr>
          <a:lstStyle/>
          <a:p>
            <a:pPr algn="just">
              <a:spcBef>
                <a:spcPct val="50000"/>
              </a:spcBef>
              <a:buClr>
                <a:srgbClr val="D60093"/>
              </a:buClr>
              <a:buFont typeface="Wingdings" pitchFamily="2" charset="2"/>
              <a:buChar char="q"/>
            </a:pPr>
            <a:r>
              <a:rPr lang="el-GR" sz="3200" b="1">
                <a:solidFill>
                  <a:srgbClr val="FFFF00"/>
                </a:solidFill>
                <a:latin typeface="Comic Sans MS" pitchFamily="66" charset="0"/>
              </a:rPr>
              <a:t> ΑΝΑΓΝΩΡΙΣΗ ΑΤΟΜΩΝ ΥΨΗΛΟΥ ΚΙΝΔΥΝΟΥ</a:t>
            </a:r>
          </a:p>
          <a:p>
            <a:pPr algn="just">
              <a:spcBef>
                <a:spcPct val="50000"/>
              </a:spcBef>
              <a:buClr>
                <a:srgbClr val="D60093"/>
              </a:buClr>
              <a:buFont typeface="Wingdings" pitchFamily="2" charset="2"/>
              <a:buChar char="q"/>
            </a:pPr>
            <a:endParaRPr lang="el-GR" sz="3200" b="1">
              <a:solidFill>
                <a:srgbClr val="FFFF00"/>
              </a:solidFill>
              <a:latin typeface="Comic Sans MS" pitchFamily="66" charset="0"/>
            </a:endParaRPr>
          </a:p>
          <a:p>
            <a:pPr algn="just">
              <a:spcBef>
                <a:spcPct val="50000"/>
              </a:spcBef>
              <a:buClr>
                <a:srgbClr val="D60093"/>
              </a:buClr>
              <a:buFont typeface="Wingdings" pitchFamily="2" charset="2"/>
              <a:buChar char="q"/>
            </a:pPr>
            <a:r>
              <a:rPr lang="el-GR" sz="3200" b="1">
                <a:solidFill>
                  <a:srgbClr val="FF0000"/>
                </a:solidFill>
                <a:latin typeface="Comic Sans MS" pitchFamily="66" charset="0"/>
              </a:rPr>
              <a:t> ΕΠΙΘΕΤΙΚΗ ΥΠΟΛΙΠΙΔΑΙΜΙΚΗ ΑΓΩΓΗ</a:t>
            </a:r>
          </a:p>
          <a:p>
            <a:pPr algn="just">
              <a:spcBef>
                <a:spcPct val="50000"/>
              </a:spcBef>
              <a:buClr>
                <a:srgbClr val="D60093"/>
              </a:buClr>
              <a:buFont typeface="Wingdings" pitchFamily="2" charset="2"/>
              <a:buChar char="q"/>
            </a:pPr>
            <a:endParaRPr lang="el-GR" sz="3200" b="1">
              <a:solidFill>
                <a:srgbClr val="FFFF00"/>
              </a:solidFill>
              <a:latin typeface="Comic Sans MS" pitchFamily="66" charset="0"/>
            </a:endParaRPr>
          </a:p>
          <a:p>
            <a:pPr algn="just">
              <a:spcBef>
                <a:spcPct val="50000"/>
              </a:spcBef>
              <a:buClr>
                <a:srgbClr val="D60093"/>
              </a:buClr>
              <a:buFont typeface="Wingdings" pitchFamily="2" charset="2"/>
              <a:buChar char="q"/>
            </a:pPr>
            <a:r>
              <a:rPr lang="el-GR" sz="3200" b="1">
                <a:solidFill>
                  <a:srgbClr val="FFFF00"/>
                </a:solidFill>
                <a:latin typeface="Comic Sans MS" pitchFamily="66" charset="0"/>
              </a:rPr>
              <a:t> </a:t>
            </a:r>
            <a:r>
              <a:rPr lang="el-GR" sz="3200" b="1">
                <a:latin typeface="Comic Sans MS" pitchFamily="66" charset="0"/>
              </a:rPr>
              <a:t>ΕΠΙΤΕΥΞΗ ΣΤΟΧΩΝ ΑΓΩΓΗΣ</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14313" y="5429250"/>
            <a:ext cx="9715500" cy="1143000"/>
          </a:xfrm>
          <a:prstGeom prst="rect">
            <a:avLst/>
          </a:prstGeom>
          <a:solidFill>
            <a:schemeClr val="accent6">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Ορθογώνιο"/>
          <p:cNvSpPr/>
          <p:nvPr/>
        </p:nvSpPr>
        <p:spPr>
          <a:xfrm>
            <a:off x="214313" y="2857500"/>
            <a:ext cx="9715500" cy="2500313"/>
          </a:xfrm>
          <a:prstGeom prst="rect">
            <a:avLst/>
          </a:prstGeom>
          <a:solidFill>
            <a:srgbClr val="FF33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 name="3 - Ορθογώνιο"/>
          <p:cNvSpPr/>
          <p:nvPr/>
        </p:nvSpPr>
        <p:spPr>
          <a:xfrm>
            <a:off x="214313" y="1143000"/>
            <a:ext cx="9715500" cy="1643063"/>
          </a:xfrm>
          <a:prstGeom prst="rect">
            <a:avLst/>
          </a:prstGeom>
          <a:solidFill>
            <a:srgbClr val="00B05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7701" name="Rectangle 4"/>
          <p:cNvSpPr>
            <a:spLocks noGrp="1" noChangeArrowheads="1"/>
          </p:cNvSpPr>
          <p:nvPr>
            <p:ph type="title"/>
          </p:nvPr>
        </p:nvSpPr>
        <p:spPr>
          <a:xfrm>
            <a:off x="0" y="0"/>
            <a:ext cx="10287000" cy="1143000"/>
          </a:xfrm>
        </p:spPr>
        <p:txBody>
          <a:bodyPr/>
          <a:lstStyle/>
          <a:p>
            <a:pPr eaLnBrk="1" hangingPunct="1"/>
            <a:r>
              <a:rPr lang="el-GR" sz="3600" b="1" smtClean="0">
                <a:solidFill>
                  <a:srgbClr val="FFFF00"/>
                </a:solidFill>
                <a:latin typeface="Comic Sans MS" pitchFamily="66" charset="0"/>
              </a:rPr>
              <a:t>ΤΑΞΙΝΟΜΗΣΗ ΤΩΝ ΕΠΙΠΕΔΩΝ ΤΩΝ ΛΙΠΙΔΙΩΝ</a:t>
            </a:r>
          </a:p>
        </p:txBody>
      </p:sp>
      <p:graphicFrame>
        <p:nvGraphicFramePr>
          <p:cNvPr id="37922" name="Group 34"/>
          <p:cNvGraphicFramePr>
            <a:graphicFrameLocks noGrp="1"/>
          </p:cNvGraphicFramePr>
          <p:nvPr>
            <p:ph type="tbl" idx="1"/>
          </p:nvPr>
        </p:nvGraphicFramePr>
        <p:xfrm>
          <a:off x="357188" y="1214438"/>
          <a:ext cx="9648825" cy="5184924"/>
        </p:xfrm>
        <a:graphic>
          <a:graphicData uri="http://schemas.openxmlformats.org/drawingml/2006/table">
            <a:tbl>
              <a:tblPr/>
              <a:tblGrid>
                <a:gridCol w="3217862"/>
                <a:gridCol w="3214688"/>
                <a:gridCol w="3216275"/>
              </a:tblGrid>
              <a:tr h="518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Comic Sans MS" pitchFamily="66" charset="0"/>
                        </a:rPr>
                        <a:t>T-CHOL</a:t>
                      </a:r>
                      <a:endParaRPr kumimoji="0" lang="el-GR" sz="2800" b="1" i="0" u="none" strike="noStrike" cap="none" normalizeH="0" baseline="0" dirty="0" smtClean="0">
                        <a:ln>
                          <a:noFill/>
                        </a:ln>
                        <a:solidFill>
                          <a:schemeClr val="bg1"/>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&lt;200</a:t>
                      </a:r>
                      <a:endParaRPr kumimoji="0" lang="el-GR" sz="2800" b="1" i="0" u="none" strike="noStrike" cap="none" normalizeH="0" baseline="0" smtClean="0">
                        <a:ln>
                          <a:noFill/>
                        </a:ln>
                        <a:solidFill>
                          <a:schemeClr val="bg1"/>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bg1"/>
                          </a:solidFill>
                          <a:effectLst/>
                          <a:latin typeface="Comic Sans MS" pitchFamily="66" charset="0"/>
                        </a:rPr>
                        <a:t>Επιθυμητά</a:t>
                      </a:r>
                    </a:p>
                  </a:txBody>
                  <a:tcPr marT="45711" marB="45711" horzOverflow="overflow">
                    <a:lnL>
                      <a:noFill/>
                    </a:lnL>
                    <a:lnR>
                      <a:noFill/>
                    </a:lnR>
                    <a:lnT>
                      <a:noFill/>
                    </a:lnT>
                    <a:lnB>
                      <a:noFill/>
                    </a:lnB>
                    <a:lnTlToBr>
                      <a:noFill/>
                    </a:lnTlToBr>
                    <a:lnBlToTr>
                      <a:noFill/>
                    </a:lnBlToTr>
                    <a:noFill/>
                  </a:tcPr>
                </a:tc>
              </a:tr>
              <a:tr h="519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(mg/dL)</a:t>
                      </a:r>
                      <a:endParaRPr kumimoji="0" lang="el-GR" sz="2800" b="1" i="0" u="none" strike="noStrike" cap="none" normalizeH="0" baseline="0" smtClean="0">
                        <a:ln>
                          <a:noFill/>
                        </a:ln>
                        <a:solidFill>
                          <a:schemeClr val="bg1"/>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200-239</a:t>
                      </a:r>
                      <a:endParaRPr kumimoji="0" lang="el-GR" sz="2800" b="1" i="0" u="none" strike="noStrike" cap="none" normalizeH="0" baseline="0" smtClean="0">
                        <a:ln>
                          <a:noFill/>
                        </a:ln>
                        <a:solidFill>
                          <a:schemeClr val="bg1"/>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bg1"/>
                          </a:solidFill>
                          <a:effectLst/>
                          <a:latin typeface="Comic Sans MS" pitchFamily="66" charset="0"/>
                        </a:rPr>
                        <a:t>Οριακά αυξημένα</a:t>
                      </a:r>
                    </a:p>
                  </a:txBody>
                  <a:tcPr marT="45711" marB="45711" horzOverflow="overflow">
                    <a:lnL>
                      <a:noFill/>
                    </a:lnL>
                    <a:lnR>
                      <a:noFill/>
                    </a:lnR>
                    <a:lnT>
                      <a:noFill/>
                    </a:lnT>
                    <a:lnB>
                      <a:noFill/>
                    </a:lnB>
                    <a:lnTlToBr>
                      <a:noFill/>
                    </a:lnTlToBr>
                    <a:lnBlToTr>
                      <a:noFill/>
                    </a:lnBlToTr>
                    <a:noFill/>
                  </a:tcPr>
                </a:tc>
              </a:tr>
              <a:tr h="518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bg1"/>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bg1"/>
                          </a:solidFill>
                          <a:effectLst/>
                          <a:latin typeface="Comic Sans MS" pitchFamily="66" charset="0"/>
                          <a:cs typeface="Times New Roman" pitchFamily="18" charset="0"/>
                        </a:rPr>
                        <a:t>≥</a:t>
                      </a:r>
                      <a:r>
                        <a:rPr kumimoji="0" lang="en-US" sz="2800" b="1" i="0" u="none" strike="noStrike" cap="none" normalizeH="0" baseline="0" dirty="0" smtClean="0">
                          <a:ln>
                            <a:noFill/>
                          </a:ln>
                          <a:solidFill>
                            <a:schemeClr val="bg1"/>
                          </a:solidFill>
                          <a:effectLst/>
                          <a:latin typeface="Comic Sans MS" pitchFamily="66" charset="0"/>
                          <a:cs typeface="Times New Roman" pitchFamily="18" charset="0"/>
                        </a:rPr>
                        <a:t>240</a:t>
                      </a:r>
                      <a:endParaRPr kumimoji="0" lang="el-GR" sz="2800" b="1" i="0" u="none" strike="noStrike" cap="none" normalizeH="0" baseline="0" dirty="0" smtClean="0">
                        <a:ln>
                          <a:noFill/>
                        </a:ln>
                        <a:solidFill>
                          <a:schemeClr val="bg1"/>
                        </a:solidFill>
                        <a:effectLst/>
                        <a:latin typeface="Comic Sans MS" pitchFamily="66" charset="0"/>
                        <a:cs typeface="Times New Roman" pitchFamily="18"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bg1"/>
                          </a:solidFill>
                          <a:effectLst/>
                          <a:latin typeface="Comic Sans MS" pitchFamily="66" charset="0"/>
                        </a:rPr>
                        <a:t>Αυξημένα</a:t>
                      </a:r>
                      <a:endParaRPr kumimoji="0" lang="el-GR" sz="2400" b="1" i="0" u="none" strike="noStrike" cap="none" normalizeH="0" baseline="0" dirty="0" smtClean="0">
                        <a:ln>
                          <a:noFill/>
                        </a:ln>
                        <a:solidFill>
                          <a:schemeClr val="bg1"/>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r>
              <a:tr h="519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Comic Sans MS" pitchFamily="66" charset="0"/>
                        </a:rPr>
                        <a:t>LDL-CHOL</a:t>
                      </a:r>
                      <a:endParaRPr kumimoji="0" lang="el-GR" sz="2800" b="1" i="0" u="none" strike="noStrike" cap="none" normalizeH="0" baseline="0" smtClean="0">
                        <a:ln>
                          <a:noFill/>
                        </a:ln>
                        <a:solidFill>
                          <a:srgbClr val="FFFF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Comic Sans MS" pitchFamily="66" charset="0"/>
                        </a:rPr>
                        <a:t>&lt;100</a:t>
                      </a:r>
                      <a:endParaRPr kumimoji="0" lang="el-GR" sz="2800" b="1" i="0" u="none" strike="noStrike" cap="none" normalizeH="0" baseline="0" smtClean="0">
                        <a:ln>
                          <a:noFill/>
                        </a:ln>
                        <a:solidFill>
                          <a:srgbClr val="FFFF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Ιδανικά</a:t>
                      </a:r>
                    </a:p>
                  </a:txBody>
                  <a:tcPr marT="45711" marB="45711" horzOverflow="overflow">
                    <a:lnL>
                      <a:noFill/>
                    </a:lnL>
                    <a:lnR>
                      <a:noFill/>
                    </a:lnR>
                    <a:lnT>
                      <a:noFill/>
                    </a:lnT>
                    <a:lnB>
                      <a:noFill/>
                    </a:lnB>
                    <a:lnTlToBr>
                      <a:noFill/>
                    </a:lnTlToBr>
                    <a:lnBlToTr>
                      <a:noFill/>
                    </a:lnBlToTr>
                    <a:noFill/>
                  </a:tcPr>
                </a:tc>
              </a:tr>
              <a:tr h="518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00"/>
                          </a:solidFill>
                          <a:effectLst/>
                          <a:latin typeface="Comic Sans MS" pitchFamily="66" charset="0"/>
                        </a:rPr>
                        <a:t>(mg/dL)</a:t>
                      </a:r>
                      <a:endParaRPr kumimoji="0" lang="el-GR" sz="2800" b="1" i="0" u="none" strike="noStrike" cap="none" normalizeH="0" baseline="0" smtClean="0">
                        <a:ln>
                          <a:noFill/>
                        </a:ln>
                        <a:solidFill>
                          <a:srgbClr val="FFFF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100-129</a:t>
                      </a: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Σχεδόν ιδανικά</a:t>
                      </a:r>
                    </a:p>
                  </a:txBody>
                  <a:tcPr marT="45711" marB="45711" horzOverflow="overflow">
                    <a:lnL>
                      <a:noFill/>
                    </a:lnL>
                    <a:lnR>
                      <a:noFill/>
                    </a:lnR>
                    <a:lnT>
                      <a:noFill/>
                    </a:lnT>
                    <a:lnB>
                      <a:noFill/>
                    </a:lnB>
                    <a:lnTlToBr>
                      <a:noFill/>
                    </a:lnTlToBr>
                    <a:lnBlToTr>
                      <a:noFill/>
                    </a:lnBlToTr>
                    <a:noFill/>
                  </a:tcPr>
                </a:tc>
              </a:tr>
              <a:tr h="518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smtClean="0">
                        <a:ln>
                          <a:noFill/>
                        </a:ln>
                        <a:solidFill>
                          <a:srgbClr val="FFFF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130-159</a:t>
                      </a: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Οριακά αυξημένα</a:t>
                      </a:r>
                    </a:p>
                  </a:txBody>
                  <a:tcPr marT="45711" marB="45711" horzOverflow="overflow">
                    <a:lnL>
                      <a:noFill/>
                    </a:lnL>
                    <a:lnR>
                      <a:noFill/>
                    </a:lnR>
                    <a:lnT>
                      <a:noFill/>
                    </a:lnT>
                    <a:lnB>
                      <a:noFill/>
                    </a:lnB>
                    <a:lnTlToBr>
                      <a:noFill/>
                    </a:lnTlToBr>
                    <a:lnBlToTr>
                      <a:noFill/>
                    </a:lnBlToTr>
                    <a:noFill/>
                  </a:tcPr>
                </a:tc>
              </a:tr>
              <a:tr h="519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smtClean="0">
                        <a:ln>
                          <a:noFill/>
                        </a:ln>
                        <a:solidFill>
                          <a:srgbClr val="FFFF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160-189</a:t>
                      </a: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Αυξημένα</a:t>
                      </a:r>
                    </a:p>
                  </a:txBody>
                  <a:tcPr marT="45711" marB="45711" horzOverflow="overflow">
                    <a:lnL>
                      <a:noFill/>
                    </a:lnL>
                    <a:lnR>
                      <a:noFill/>
                    </a:lnR>
                    <a:lnT>
                      <a:noFill/>
                    </a:lnT>
                    <a:lnB>
                      <a:noFill/>
                    </a:lnB>
                    <a:lnTlToBr>
                      <a:noFill/>
                    </a:lnTlToBr>
                    <a:lnBlToTr>
                      <a:noFill/>
                    </a:lnBlToTr>
                    <a:noFill/>
                  </a:tcPr>
                </a:tc>
              </a:tr>
              <a:tr h="518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smtClean="0">
                        <a:ln>
                          <a:noFill/>
                        </a:ln>
                        <a:solidFill>
                          <a:srgbClr val="FFFF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cs typeface="Times New Roman" pitchFamily="18" charset="0"/>
                        </a:rPr>
                        <a:t>≥190</a:t>
                      </a:r>
                      <a:endParaRPr kumimoji="0" lang="el-GR" sz="2800" b="1" i="0" u="none" strike="noStrike" cap="none" normalizeH="0" baseline="0" smtClean="0">
                        <a:ln>
                          <a:noFill/>
                        </a:ln>
                        <a:solidFill>
                          <a:srgbClr val="FFFF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Πολύ αυξημένα</a:t>
                      </a:r>
                    </a:p>
                  </a:txBody>
                  <a:tcPr marT="45711" marB="45711" horzOverflow="overflow">
                    <a:lnL>
                      <a:noFill/>
                    </a:lnL>
                    <a:lnR>
                      <a:noFill/>
                    </a:lnR>
                    <a:lnT>
                      <a:noFill/>
                    </a:lnT>
                    <a:lnB>
                      <a:noFill/>
                    </a:lnB>
                    <a:lnTlToBr>
                      <a:noFill/>
                    </a:lnTlToBr>
                    <a:lnBlToTr>
                      <a:noFill/>
                    </a:lnBlToTr>
                    <a:noFill/>
                  </a:tcPr>
                </a:tc>
              </a:tr>
              <a:tr h="519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9900"/>
                          </a:solidFill>
                          <a:effectLst/>
                          <a:latin typeface="Comic Sans MS" pitchFamily="66" charset="0"/>
                        </a:rPr>
                        <a:t>HDL-CHOL</a:t>
                      </a:r>
                      <a:endParaRPr kumimoji="0" lang="el-GR" sz="2800" b="1" i="0" u="none" strike="noStrike" cap="none" normalizeH="0" baseline="0" smtClean="0">
                        <a:ln>
                          <a:noFill/>
                        </a:ln>
                        <a:solidFill>
                          <a:srgbClr val="FF99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9900"/>
                          </a:solidFill>
                          <a:effectLst/>
                          <a:latin typeface="Comic Sans MS" pitchFamily="66" charset="0"/>
                        </a:rPr>
                        <a:t>&lt;40/&lt;50</a:t>
                      </a:r>
                      <a:endParaRPr kumimoji="0" lang="el-GR" sz="2800" b="1" i="0" u="none" strike="noStrike" cap="none" normalizeH="0" baseline="0" dirty="0" smtClean="0">
                        <a:ln>
                          <a:noFill/>
                        </a:ln>
                        <a:solidFill>
                          <a:srgbClr val="FF99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9900"/>
                          </a:solidFill>
                          <a:effectLst/>
                          <a:latin typeface="Comic Sans MS" pitchFamily="66" charset="0"/>
                        </a:rPr>
                        <a:t>Χαμηλά </a:t>
                      </a:r>
                    </a:p>
                  </a:txBody>
                  <a:tcPr marT="45711" marB="45711" horzOverflow="overflow">
                    <a:lnL>
                      <a:noFill/>
                    </a:lnL>
                    <a:lnR>
                      <a:noFill/>
                    </a:lnR>
                    <a:lnT>
                      <a:noFill/>
                    </a:lnT>
                    <a:lnB>
                      <a:noFill/>
                    </a:lnB>
                    <a:lnTlToBr>
                      <a:noFill/>
                    </a:lnTlToBr>
                    <a:lnBlToTr>
                      <a:noFill/>
                    </a:lnBlToTr>
                    <a:noFill/>
                  </a:tcPr>
                </a:tc>
              </a:tr>
              <a:tr h="518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9900"/>
                          </a:solidFill>
                          <a:effectLst/>
                          <a:latin typeface="Comic Sans MS" pitchFamily="66" charset="0"/>
                        </a:rPr>
                        <a:t>(mg/dL)</a:t>
                      </a:r>
                      <a:endParaRPr kumimoji="0" lang="el-GR" sz="2800" b="1" i="0" u="none" strike="noStrike" cap="none" normalizeH="0" baseline="0" smtClean="0">
                        <a:ln>
                          <a:noFill/>
                        </a:ln>
                        <a:solidFill>
                          <a:srgbClr val="FF9900"/>
                        </a:solidFill>
                        <a:effectLst/>
                        <a:latin typeface="Comic Sans MS" pitchFamily="66" charset="0"/>
                      </a:endParaRPr>
                    </a:p>
                  </a:txBody>
                  <a:tcPr marT="45711" marB="4571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9900"/>
                          </a:solidFill>
                          <a:effectLst/>
                          <a:latin typeface="Comic Sans MS" pitchFamily="66" charset="0"/>
                          <a:cs typeface="Times New Roman" pitchFamily="18" charset="0"/>
                        </a:rPr>
                        <a:t>≥60</a:t>
                      </a: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9900"/>
                          </a:solidFill>
                          <a:effectLst/>
                          <a:latin typeface="Comic Sans MS" pitchFamily="66" charset="0"/>
                        </a:rPr>
                        <a:t>Αυξημένα</a:t>
                      </a:r>
                    </a:p>
                  </a:txBody>
                  <a:tcPr marT="45711" marB="45711"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57188" y="1857365"/>
            <a:ext cx="9929812" cy="3357574"/>
          </a:xfrm>
          <a:prstGeom prst="rect">
            <a:avLst/>
          </a:prstGeom>
          <a:solidFill>
            <a:srgbClr val="FF3300"/>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8723" name="Rectangle 2"/>
          <p:cNvSpPr>
            <a:spLocks noGrp="1" noChangeArrowheads="1"/>
          </p:cNvSpPr>
          <p:nvPr>
            <p:ph type="title"/>
          </p:nvPr>
        </p:nvSpPr>
        <p:spPr>
          <a:xfrm>
            <a:off x="457200" y="76200"/>
            <a:ext cx="9372600" cy="1143000"/>
          </a:xfrm>
        </p:spPr>
        <p:txBody>
          <a:bodyPr/>
          <a:lstStyle/>
          <a:p>
            <a:pPr eaLnBrk="1" hangingPunct="1"/>
            <a:r>
              <a:rPr lang="en-US" sz="3600" dirty="0" smtClean="0">
                <a:solidFill>
                  <a:srgbClr val="FFFF00"/>
                </a:solidFill>
              </a:rPr>
              <a:t>Triglycerides</a:t>
            </a:r>
          </a:p>
        </p:txBody>
      </p:sp>
      <p:sp>
        <p:nvSpPr>
          <p:cNvPr id="158724" name="Rectangle 3"/>
          <p:cNvSpPr>
            <a:spLocks noGrp="1" noChangeArrowheads="1"/>
          </p:cNvSpPr>
          <p:nvPr>
            <p:ph type="body" idx="1"/>
          </p:nvPr>
        </p:nvSpPr>
        <p:spPr>
          <a:xfrm>
            <a:off x="533400" y="1600200"/>
            <a:ext cx="9144000" cy="4114800"/>
          </a:xfrm>
        </p:spPr>
        <p:txBody>
          <a:bodyPr/>
          <a:lstStyle/>
          <a:p>
            <a:pPr eaLnBrk="1" hangingPunct="1">
              <a:spcBef>
                <a:spcPts val="600"/>
              </a:spcBef>
              <a:spcAft>
                <a:spcPct val="40000"/>
              </a:spcAft>
              <a:buNone/>
            </a:pPr>
            <a:endParaRPr lang="en-US" sz="2400" baseline="30000" dirty="0" smtClean="0"/>
          </a:p>
          <a:p>
            <a:pPr eaLnBrk="1" hangingPunct="1">
              <a:spcBef>
                <a:spcPts val="600"/>
              </a:spcBef>
              <a:spcAft>
                <a:spcPct val="40000"/>
              </a:spcAft>
            </a:pPr>
            <a:r>
              <a:rPr lang="en-US" sz="2400" b="1" dirty="0" smtClean="0"/>
              <a:t>Normal triglyceride levels: &lt; 150 mg/</a:t>
            </a:r>
            <a:r>
              <a:rPr lang="en-US" sz="2400" b="1" dirty="0" err="1" smtClean="0"/>
              <a:t>dL</a:t>
            </a:r>
            <a:endParaRPr lang="en-US" sz="2400" b="1" baseline="30000" dirty="0" smtClean="0"/>
          </a:p>
          <a:p>
            <a:pPr eaLnBrk="1" hangingPunct="1">
              <a:spcBef>
                <a:spcPts val="600"/>
              </a:spcBef>
              <a:spcAft>
                <a:spcPct val="40000"/>
              </a:spcAft>
            </a:pPr>
            <a:r>
              <a:rPr lang="en-US" sz="2400" b="1" dirty="0" smtClean="0"/>
              <a:t>Borderline-high triglycerides: 150 to 199 mg/</a:t>
            </a:r>
            <a:r>
              <a:rPr lang="en-US" sz="2400" b="1" dirty="0" err="1" smtClean="0"/>
              <a:t>dL</a:t>
            </a:r>
            <a:endParaRPr lang="en-US" sz="2400" b="1" baseline="30000" dirty="0" smtClean="0"/>
          </a:p>
          <a:p>
            <a:pPr eaLnBrk="1" hangingPunct="1">
              <a:spcBef>
                <a:spcPts val="600"/>
              </a:spcBef>
              <a:spcAft>
                <a:spcPct val="40000"/>
              </a:spcAft>
            </a:pPr>
            <a:r>
              <a:rPr lang="en-US" sz="2400" b="1" dirty="0" smtClean="0"/>
              <a:t>High triglycerides: 200 to 499 mg/</a:t>
            </a:r>
            <a:r>
              <a:rPr lang="en-US" sz="2400" b="1" dirty="0" err="1" smtClean="0"/>
              <a:t>dL</a:t>
            </a:r>
            <a:endParaRPr lang="en-US" sz="2400" b="1" baseline="30000" dirty="0" smtClean="0"/>
          </a:p>
          <a:p>
            <a:pPr eaLnBrk="1" hangingPunct="1">
              <a:spcBef>
                <a:spcPts val="600"/>
              </a:spcBef>
              <a:spcAft>
                <a:spcPct val="40000"/>
              </a:spcAft>
            </a:pPr>
            <a:r>
              <a:rPr lang="en-US" sz="2400" b="1" dirty="0" smtClean="0"/>
              <a:t>Very high triglycerides: (</a:t>
            </a:r>
            <a:r>
              <a:rPr lang="en-US" sz="2400" b="1" dirty="0" smtClean="0">
                <a:sym typeface="Symbol" pitchFamily="18" charset="2"/>
              </a:rPr>
              <a:t></a:t>
            </a:r>
            <a:r>
              <a:rPr lang="en-US" sz="2400" b="1" dirty="0" smtClean="0"/>
              <a:t> 500 mg/</a:t>
            </a:r>
            <a:r>
              <a:rPr lang="en-US" sz="2400" b="1" dirty="0" err="1" smtClean="0"/>
              <a:t>dL</a:t>
            </a:r>
            <a:r>
              <a:rPr lang="en-US" sz="2400" b="1" dirty="0" smtClean="0"/>
              <a:t>) increase pancreatitis risk</a:t>
            </a:r>
            <a:endParaRPr lang="en-US" sz="2400" b="1" baseline="30000" dirty="0" smtClean="0"/>
          </a:p>
          <a:p>
            <a:pPr lvl="1" eaLnBrk="1" hangingPunct="1">
              <a:spcBef>
                <a:spcPts val="600"/>
              </a:spcBef>
              <a:spcAft>
                <a:spcPct val="40000"/>
              </a:spcAft>
              <a:buNone/>
            </a:pPr>
            <a:endParaRPr lang="en-US" sz="2000" baseline="30000" dirty="0" smtClean="0">
              <a:solidFill>
                <a:schemeClr val="tx2"/>
              </a:solidFill>
            </a:endParaRPr>
          </a:p>
        </p:txBody>
      </p:sp>
      <p:sp>
        <p:nvSpPr>
          <p:cNvPr id="158725" name="Text Box 4"/>
          <p:cNvSpPr txBox="1">
            <a:spLocks noChangeArrowheads="1"/>
          </p:cNvSpPr>
          <p:nvPr/>
        </p:nvSpPr>
        <p:spPr bwMode="auto">
          <a:xfrm>
            <a:off x="457200" y="6248400"/>
            <a:ext cx="8080375" cy="336550"/>
          </a:xfrm>
          <a:prstGeom prst="rect">
            <a:avLst/>
          </a:prstGeom>
          <a:noFill/>
          <a:ln w="12700">
            <a:noFill/>
            <a:miter lim="800000"/>
            <a:headEnd/>
            <a:tailEnd/>
          </a:ln>
        </p:spPr>
        <p:txBody>
          <a:bodyPr>
            <a:spAutoFit/>
          </a:bodyPr>
          <a:lstStyle/>
          <a:p>
            <a:pPr eaLnBrk="0" hangingPunct="0"/>
            <a:r>
              <a:rPr lang="en-US" sz="1600">
                <a:solidFill>
                  <a:schemeClr val="bg1"/>
                </a:solidFill>
                <a:latin typeface="Verdana" pitchFamily="34" charset="0"/>
              </a:rPr>
              <a:t>NCEP, Adult Treatment Panel III. </a:t>
            </a:r>
            <a:r>
              <a:rPr lang="en-US" sz="1600" i="1">
                <a:solidFill>
                  <a:schemeClr val="bg1"/>
                </a:solidFill>
                <a:latin typeface="Verdana" pitchFamily="34" charset="0"/>
              </a:rPr>
              <a:t>JAMA</a:t>
            </a:r>
            <a:r>
              <a:rPr lang="en-US" sz="1600">
                <a:solidFill>
                  <a:schemeClr val="bg1"/>
                </a:solidFill>
                <a:latin typeface="Verdana" pitchFamily="34" charset="0"/>
              </a:rPr>
              <a:t>. 2001;285:2486-2497. </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Line 2"/>
          <p:cNvSpPr>
            <a:spLocks noChangeShapeType="1"/>
          </p:cNvSpPr>
          <p:nvPr/>
        </p:nvSpPr>
        <p:spPr bwMode="auto">
          <a:xfrm>
            <a:off x="5057775" y="1295400"/>
            <a:ext cx="0" cy="5562600"/>
          </a:xfrm>
          <a:prstGeom prst="line">
            <a:avLst/>
          </a:prstGeom>
          <a:noFill/>
          <a:ln w="9525">
            <a:solidFill>
              <a:schemeClr val="tx1"/>
            </a:solidFill>
            <a:round/>
            <a:headEnd/>
            <a:tailEnd/>
          </a:ln>
        </p:spPr>
        <p:txBody>
          <a:bodyPr wrap="none" anchor="ctr"/>
          <a:lstStyle/>
          <a:p>
            <a:endParaRPr lang="el-GR"/>
          </a:p>
        </p:txBody>
      </p:sp>
      <p:grpSp>
        <p:nvGrpSpPr>
          <p:cNvPr id="2" name="Group 3"/>
          <p:cNvGrpSpPr>
            <a:grpSpLocks/>
          </p:cNvGrpSpPr>
          <p:nvPr/>
        </p:nvGrpSpPr>
        <p:grpSpPr bwMode="auto">
          <a:xfrm>
            <a:off x="952500" y="1106488"/>
            <a:ext cx="7705725" cy="4989512"/>
            <a:chOff x="600" y="313"/>
            <a:chExt cx="4854" cy="3143"/>
          </a:xfrm>
        </p:grpSpPr>
        <p:sp>
          <p:nvSpPr>
            <p:cNvPr id="156683" name="AutoShape 4"/>
            <p:cNvSpPr>
              <a:spLocks noChangeArrowheads="1"/>
            </p:cNvSpPr>
            <p:nvPr/>
          </p:nvSpPr>
          <p:spPr bwMode="auto">
            <a:xfrm>
              <a:off x="3888" y="2784"/>
              <a:ext cx="1566" cy="576"/>
            </a:xfrm>
            <a:prstGeom prst="roundRect">
              <a:avLst>
                <a:gd name="adj" fmla="val 16667"/>
              </a:avLst>
            </a:prstGeom>
            <a:gradFill rotWithShape="0">
              <a:gsLst>
                <a:gs pos="0">
                  <a:srgbClr val="FFFFCC"/>
                </a:gs>
                <a:gs pos="100000">
                  <a:srgbClr val="A9A987"/>
                </a:gs>
              </a:gsLst>
              <a:lin ang="5400000" scaled="1"/>
            </a:gradFill>
            <a:ln w="9525">
              <a:solidFill>
                <a:schemeClr val="tx1"/>
              </a:solidFill>
              <a:round/>
              <a:headEnd/>
              <a:tailEnd/>
            </a:ln>
          </p:spPr>
          <p:txBody>
            <a:bodyPr wrap="none" anchor="ctr"/>
            <a:lstStyle/>
            <a:p>
              <a:endParaRPr lang="el-GR"/>
            </a:p>
          </p:txBody>
        </p:sp>
        <p:sp>
          <p:nvSpPr>
            <p:cNvPr id="156684" name="AutoShape 5"/>
            <p:cNvSpPr>
              <a:spLocks noChangeArrowheads="1"/>
            </p:cNvSpPr>
            <p:nvPr/>
          </p:nvSpPr>
          <p:spPr bwMode="auto">
            <a:xfrm>
              <a:off x="600" y="2640"/>
              <a:ext cx="1944" cy="816"/>
            </a:xfrm>
            <a:prstGeom prst="roundRect">
              <a:avLst>
                <a:gd name="adj" fmla="val 16667"/>
              </a:avLst>
            </a:prstGeom>
            <a:gradFill rotWithShape="0">
              <a:gsLst>
                <a:gs pos="0">
                  <a:srgbClr val="FFFFCC"/>
                </a:gs>
                <a:gs pos="100000">
                  <a:srgbClr val="A9A987"/>
                </a:gs>
              </a:gsLst>
              <a:lin ang="5400000" scaled="1"/>
            </a:gradFill>
            <a:ln w="9525">
              <a:solidFill>
                <a:schemeClr val="tx1"/>
              </a:solidFill>
              <a:round/>
              <a:headEnd/>
              <a:tailEnd/>
            </a:ln>
          </p:spPr>
          <p:txBody>
            <a:bodyPr wrap="none" anchor="ctr"/>
            <a:lstStyle/>
            <a:p>
              <a:endParaRPr lang="el-GR"/>
            </a:p>
          </p:txBody>
        </p:sp>
        <p:grpSp>
          <p:nvGrpSpPr>
            <p:cNvPr id="3" name="Group 6"/>
            <p:cNvGrpSpPr>
              <a:grpSpLocks/>
            </p:cNvGrpSpPr>
            <p:nvPr/>
          </p:nvGrpSpPr>
          <p:grpSpPr bwMode="auto">
            <a:xfrm>
              <a:off x="720" y="1077"/>
              <a:ext cx="648" cy="1248"/>
              <a:chOff x="1536" y="912"/>
              <a:chExt cx="576" cy="1248"/>
            </a:xfrm>
          </p:grpSpPr>
          <p:sp>
            <p:nvSpPr>
              <p:cNvPr id="156706" name="Oval 7"/>
              <p:cNvSpPr>
                <a:spLocks noChangeArrowheads="1"/>
              </p:cNvSpPr>
              <p:nvPr/>
            </p:nvSpPr>
            <p:spPr bwMode="auto">
              <a:xfrm>
                <a:off x="1653" y="912"/>
                <a:ext cx="336" cy="240"/>
              </a:xfrm>
              <a:prstGeom prst="ellipse">
                <a:avLst/>
              </a:prstGeom>
              <a:noFill/>
              <a:ln w="38100">
                <a:solidFill>
                  <a:schemeClr val="tx1"/>
                </a:solidFill>
                <a:round/>
                <a:headEnd/>
                <a:tailEnd/>
              </a:ln>
            </p:spPr>
            <p:txBody>
              <a:bodyPr wrap="none" anchor="ctr"/>
              <a:lstStyle/>
              <a:p>
                <a:endParaRPr lang="el-GR"/>
              </a:p>
            </p:txBody>
          </p:sp>
          <p:sp>
            <p:nvSpPr>
              <p:cNvPr id="156707" name="Line 8"/>
              <p:cNvSpPr>
                <a:spLocks noChangeShapeType="1"/>
              </p:cNvSpPr>
              <p:nvPr/>
            </p:nvSpPr>
            <p:spPr bwMode="auto">
              <a:xfrm>
                <a:off x="1824" y="1152"/>
                <a:ext cx="0" cy="720"/>
              </a:xfrm>
              <a:prstGeom prst="line">
                <a:avLst/>
              </a:prstGeom>
              <a:noFill/>
              <a:ln w="38100">
                <a:solidFill>
                  <a:schemeClr val="tx1"/>
                </a:solidFill>
                <a:round/>
                <a:headEnd/>
                <a:tailEnd/>
              </a:ln>
            </p:spPr>
            <p:txBody>
              <a:bodyPr wrap="none" anchor="ctr"/>
              <a:lstStyle/>
              <a:p>
                <a:endParaRPr lang="el-GR"/>
              </a:p>
            </p:txBody>
          </p:sp>
          <p:sp>
            <p:nvSpPr>
              <p:cNvPr id="156708" name="Line 9"/>
              <p:cNvSpPr>
                <a:spLocks noChangeShapeType="1"/>
              </p:cNvSpPr>
              <p:nvPr/>
            </p:nvSpPr>
            <p:spPr bwMode="auto">
              <a:xfrm flipH="1">
                <a:off x="1584" y="1344"/>
                <a:ext cx="240" cy="240"/>
              </a:xfrm>
              <a:prstGeom prst="line">
                <a:avLst/>
              </a:prstGeom>
              <a:noFill/>
              <a:ln w="38100">
                <a:solidFill>
                  <a:schemeClr val="tx1"/>
                </a:solidFill>
                <a:round/>
                <a:headEnd/>
                <a:tailEnd/>
              </a:ln>
            </p:spPr>
            <p:txBody>
              <a:bodyPr wrap="none" anchor="ctr"/>
              <a:lstStyle/>
              <a:p>
                <a:endParaRPr lang="el-GR"/>
              </a:p>
            </p:txBody>
          </p:sp>
          <p:sp>
            <p:nvSpPr>
              <p:cNvPr id="156709" name="Line 10"/>
              <p:cNvSpPr>
                <a:spLocks noChangeShapeType="1"/>
              </p:cNvSpPr>
              <p:nvPr/>
            </p:nvSpPr>
            <p:spPr bwMode="auto">
              <a:xfrm>
                <a:off x="1824" y="1344"/>
                <a:ext cx="240" cy="240"/>
              </a:xfrm>
              <a:prstGeom prst="line">
                <a:avLst/>
              </a:prstGeom>
              <a:noFill/>
              <a:ln w="38100">
                <a:solidFill>
                  <a:schemeClr val="tx1"/>
                </a:solidFill>
                <a:round/>
                <a:headEnd/>
                <a:tailEnd/>
              </a:ln>
            </p:spPr>
            <p:txBody>
              <a:bodyPr wrap="none" anchor="ctr"/>
              <a:lstStyle/>
              <a:p>
                <a:endParaRPr lang="el-GR"/>
              </a:p>
            </p:txBody>
          </p:sp>
          <p:sp>
            <p:nvSpPr>
              <p:cNvPr id="156710" name="Line 11"/>
              <p:cNvSpPr>
                <a:spLocks noChangeShapeType="1"/>
              </p:cNvSpPr>
              <p:nvPr/>
            </p:nvSpPr>
            <p:spPr bwMode="auto">
              <a:xfrm flipH="1">
                <a:off x="1536" y="1872"/>
                <a:ext cx="288" cy="288"/>
              </a:xfrm>
              <a:prstGeom prst="line">
                <a:avLst/>
              </a:prstGeom>
              <a:noFill/>
              <a:ln w="38100">
                <a:solidFill>
                  <a:schemeClr val="tx1"/>
                </a:solidFill>
                <a:round/>
                <a:headEnd/>
                <a:tailEnd/>
              </a:ln>
            </p:spPr>
            <p:txBody>
              <a:bodyPr wrap="none" anchor="ctr"/>
              <a:lstStyle/>
              <a:p>
                <a:endParaRPr lang="el-GR"/>
              </a:p>
            </p:txBody>
          </p:sp>
          <p:sp>
            <p:nvSpPr>
              <p:cNvPr id="156711" name="Line 12"/>
              <p:cNvSpPr>
                <a:spLocks noChangeShapeType="1"/>
              </p:cNvSpPr>
              <p:nvPr/>
            </p:nvSpPr>
            <p:spPr bwMode="auto">
              <a:xfrm>
                <a:off x="1824" y="1872"/>
                <a:ext cx="288" cy="288"/>
              </a:xfrm>
              <a:prstGeom prst="line">
                <a:avLst/>
              </a:prstGeom>
              <a:noFill/>
              <a:ln w="38100">
                <a:solidFill>
                  <a:schemeClr val="tx1"/>
                </a:solidFill>
                <a:round/>
                <a:headEnd/>
                <a:tailEnd/>
              </a:ln>
            </p:spPr>
            <p:txBody>
              <a:bodyPr wrap="none" anchor="ctr"/>
              <a:lstStyle/>
              <a:p>
                <a:endParaRPr lang="el-GR"/>
              </a:p>
            </p:txBody>
          </p:sp>
        </p:grpSp>
        <p:sp>
          <p:nvSpPr>
            <p:cNvPr id="156686" name="Text Box 13"/>
            <p:cNvSpPr txBox="1">
              <a:spLocks noChangeArrowheads="1"/>
            </p:cNvSpPr>
            <p:nvPr/>
          </p:nvSpPr>
          <p:spPr bwMode="auto">
            <a:xfrm>
              <a:off x="798" y="2660"/>
              <a:ext cx="1574" cy="748"/>
            </a:xfrm>
            <a:prstGeom prst="rect">
              <a:avLst/>
            </a:prstGeom>
            <a:noFill/>
            <a:ln w="9525">
              <a:noFill/>
              <a:miter lim="800000"/>
              <a:headEnd/>
              <a:tailEnd/>
            </a:ln>
          </p:spPr>
          <p:txBody>
            <a:bodyPr wrap="none">
              <a:spAutoFit/>
            </a:bodyPr>
            <a:lstStyle/>
            <a:p>
              <a:pPr eaLnBrk="0" hangingPunct="0"/>
              <a:r>
                <a:rPr lang="en-GB" b="1">
                  <a:latin typeface="Arial" pitchFamily="34" charset="0"/>
                </a:rPr>
                <a:t>  5΄               15΄ </a:t>
              </a:r>
            </a:p>
            <a:p>
              <a:pPr eaLnBrk="0" hangingPunct="0"/>
              <a:endParaRPr lang="en-GB" b="1">
                <a:latin typeface="Arial" pitchFamily="34" charset="0"/>
              </a:endParaRPr>
            </a:p>
            <a:p>
              <a:pPr eaLnBrk="0" hangingPunct="0"/>
              <a:r>
                <a:rPr lang="en-GB" b="1">
                  <a:latin typeface="Arial" pitchFamily="34" charset="0"/>
                </a:rPr>
                <a:t>  9%             16%</a:t>
              </a:r>
            </a:p>
          </p:txBody>
        </p:sp>
        <p:sp>
          <p:nvSpPr>
            <p:cNvPr id="156687" name="AutoShape 14"/>
            <p:cNvSpPr>
              <a:spLocks noChangeArrowheads="1"/>
            </p:cNvSpPr>
            <p:nvPr/>
          </p:nvSpPr>
          <p:spPr bwMode="auto">
            <a:xfrm>
              <a:off x="696" y="3120"/>
              <a:ext cx="108" cy="240"/>
            </a:xfrm>
            <a:prstGeom prst="upArrow">
              <a:avLst>
                <a:gd name="adj1" fmla="val 50000"/>
                <a:gd name="adj2" fmla="val 55556"/>
              </a:avLst>
            </a:prstGeom>
            <a:solidFill>
              <a:schemeClr val="accent2"/>
            </a:solidFill>
            <a:ln w="9525">
              <a:solidFill>
                <a:schemeClr val="tx1"/>
              </a:solidFill>
              <a:miter lim="800000"/>
              <a:headEnd/>
              <a:tailEnd/>
            </a:ln>
          </p:spPr>
          <p:txBody>
            <a:bodyPr wrap="none" anchor="ctr"/>
            <a:lstStyle/>
            <a:p>
              <a:endParaRPr lang="el-GR"/>
            </a:p>
          </p:txBody>
        </p:sp>
        <p:sp>
          <p:nvSpPr>
            <p:cNvPr id="156688" name="AutoShape 15"/>
            <p:cNvSpPr>
              <a:spLocks noChangeArrowheads="1"/>
            </p:cNvSpPr>
            <p:nvPr/>
          </p:nvSpPr>
          <p:spPr bwMode="auto">
            <a:xfrm>
              <a:off x="1740" y="3120"/>
              <a:ext cx="108" cy="240"/>
            </a:xfrm>
            <a:prstGeom prst="upArrow">
              <a:avLst>
                <a:gd name="adj1" fmla="val 50000"/>
                <a:gd name="adj2" fmla="val 55556"/>
              </a:avLst>
            </a:prstGeom>
            <a:solidFill>
              <a:schemeClr val="accent2"/>
            </a:solidFill>
            <a:ln w="9525">
              <a:solidFill>
                <a:schemeClr val="tx1"/>
              </a:solidFill>
              <a:miter lim="800000"/>
              <a:headEnd/>
              <a:tailEnd/>
            </a:ln>
          </p:spPr>
          <p:txBody>
            <a:bodyPr wrap="none" anchor="ctr"/>
            <a:lstStyle/>
            <a:p>
              <a:endParaRPr lang="el-GR"/>
            </a:p>
          </p:txBody>
        </p:sp>
        <p:sp>
          <p:nvSpPr>
            <p:cNvPr id="156689" name="Text Box 16"/>
            <p:cNvSpPr txBox="1">
              <a:spLocks noChangeArrowheads="1"/>
            </p:cNvSpPr>
            <p:nvPr/>
          </p:nvSpPr>
          <p:spPr bwMode="auto">
            <a:xfrm>
              <a:off x="4201" y="2926"/>
              <a:ext cx="394" cy="288"/>
            </a:xfrm>
            <a:prstGeom prst="rect">
              <a:avLst/>
            </a:prstGeom>
            <a:noFill/>
            <a:ln w="9525">
              <a:noFill/>
              <a:miter lim="800000"/>
              <a:headEnd/>
              <a:tailEnd/>
            </a:ln>
          </p:spPr>
          <p:txBody>
            <a:bodyPr wrap="none">
              <a:spAutoFit/>
            </a:bodyPr>
            <a:lstStyle/>
            <a:p>
              <a:pPr eaLnBrk="0" hangingPunct="0"/>
              <a:r>
                <a:rPr lang="en-GB" b="1">
                  <a:latin typeface="Arial" pitchFamily="34" charset="0"/>
                </a:rPr>
                <a:t>15΄</a:t>
              </a:r>
            </a:p>
          </p:txBody>
        </p:sp>
        <p:sp>
          <p:nvSpPr>
            <p:cNvPr id="214033" name="Text Box 17"/>
            <p:cNvSpPr txBox="1">
              <a:spLocks noChangeArrowheads="1"/>
            </p:cNvSpPr>
            <p:nvPr/>
          </p:nvSpPr>
          <p:spPr bwMode="auto">
            <a:xfrm>
              <a:off x="2178" y="313"/>
              <a:ext cx="1785" cy="288"/>
            </a:xfrm>
            <a:prstGeom prst="rect">
              <a:avLst/>
            </a:prstGeom>
            <a:noFill/>
            <a:ln w="9525">
              <a:noFill/>
              <a:miter lim="800000"/>
              <a:headEnd/>
              <a:tailEnd/>
            </a:ln>
            <a:effectLst/>
          </p:spPr>
          <p:txBody>
            <a:bodyPr wrap="none" lIns="92075" tIns="46038" rIns="92075" bIns="46038">
              <a:spAutoFit/>
            </a:bodyPr>
            <a:lstStyle/>
            <a:p>
              <a:pPr eaLnBrk="0" hangingPunct="0">
                <a:defRPr/>
              </a:pPr>
              <a:r>
                <a:rPr lang="el-GR" b="1" u="sng">
                  <a:solidFill>
                    <a:srgbClr val="8F0D42"/>
                  </a:solidFill>
                  <a:effectLst>
                    <a:outerShdw blurRad="38100" dist="38100" dir="2700000" algn="tl">
                      <a:srgbClr val="000000"/>
                    </a:outerShdw>
                  </a:effectLst>
                  <a:latin typeface="Arial" charset="0"/>
                </a:rPr>
                <a:t>Αιμοσυμπύκνωση</a:t>
              </a:r>
              <a:endParaRPr lang="en-GB" b="1" u="sng">
                <a:solidFill>
                  <a:srgbClr val="8F0D42"/>
                </a:solidFill>
                <a:effectLst>
                  <a:outerShdw blurRad="38100" dist="38100" dir="2700000" algn="tl">
                    <a:srgbClr val="000000"/>
                  </a:outerShdw>
                </a:effectLst>
                <a:latin typeface="Arial" charset="0"/>
              </a:endParaRPr>
            </a:p>
          </p:txBody>
        </p:sp>
        <p:grpSp>
          <p:nvGrpSpPr>
            <p:cNvPr id="4" name="Group 18"/>
            <p:cNvGrpSpPr>
              <a:grpSpLocks/>
            </p:cNvGrpSpPr>
            <p:nvPr/>
          </p:nvGrpSpPr>
          <p:grpSpPr bwMode="auto">
            <a:xfrm>
              <a:off x="1716" y="1104"/>
              <a:ext cx="648" cy="1248"/>
              <a:chOff x="1536" y="912"/>
              <a:chExt cx="576" cy="1248"/>
            </a:xfrm>
          </p:grpSpPr>
          <p:sp>
            <p:nvSpPr>
              <p:cNvPr id="156700" name="Oval 19"/>
              <p:cNvSpPr>
                <a:spLocks noChangeArrowheads="1"/>
              </p:cNvSpPr>
              <p:nvPr/>
            </p:nvSpPr>
            <p:spPr bwMode="auto">
              <a:xfrm>
                <a:off x="1653" y="912"/>
                <a:ext cx="336" cy="240"/>
              </a:xfrm>
              <a:prstGeom prst="ellipse">
                <a:avLst/>
              </a:prstGeom>
              <a:noFill/>
              <a:ln w="38100">
                <a:solidFill>
                  <a:schemeClr val="tx1"/>
                </a:solidFill>
                <a:round/>
                <a:headEnd/>
                <a:tailEnd/>
              </a:ln>
            </p:spPr>
            <p:txBody>
              <a:bodyPr wrap="none" anchor="ctr"/>
              <a:lstStyle/>
              <a:p>
                <a:endParaRPr lang="el-GR"/>
              </a:p>
            </p:txBody>
          </p:sp>
          <p:sp>
            <p:nvSpPr>
              <p:cNvPr id="156701" name="Line 20"/>
              <p:cNvSpPr>
                <a:spLocks noChangeShapeType="1"/>
              </p:cNvSpPr>
              <p:nvPr/>
            </p:nvSpPr>
            <p:spPr bwMode="auto">
              <a:xfrm>
                <a:off x="1824" y="1152"/>
                <a:ext cx="0" cy="720"/>
              </a:xfrm>
              <a:prstGeom prst="line">
                <a:avLst/>
              </a:prstGeom>
              <a:noFill/>
              <a:ln w="38100">
                <a:solidFill>
                  <a:schemeClr val="tx1"/>
                </a:solidFill>
                <a:round/>
                <a:headEnd/>
                <a:tailEnd/>
              </a:ln>
            </p:spPr>
            <p:txBody>
              <a:bodyPr wrap="none" anchor="ctr"/>
              <a:lstStyle/>
              <a:p>
                <a:endParaRPr lang="el-GR"/>
              </a:p>
            </p:txBody>
          </p:sp>
          <p:sp>
            <p:nvSpPr>
              <p:cNvPr id="156702" name="Line 21"/>
              <p:cNvSpPr>
                <a:spLocks noChangeShapeType="1"/>
              </p:cNvSpPr>
              <p:nvPr/>
            </p:nvSpPr>
            <p:spPr bwMode="auto">
              <a:xfrm flipH="1">
                <a:off x="1584" y="1344"/>
                <a:ext cx="240" cy="240"/>
              </a:xfrm>
              <a:prstGeom prst="line">
                <a:avLst/>
              </a:prstGeom>
              <a:noFill/>
              <a:ln w="38100">
                <a:solidFill>
                  <a:schemeClr val="tx1"/>
                </a:solidFill>
                <a:round/>
                <a:headEnd/>
                <a:tailEnd/>
              </a:ln>
            </p:spPr>
            <p:txBody>
              <a:bodyPr wrap="none" anchor="ctr"/>
              <a:lstStyle/>
              <a:p>
                <a:endParaRPr lang="el-GR"/>
              </a:p>
            </p:txBody>
          </p:sp>
          <p:sp>
            <p:nvSpPr>
              <p:cNvPr id="156703" name="Line 22"/>
              <p:cNvSpPr>
                <a:spLocks noChangeShapeType="1"/>
              </p:cNvSpPr>
              <p:nvPr/>
            </p:nvSpPr>
            <p:spPr bwMode="auto">
              <a:xfrm>
                <a:off x="1824" y="1344"/>
                <a:ext cx="240" cy="240"/>
              </a:xfrm>
              <a:prstGeom prst="line">
                <a:avLst/>
              </a:prstGeom>
              <a:noFill/>
              <a:ln w="38100">
                <a:solidFill>
                  <a:schemeClr val="tx1"/>
                </a:solidFill>
                <a:round/>
                <a:headEnd/>
                <a:tailEnd/>
              </a:ln>
            </p:spPr>
            <p:txBody>
              <a:bodyPr wrap="none" anchor="ctr"/>
              <a:lstStyle/>
              <a:p>
                <a:endParaRPr lang="el-GR"/>
              </a:p>
            </p:txBody>
          </p:sp>
          <p:sp>
            <p:nvSpPr>
              <p:cNvPr id="156704" name="Line 23"/>
              <p:cNvSpPr>
                <a:spLocks noChangeShapeType="1"/>
              </p:cNvSpPr>
              <p:nvPr/>
            </p:nvSpPr>
            <p:spPr bwMode="auto">
              <a:xfrm flipH="1">
                <a:off x="1536" y="1872"/>
                <a:ext cx="288" cy="288"/>
              </a:xfrm>
              <a:prstGeom prst="line">
                <a:avLst/>
              </a:prstGeom>
              <a:noFill/>
              <a:ln w="38100">
                <a:solidFill>
                  <a:schemeClr val="tx1"/>
                </a:solidFill>
                <a:round/>
                <a:headEnd/>
                <a:tailEnd/>
              </a:ln>
            </p:spPr>
            <p:txBody>
              <a:bodyPr wrap="none" anchor="ctr"/>
              <a:lstStyle/>
              <a:p>
                <a:endParaRPr lang="el-GR"/>
              </a:p>
            </p:txBody>
          </p:sp>
          <p:sp>
            <p:nvSpPr>
              <p:cNvPr id="156705" name="Line 24"/>
              <p:cNvSpPr>
                <a:spLocks noChangeShapeType="1"/>
              </p:cNvSpPr>
              <p:nvPr/>
            </p:nvSpPr>
            <p:spPr bwMode="auto">
              <a:xfrm>
                <a:off x="1824" y="1872"/>
                <a:ext cx="288" cy="288"/>
              </a:xfrm>
              <a:prstGeom prst="line">
                <a:avLst/>
              </a:prstGeom>
              <a:noFill/>
              <a:ln w="38100">
                <a:solidFill>
                  <a:schemeClr val="tx1"/>
                </a:solidFill>
                <a:round/>
                <a:headEnd/>
                <a:tailEnd/>
              </a:ln>
            </p:spPr>
            <p:txBody>
              <a:bodyPr wrap="none" anchor="ctr"/>
              <a:lstStyle/>
              <a:p>
                <a:endParaRPr lang="el-GR"/>
              </a:p>
            </p:txBody>
          </p:sp>
        </p:grpSp>
        <p:sp>
          <p:nvSpPr>
            <p:cNvPr id="156692" name="Freeform 25"/>
            <p:cNvSpPr>
              <a:spLocks/>
            </p:cNvSpPr>
            <p:nvPr/>
          </p:nvSpPr>
          <p:spPr bwMode="auto">
            <a:xfrm>
              <a:off x="4656" y="2736"/>
              <a:ext cx="338" cy="513"/>
            </a:xfrm>
            <a:custGeom>
              <a:avLst/>
              <a:gdLst>
                <a:gd name="T0" fmla="*/ 0 w 1879"/>
                <a:gd name="T1" fmla="*/ 0 h 2982"/>
                <a:gd name="T2" fmla="*/ 0 w 1879"/>
                <a:gd name="T3" fmla="*/ 0 h 2982"/>
                <a:gd name="T4" fmla="*/ 0 w 1879"/>
                <a:gd name="T5" fmla="*/ 0 h 2982"/>
                <a:gd name="T6" fmla="*/ 0 w 1879"/>
                <a:gd name="T7" fmla="*/ 0 h 2982"/>
                <a:gd name="T8" fmla="*/ 0 w 1879"/>
                <a:gd name="T9" fmla="*/ 0 h 2982"/>
                <a:gd name="T10" fmla="*/ 0 w 1879"/>
                <a:gd name="T11" fmla="*/ 0 h 2982"/>
                <a:gd name="T12" fmla="*/ 0 w 1879"/>
                <a:gd name="T13" fmla="*/ 0 h 2982"/>
                <a:gd name="T14" fmla="*/ 0 60000 65536"/>
                <a:gd name="T15" fmla="*/ 0 60000 65536"/>
                <a:gd name="T16" fmla="*/ 0 60000 65536"/>
                <a:gd name="T17" fmla="*/ 0 60000 65536"/>
                <a:gd name="T18" fmla="*/ 0 60000 65536"/>
                <a:gd name="T19" fmla="*/ 0 60000 65536"/>
                <a:gd name="T20" fmla="*/ 0 60000 65536"/>
                <a:gd name="T21" fmla="*/ 0 w 1879"/>
                <a:gd name="T22" fmla="*/ 0 h 2982"/>
                <a:gd name="T23" fmla="*/ 1879 w 1879"/>
                <a:gd name="T24" fmla="*/ 2982 h 2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9" h="2982">
                  <a:moveTo>
                    <a:pt x="212" y="1390"/>
                  </a:moveTo>
                  <a:lnTo>
                    <a:pt x="0" y="2198"/>
                  </a:lnTo>
                  <a:lnTo>
                    <a:pt x="725" y="2982"/>
                  </a:lnTo>
                  <a:lnTo>
                    <a:pt x="1879" y="348"/>
                  </a:lnTo>
                  <a:lnTo>
                    <a:pt x="1879" y="0"/>
                  </a:lnTo>
                  <a:lnTo>
                    <a:pt x="592" y="2221"/>
                  </a:lnTo>
                  <a:lnTo>
                    <a:pt x="212" y="1390"/>
                  </a:lnTo>
                  <a:close/>
                </a:path>
              </a:pathLst>
            </a:custGeom>
            <a:solidFill>
              <a:srgbClr val="FF0000"/>
            </a:solidFill>
            <a:ln w="9525">
              <a:noFill/>
              <a:round/>
              <a:headEnd/>
              <a:tailEnd/>
            </a:ln>
          </p:spPr>
          <p:txBody>
            <a:bodyPr/>
            <a:lstStyle/>
            <a:p>
              <a:endParaRPr lang="el-GR"/>
            </a:p>
          </p:txBody>
        </p:sp>
        <p:sp>
          <p:nvSpPr>
            <p:cNvPr id="156693" name="Oval 26"/>
            <p:cNvSpPr>
              <a:spLocks noChangeArrowheads="1"/>
            </p:cNvSpPr>
            <p:nvPr/>
          </p:nvSpPr>
          <p:spPr bwMode="auto">
            <a:xfrm>
              <a:off x="4058" y="1200"/>
              <a:ext cx="411" cy="231"/>
            </a:xfrm>
            <a:prstGeom prst="ellipse">
              <a:avLst/>
            </a:prstGeom>
            <a:noFill/>
            <a:ln w="38100">
              <a:solidFill>
                <a:schemeClr val="tx1"/>
              </a:solidFill>
              <a:round/>
              <a:headEnd/>
              <a:tailEnd/>
            </a:ln>
          </p:spPr>
          <p:txBody>
            <a:bodyPr wrap="none" anchor="ctr"/>
            <a:lstStyle/>
            <a:p>
              <a:endParaRPr lang="el-GR"/>
            </a:p>
          </p:txBody>
        </p:sp>
        <p:sp>
          <p:nvSpPr>
            <p:cNvPr id="156694" name="Line 27"/>
            <p:cNvSpPr>
              <a:spLocks noChangeShapeType="1"/>
            </p:cNvSpPr>
            <p:nvPr/>
          </p:nvSpPr>
          <p:spPr bwMode="auto">
            <a:xfrm>
              <a:off x="4266" y="1431"/>
              <a:ext cx="0" cy="693"/>
            </a:xfrm>
            <a:prstGeom prst="line">
              <a:avLst/>
            </a:prstGeom>
            <a:noFill/>
            <a:ln w="38100">
              <a:solidFill>
                <a:schemeClr val="tx1"/>
              </a:solidFill>
              <a:round/>
              <a:headEnd/>
              <a:tailEnd/>
            </a:ln>
          </p:spPr>
          <p:txBody>
            <a:bodyPr wrap="none" anchor="ctr"/>
            <a:lstStyle/>
            <a:p>
              <a:endParaRPr lang="el-GR"/>
            </a:p>
          </p:txBody>
        </p:sp>
        <p:sp>
          <p:nvSpPr>
            <p:cNvPr id="156695" name="Line 28"/>
            <p:cNvSpPr>
              <a:spLocks noChangeShapeType="1"/>
            </p:cNvSpPr>
            <p:nvPr/>
          </p:nvSpPr>
          <p:spPr bwMode="auto">
            <a:xfrm flipH="1">
              <a:off x="3972" y="1662"/>
              <a:ext cx="294" cy="231"/>
            </a:xfrm>
            <a:prstGeom prst="line">
              <a:avLst/>
            </a:prstGeom>
            <a:noFill/>
            <a:ln w="38100">
              <a:solidFill>
                <a:schemeClr val="tx1"/>
              </a:solidFill>
              <a:round/>
              <a:headEnd/>
              <a:tailEnd/>
            </a:ln>
          </p:spPr>
          <p:txBody>
            <a:bodyPr wrap="none" anchor="ctr"/>
            <a:lstStyle/>
            <a:p>
              <a:endParaRPr lang="el-GR"/>
            </a:p>
          </p:txBody>
        </p:sp>
        <p:sp>
          <p:nvSpPr>
            <p:cNvPr id="156696" name="Line 29"/>
            <p:cNvSpPr>
              <a:spLocks noChangeShapeType="1"/>
            </p:cNvSpPr>
            <p:nvPr/>
          </p:nvSpPr>
          <p:spPr bwMode="auto">
            <a:xfrm>
              <a:off x="4266" y="1662"/>
              <a:ext cx="294" cy="231"/>
            </a:xfrm>
            <a:prstGeom prst="line">
              <a:avLst/>
            </a:prstGeom>
            <a:noFill/>
            <a:ln w="38100">
              <a:solidFill>
                <a:schemeClr val="tx1"/>
              </a:solidFill>
              <a:round/>
              <a:headEnd/>
              <a:tailEnd/>
            </a:ln>
          </p:spPr>
          <p:txBody>
            <a:bodyPr wrap="none" anchor="ctr"/>
            <a:lstStyle/>
            <a:p>
              <a:endParaRPr lang="el-GR"/>
            </a:p>
          </p:txBody>
        </p:sp>
        <p:sp>
          <p:nvSpPr>
            <p:cNvPr id="156697" name="Line 30"/>
            <p:cNvSpPr>
              <a:spLocks noChangeShapeType="1"/>
            </p:cNvSpPr>
            <p:nvPr/>
          </p:nvSpPr>
          <p:spPr bwMode="auto">
            <a:xfrm>
              <a:off x="4266" y="2124"/>
              <a:ext cx="294" cy="0"/>
            </a:xfrm>
            <a:prstGeom prst="line">
              <a:avLst/>
            </a:prstGeom>
            <a:noFill/>
            <a:ln w="38100">
              <a:solidFill>
                <a:schemeClr val="tx1"/>
              </a:solidFill>
              <a:round/>
              <a:headEnd/>
              <a:tailEnd/>
            </a:ln>
          </p:spPr>
          <p:txBody>
            <a:bodyPr wrap="none" anchor="ctr"/>
            <a:lstStyle/>
            <a:p>
              <a:endParaRPr lang="el-GR"/>
            </a:p>
          </p:txBody>
        </p:sp>
        <p:sp>
          <p:nvSpPr>
            <p:cNvPr id="156698" name="Line 31"/>
            <p:cNvSpPr>
              <a:spLocks noChangeShapeType="1"/>
            </p:cNvSpPr>
            <p:nvPr/>
          </p:nvSpPr>
          <p:spPr bwMode="auto">
            <a:xfrm>
              <a:off x="4560" y="2124"/>
              <a:ext cx="0" cy="324"/>
            </a:xfrm>
            <a:prstGeom prst="line">
              <a:avLst/>
            </a:prstGeom>
            <a:noFill/>
            <a:ln w="38100">
              <a:solidFill>
                <a:schemeClr val="tx1"/>
              </a:solidFill>
              <a:round/>
              <a:headEnd/>
              <a:tailEnd/>
            </a:ln>
          </p:spPr>
          <p:txBody>
            <a:bodyPr wrap="none" anchor="ctr"/>
            <a:lstStyle/>
            <a:p>
              <a:endParaRPr lang="el-GR"/>
            </a:p>
          </p:txBody>
        </p:sp>
        <p:sp>
          <p:nvSpPr>
            <p:cNvPr id="156699" name="Line 32"/>
            <p:cNvSpPr>
              <a:spLocks noChangeShapeType="1"/>
            </p:cNvSpPr>
            <p:nvPr/>
          </p:nvSpPr>
          <p:spPr bwMode="auto">
            <a:xfrm>
              <a:off x="4404" y="1776"/>
              <a:ext cx="144" cy="96"/>
            </a:xfrm>
            <a:prstGeom prst="line">
              <a:avLst/>
            </a:prstGeom>
            <a:noFill/>
            <a:ln w="38100">
              <a:solidFill>
                <a:schemeClr val="tx1"/>
              </a:solidFill>
              <a:round/>
              <a:headEnd/>
              <a:tailEnd/>
            </a:ln>
          </p:spPr>
          <p:txBody>
            <a:bodyPr wrap="none" anchor="ctr"/>
            <a:lstStyle/>
            <a:p>
              <a:endParaRPr lang="el-GR"/>
            </a:p>
          </p:txBody>
        </p:sp>
      </p:grpSp>
      <p:grpSp>
        <p:nvGrpSpPr>
          <p:cNvPr id="5" name="Group 33"/>
          <p:cNvGrpSpPr>
            <a:grpSpLocks/>
          </p:cNvGrpSpPr>
          <p:nvPr/>
        </p:nvGrpSpPr>
        <p:grpSpPr bwMode="auto">
          <a:xfrm>
            <a:off x="6838950" y="2270125"/>
            <a:ext cx="3371850" cy="1463675"/>
            <a:chOff x="4308" y="1046"/>
            <a:chExt cx="2124" cy="922"/>
          </a:xfrm>
        </p:grpSpPr>
        <p:sp>
          <p:nvSpPr>
            <p:cNvPr id="156678" name="AutoShape 34"/>
            <p:cNvSpPr>
              <a:spLocks noChangeArrowheads="1"/>
            </p:cNvSpPr>
            <p:nvPr/>
          </p:nvSpPr>
          <p:spPr bwMode="auto">
            <a:xfrm rot="2740206">
              <a:off x="4356" y="1680"/>
              <a:ext cx="9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l-GR"/>
            </a:p>
          </p:txBody>
        </p:sp>
        <p:sp>
          <p:nvSpPr>
            <p:cNvPr id="156679" name="AutoShape 35"/>
            <p:cNvSpPr>
              <a:spLocks noChangeArrowheads="1"/>
            </p:cNvSpPr>
            <p:nvPr/>
          </p:nvSpPr>
          <p:spPr bwMode="auto">
            <a:xfrm rot="-434836">
              <a:off x="4508" y="1488"/>
              <a:ext cx="576" cy="96"/>
            </a:xfrm>
            <a:prstGeom prst="curvedDownArrow">
              <a:avLst>
                <a:gd name="adj1" fmla="val 57083"/>
                <a:gd name="adj2" fmla="val 177083"/>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l-GR"/>
            </a:p>
          </p:txBody>
        </p:sp>
        <p:sp>
          <p:nvSpPr>
            <p:cNvPr id="156680" name="Text Box 36"/>
            <p:cNvSpPr txBox="1">
              <a:spLocks noChangeArrowheads="1"/>
            </p:cNvSpPr>
            <p:nvPr/>
          </p:nvSpPr>
          <p:spPr bwMode="auto">
            <a:xfrm>
              <a:off x="5265" y="1142"/>
              <a:ext cx="1167" cy="826"/>
            </a:xfrm>
            <a:prstGeom prst="rect">
              <a:avLst/>
            </a:prstGeom>
            <a:noFill/>
            <a:ln w="9525">
              <a:noFill/>
              <a:miter lim="800000"/>
              <a:headEnd/>
              <a:tailEnd/>
            </a:ln>
          </p:spPr>
          <p:txBody>
            <a:bodyPr wrap="none">
              <a:spAutoFit/>
            </a:bodyPr>
            <a:lstStyle/>
            <a:p>
              <a:pPr eaLnBrk="0" hangingPunct="0"/>
              <a:r>
                <a:rPr lang="en-GB" sz="2000" b="1">
                  <a:latin typeface="Arial" pitchFamily="34" charset="0"/>
                </a:rPr>
                <a:t>1΄         </a:t>
              </a:r>
            </a:p>
            <a:p>
              <a:pPr eaLnBrk="0" hangingPunct="0"/>
              <a:r>
                <a:rPr lang="en-GB" sz="2000" b="1">
                  <a:latin typeface="Arial" pitchFamily="34" charset="0"/>
                </a:rPr>
                <a:t>2΄      +5%</a:t>
              </a:r>
            </a:p>
            <a:p>
              <a:pPr eaLnBrk="0" hangingPunct="0"/>
              <a:r>
                <a:rPr lang="en-GB" sz="2000" b="1">
                  <a:latin typeface="Arial" pitchFamily="34" charset="0"/>
                </a:rPr>
                <a:t>5΄      +10-15%</a:t>
              </a:r>
            </a:p>
            <a:p>
              <a:pPr eaLnBrk="0" hangingPunct="0"/>
              <a:r>
                <a:rPr lang="en-GB" sz="2000" b="1">
                  <a:latin typeface="Arial" pitchFamily="34" charset="0"/>
                </a:rPr>
                <a:t>15΄    +20-40%</a:t>
              </a:r>
            </a:p>
          </p:txBody>
        </p:sp>
        <p:sp>
          <p:nvSpPr>
            <p:cNvPr id="156681" name="Freeform 37"/>
            <p:cNvSpPr>
              <a:spLocks/>
            </p:cNvSpPr>
            <p:nvPr/>
          </p:nvSpPr>
          <p:spPr bwMode="auto">
            <a:xfrm>
              <a:off x="5760" y="1046"/>
              <a:ext cx="192" cy="273"/>
            </a:xfrm>
            <a:custGeom>
              <a:avLst/>
              <a:gdLst>
                <a:gd name="T0" fmla="*/ 0 w 1879"/>
                <a:gd name="T1" fmla="*/ 0 h 2982"/>
                <a:gd name="T2" fmla="*/ 0 w 1879"/>
                <a:gd name="T3" fmla="*/ 0 h 2982"/>
                <a:gd name="T4" fmla="*/ 0 w 1879"/>
                <a:gd name="T5" fmla="*/ 0 h 2982"/>
                <a:gd name="T6" fmla="*/ 0 w 1879"/>
                <a:gd name="T7" fmla="*/ 0 h 2982"/>
                <a:gd name="T8" fmla="*/ 0 w 1879"/>
                <a:gd name="T9" fmla="*/ 0 h 2982"/>
                <a:gd name="T10" fmla="*/ 0 w 1879"/>
                <a:gd name="T11" fmla="*/ 0 h 2982"/>
                <a:gd name="T12" fmla="*/ 0 w 1879"/>
                <a:gd name="T13" fmla="*/ 0 h 2982"/>
                <a:gd name="T14" fmla="*/ 0 60000 65536"/>
                <a:gd name="T15" fmla="*/ 0 60000 65536"/>
                <a:gd name="T16" fmla="*/ 0 60000 65536"/>
                <a:gd name="T17" fmla="*/ 0 60000 65536"/>
                <a:gd name="T18" fmla="*/ 0 60000 65536"/>
                <a:gd name="T19" fmla="*/ 0 60000 65536"/>
                <a:gd name="T20" fmla="*/ 0 60000 65536"/>
                <a:gd name="T21" fmla="*/ 0 w 1879"/>
                <a:gd name="T22" fmla="*/ 0 h 2982"/>
                <a:gd name="T23" fmla="*/ 1879 w 1879"/>
                <a:gd name="T24" fmla="*/ 2982 h 2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9" h="2982">
                  <a:moveTo>
                    <a:pt x="212" y="1390"/>
                  </a:moveTo>
                  <a:lnTo>
                    <a:pt x="0" y="2198"/>
                  </a:lnTo>
                  <a:lnTo>
                    <a:pt x="725" y="2982"/>
                  </a:lnTo>
                  <a:lnTo>
                    <a:pt x="1879" y="348"/>
                  </a:lnTo>
                  <a:lnTo>
                    <a:pt x="1879" y="0"/>
                  </a:lnTo>
                  <a:lnTo>
                    <a:pt x="592" y="2221"/>
                  </a:lnTo>
                  <a:lnTo>
                    <a:pt x="212" y="1390"/>
                  </a:lnTo>
                  <a:close/>
                </a:path>
              </a:pathLst>
            </a:custGeom>
            <a:solidFill>
              <a:srgbClr val="FF0000"/>
            </a:solidFill>
            <a:ln w="9525">
              <a:noFill/>
              <a:round/>
              <a:headEnd/>
              <a:tailEnd/>
            </a:ln>
          </p:spPr>
          <p:txBody>
            <a:bodyPr/>
            <a:lstStyle/>
            <a:p>
              <a:endParaRPr lang="el-GR"/>
            </a:p>
          </p:txBody>
        </p:sp>
        <p:sp>
          <p:nvSpPr>
            <p:cNvPr id="156682" name="AutoShape 38"/>
            <p:cNvSpPr>
              <a:spLocks/>
            </p:cNvSpPr>
            <p:nvPr/>
          </p:nvSpPr>
          <p:spPr bwMode="auto">
            <a:xfrm>
              <a:off x="5136" y="1142"/>
              <a:ext cx="96" cy="816"/>
            </a:xfrm>
            <a:prstGeom prst="leftBrace">
              <a:avLst>
                <a:gd name="adj1" fmla="val 70833"/>
                <a:gd name="adj2" fmla="val 50000"/>
              </a:avLst>
            </a:prstGeom>
            <a:noFill/>
            <a:ln w="38100">
              <a:solidFill>
                <a:schemeClr val="tx1"/>
              </a:solidFill>
              <a:round/>
              <a:headEnd type="none" w="sm" len="sm"/>
              <a:tailEnd type="none" w="sm" len="sm"/>
            </a:ln>
          </p:spPr>
          <p:txBody>
            <a:bodyPr wrap="none" anchor="ctr"/>
            <a:lstStyle/>
            <a:p>
              <a:endParaRPr lang="el-GR"/>
            </a:p>
          </p:txBody>
        </p:sp>
      </p:grpSp>
      <p:sp>
        <p:nvSpPr>
          <p:cNvPr id="156677" name="Text Box 39"/>
          <p:cNvSpPr txBox="1">
            <a:spLocks noChangeArrowheads="1"/>
          </p:cNvSpPr>
          <p:nvPr/>
        </p:nvSpPr>
        <p:spPr bwMode="auto">
          <a:xfrm>
            <a:off x="0" y="76200"/>
            <a:ext cx="7772400" cy="519113"/>
          </a:xfrm>
          <a:prstGeom prst="rect">
            <a:avLst/>
          </a:prstGeom>
          <a:noFill/>
          <a:ln w="9525">
            <a:noFill/>
            <a:miter lim="800000"/>
            <a:headEnd type="none" w="sm" len="sm"/>
            <a:tailEnd type="none" w="sm" len="sm"/>
          </a:ln>
        </p:spPr>
        <p:txBody>
          <a:bodyPr lIns="92075" tIns="46038" rIns="92075" bIns="46038">
            <a:spAutoFit/>
          </a:bodyPr>
          <a:lstStyle/>
          <a:p>
            <a:pPr algn="ctr" eaLnBrk="0" hangingPunct="0"/>
            <a:r>
              <a:rPr lang="el-GR" sz="2800" b="1" u="sng">
                <a:latin typeface="Arial" pitchFamily="34" charset="0"/>
              </a:rPr>
              <a:t>Συλλογή  και  χειρισμός  του  δείγματος</a:t>
            </a:r>
            <a:endParaRPr lang="en-US" sz="2800" b="1" u="sng">
              <a:latin typeface="Arial" pitchFamily="34" charset="0"/>
            </a:endParaRP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04913" y="2000250"/>
            <a:ext cx="8037512" cy="3143250"/>
          </a:xfrm>
          <a:prstGeom prst="rec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3200" dirty="0">
                <a:solidFill>
                  <a:schemeClr val="tx1"/>
                </a:solidFill>
                <a:latin typeface="Comic Sans MS" pitchFamily="66" charset="0"/>
              </a:rPr>
              <a:t>Επιβεβαίωση των  αποτελεσμάτων των </a:t>
            </a:r>
            <a:r>
              <a:rPr lang="el-GR" sz="3200" dirty="0" err="1">
                <a:solidFill>
                  <a:schemeClr val="tx1"/>
                </a:solidFill>
                <a:latin typeface="Comic Sans MS" pitchFamily="66" charset="0"/>
              </a:rPr>
              <a:t>λιπιδαιμικών</a:t>
            </a:r>
            <a:r>
              <a:rPr lang="el-GR" sz="3200" dirty="0">
                <a:solidFill>
                  <a:schemeClr val="tx1"/>
                </a:solidFill>
                <a:latin typeface="Comic Sans MS" pitchFamily="66" charset="0"/>
              </a:rPr>
              <a:t> παραμέτρων μετά από τουλάχιστον 3 εβδομάδες</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AutoShape 2"/>
          <p:cNvSpPr>
            <a:spLocks noChangeArrowheads="1"/>
          </p:cNvSpPr>
          <p:nvPr/>
        </p:nvSpPr>
        <p:spPr bwMode="auto">
          <a:xfrm>
            <a:off x="0" y="5013325"/>
            <a:ext cx="10287000" cy="1439863"/>
          </a:xfrm>
          <a:prstGeom prst="roundRect">
            <a:avLst>
              <a:gd name="adj" fmla="val 16667"/>
            </a:avLst>
          </a:prstGeom>
          <a:solidFill>
            <a:schemeClr val="tx2"/>
          </a:solidFill>
          <a:ln w="57150">
            <a:solidFill>
              <a:srgbClr val="66FFFF"/>
            </a:solidFill>
            <a:round/>
            <a:headEnd/>
            <a:tailEnd/>
          </a:ln>
        </p:spPr>
        <p:txBody>
          <a:bodyPr wrap="none" anchor="ctr"/>
          <a:lstStyle/>
          <a:p>
            <a:endParaRPr lang="el-GR"/>
          </a:p>
        </p:txBody>
      </p:sp>
      <p:sp>
        <p:nvSpPr>
          <p:cNvPr id="162819" name="AutoShape 3"/>
          <p:cNvSpPr>
            <a:spLocks noChangeArrowheads="1"/>
          </p:cNvSpPr>
          <p:nvPr/>
        </p:nvSpPr>
        <p:spPr bwMode="auto">
          <a:xfrm>
            <a:off x="0" y="3213100"/>
            <a:ext cx="10287000" cy="1511300"/>
          </a:xfrm>
          <a:prstGeom prst="roundRect">
            <a:avLst>
              <a:gd name="adj" fmla="val 16667"/>
            </a:avLst>
          </a:prstGeom>
          <a:solidFill>
            <a:srgbClr val="663300"/>
          </a:solidFill>
          <a:ln w="76200">
            <a:solidFill>
              <a:srgbClr val="FFCC00"/>
            </a:solidFill>
            <a:round/>
            <a:headEnd/>
            <a:tailEnd/>
          </a:ln>
        </p:spPr>
        <p:txBody>
          <a:bodyPr wrap="none" anchor="ctr"/>
          <a:lstStyle/>
          <a:p>
            <a:endParaRPr lang="el-GR"/>
          </a:p>
        </p:txBody>
      </p:sp>
      <p:sp>
        <p:nvSpPr>
          <p:cNvPr id="162820" name="AutoShape 4"/>
          <p:cNvSpPr>
            <a:spLocks noChangeArrowheads="1"/>
          </p:cNvSpPr>
          <p:nvPr/>
        </p:nvSpPr>
        <p:spPr bwMode="auto">
          <a:xfrm>
            <a:off x="0" y="1828800"/>
            <a:ext cx="10287000" cy="1023938"/>
          </a:xfrm>
          <a:prstGeom prst="roundRect">
            <a:avLst>
              <a:gd name="adj" fmla="val 16667"/>
            </a:avLst>
          </a:prstGeom>
          <a:solidFill>
            <a:srgbClr val="336600"/>
          </a:solidFill>
          <a:ln w="76200">
            <a:solidFill>
              <a:srgbClr val="99FF66"/>
            </a:solidFill>
            <a:round/>
            <a:headEnd/>
            <a:tailEnd/>
          </a:ln>
        </p:spPr>
        <p:txBody>
          <a:bodyPr wrap="none" anchor="ctr"/>
          <a:lstStyle/>
          <a:p>
            <a:endParaRPr lang="el-GR"/>
          </a:p>
        </p:txBody>
      </p:sp>
      <p:sp>
        <p:nvSpPr>
          <p:cNvPr id="162821" name="Text Box 5"/>
          <p:cNvSpPr txBox="1">
            <a:spLocks noChangeArrowheads="1"/>
          </p:cNvSpPr>
          <p:nvPr/>
        </p:nvSpPr>
        <p:spPr bwMode="auto">
          <a:xfrm>
            <a:off x="914400" y="228600"/>
            <a:ext cx="8610600" cy="1066800"/>
          </a:xfrm>
          <a:prstGeom prst="rect">
            <a:avLst/>
          </a:prstGeom>
          <a:noFill/>
          <a:ln w="9525">
            <a:noFill/>
            <a:miter lim="800000"/>
            <a:headEnd/>
            <a:tailEnd/>
          </a:ln>
        </p:spPr>
        <p:txBody>
          <a:bodyPr>
            <a:spAutoFit/>
          </a:bodyPr>
          <a:lstStyle/>
          <a:p>
            <a:pPr algn="ctr"/>
            <a:r>
              <a:rPr lang="el-GR" sz="3200" b="1">
                <a:solidFill>
                  <a:schemeClr val="bg1"/>
                </a:solidFill>
                <a:latin typeface="Comic Sans MS" pitchFamily="66" charset="0"/>
              </a:rPr>
              <a:t>Η </a:t>
            </a:r>
            <a:r>
              <a:rPr lang="en-US" sz="3200" b="1">
                <a:solidFill>
                  <a:schemeClr val="bg1"/>
                </a:solidFill>
                <a:latin typeface="Comic Sans MS" pitchFamily="66" charset="0"/>
              </a:rPr>
              <a:t>LDL CHOL </a:t>
            </a:r>
            <a:r>
              <a:rPr lang="el-GR" sz="3200" b="1">
                <a:solidFill>
                  <a:schemeClr val="bg1"/>
                </a:solidFill>
                <a:latin typeface="Comic Sans MS" pitchFamily="66" charset="0"/>
              </a:rPr>
              <a:t>ΩΣ ΒΑΣΙΚΟΣ ΣΤΟΧΟΣ </a:t>
            </a:r>
          </a:p>
          <a:p>
            <a:pPr algn="ctr"/>
            <a:r>
              <a:rPr lang="el-GR" sz="3200" b="1">
                <a:solidFill>
                  <a:schemeClr val="bg1"/>
                </a:solidFill>
                <a:latin typeface="Comic Sans MS" pitchFamily="66" charset="0"/>
              </a:rPr>
              <a:t>ΤΗΣ ΥΠΟΛΙΠΙΔΑΙΜΙΚΗΣ ΑΓΩΓΗΣ</a:t>
            </a:r>
          </a:p>
        </p:txBody>
      </p:sp>
      <p:sp>
        <p:nvSpPr>
          <p:cNvPr id="162822" name="Text Box 6"/>
          <p:cNvSpPr txBox="1">
            <a:spLocks noChangeArrowheads="1"/>
          </p:cNvSpPr>
          <p:nvPr/>
        </p:nvSpPr>
        <p:spPr bwMode="auto">
          <a:xfrm>
            <a:off x="457200" y="1905000"/>
            <a:ext cx="9829800" cy="4481513"/>
          </a:xfrm>
          <a:prstGeom prst="rect">
            <a:avLst/>
          </a:prstGeom>
          <a:noFill/>
          <a:ln w="9525">
            <a:noFill/>
            <a:miter lim="800000"/>
            <a:headEnd/>
            <a:tailEnd/>
          </a:ln>
        </p:spPr>
        <p:txBody>
          <a:bodyPr>
            <a:spAutoFit/>
          </a:bodyPr>
          <a:lstStyle/>
          <a:p>
            <a:pPr algn="just">
              <a:spcBef>
                <a:spcPct val="50000"/>
              </a:spcBef>
              <a:buClr>
                <a:srgbClr val="FF0000"/>
              </a:buClr>
              <a:buFont typeface="Wingdings" pitchFamily="2" charset="2"/>
              <a:buChar char="q"/>
            </a:pPr>
            <a:r>
              <a:rPr lang="el-GR" sz="3200" b="1">
                <a:solidFill>
                  <a:srgbClr val="FFFF00"/>
                </a:solidFill>
                <a:latin typeface="Comic Sans MS" pitchFamily="66" charset="0"/>
              </a:rPr>
              <a:t>Οι </a:t>
            </a:r>
            <a:r>
              <a:rPr lang="en-US" sz="3200" b="1">
                <a:solidFill>
                  <a:srgbClr val="FFFF00"/>
                </a:solidFill>
                <a:latin typeface="Comic Sans MS" pitchFamily="66" charset="0"/>
              </a:rPr>
              <a:t>LDL </a:t>
            </a:r>
            <a:r>
              <a:rPr lang="el-GR" sz="3200" b="1">
                <a:solidFill>
                  <a:srgbClr val="FFFF00"/>
                </a:solidFill>
                <a:latin typeface="Comic Sans MS" pitchFamily="66" charset="0"/>
              </a:rPr>
              <a:t>είναι αθηρωγόνα σωματίδια</a:t>
            </a:r>
          </a:p>
          <a:p>
            <a:pPr algn="just">
              <a:spcBef>
                <a:spcPct val="50000"/>
              </a:spcBef>
              <a:buClr>
                <a:srgbClr val="FF0000"/>
              </a:buClr>
              <a:buFont typeface="Wingdings" pitchFamily="2" charset="2"/>
              <a:buChar char="q"/>
            </a:pPr>
            <a:endParaRPr lang="el-GR" sz="3200" b="1">
              <a:solidFill>
                <a:srgbClr val="FFFF00"/>
              </a:solidFill>
              <a:latin typeface="Comic Sans MS" pitchFamily="66" charset="0"/>
            </a:endParaRPr>
          </a:p>
          <a:p>
            <a:pPr algn="just">
              <a:spcBef>
                <a:spcPct val="50000"/>
              </a:spcBef>
              <a:buClr>
                <a:srgbClr val="FF0000"/>
              </a:buClr>
              <a:buFont typeface="Wingdings" pitchFamily="2" charset="2"/>
              <a:buChar char="q"/>
            </a:pPr>
            <a:r>
              <a:rPr lang="el-GR" sz="3200" b="1">
                <a:solidFill>
                  <a:srgbClr val="00FFFF"/>
                </a:solidFill>
                <a:latin typeface="Comic Sans MS" pitchFamily="66" charset="0"/>
              </a:rPr>
              <a:t>Η αύξηση της </a:t>
            </a:r>
            <a:r>
              <a:rPr lang="en-US" sz="3200" b="1">
                <a:solidFill>
                  <a:srgbClr val="00FFFF"/>
                </a:solidFill>
                <a:latin typeface="Comic Sans MS" pitchFamily="66" charset="0"/>
              </a:rPr>
              <a:t>LDL CHOL </a:t>
            </a:r>
            <a:r>
              <a:rPr lang="el-GR" sz="3200" b="1">
                <a:solidFill>
                  <a:srgbClr val="00FFFF"/>
                </a:solidFill>
                <a:latin typeface="Comic Sans MS" pitchFamily="66" charset="0"/>
              </a:rPr>
              <a:t>είναι ανεξάρτητος παράγοντας κινδύνου</a:t>
            </a:r>
          </a:p>
          <a:p>
            <a:pPr algn="just">
              <a:spcBef>
                <a:spcPct val="50000"/>
              </a:spcBef>
              <a:buClr>
                <a:srgbClr val="FF0000"/>
              </a:buClr>
              <a:buFont typeface="Wingdings" pitchFamily="2" charset="2"/>
              <a:buChar char="q"/>
            </a:pPr>
            <a:endParaRPr lang="el-GR" sz="3200" b="1">
              <a:solidFill>
                <a:srgbClr val="00FFFF"/>
              </a:solidFill>
              <a:latin typeface="Comic Sans MS" pitchFamily="66" charset="0"/>
            </a:endParaRPr>
          </a:p>
          <a:p>
            <a:pPr algn="just">
              <a:spcBef>
                <a:spcPct val="50000"/>
              </a:spcBef>
              <a:buClr>
                <a:srgbClr val="FF0000"/>
              </a:buClr>
              <a:buFont typeface="Wingdings" pitchFamily="2" charset="2"/>
              <a:buChar char="q"/>
            </a:pPr>
            <a:r>
              <a:rPr lang="el-GR" sz="3200" b="1">
                <a:solidFill>
                  <a:schemeClr val="bg1"/>
                </a:solidFill>
                <a:latin typeface="Comic Sans MS" pitchFamily="66" charset="0"/>
              </a:rPr>
              <a:t>Η μείωση της </a:t>
            </a:r>
            <a:r>
              <a:rPr lang="en-US" sz="3200" b="1">
                <a:solidFill>
                  <a:schemeClr val="bg1"/>
                </a:solidFill>
                <a:latin typeface="Comic Sans MS" pitchFamily="66" charset="0"/>
              </a:rPr>
              <a:t>LDL CHOL         </a:t>
            </a:r>
            <a:r>
              <a:rPr lang="el-GR" sz="3200" b="1">
                <a:solidFill>
                  <a:schemeClr val="bg1"/>
                </a:solidFill>
                <a:latin typeface="Comic Sans MS" pitchFamily="66" charset="0"/>
              </a:rPr>
              <a:t>σημαντική μείωση των συμβαμάτων</a:t>
            </a:r>
          </a:p>
        </p:txBody>
      </p:sp>
      <p:sp>
        <p:nvSpPr>
          <p:cNvPr id="162823" name="AutoShape 7"/>
          <p:cNvSpPr>
            <a:spLocks noChangeArrowheads="1"/>
          </p:cNvSpPr>
          <p:nvPr/>
        </p:nvSpPr>
        <p:spPr bwMode="auto">
          <a:xfrm>
            <a:off x="457200" y="1447800"/>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162824" name="AutoShape 8"/>
          <p:cNvSpPr>
            <a:spLocks noChangeArrowheads="1"/>
          </p:cNvSpPr>
          <p:nvPr/>
        </p:nvSpPr>
        <p:spPr bwMode="auto">
          <a:xfrm>
            <a:off x="457200" y="6553200"/>
            <a:ext cx="9525000" cy="3048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162825" name="Line 9"/>
          <p:cNvSpPr>
            <a:spLocks noChangeShapeType="1"/>
          </p:cNvSpPr>
          <p:nvPr/>
        </p:nvSpPr>
        <p:spPr bwMode="auto">
          <a:xfrm>
            <a:off x="6400800" y="5638800"/>
            <a:ext cx="1600200" cy="0"/>
          </a:xfrm>
          <a:prstGeom prst="line">
            <a:avLst/>
          </a:prstGeom>
          <a:noFill/>
          <a:ln w="76200">
            <a:solidFill>
              <a:srgbClr val="FF0000"/>
            </a:solidFill>
            <a:round/>
            <a:headEnd/>
            <a:tailEnd type="arrow" w="med" len="med"/>
          </a:ln>
        </p:spPr>
        <p:txBody>
          <a:bodyPr/>
          <a:lstStyle/>
          <a:p>
            <a:endParaRPr lang="el-G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11970" name="Text Box 3"/>
          <p:cNvSpPr txBox="1">
            <a:spLocks noChangeArrowheads="1"/>
          </p:cNvSpPr>
          <p:nvPr/>
        </p:nvSpPr>
        <p:spPr bwMode="auto">
          <a:xfrm>
            <a:off x="600075" y="381000"/>
            <a:ext cx="9069388" cy="641350"/>
          </a:xfrm>
          <a:prstGeom prst="rect">
            <a:avLst/>
          </a:prstGeom>
          <a:noFill/>
          <a:ln w="9525">
            <a:noFill/>
            <a:miter lim="800000"/>
            <a:headEnd/>
            <a:tailEnd/>
          </a:ln>
        </p:spPr>
        <p:txBody>
          <a:bodyPr>
            <a:spAutoFit/>
          </a:bodyPr>
          <a:lstStyle/>
          <a:p>
            <a:pPr algn="ctr">
              <a:spcBef>
                <a:spcPct val="50000"/>
              </a:spcBef>
            </a:pPr>
            <a:r>
              <a:rPr lang="el-GR" sz="3600" b="1" dirty="0">
                <a:solidFill>
                  <a:srgbClr val="FFFFFF"/>
                </a:solidFill>
                <a:latin typeface="Comic Sans MS" pitchFamily="66" charset="0"/>
              </a:rPr>
              <a:t>ΣΕ ΑΤΟΜΑ ΜΕ </a:t>
            </a:r>
            <a:r>
              <a:rPr lang="en-US" sz="3600" b="1" dirty="0">
                <a:solidFill>
                  <a:srgbClr val="FFFFFF"/>
                </a:solidFill>
                <a:latin typeface="Comic Sans MS" pitchFamily="66" charset="0"/>
              </a:rPr>
              <a:t>TRG</a:t>
            </a:r>
            <a:r>
              <a:rPr lang="el-GR" sz="3600" b="1" dirty="0">
                <a:solidFill>
                  <a:srgbClr val="FFFFFF"/>
                </a:solidFill>
                <a:latin typeface="Comic Sans MS" pitchFamily="66" charset="0"/>
              </a:rPr>
              <a:t> </a:t>
            </a:r>
            <a:r>
              <a:rPr lang="en-US" sz="3600" b="1" dirty="0">
                <a:solidFill>
                  <a:srgbClr val="FFFFFF"/>
                </a:solidFill>
                <a:latin typeface="Comic Sans MS" pitchFamily="66" charset="0"/>
              </a:rPr>
              <a:t>&gt;</a:t>
            </a:r>
            <a:r>
              <a:rPr lang="en-US" sz="3600" b="1" dirty="0" smtClean="0">
                <a:solidFill>
                  <a:srgbClr val="FFFFFF"/>
                </a:solidFill>
                <a:latin typeface="Comic Sans MS" pitchFamily="66" charset="0"/>
              </a:rPr>
              <a:t>500</a:t>
            </a:r>
            <a:r>
              <a:rPr lang="el-GR" sz="3600" b="1" dirty="0" smtClean="0">
                <a:solidFill>
                  <a:srgbClr val="FFFFFF"/>
                </a:solidFill>
                <a:latin typeface="Comic Sans MS" pitchFamily="66" charset="0"/>
              </a:rPr>
              <a:t> </a:t>
            </a:r>
            <a:r>
              <a:rPr lang="en-US" sz="3600" b="1" dirty="0">
                <a:solidFill>
                  <a:srgbClr val="FFFFFF"/>
                </a:solidFill>
                <a:latin typeface="Comic Sans MS" pitchFamily="66" charset="0"/>
              </a:rPr>
              <a:t>mg/</a:t>
            </a:r>
            <a:r>
              <a:rPr lang="en-US" sz="3600" b="1" dirty="0" err="1">
                <a:solidFill>
                  <a:srgbClr val="FFFFFF"/>
                </a:solidFill>
                <a:latin typeface="Comic Sans MS" pitchFamily="66" charset="0"/>
              </a:rPr>
              <a:t>dL</a:t>
            </a:r>
            <a:endParaRPr lang="el-GR" sz="3600" b="1" dirty="0">
              <a:solidFill>
                <a:srgbClr val="FFFFFF"/>
              </a:solidFill>
              <a:latin typeface="Comic Sans MS" pitchFamily="66" charset="0"/>
            </a:endParaRPr>
          </a:p>
        </p:txBody>
      </p:sp>
      <p:sp>
        <p:nvSpPr>
          <p:cNvPr id="211971" name="Text Box 4"/>
          <p:cNvSpPr txBox="1">
            <a:spLocks noChangeArrowheads="1"/>
          </p:cNvSpPr>
          <p:nvPr/>
        </p:nvSpPr>
        <p:spPr bwMode="auto">
          <a:xfrm>
            <a:off x="390525" y="2781300"/>
            <a:ext cx="9601200" cy="1739900"/>
          </a:xfrm>
          <a:prstGeom prst="rect">
            <a:avLst/>
          </a:prstGeom>
          <a:noFill/>
          <a:ln w="9525">
            <a:noFill/>
            <a:miter lim="800000"/>
            <a:headEnd/>
            <a:tailEnd/>
          </a:ln>
        </p:spPr>
        <p:txBody>
          <a:bodyPr>
            <a:spAutoFit/>
          </a:bodyPr>
          <a:lstStyle/>
          <a:p>
            <a:pPr algn="just">
              <a:spcBef>
                <a:spcPct val="50000"/>
              </a:spcBef>
            </a:pPr>
            <a:r>
              <a:rPr lang="el-GR" sz="3600" b="1">
                <a:solidFill>
                  <a:srgbClr val="66FF33"/>
                </a:solidFill>
                <a:latin typeface="Comic Sans MS" pitchFamily="66" charset="0"/>
              </a:rPr>
              <a:t>ΚΥΡΙΟΣ ΣΤΟΧΟΣ: </a:t>
            </a:r>
            <a:r>
              <a:rPr lang="el-GR" sz="3600" b="1">
                <a:solidFill>
                  <a:srgbClr val="FFFF00"/>
                </a:solidFill>
                <a:latin typeface="Comic Sans MS" pitchFamily="66" charset="0"/>
              </a:rPr>
              <a:t>Η μείωση των τριγλυκεριδίων </a:t>
            </a:r>
            <a:r>
              <a:rPr lang="el-GR" sz="3600" b="1">
                <a:solidFill>
                  <a:schemeClr val="hlink"/>
                </a:solidFill>
                <a:latin typeface="Comic Sans MS" pitchFamily="66" charset="0"/>
              </a:rPr>
              <a:t>με σκοπό την πρόληψη της εμφάνισης οξείας παγκρεατίτιδας</a:t>
            </a:r>
            <a:endParaRPr lang="el-GR" sz="3600" b="1">
              <a:solidFill>
                <a:srgbClr val="FFFF00"/>
              </a:solidFill>
              <a:latin typeface="Comic Sans MS" pitchFamily="66" charset="0"/>
            </a:endParaRPr>
          </a:p>
        </p:txBody>
      </p:sp>
      <p:sp>
        <p:nvSpPr>
          <p:cNvPr id="211972" name="AutoShape 5"/>
          <p:cNvSpPr>
            <a:spLocks noChangeArrowheads="1"/>
          </p:cNvSpPr>
          <p:nvPr/>
        </p:nvSpPr>
        <p:spPr bwMode="auto">
          <a:xfrm flipV="1">
            <a:off x="390525" y="1628775"/>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rot="10800000" wrap="none" anchor="ctr"/>
          <a:lstStyle/>
          <a:p>
            <a:endParaRPr lang="el-GR"/>
          </a:p>
        </p:txBody>
      </p:sp>
      <p:sp>
        <p:nvSpPr>
          <p:cNvPr id="211973" name="AutoShape 6"/>
          <p:cNvSpPr>
            <a:spLocks noChangeArrowheads="1"/>
          </p:cNvSpPr>
          <p:nvPr/>
        </p:nvSpPr>
        <p:spPr bwMode="auto">
          <a:xfrm flipV="1">
            <a:off x="319088" y="5157788"/>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rot="10800000" wrap="none" anchor="ctr"/>
          <a:lstStyle/>
          <a:p>
            <a:endParaRPr lang="el-G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AutoShape 2"/>
          <p:cNvSpPr>
            <a:spLocks noChangeArrowheads="1"/>
          </p:cNvSpPr>
          <p:nvPr/>
        </p:nvSpPr>
        <p:spPr bwMode="auto">
          <a:xfrm>
            <a:off x="0" y="2636838"/>
            <a:ext cx="10287000" cy="2133600"/>
          </a:xfrm>
          <a:prstGeom prst="roundRect">
            <a:avLst>
              <a:gd name="adj" fmla="val 16667"/>
            </a:avLst>
          </a:prstGeom>
          <a:solidFill>
            <a:schemeClr val="accent2"/>
          </a:solidFill>
          <a:ln w="76200">
            <a:solidFill>
              <a:srgbClr val="FF0000"/>
            </a:solidFill>
            <a:round/>
            <a:headEnd/>
            <a:tailEnd/>
          </a:ln>
        </p:spPr>
        <p:txBody>
          <a:bodyPr wrap="none" anchor="ctr"/>
          <a:lstStyle/>
          <a:p>
            <a:endParaRPr lang="el-GR">
              <a:solidFill>
                <a:srgbClr val="000000"/>
              </a:solidFill>
              <a:ea typeface="ＭＳ Ｐゴシック" pitchFamily="34" charset="-128"/>
            </a:endParaRPr>
          </a:p>
        </p:txBody>
      </p:sp>
      <p:sp>
        <p:nvSpPr>
          <p:cNvPr id="161795" name="Text Box 3"/>
          <p:cNvSpPr txBox="1">
            <a:spLocks noChangeArrowheads="1"/>
          </p:cNvSpPr>
          <p:nvPr/>
        </p:nvSpPr>
        <p:spPr bwMode="auto">
          <a:xfrm>
            <a:off x="606425" y="333375"/>
            <a:ext cx="9220200" cy="1190625"/>
          </a:xfrm>
          <a:prstGeom prst="rect">
            <a:avLst/>
          </a:prstGeom>
          <a:noFill/>
          <a:ln w="9525">
            <a:noFill/>
            <a:miter lim="800000"/>
            <a:headEnd/>
            <a:tailEnd/>
          </a:ln>
        </p:spPr>
        <p:txBody>
          <a:bodyPr>
            <a:spAutoFit/>
          </a:bodyPr>
          <a:lstStyle/>
          <a:p>
            <a:pPr algn="ctr">
              <a:spcBef>
                <a:spcPct val="50000"/>
              </a:spcBef>
            </a:pPr>
            <a:r>
              <a:rPr lang="el-GR" sz="3600" b="1">
                <a:solidFill>
                  <a:srgbClr val="FFFFFF"/>
                </a:solidFill>
                <a:latin typeface="Comic Sans MS" pitchFamily="66" charset="0"/>
                <a:ea typeface="ＭＳ Ｐゴシック" pitchFamily="34" charset="-128"/>
              </a:rPr>
              <a:t>ΑΠΟΤΕΛΕΣΜΑΤΙΚΟΤΗΤΑ ΥΠΟΛΙΠΙΔΑΙΜΙΚΗΣ ΑΓΩΓΗΣ</a:t>
            </a:r>
          </a:p>
        </p:txBody>
      </p:sp>
      <p:sp>
        <p:nvSpPr>
          <p:cNvPr id="161796" name="Text Box 4"/>
          <p:cNvSpPr txBox="1">
            <a:spLocks noChangeArrowheads="1"/>
          </p:cNvSpPr>
          <p:nvPr/>
        </p:nvSpPr>
        <p:spPr bwMode="auto">
          <a:xfrm>
            <a:off x="0" y="2852738"/>
            <a:ext cx="10287000" cy="1520825"/>
          </a:xfrm>
          <a:prstGeom prst="rect">
            <a:avLst/>
          </a:prstGeom>
          <a:noFill/>
          <a:ln w="9525">
            <a:noFill/>
            <a:miter lim="800000"/>
            <a:headEnd/>
            <a:tailEnd/>
          </a:ln>
        </p:spPr>
        <p:txBody>
          <a:bodyPr>
            <a:spAutoFit/>
          </a:bodyPr>
          <a:lstStyle/>
          <a:p>
            <a:pPr algn="just">
              <a:lnSpc>
                <a:spcPct val="130000"/>
              </a:lnSpc>
              <a:spcBef>
                <a:spcPct val="50000"/>
              </a:spcBef>
            </a:pPr>
            <a:r>
              <a:rPr lang="el-GR" sz="3600" b="1">
                <a:solidFill>
                  <a:srgbClr val="FFFF00"/>
                </a:solidFill>
                <a:latin typeface="Comic Sans MS" pitchFamily="66" charset="0"/>
                <a:ea typeface="ＭＳ Ｐゴシック" pitchFamily="34" charset="-128"/>
                <a:sym typeface="Wingdings" pitchFamily="2" charset="2"/>
              </a:rPr>
              <a:t></a:t>
            </a:r>
            <a:r>
              <a:rPr lang="el-GR" sz="3600" b="1">
                <a:solidFill>
                  <a:srgbClr val="FFFF00"/>
                </a:solidFill>
                <a:latin typeface="Comic Sans MS" pitchFamily="66" charset="0"/>
                <a:ea typeface="ＭＳ Ｐゴシック" pitchFamily="34" charset="-128"/>
              </a:rPr>
              <a:t> </a:t>
            </a:r>
            <a:r>
              <a:rPr lang="en-US" sz="3600" b="1">
                <a:solidFill>
                  <a:srgbClr val="FFFF00"/>
                </a:solidFill>
                <a:latin typeface="Comic Sans MS" pitchFamily="66" charset="0"/>
                <a:ea typeface="ＭＳ Ｐゴシック" pitchFamily="34" charset="-128"/>
              </a:rPr>
              <a:t>LDL CHOL</a:t>
            </a:r>
            <a:r>
              <a:rPr lang="el-GR" sz="3600" b="1">
                <a:solidFill>
                  <a:srgbClr val="FFFF00"/>
                </a:solidFill>
                <a:latin typeface="Comic Sans MS" pitchFamily="66" charset="0"/>
                <a:ea typeface="ＭＳ Ｐゴシック" pitchFamily="34" charset="-128"/>
              </a:rPr>
              <a:t> κατά 1%     </a:t>
            </a:r>
            <a:r>
              <a:rPr lang="el-GR" sz="3600" b="1">
                <a:solidFill>
                  <a:srgbClr val="FFFF00"/>
                </a:solidFill>
                <a:latin typeface="Comic Sans MS" pitchFamily="66" charset="0"/>
                <a:ea typeface="ＭＳ Ｐゴシック" pitchFamily="34" charset="-128"/>
                <a:sym typeface="Wingdings" pitchFamily="2" charset="2"/>
              </a:rPr>
              <a:t></a:t>
            </a:r>
            <a:r>
              <a:rPr lang="el-GR" sz="3600" b="1">
                <a:solidFill>
                  <a:srgbClr val="FFFF00"/>
                </a:solidFill>
                <a:latin typeface="Comic Sans MS" pitchFamily="66" charset="0"/>
                <a:ea typeface="ＭＳ Ｐゴシック" pitchFamily="34" charset="-128"/>
              </a:rPr>
              <a:t> καρδιαγγειακών συμβαμάτων κατά 1%</a:t>
            </a:r>
          </a:p>
        </p:txBody>
      </p:sp>
      <p:sp>
        <p:nvSpPr>
          <p:cNvPr id="161797" name="Line 5"/>
          <p:cNvSpPr>
            <a:spLocks noChangeShapeType="1"/>
          </p:cNvSpPr>
          <p:nvPr/>
        </p:nvSpPr>
        <p:spPr bwMode="auto">
          <a:xfrm>
            <a:off x="5287963" y="3284538"/>
            <a:ext cx="838200" cy="0"/>
          </a:xfrm>
          <a:prstGeom prst="line">
            <a:avLst/>
          </a:prstGeom>
          <a:noFill/>
          <a:ln w="76200">
            <a:solidFill>
              <a:srgbClr val="FF0000"/>
            </a:solidFill>
            <a:round/>
            <a:headEnd/>
            <a:tailEnd type="arrow" w="med" len="med"/>
          </a:ln>
        </p:spPr>
        <p:txBody>
          <a:bodyPr/>
          <a:lstStyle/>
          <a:p>
            <a:endParaRPr lang="el-GR"/>
          </a:p>
        </p:txBody>
      </p:sp>
      <p:sp>
        <p:nvSpPr>
          <p:cNvPr id="161798" name="AutoShape 6"/>
          <p:cNvSpPr>
            <a:spLocks noChangeArrowheads="1"/>
          </p:cNvSpPr>
          <p:nvPr/>
        </p:nvSpPr>
        <p:spPr bwMode="auto">
          <a:xfrm flipV="1">
            <a:off x="319088" y="1700213"/>
            <a:ext cx="9525000" cy="2413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a typeface="ＭＳ Ｐゴシック" pitchFamily="34" charset="-128"/>
            </a:endParaRPr>
          </a:p>
        </p:txBody>
      </p:sp>
      <p:sp>
        <p:nvSpPr>
          <p:cNvPr id="161799" name="AutoShape 7"/>
          <p:cNvSpPr>
            <a:spLocks noChangeArrowheads="1"/>
          </p:cNvSpPr>
          <p:nvPr/>
        </p:nvSpPr>
        <p:spPr bwMode="auto">
          <a:xfrm flipV="1">
            <a:off x="534988" y="5516563"/>
            <a:ext cx="9525000" cy="2159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solidFill>
                <a:srgbClr val="0000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Προεπιλεγμένη σχεδίαση">
  <a:themeElements>
    <a:clrScheme name="1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Προεπιλεγμένη σχεδίαση">
  <a:themeElements>
    <a:clrScheme name="3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J2225-Registry-Template_02">
  <a:themeElements>
    <a:clrScheme name="">
      <a:dk1>
        <a:srgbClr val="808080"/>
      </a:dk1>
      <a:lt1>
        <a:srgbClr val="FFFFFF"/>
      </a:lt1>
      <a:dk2>
        <a:srgbClr val="0000FF"/>
      </a:dk2>
      <a:lt2>
        <a:srgbClr val="000000"/>
      </a:lt2>
      <a:accent1>
        <a:srgbClr val="00CC99"/>
      </a:accent1>
      <a:accent2>
        <a:srgbClr val="3333CC"/>
      </a:accent2>
      <a:accent3>
        <a:srgbClr val="AAAAFF"/>
      </a:accent3>
      <a:accent4>
        <a:srgbClr val="DADADA"/>
      </a:accent4>
      <a:accent5>
        <a:srgbClr val="AAE2CA"/>
      </a:accent5>
      <a:accent6>
        <a:srgbClr val="2D2DB9"/>
      </a:accent6>
      <a:hlink>
        <a:srgbClr val="CCCCFF"/>
      </a:hlink>
      <a:folHlink>
        <a:srgbClr val="B2B2B2"/>
      </a:folHlink>
    </a:clrScheme>
    <a:fontScheme name="1_J2225-Registry-Template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2225-Registry-Template_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J2225-Registry-Template_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J2225-Registry-Template_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J2225-Registry-Template_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J2225-Registry-Template_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J2225-Registry-Template_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J2225-Registry-Template_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Προεπιλεγμένη σχεδίαση">
  <a:themeElements>
    <a:clrScheme name="2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1_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ank Presentation">
  <a:themeElements>
    <a:clrScheme name="Blank Presentation 15">
      <a:dk1>
        <a:srgbClr val="000000"/>
      </a:dk1>
      <a:lt1>
        <a:srgbClr val="FFFFFF"/>
      </a:lt1>
      <a:dk2>
        <a:srgbClr val="000000"/>
      </a:dk2>
      <a:lt2>
        <a:srgbClr val="808080"/>
      </a:lt2>
      <a:accent1>
        <a:srgbClr val="FF9119"/>
      </a:accent1>
      <a:accent2>
        <a:srgbClr val="06ADE8"/>
      </a:accent2>
      <a:accent3>
        <a:srgbClr val="FFFFFF"/>
      </a:accent3>
      <a:accent4>
        <a:srgbClr val="000000"/>
      </a:accent4>
      <a:accent5>
        <a:srgbClr val="FFC7AB"/>
      </a:accent5>
      <a:accent6>
        <a:srgbClr val="059CD2"/>
      </a:accent6>
      <a:hlink>
        <a:srgbClr val="123E8C"/>
      </a:hlink>
      <a:folHlink>
        <a:srgbClr val="808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FF9119"/>
        </a:accent1>
        <a:accent2>
          <a:srgbClr val="333399"/>
        </a:accent2>
        <a:accent3>
          <a:srgbClr val="FFFFFF"/>
        </a:accent3>
        <a:accent4>
          <a:srgbClr val="000000"/>
        </a:accent4>
        <a:accent5>
          <a:srgbClr val="FFC7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FF9119"/>
        </a:accent1>
        <a:accent2>
          <a:srgbClr val="123E8C"/>
        </a:accent2>
        <a:accent3>
          <a:srgbClr val="FFFFFF"/>
        </a:accent3>
        <a:accent4>
          <a:srgbClr val="000000"/>
        </a:accent4>
        <a:accent5>
          <a:srgbClr val="FFC7AB"/>
        </a:accent5>
        <a:accent6>
          <a:srgbClr val="0F377E"/>
        </a:accent6>
        <a:hlink>
          <a:srgbClr val="06ADE8"/>
        </a:hlink>
        <a:folHlink>
          <a:srgbClr val="80808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FF9119"/>
        </a:accent1>
        <a:accent2>
          <a:srgbClr val="06ADE8"/>
        </a:accent2>
        <a:accent3>
          <a:srgbClr val="FFFFFF"/>
        </a:accent3>
        <a:accent4>
          <a:srgbClr val="000000"/>
        </a:accent4>
        <a:accent5>
          <a:srgbClr val="FFC7AB"/>
        </a:accent5>
        <a:accent6>
          <a:srgbClr val="059CD2"/>
        </a:accent6>
        <a:hlink>
          <a:srgbClr val="123E8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808080"/>
    </a:dk1>
    <a:lt1>
      <a:srgbClr val="FFFFFF"/>
    </a:lt1>
    <a:dk2>
      <a:srgbClr val="0000FF"/>
    </a:dk2>
    <a:lt2>
      <a:srgbClr val="FFFFFF"/>
    </a:lt2>
    <a:accent1>
      <a:srgbClr val="00CC99"/>
    </a:accent1>
    <a:accent2>
      <a:srgbClr val="3333CC"/>
    </a:accent2>
    <a:accent3>
      <a:srgbClr val="AAAAFF"/>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1925</TotalTime>
  <Words>3656</Words>
  <Application>Microsoft Office PowerPoint</Application>
  <PresentationFormat>Διαφάνειες 35 χιλ.</PresentationFormat>
  <Paragraphs>778</Paragraphs>
  <Slides>90</Slides>
  <Notes>78</Notes>
  <HiddenSlides>0</HiddenSlides>
  <MMClips>0</MMClips>
  <ScaleCrop>false</ScaleCrop>
  <HeadingPairs>
    <vt:vector size="6" baseType="variant">
      <vt:variant>
        <vt:lpstr>Θέμα</vt:lpstr>
      </vt:variant>
      <vt:variant>
        <vt:i4>9</vt:i4>
      </vt:variant>
      <vt:variant>
        <vt:lpstr>Ενσωματωμένοι διακομιστές OLE</vt:lpstr>
      </vt:variant>
      <vt:variant>
        <vt:i4>1</vt:i4>
      </vt:variant>
      <vt:variant>
        <vt:lpstr>Τίτλοι διαφανειών</vt:lpstr>
      </vt:variant>
      <vt:variant>
        <vt:i4>90</vt:i4>
      </vt:variant>
    </vt:vector>
  </HeadingPairs>
  <TitlesOfParts>
    <vt:vector size="100" baseType="lpstr">
      <vt:lpstr>Προεπιλεγμένη σχεδίαση</vt:lpstr>
      <vt:lpstr>1_Προεπιλεγμένη σχεδίαση</vt:lpstr>
      <vt:lpstr>7_Προεπιλεγμένη σχεδίαση</vt:lpstr>
      <vt:lpstr>1_J2225-Registry-Template_02</vt:lpstr>
      <vt:lpstr>8_Προεπιλεγμένη σχεδίαση</vt:lpstr>
      <vt:lpstr>10_Προεπιλεγμένη σχεδίαση</vt:lpstr>
      <vt:lpstr>11_Προεπιλεγμένη σχεδίαση</vt:lpstr>
      <vt:lpstr>21_Προεπιλεγμένη σχεδίαση</vt:lpstr>
      <vt:lpstr>2_Blank Presentation</vt:lpstr>
      <vt:lpstr>Γράφημα</vt:lpstr>
      <vt:lpstr>Διαφάνεια 1</vt:lpstr>
      <vt:lpstr> Primary Risk Factors For CHD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 </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 </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Relationship Between Estimated GFR (eGFR) and Clinical Outcomes</vt:lpstr>
      <vt:lpstr>Διαφάνεια 40</vt:lpstr>
      <vt:lpstr>The Patient with early stage CKD is 5 to 10 times more likely to die from a cardiovascular event than progress to ESRD.</vt:lpstr>
      <vt:lpstr>Διαφάνεια 42</vt:lpstr>
      <vt:lpstr>Διαφάνεια 43</vt:lpstr>
      <vt:lpstr>Διαφάνεια 44</vt:lpstr>
      <vt:lpstr>Διαφάνεια 45</vt:lpstr>
      <vt:lpstr>Lipid Guidelines For GREECE</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Summary of LDL-C Modification Achievable Through TLC</vt:lpstr>
      <vt:lpstr>Διαφάνεια 79</vt:lpstr>
      <vt:lpstr> </vt:lpstr>
      <vt:lpstr>Διαφάνεια 81</vt:lpstr>
      <vt:lpstr>Διαφάνεια 82</vt:lpstr>
      <vt:lpstr>Διαφάνεια 83</vt:lpstr>
      <vt:lpstr>Διαφάνεια 84</vt:lpstr>
      <vt:lpstr>ΤΑΞΙΝΟΜΗΣΗ ΤΩΝ ΕΠΙΠΕΔΩΝ ΤΩΝ ΛΙΠΙΔΙΩΝ</vt:lpstr>
      <vt:lpstr>Triglycerides</vt:lpstr>
      <vt:lpstr>Διαφάνεια 87</vt:lpstr>
      <vt:lpstr>Διαφάνεια 88</vt:lpstr>
      <vt:lpstr>Διαφάνεια 89</vt:lpstr>
      <vt:lpstr>Διαφάνεια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Γιώργος</dc:creator>
  <cp:lastModifiedBy>User</cp:lastModifiedBy>
  <cp:revision>210</cp:revision>
  <dcterms:created xsi:type="dcterms:W3CDTF">1601-01-01T00:00:00Z</dcterms:created>
  <dcterms:modified xsi:type="dcterms:W3CDTF">2014-12-10T12:53:35Z</dcterms:modified>
</cp:coreProperties>
</file>