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slideLayouts/slideLayout76.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70" r:id="rId1"/>
    <p:sldMasterId id="2147495155" r:id="rId2"/>
    <p:sldMasterId id="2147501239" r:id="rId3"/>
    <p:sldMasterId id="2147501291" r:id="rId4"/>
    <p:sldMasterId id="2147501397" r:id="rId5"/>
    <p:sldMasterId id="2147503749" r:id="rId6"/>
    <p:sldMasterId id="2147503761" r:id="rId7"/>
    <p:sldMasterId id="2147516558" r:id="rId8"/>
    <p:sldMasterId id="2147518020" r:id="rId9"/>
  </p:sldMasterIdLst>
  <p:notesMasterIdLst>
    <p:notesMasterId r:id="rId39"/>
  </p:notesMasterIdLst>
  <p:sldIdLst>
    <p:sldId id="327" r:id="rId10"/>
    <p:sldId id="477" r:id="rId11"/>
    <p:sldId id="662" r:id="rId12"/>
    <p:sldId id="479" r:id="rId13"/>
    <p:sldId id="758" r:id="rId14"/>
    <p:sldId id="489" r:id="rId15"/>
    <p:sldId id="494" r:id="rId16"/>
    <p:sldId id="723" r:id="rId17"/>
    <p:sldId id="728" r:id="rId18"/>
    <p:sldId id="481" r:id="rId19"/>
    <p:sldId id="659" r:id="rId20"/>
    <p:sldId id="690" r:id="rId21"/>
    <p:sldId id="668" r:id="rId22"/>
    <p:sldId id="691" r:id="rId23"/>
    <p:sldId id="692" r:id="rId24"/>
    <p:sldId id="696" r:id="rId25"/>
    <p:sldId id="699" r:id="rId26"/>
    <p:sldId id="754" r:id="rId27"/>
    <p:sldId id="756" r:id="rId28"/>
    <p:sldId id="757" r:id="rId29"/>
    <p:sldId id="773" r:id="rId30"/>
    <p:sldId id="774" r:id="rId31"/>
    <p:sldId id="775" r:id="rId32"/>
    <p:sldId id="527" r:id="rId33"/>
    <p:sldId id="599" r:id="rId34"/>
    <p:sldId id="616" r:id="rId35"/>
    <p:sldId id="657" r:id="rId36"/>
    <p:sldId id="612" r:id="rId37"/>
    <p:sldId id="523" r:id="rId38"/>
  </p:sldIdLst>
  <p:sldSz cx="10287000" cy="6858000" type="35mm"/>
  <p:notesSz cx="6858000" cy="9144000"/>
  <p:defaultTextStyle>
    <a:defPPr>
      <a:defRPr lang="el-G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00"/>
    <a:srgbClr val="FFFF00"/>
    <a:srgbClr val="99FF33"/>
    <a:srgbClr val="080808"/>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463" autoAdjust="0"/>
    <p:restoredTop sz="94660"/>
  </p:normalViewPr>
  <p:slideViewPr>
    <p:cSldViewPr>
      <p:cViewPr varScale="1">
        <p:scale>
          <a:sx n="95" d="100"/>
          <a:sy n="95" d="100"/>
        </p:scale>
        <p:origin x="-108" y="-420"/>
      </p:cViewPr>
      <p:guideLst>
        <p:guide orient="horz" pos="2160"/>
        <p:guide pos="3240"/>
      </p:guideLst>
    </p:cSldViewPr>
  </p:slideViewPr>
  <p:notesTextViewPr>
    <p:cViewPr>
      <p:scale>
        <a:sx n="100" d="100"/>
        <a:sy n="100" d="100"/>
      </p:scale>
      <p:origin x="0" y="0"/>
    </p:cViewPr>
  </p:notesTextViewPr>
  <p:sorterViewPr>
    <p:cViewPr>
      <p:scale>
        <a:sx n="100" d="100"/>
        <a:sy n="100" d="100"/>
      </p:scale>
      <p:origin x="0" y="1095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A9B1F1C-3CF4-4D27-9CE2-69206F6B9F5D}" type="datetimeFigureOut">
              <a:rPr lang="el-GR"/>
              <a:pPr>
                <a:defRPr/>
              </a:pPr>
              <a:t>10/12/2014</a:t>
            </a:fld>
            <a:endParaRPr lang="el-GR"/>
          </a:p>
        </p:txBody>
      </p:sp>
      <p:sp>
        <p:nvSpPr>
          <p:cNvPr id="4" name="3 - Θέση εικόνας διαφάνειας"/>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D18B6D8-7510-4266-9D92-934AC9E175B0}"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8704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8704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FE6E52-8A62-4086-83FC-ACCF70722B80}" type="slidenum">
              <a:rPr lang="el-GR" smtClean="0">
                <a:solidFill>
                  <a:srgbClr val="000000"/>
                </a:solidFill>
                <a:latin typeface="Times New Roman" pitchFamily="18" charset="0"/>
                <a:cs typeface="Arial" pitchFamily="34" charset="0"/>
              </a:rPr>
              <a:pPr fontAlgn="base">
                <a:spcBef>
                  <a:spcPct val="0"/>
                </a:spcBef>
                <a:spcAft>
                  <a:spcPct val="0"/>
                </a:spcAft>
              </a:pPr>
              <a:t>1</a:t>
            </a:fld>
            <a:endParaRPr lang="el-GR" smtClean="0">
              <a:solidFill>
                <a:srgbClr val="000000"/>
              </a:solidFill>
              <a:latin typeface="Times New Roman" pitchFamily="18"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fontAlgn="base">
              <a:spcBef>
                <a:spcPct val="0"/>
              </a:spcBef>
              <a:spcAft>
                <a:spcPct val="0"/>
              </a:spcAft>
              <a:defRPr/>
            </a:pPr>
            <a:fld id="{75642323-BAE0-4FF1-905F-DB5C8631FF33}" type="slidenum">
              <a:rPr lang="el-GR">
                <a:solidFill>
                  <a:prstClr val="black"/>
                </a:solidFill>
                <a:latin typeface="Arial" charset="0"/>
              </a:rPr>
              <a:pPr fontAlgn="base">
                <a:spcBef>
                  <a:spcPct val="0"/>
                </a:spcBef>
                <a:spcAft>
                  <a:spcPct val="0"/>
                </a:spcAft>
                <a:defRPr/>
              </a:pPr>
              <a:t>16</a:t>
            </a:fld>
            <a:endParaRPr lang="el-GR">
              <a:solidFill>
                <a:prstClr val="black"/>
              </a:solidFill>
              <a:latin typeface="Arial" charset="0"/>
            </a:endParaRPr>
          </a:p>
        </p:txBody>
      </p:sp>
      <p:sp>
        <p:nvSpPr>
          <p:cNvPr id="104451" name="Rectangle 2"/>
          <p:cNvSpPr>
            <a:spLocks noGrp="1" noRot="1" noChangeAspect="1" noChangeArrowheads="1" noTextEdit="1"/>
          </p:cNvSpPr>
          <p:nvPr>
            <p:ph type="sldImg"/>
          </p:nvPr>
        </p:nvSpPr>
        <p:spPr bwMode="auto">
          <a:xfrm>
            <a:off x="862013" y="685800"/>
            <a:ext cx="5143500" cy="3429000"/>
          </a:xfrm>
          <a:noFill/>
          <a:ln>
            <a:solidFill>
              <a:srgbClr val="000000"/>
            </a:solidFill>
            <a:miter lim="800000"/>
            <a:headEnd/>
            <a:tailEnd/>
          </a:ln>
        </p:spPr>
      </p:sp>
      <p:sp>
        <p:nvSpPr>
          <p:cNvPr id="104452" name="Rectangle 3"/>
          <p:cNvSpPr>
            <a:spLocks noGrp="1" noChangeArrowheads="1"/>
          </p:cNvSpPr>
          <p:nvPr>
            <p:ph type="body" idx="1"/>
          </p:nvPr>
        </p:nvSpPr>
        <p:spPr bwMode="auto">
          <a:xfrm>
            <a:off x="919163" y="4354513"/>
            <a:ext cx="5019675" cy="4135437"/>
          </a:xfrm>
          <a:noFill/>
        </p:spPr>
        <p:txBody>
          <a:bodyPr wrap="square" lIns="89867" tIns="44934" rIns="89867" bIns="44934" numCol="1" anchor="t" anchorCtr="0" compatLnSpc="1">
            <a:prstTxWarp prst="textNoShape">
              <a:avLst/>
            </a:prstTxWarp>
          </a:bodyPr>
          <a:lstStyle/>
          <a:p>
            <a:pPr marL="228600" indent="-228600"/>
            <a:r>
              <a:rPr lang="en-GB" smtClean="0">
                <a:cs typeface="Times New Roman" pitchFamily="18" charset="0"/>
              </a:rPr>
              <a:t>Among individuals classified as non-diabetic at baseline, incidence of diabetes at 4 years was 11.6% (chlorthalidone), 9.8% (amlodipine) and 8.1% (lisinopril).  This translates into a 43.2% lower onset of new diabetes with lisinopril compared to chlorthalidone (4 yr. p&lt;.001). </a:t>
            </a:r>
            <a:endParaRPr lang="en-US" smtClean="0"/>
          </a:p>
          <a:p>
            <a:pPr marL="228600" indent="-228600"/>
            <a:endParaRPr lang="en-US" smtClean="0"/>
          </a:p>
          <a:p>
            <a:pPr marL="228600" indent="-228600"/>
            <a:endParaRPr lang="en-US" smtClean="0"/>
          </a:p>
          <a:p>
            <a:pPr marL="228600" indent="-228600"/>
            <a:endParaRPr lang="en-US" smtClean="0"/>
          </a:p>
          <a:p>
            <a:pPr marL="228600" indent="-228600"/>
            <a:endParaRPr lang="en-US" smtClean="0"/>
          </a:p>
          <a:p>
            <a:pPr marL="228600" indent="-228600"/>
            <a:endParaRPr lang="en-US" smtClean="0"/>
          </a:p>
          <a:p>
            <a:pPr marL="228600" indent="-228600"/>
            <a:endParaRPr lang="en-US" smtClean="0"/>
          </a:p>
          <a:p>
            <a:pPr marL="228600" indent="-228600"/>
            <a:endParaRPr lang="en-US" smtClean="0"/>
          </a:p>
          <a:p>
            <a:pPr marL="228600" indent="-228600"/>
            <a:endParaRPr lang="en-US" smtClean="0"/>
          </a:p>
          <a:p>
            <a:pPr marL="228600" indent="-228600"/>
            <a:endParaRPr lang="en-US" smtClean="0"/>
          </a:p>
          <a:p>
            <a:pPr marL="228600" indent="-228600"/>
            <a:endParaRPr lang="en-US" smtClean="0"/>
          </a:p>
          <a:p>
            <a:pPr marL="228600" indent="-228600"/>
            <a:endParaRPr lang="en-US" smtClean="0"/>
          </a:p>
          <a:p>
            <a:pPr marL="228600" indent="-228600"/>
            <a:endParaRPr lang="en-US" smtClean="0"/>
          </a:p>
          <a:p>
            <a:pPr marL="228600" indent="-228600"/>
            <a:endParaRPr lang="en-US" smtClean="0"/>
          </a:p>
          <a:p>
            <a:pPr marL="228600" indent="-228600"/>
            <a:endParaRPr lang="en-US" smtClean="0"/>
          </a:p>
          <a:p>
            <a:pPr marL="228600" indent="-228600"/>
            <a:endParaRPr lang="en-US" smtClean="0"/>
          </a:p>
          <a:p>
            <a:pPr marL="228600" indent="-228600"/>
            <a:endParaRPr lang="en-US" smtClean="0"/>
          </a:p>
          <a:p>
            <a:pPr marL="228600" indent="-228600"/>
            <a:r>
              <a:rPr lang="en-US" smtClean="0"/>
              <a:t>ALLHAT Officers and Coordinators for the ALLHAT Collaborative Research Group. </a:t>
            </a:r>
            <a:r>
              <a:rPr lang="en-US" i="1" smtClean="0"/>
              <a:t>JAMA</a:t>
            </a:r>
            <a:r>
              <a:rPr lang="en-US" smtClean="0"/>
              <a:t>.</a:t>
            </a:r>
            <a:r>
              <a:rPr lang="en-US" b="1" smtClean="0"/>
              <a:t> </a:t>
            </a:r>
            <a:r>
              <a:rPr lang="en-US" smtClean="0"/>
              <a:t>2002;288:2981-2997.</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0547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l-GR" smtClean="0"/>
          </a:p>
        </p:txBody>
      </p:sp>
      <p:sp>
        <p:nvSpPr>
          <p:cNvPr id="224260" name="3 - Θέση αριθμού διαφάνειας"/>
          <p:cNvSpPr>
            <a:spLocks noGrp="1"/>
          </p:cNvSpPr>
          <p:nvPr>
            <p:ph type="sldNum" sz="quarter" idx="5"/>
          </p:nvPr>
        </p:nvSpPr>
        <p:spPr/>
        <p:txBody>
          <a:bodyPr/>
          <a:lstStyle/>
          <a:p>
            <a:pPr>
              <a:defRPr/>
            </a:pPr>
            <a:fld id="{75A97FA4-B29D-4D67-8423-E36B65943690}" type="slidenum">
              <a:rPr lang="el-GR" smtClean="0"/>
              <a:pPr>
                <a:defRPr/>
              </a:pPr>
              <a:t>17</a:t>
            </a:fld>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903663" y="8715375"/>
            <a:ext cx="2967037" cy="415925"/>
          </a:xfrm>
          <a:prstGeom prst="rect">
            <a:avLst/>
          </a:prstGeom>
          <a:noFill/>
          <a:ln w="9525">
            <a:noFill/>
            <a:miter lim="800000"/>
            <a:headEnd/>
            <a:tailEnd/>
          </a:ln>
        </p:spPr>
        <p:txBody>
          <a:bodyPr lIns="90754" tIns="45377" rIns="90754" bIns="45377" anchor="b"/>
          <a:lstStyle/>
          <a:p>
            <a:pPr algn="r" defTabSz="908050"/>
            <a:fld id="{64098C7C-CFC8-47DB-846F-073A8035C148}" type="slidenum">
              <a:rPr lang="en-US" sz="1200">
                <a:latin typeface="Times New Roman" pitchFamily="18" charset="0"/>
              </a:rPr>
              <a:pPr algn="r" defTabSz="908050"/>
              <a:t>23</a:t>
            </a:fld>
            <a:endParaRPr lang="en-US" sz="1200">
              <a:latin typeface="Times New Roman" pitchFamily="18" charset="0"/>
            </a:endParaRPr>
          </a:p>
        </p:txBody>
      </p:sp>
      <p:sp>
        <p:nvSpPr>
          <p:cNvPr id="107523" name="Rectangle 2"/>
          <p:cNvSpPr>
            <a:spLocks noGrp="1" noRot="1" noChangeAspect="1" noChangeArrowheads="1" noTextEdit="1"/>
          </p:cNvSpPr>
          <p:nvPr>
            <p:ph type="sldImg"/>
          </p:nvPr>
        </p:nvSpPr>
        <p:spPr bwMode="auto">
          <a:xfrm>
            <a:off x="892175" y="690563"/>
            <a:ext cx="5087938" cy="3390900"/>
          </a:xfrm>
          <a:solidFill>
            <a:srgbClr val="FFFFFF"/>
          </a:solidFill>
          <a:ln>
            <a:solidFill>
              <a:srgbClr val="000000"/>
            </a:solidFill>
            <a:miter lim="800000"/>
            <a:headEnd/>
            <a:tailEnd/>
          </a:ln>
        </p:spPr>
      </p:sp>
      <p:sp>
        <p:nvSpPr>
          <p:cNvPr id="107524" name="Rectangle 3"/>
          <p:cNvSpPr>
            <a:spLocks noGrp="1" noChangeArrowheads="1"/>
          </p:cNvSpPr>
          <p:nvPr>
            <p:ph type="body" idx="1"/>
          </p:nvPr>
        </p:nvSpPr>
        <p:spPr bwMode="auto">
          <a:xfrm>
            <a:off x="962025" y="4395788"/>
            <a:ext cx="4889500" cy="4081462"/>
          </a:xfrm>
          <a:noFill/>
        </p:spPr>
        <p:txBody>
          <a:bodyPr wrap="square" numCol="1" anchor="t" anchorCtr="0" compatLnSpc="1">
            <a:prstTxWarp prst="textNoShape">
              <a:avLst/>
            </a:prstTxWarp>
          </a:bodyPr>
          <a:lstStyle/>
          <a:p>
            <a:pPr algn="just" eaLnBrk="1" hangingPunct="1"/>
            <a:r>
              <a:rPr lang="el-GR" sz="1000" smtClean="0">
                <a:latin typeface="Verdana" pitchFamily="34" charset="0"/>
              </a:rPr>
              <a:t>Το οίδημα ήταν η μόνη ΑΕ η οποία έδειξε μία σημαντική δοσο-εξαρτώμενη σχέση.  Τα περισσότερα περιστατικά οιδήματος ήταν μέτριας σοβαρότητας, με μετρίου βαθμού οίδημα ή σοβαρό οίδημα περισσότερο ευρισκόμενο στις ομάδες οι οποίες έλαβαν αμλοδιπίνη 10</a:t>
            </a:r>
            <a:r>
              <a:rPr lang="en-US" sz="1000" smtClean="0">
                <a:latin typeface="Verdana" pitchFamily="34" charset="0"/>
              </a:rPr>
              <a:t>mg</a:t>
            </a:r>
            <a:r>
              <a:rPr lang="el-GR" sz="1000" smtClean="0">
                <a:latin typeface="Verdana" pitchFamily="34" charset="0"/>
              </a:rPr>
              <a:t>, σε μονοθεραπεία ή σε συνδυασμό με ολμεσαρτάνη. Παρόλο που η επίπτωση του οιδήματος ήταν υψηλή στην ομάδα που έλαβε  αμλοδιπίνη 10</a:t>
            </a:r>
            <a:r>
              <a:rPr lang="en-US" sz="1000" smtClean="0">
                <a:latin typeface="Verdana" pitchFamily="34" charset="0"/>
              </a:rPr>
              <a:t>mg</a:t>
            </a:r>
            <a:r>
              <a:rPr lang="el-GR" sz="1000" smtClean="0">
                <a:latin typeface="Verdana" pitchFamily="34" charset="0"/>
              </a:rPr>
              <a:t>  ως μονοθεραπεία, η επίπτωση και η σοβαρότητα του οιδήματος μειώθηκαν όταν τα 10</a:t>
            </a:r>
            <a:r>
              <a:rPr lang="en-US" sz="1000" smtClean="0">
                <a:latin typeface="Verdana" pitchFamily="34" charset="0"/>
              </a:rPr>
              <a:t>mg </a:t>
            </a:r>
            <a:r>
              <a:rPr lang="el-GR" sz="1000" smtClean="0">
                <a:latin typeface="Verdana" pitchFamily="34" charset="0"/>
              </a:rPr>
              <a:t>αμλοδιπίνης συνδυάστηκαν με αυξανόμενες δόσεις ολμεσαρτάνης. Στην πραγματικότητα, η αφαιρούμενη επίπτωση λόγω εικονικού φαρμάκου, στο οίδημα το οποίο εκδηλώθηκε λόγω της θεραπείας μειώθηκε κατά 54% ,όταν ολμεσαρτάνη 40</a:t>
            </a:r>
            <a:r>
              <a:rPr lang="en-US" sz="1000" smtClean="0">
                <a:latin typeface="Verdana" pitchFamily="34" charset="0"/>
              </a:rPr>
              <a:t>mg </a:t>
            </a:r>
            <a:r>
              <a:rPr lang="el-GR" sz="1000" smtClean="0">
                <a:latin typeface="Verdana" pitchFamily="34" charset="0"/>
              </a:rPr>
              <a:t>προστέθηκε σε αμλοδιπίνη10</a:t>
            </a:r>
            <a:r>
              <a:rPr lang="en-US" sz="1000" smtClean="0">
                <a:latin typeface="Verdana" pitchFamily="34" charset="0"/>
              </a:rPr>
              <a:t>mg.</a:t>
            </a:r>
            <a:endParaRPr lang="el-GR" sz="1000" smtClean="0">
              <a:latin typeface="Verdana" pitchFamily="34" charset="0"/>
            </a:endParaRPr>
          </a:p>
          <a:p>
            <a:pPr algn="just" eaLnBrk="1" hangingPunct="1"/>
            <a:endParaRPr lang="el-GR" sz="1000" smtClean="0">
              <a:latin typeface="Verdana" pitchFamily="34" charset="0"/>
            </a:endParaRPr>
          </a:p>
          <a:p>
            <a:pPr algn="just" eaLnBrk="1" hangingPunct="1"/>
            <a:endParaRPr lang="it-IT" sz="1000" smtClean="0">
              <a:latin typeface="Verdana" pitchFamily="34" charset="0"/>
            </a:endParaRPr>
          </a:p>
          <a:p>
            <a:pPr algn="just" eaLnBrk="1" hangingPunct="1"/>
            <a:r>
              <a:rPr lang="it-IT" sz="900" smtClean="0">
                <a:latin typeface="Verdana" pitchFamily="34" charset="0"/>
              </a:rPr>
              <a:t>Chrysant SG et al. Data on file</a:t>
            </a:r>
            <a:r>
              <a:rPr lang="it-IT" sz="1000" smtClean="0">
                <a:latin typeface="Verdana" pitchFamily="34" charset="0"/>
              </a:rPr>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7BEBB922-B4AB-4DB0-9FC9-0F6F61D2F537}" type="slidenum">
              <a:rPr lang="el-GR" b="1" smtClean="0">
                <a:solidFill>
                  <a:srgbClr val="000000"/>
                </a:solidFill>
                <a:latin typeface="Times New Roman" pitchFamily="18" charset="0"/>
                <a:cs typeface="Arial" pitchFamily="34" charset="0"/>
              </a:rPr>
              <a:pPr eaLnBrk="0" fontAlgn="base" hangingPunct="0">
                <a:spcBef>
                  <a:spcPct val="0"/>
                </a:spcBef>
                <a:spcAft>
                  <a:spcPct val="0"/>
                </a:spcAft>
              </a:pPr>
              <a:t>24</a:t>
            </a:fld>
            <a:endParaRPr lang="el-GR" b="1" smtClean="0">
              <a:solidFill>
                <a:srgbClr val="000000"/>
              </a:solidFill>
              <a:latin typeface="Times New Roman" pitchFamily="18" charset="0"/>
              <a:cs typeface="Arial" pitchFamily="34" charset="0"/>
            </a:endParaRPr>
          </a:p>
        </p:txBody>
      </p:sp>
      <p:sp>
        <p:nvSpPr>
          <p:cNvPr id="1085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CD7AF6D-DC8A-4CC6-8017-6DFD9D6B0DAC}" type="slidenum">
              <a:rPr lang="en-US" sz="1200">
                <a:solidFill>
                  <a:srgbClr val="000000"/>
                </a:solidFill>
              </a:rPr>
              <a:pPr algn="r"/>
              <a:t>24</a:t>
            </a:fld>
            <a:endParaRPr lang="en-US" sz="1200">
              <a:solidFill>
                <a:srgbClr val="000000"/>
              </a:solidFill>
            </a:endParaRPr>
          </a:p>
        </p:txBody>
      </p:sp>
      <p:sp>
        <p:nvSpPr>
          <p:cNvPr id="108548" name="Rectangle 2"/>
          <p:cNvSpPr>
            <a:spLocks noGrp="1" noRot="1" noChangeAspect="1" noChangeArrowheads="1" noTextEdit="1"/>
          </p:cNvSpPr>
          <p:nvPr>
            <p:ph type="sldImg"/>
          </p:nvPr>
        </p:nvSpPr>
        <p:spPr bwMode="auto">
          <a:xfrm>
            <a:off x="858838" y="685800"/>
            <a:ext cx="5145087" cy="3430588"/>
          </a:xfrm>
          <a:noFill/>
          <a:ln>
            <a:solidFill>
              <a:srgbClr val="000000"/>
            </a:solidFill>
            <a:miter lim="800000"/>
            <a:headEnd/>
            <a:tailEnd/>
          </a:ln>
        </p:spPr>
      </p:sp>
      <p:sp>
        <p:nvSpPr>
          <p:cNvPr id="108549" name="Rectangle 3"/>
          <p:cNvSpPr>
            <a:spLocks noGrp="1" noChangeArrowheads="1"/>
          </p:cNvSpPr>
          <p:nvPr>
            <p:ph type="body" idx="1"/>
          </p:nvPr>
        </p:nvSpPr>
        <p:spPr bwMode="auto">
          <a:xfrm>
            <a:off x="804863" y="4343400"/>
            <a:ext cx="5446712" cy="4649788"/>
          </a:xfrm>
          <a:noFill/>
        </p:spPr>
        <p:txBody>
          <a:bodyPr wrap="square" lIns="91423" tIns="45712" rIns="91423" bIns="45712" numCol="1" anchor="t" anchorCtr="0" compatLnSpc="1">
            <a:prstTxWarp prst="textNoShape">
              <a:avLst/>
            </a:prstTxWarp>
          </a:bodyPr>
          <a:lstStyle/>
          <a:p>
            <a:endParaRPr 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1A062939-58A1-4791-A930-ACE348EB5089}" type="slidenum">
              <a:rPr lang="en-US"/>
              <a:pPr>
                <a:defRPr/>
              </a:pPr>
              <a:t>25</a:t>
            </a:fld>
            <a:endParaRPr lang="en-US"/>
          </a:p>
        </p:txBody>
      </p:sp>
      <p:sp>
        <p:nvSpPr>
          <p:cNvPr id="1146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C37B889-38FD-440C-9C3D-780840FA8600}" type="slidenum">
              <a:rPr lang="en-US" sz="1200"/>
              <a:pPr algn="r"/>
              <a:t>25</a:t>
            </a:fld>
            <a:endParaRPr lang="en-US" sz="1200"/>
          </a:p>
        </p:txBody>
      </p:sp>
      <p:sp>
        <p:nvSpPr>
          <p:cNvPr id="114692" name="Rectangle 2"/>
          <p:cNvSpPr>
            <a:spLocks noGrp="1" noRot="1" noChangeAspect="1" noChangeArrowheads="1" noTextEdit="1"/>
          </p:cNvSpPr>
          <p:nvPr>
            <p:ph type="sldImg"/>
          </p:nvPr>
        </p:nvSpPr>
        <p:spPr bwMode="auto">
          <a:xfrm>
            <a:off x="860425" y="685800"/>
            <a:ext cx="5138738" cy="3425825"/>
          </a:xfrm>
          <a:noFill/>
          <a:ln>
            <a:solidFill>
              <a:srgbClr val="000000"/>
            </a:solidFill>
            <a:miter lim="800000"/>
            <a:headEnd/>
            <a:tailEnd/>
          </a:ln>
        </p:spPr>
      </p:sp>
      <p:sp>
        <p:nvSpPr>
          <p:cNvPr id="114693" name="Rectangle 3"/>
          <p:cNvSpPr>
            <a:spLocks noGrp="1" noChangeArrowheads="1"/>
          </p:cNvSpPr>
          <p:nvPr>
            <p:ph type="body" idx="1"/>
          </p:nvPr>
        </p:nvSpPr>
        <p:spPr bwMode="auto">
          <a:xfrm>
            <a:off x="928688" y="4333875"/>
            <a:ext cx="5078412" cy="4206875"/>
          </a:xfrm>
          <a:noFill/>
        </p:spPr>
        <p:txBody>
          <a:bodyPr wrap="square" lIns="93695" tIns="46850" rIns="93695" bIns="46850" numCol="1" anchor="t" anchorCtr="0" compatLnSpc="1">
            <a:prstTxWarp prst="textNoShape">
              <a:avLst/>
            </a:prstTxWarp>
          </a:bodyPr>
          <a:lstStyle/>
          <a:p>
            <a:pPr>
              <a:spcBef>
                <a:spcPct val="50000"/>
              </a:spcBef>
            </a:pPr>
            <a:endParaRPr lang="en-US" smtClean="0"/>
          </a:p>
          <a:p>
            <a:pPr>
              <a:spcBef>
                <a:spcPct val="50000"/>
              </a:spcBef>
            </a:pPr>
            <a:endParaRPr lang="en-US" smtClean="0"/>
          </a:p>
          <a:p>
            <a:pPr>
              <a:spcBef>
                <a:spcPct val="50000"/>
              </a:spcBef>
            </a:pPr>
            <a:endParaRPr lang="en-US" smtClean="0"/>
          </a:p>
          <a:p>
            <a:pPr>
              <a:spcBef>
                <a:spcPct val="50000"/>
              </a:spcBef>
            </a:pPr>
            <a:endParaRPr lang="en-US" smtClean="0"/>
          </a:p>
          <a:p>
            <a:pPr>
              <a:spcBef>
                <a:spcPct val="50000"/>
              </a:spcBef>
            </a:pPr>
            <a:endParaRPr lang="en-US" smtClean="0"/>
          </a:p>
          <a:p>
            <a:pPr>
              <a:spcBef>
                <a:spcPct val="50000"/>
              </a:spcBef>
            </a:pPr>
            <a:endParaRPr lang="en-US" smtClean="0"/>
          </a:p>
          <a:p>
            <a:pPr>
              <a:spcBef>
                <a:spcPct val="5000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15715"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48B3102F-6F33-41A4-BBEB-22F6B665A023}" type="slidenum">
              <a:rPr lang="el-GR" smtClean="0"/>
              <a:pPr>
                <a:defRPr/>
              </a:pPr>
              <a:t>26</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1776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l-GR" smtClean="0">
              <a:latin typeface="Arial" pitchFamily="34" charset="0"/>
            </a:endParaRPr>
          </a:p>
        </p:txBody>
      </p:sp>
      <p:sp>
        <p:nvSpPr>
          <p:cNvPr id="367620" name="3 - Θέση αριθμού διαφάνειας"/>
          <p:cNvSpPr>
            <a:spLocks noGrp="1"/>
          </p:cNvSpPr>
          <p:nvPr>
            <p:ph type="sldNum" sz="quarter" idx="5"/>
          </p:nvPr>
        </p:nvSpPr>
        <p:spPr>
          <a:extLst>
            <a:ext uri="{909E8E84-426E-40DD-AFC4-6F175D3DCCD1}"/>
            <a:ext uri="{91240B29-F687-4F45-9708-019B960494DF}"/>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fld id="{CA8CA46E-041B-4421-9600-F235CFD0D4B4}" type="slidenum">
              <a:rPr lang="el-GR">
                <a:solidFill>
                  <a:srgbClr val="000000"/>
                </a:solidFill>
              </a:rPr>
              <a:pPr eaLnBrk="1" hangingPunct="1">
                <a:defRPr/>
              </a:pPr>
              <a:t>27</a:t>
            </a:fld>
            <a:endParaRPr lang="el-GR">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1878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l-GR" smtClean="0"/>
          </a:p>
        </p:txBody>
      </p:sp>
      <p:sp>
        <p:nvSpPr>
          <p:cNvPr id="11878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D514E8-068B-4151-A9B2-E6290DF780BB}" type="slidenum">
              <a:rPr lang="el-GR" smtClean="0">
                <a:solidFill>
                  <a:srgbClr val="000000"/>
                </a:solidFill>
                <a:latin typeface="Arial" pitchFamily="34" charset="0"/>
                <a:cs typeface="Arial" pitchFamily="34" charset="0"/>
              </a:rPr>
              <a:pPr fontAlgn="base">
                <a:spcBef>
                  <a:spcPct val="0"/>
                </a:spcBef>
                <a:spcAft>
                  <a:spcPct val="0"/>
                </a:spcAft>
              </a:pPr>
              <a:t>28</a:t>
            </a:fld>
            <a:endParaRPr lang="el-GR" smtClean="0">
              <a:solidFill>
                <a:srgbClr val="000000"/>
              </a:solidFill>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1981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l-GR" smtClean="0"/>
          </a:p>
        </p:txBody>
      </p:sp>
      <p:sp>
        <p:nvSpPr>
          <p:cNvPr id="119812"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3E6D71-B06C-482F-86EF-05923C054283}" type="slidenum">
              <a:rPr lang="el-GR" smtClean="0">
                <a:solidFill>
                  <a:srgbClr val="000000"/>
                </a:solidFill>
                <a:latin typeface="Arial" pitchFamily="34" charset="0"/>
                <a:cs typeface="Arial" pitchFamily="34" charset="0"/>
              </a:rPr>
              <a:pPr fontAlgn="base">
                <a:spcBef>
                  <a:spcPct val="0"/>
                </a:spcBef>
                <a:spcAft>
                  <a:spcPct val="0"/>
                </a:spcAft>
              </a:pPr>
              <a:t>29</a:t>
            </a:fld>
            <a:endParaRPr lang="el-GR" smtClean="0">
              <a:solidFill>
                <a:srgbClr val="000000"/>
              </a:solidFill>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9216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l-GR" smtClean="0"/>
          </a:p>
        </p:txBody>
      </p:sp>
      <p:sp>
        <p:nvSpPr>
          <p:cNvPr id="9216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F87125-E978-48F1-88C1-76F9BF3C689C}" type="slidenum">
              <a:rPr lang="el-GR" smtClean="0">
                <a:solidFill>
                  <a:srgbClr val="000000"/>
                </a:solidFill>
                <a:latin typeface="Arial" pitchFamily="34" charset="0"/>
                <a:cs typeface="Arial" pitchFamily="34" charset="0"/>
              </a:rPr>
              <a:pPr fontAlgn="base">
                <a:spcBef>
                  <a:spcPct val="0"/>
                </a:spcBef>
                <a:spcAft>
                  <a:spcPct val="0"/>
                </a:spcAft>
              </a:pPr>
              <a:t>2</a:t>
            </a:fld>
            <a:endParaRPr lang="el-GR" smtClean="0">
              <a:solidFill>
                <a:srgbClr val="000000"/>
              </a:solidFill>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9421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l-GR" smtClean="0"/>
          </a:p>
        </p:txBody>
      </p:sp>
      <p:sp>
        <p:nvSpPr>
          <p:cNvPr id="94212"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2277C7-E2AB-4389-A273-0C6525049F99}" type="slidenum">
              <a:rPr lang="el-GR" smtClean="0">
                <a:solidFill>
                  <a:srgbClr val="000000"/>
                </a:solidFill>
                <a:latin typeface="Arial" pitchFamily="34" charset="0"/>
                <a:cs typeface="Arial" pitchFamily="34" charset="0"/>
              </a:rPr>
              <a:pPr fontAlgn="base">
                <a:spcBef>
                  <a:spcPct val="0"/>
                </a:spcBef>
                <a:spcAft>
                  <a:spcPct val="0"/>
                </a:spcAft>
              </a:pPr>
              <a:t>4</a:t>
            </a:fld>
            <a:endParaRPr lang="el-GR" smtClean="0">
              <a:solidFill>
                <a:srgbClr val="000000"/>
              </a:solidFill>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903663" y="8715375"/>
            <a:ext cx="2967037" cy="415925"/>
          </a:xfrm>
          <a:prstGeom prst="rect">
            <a:avLst/>
          </a:prstGeom>
          <a:noFill/>
          <a:ln w="9525">
            <a:noFill/>
            <a:miter lim="800000"/>
            <a:headEnd/>
            <a:tailEnd/>
          </a:ln>
        </p:spPr>
        <p:txBody>
          <a:bodyPr lIns="90754" tIns="45377" rIns="90754" bIns="45377" anchor="b"/>
          <a:lstStyle/>
          <a:p>
            <a:pPr algn="r" defTabSz="908050"/>
            <a:fld id="{8DE61956-CAD8-4995-BEF8-63F19FE42063}" type="slidenum">
              <a:rPr lang="en-US" sz="1200">
                <a:latin typeface="Times New Roman" pitchFamily="18" charset="0"/>
              </a:rPr>
              <a:pPr algn="r" defTabSz="908050"/>
              <a:t>5</a:t>
            </a:fld>
            <a:endParaRPr lang="en-US" sz="1200">
              <a:latin typeface="Times New Roman" pitchFamily="18" charset="0"/>
            </a:endParaRPr>
          </a:p>
        </p:txBody>
      </p:sp>
      <p:sp>
        <p:nvSpPr>
          <p:cNvPr id="95235" name="Rectangle 2"/>
          <p:cNvSpPr>
            <a:spLocks noGrp="1" noRot="1" noChangeAspect="1" noChangeArrowheads="1" noTextEdit="1"/>
          </p:cNvSpPr>
          <p:nvPr>
            <p:ph type="sldImg"/>
          </p:nvPr>
        </p:nvSpPr>
        <p:spPr bwMode="auto">
          <a:xfrm>
            <a:off x="830263" y="671513"/>
            <a:ext cx="5194300" cy="3462337"/>
          </a:xfrm>
          <a:solidFill>
            <a:srgbClr val="FFFFFF"/>
          </a:solidFill>
          <a:ln>
            <a:solidFill>
              <a:srgbClr val="000000"/>
            </a:solidFill>
            <a:miter lim="800000"/>
            <a:headEnd/>
            <a:tailEnd/>
          </a:ln>
        </p:spPr>
      </p:sp>
      <p:sp>
        <p:nvSpPr>
          <p:cNvPr id="95236" name="Rectangle 3"/>
          <p:cNvSpPr>
            <a:spLocks noGrp="1" noChangeArrowheads="1"/>
          </p:cNvSpPr>
          <p:nvPr>
            <p:ph type="body" idx="1"/>
          </p:nvPr>
        </p:nvSpPr>
        <p:spPr bwMode="auto">
          <a:xfrm>
            <a:off x="962025" y="4352925"/>
            <a:ext cx="5016500" cy="3695700"/>
          </a:xfrm>
          <a:noFill/>
        </p:spPr>
        <p:txBody>
          <a:bodyPr wrap="square" numCol="1" anchor="t" anchorCtr="0" compatLnSpc="1">
            <a:prstTxWarp prst="textNoShape">
              <a:avLst/>
            </a:prstTxWarp>
          </a:bodyPr>
          <a:lstStyle/>
          <a:p>
            <a:pPr algn="just" eaLnBrk="1" hangingPunct="1"/>
            <a:r>
              <a:rPr lang="el-GR" sz="1000" smtClean="0">
                <a:latin typeface="Verdana" pitchFamily="34" charset="0"/>
              </a:rPr>
              <a:t>Τα διαγράμματα συνοψίζουν τα αποτελέσματα μιας μετα-ανάλυσης 354 τυχαιοποιημένων, διπλά τυφλών, ελεγχόμενων με εικονικό φάρμακο μελετών, με θειαζιδικά διουρητικά, β-αποκλειστές, αναστολείς του μετατρεπτικού ενζύμου της αγγειοτασίνης, ανταγωνιστές υποδοχέων της αγγειοατασίνης και ανταγωνιστές δίαυλων ασβεστίου, σε σταθερές δόσεις.  Οι μελέτες περιελάμβαναν 40,000 ασθενείς υπό θεραπεία και 16,000 ασθενείς στους οποίους δόθηκε εικονικό φάρμακο. Αξιολογήθηκαν οι προσαρμοσμένες μειώσεις στη ΣΑΠ και ΔΑΠ με εικονικό φάρμακο και ο επιπολασμός των ανεπιθύμητων ενεργειών, σύμφωνα με τη δόση, η οποία εκφράζεται ως το πολαπλάσιο των καθιερωμένων (συνιστώμενων ) δόσεων των  (φαρμακευτικών) παραγόντων. Πενήντα μελέτες προέβησαν στη σύγκριση παραγόντων οι οποίοι ανήκαν σε δύο  (θεραπευτικές) κατηγορίες, ξεχωριστά και σε συνδυασμό, και 33 από τις 50 μελέτες εξέθεσαν (ανέφεραν) ανεπιθύμητες ενέργειες. Συγκρινόμενες με 66 ομάδες θεραπείας των κλινικών μελετών, στις οποίες παράγοντες σε μονοθεραπεία δημιούργησαν συμπτώματα στο 5,2%</a:t>
            </a:r>
            <a:r>
              <a:rPr lang="en-GB" sz="1000" smtClean="0">
                <a:latin typeface="Verdana" pitchFamily="34" charset="0"/>
              </a:rPr>
              <a:t>(</a:t>
            </a:r>
            <a:r>
              <a:rPr lang="el-GR" sz="1000" smtClean="0">
                <a:latin typeface="Verdana" pitchFamily="34" charset="0"/>
              </a:rPr>
              <a:t> </a:t>
            </a:r>
            <a:r>
              <a:rPr lang="en-GB" sz="1000" smtClean="0">
                <a:latin typeface="Verdana" pitchFamily="34" charset="0"/>
              </a:rPr>
              <a:t>3.6% </a:t>
            </a:r>
            <a:r>
              <a:rPr lang="el-GR" sz="1000" smtClean="0">
                <a:latin typeface="Verdana" pitchFamily="34" charset="0"/>
              </a:rPr>
              <a:t>-</a:t>
            </a:r>
            <a:r>
              <a:rPr lang="en-GB" sz="1000" smtClean="0">
                <a:latin typeface="Verdana" pitchFamily="34" charset="0"/>
              </a:rPr>
              <a:t> 6.6%) </a:t>
            </a:r>
            <a:r>
              <a:rPr lang="el-GR" sz="1000" smtClean="0">
                <a:latin typeface="Verdana" pitchFamily="34" charset="0"/>
              </a:rPr>
              <a:t> των συμμετεχόντων ασθενών κατά μέσο όρο,  (επιπολασμός στις ομάδες θεραπείας χωρίς την ομάδα του εικονικού φαρμάκου), σε 33 ομάδες θεραπείας, δύο παράγοντες μαζί προκάλεσαν συμπτώματα στο 7,5% (5,8% -9,3%). Αυτή η τιμή είναι σημαντικά χαμηλότερη από την τιμή του 10,4% (δύο φορές το 5,2%) , η οποία αναμενόταν ως επιπρόσθετη επίδραση (</a:t>
            </a:r>
            <a:r>
              <a:rPr lang="en-US" sz="1000" smtClean="0">
                <a:latin typeface="Verdana" pitchFamily="34" charset="0"/>
              </a:rPr>
              <a:t>P</a:t>
            </a:r>
            <a:r>
              <a:rPr lang="el-GR" sz="1000" smtClean="0">
                <a:latin typeface="Verdana" pitchFamily="34" charset="0"/>
              </a:rPr>
              <a:t>=0,03). Συνεπώς, ο ένας παράγοντας δεν ενισχύει τις ανεπιθύμητες ενέργειες του άλλου παράγοντα. </a:t>
            </a:r>
          </a:p>
          <a:p>
            <a:pPr algn="just" eaLnBrk="1" hangingPunct="1"/>
            <a:endParaRPr lang="el-GR" sz="1000" smtClean="0">
              <a:latin typeface="Verdana" pitchFamily="34" charset="0"/>
            </a:endParaRPr>
          </a:p>
          <a:p>
            <a:pPr algn="just" eaLnBrk="1" hangingPunct="1"/>
            <a:r>
              <a:rPr lang="en-GB" sz="1000" smtClean="0">
                <a:latin typeface="Verdana" pitchFamily="34" charset="0"/>
              </a:rPr>
              <a:t>The diagrams summarize the results of a meta-analysis of 354 randomised, double blind, placebo controlled trials of thiazides, Beta-Blockers (BB), ACEIs, Angiotensin II Receptor Blockers (ARBs), and CCBs in fixed dose. They included 40,000 treated patients and 16,000 patients given placebo. Placebo adjusted reductions in SBP and DBP and prevalence of adverse effects, according to dose expressed as a multiple of the standard (recommended) doses of the drugs, were evaluated. Fifty trials compared drugs </a:t>
            </a:r>
            <a:r>
              <a:rPr lang="en-GB" sz="1000" b="1" smtClean="0">
                <a:latin typeface="Verdana" pitchFamily="34" charset="0"/>
              </a:rPr>
              <a:t>belonging to</a:t>
            </a:r>
            <a:r>
              <a:rPr lang="en-GB" sz="1000" smtClean="0">
                <a:latin typeface="Verdana" pitchFamily="34" charset="0"/>
              </a:rPr>
              <a:t> two categories, separately and together, and 33 over 50 reported adverse effects. Compared with the 66 trial arms in which single drugs caused symptoms in 5.2% (3.6% to 6.6%) of participants on average (prevalence in treated group minus placebo), in the 33 trial arms, two drugs together caused symptoms in 7.5% (5.8% to 9.3%). This value is significantly lower than the value of 10.4% (twice 5.2%) expected with an additive effect (P=0.03). Therefore, one drug does not potentiate the adverse effects of another.</a:t>
            </a:r>
          </a:p>
          <a:p>
            <a:pPr algn="just" eaLnBrk="1" hangingPunct="1"/>
            <a:endParaRPr lang="en-GB" sz="1000" smtClean="0">
              <a:latin typeface="Verdana" pitchFamily="34" charset="0"/>
            </a:endParaRPr>
          </a:p>
          <a:p>
            <a:pPr algn="just" eaLnBrk="1" hangingPunct="1"/>
            <a:r>
              <a:rPr lang="it-IT" sz="900" smtClean="0">
                <a:latin typeface="Verdana" pitchFamily="34" charset="0"/>
              </a:rPr>
              <a:t>Law MR, Wald NJ, Morris JK, Jordan RE. Value of low dose combination treatment with blood pressure lowering drugs: analysis of 354 randomised trials.             BMJ. 2003;326(7404):1427. </a:t>
            </a:r>
            <a:endParaRPr lang="en-GB" sz="900" smtClean="0">
              <a:latin typeface="Verdana" pitchFamily="34" charset="0"/>
            </a:endParaRPr>
          </a:p>
          <a:p>
            <a:pPr algn="just" eaLnBrk="1" hangingPunct="1"/>
            <a:endParaRPr lang="en-GB" sz="900" smtClean="0">
              <a:latin typeface="Verdan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96259"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CAB51540-B707-427D-8AAD-278B1BCD1E92}" type="slidenum">
              <a:rPr lang="el-GR" b="1" smtClean="0">
                <a:solidFill>
                  <a:srgbClr val="FFFFFF"/>
                </a:solidFill>
                <a:latin typeface="Arial" pitchFamily="34" charset="0"/>
                <a:cs typeface="Arial" pitchFamily="34" charset="0"/>
              </a:rPr>
              <a:pPr eaLnBrk="0" fontAlgn="base" hangingPunct="0">
                <a:spcBef>
                  <a:spcPct val="0"/>
                </a:spcBef>
                <a:spcAft>
                  <a:spcPct val="0"/>
                </a:spcAft>
              </a:pPr>
              <a:t>7</a:t>
            </a:fld>
            <a:endParaRPr lang="el-GR" b="1" smtClean="0">
              <a:solidFill>
                <a:srgbClr val="FFFFFF"/>
              </a:solidFill>
              <a:latin typeface="Arial" pitchFamily="34" charset="0"/>
              <a:cs typeface="Arial" pitchFamily="34" charset="0"/>
            </a:endParaRPr>
          </a:p>
        </p:txBody>
      </p:sp>
      <p:sp>
        <p:nvSpPr>
          <p:cNvPr id="97283" name="Rectangle 2"/>
          <p:cNvSpPr>
            <a:spLocks noGrp="1" noRot="1" noChangeAspect="1" noChangeArrowheads="1" noTextEdit="1"/>
          </p:cNvSpPr>
          <p:nvPr>
            <p:ph type="sldImg"/>
          </p:nvPr>
        </p:nvSpPr>
        <p:spPr bwMode="auto">
          <a:xfrm>
            <a:off x="860425" y="687388"/>
            <a:ext cx="5138738" cy="3427412"/>
          </a:xfrm>
          <a:solidFill>
            <a:srgbClr val="FFFFFF"/>
          </a:solidFill>
          <a:ln>
            <a:solidFill>
              <a:srgbClr val="000000"/>
            </a:solidFill>
            <a:miter lim="800000"/>
            <a:headEnd/>
            <a:tailEnd/>
          </a:ln>
        </p:spPr>
      </p:sp>
      <p:sp>
        <p:nvSpPr>
          <p:cNvPr id="97284" name="Rectangle 3"/>
          <p:cNvSpPr>
            <a:spLocks noGrp="1" noChangeArrowheads="1"/>
          </p:cNvSpPr>
          <p:nvPr>
            <p:ph type="body" idx="1"/>
          </p:nvPr>
        </p:nvSpPr>
        <p:spPr bwMode="auto">
          <a:xfrm>
            <a:off x="914400" y="4343400"/>
            <a:ext cx="5029200" cy="4113213"/>
          </a:xfrm>
          <a:solidFill>
            <a:srgbClr val="FFFFFF"/>
          </a:solidFill>
          <a:ln>
            <a:solidFill>
              <a:srgbClr val="000000"/>
            </a:solidFill>
            <a:miter lim="800000"/>
            <a:headEnd/>
            <a:tailEnd/>
          </a:ln>
        </p:spPr>
        <p:txBody>
          <a:bodyPr wrap="square" lIns="86393" tIns="43196" rIns="86393" bIns="43196" numCol="1" anchor="t" anchorCtr="0" compatLnSpc="1">
            <a:prstTxWarp prst="textNoShape">
              <a:avLst/>
            </a:prstTxWarp>
          </a:bodyPr>
          <a:lstStyle/>
          <a:p>
            <a:r>
              <a:rPr lang="en-US" smtClean="0"/>
              <a:t>When pooled, the outcomes data indicate that patients who were controlled, regardless of treatment regimen, had significantly better outcomes than those whose blood pressure was not controlled at 6 months.</a:t>
            </a:r>
            <a:r>
              <a:rPr lang="en-US" baseline="30000" smtClean="0"/>
              <a:t>1</a:t>
            </a:r>
            <a:r>
              <a:rPr lang="en-US" smtClean="0"/>
              <a:t> </a:t>
            </a:r>
          </a:p>
          <a:p>
            <a:r>
              <a:rPr lang="en-US" smtClean="0"/>
              <a:t>Early blood pressure control was a powerful determinant of almost all endpoints (except myocardial infarction).</a:t>
            </a:r>
            <a:r>
              <a:rPr lang="en-US" baseline="30000" smtClean="0"/>
              <a:t>1</a:t>
            </a:r>
            <a:r>
              <a:rPr lang="en-US" smtClean="0"/>
              <a:t> </a:t>
            </a:r>
          </a:p>
          <a:p>
            <a:endParaRPr lang="en-US" smtClean="0"/>
          </a:p>
          <a:p>
            <a:pPr>
              <a:spcBef>
                <a:spcPct val="0"/>
              </a:spcBef>
            </a:pPr>
            <a:r>
              <a:rPr lang="en-US" smtClean="0"/>
              <a:t>1. Weber MA et al.  Blood pressure dependent and independent effects of antihypertensive treatment on clinical values in the VALUE trial. </a:t>
            </a:r>
            <a:r>
              <a:rPr lang="en-US" i="1" smtClean="0"/>
              <a:t>Lancet. </a:t>
            </a:r>
            <a:r>
              <a:rPr lang="en-US" smtClean="0"/>
              <a:t>2004;363:2047-49.</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9830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l-GR" smtClean="0"/>
          </a:p>
        </p:txBody>
      </p:sp>
      <p:sp>
        <p:nvSpPr>
          <p:cNvPr id="9830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31728D-9F83-438F-9C2F-81180BF4F6A7}" type="slidenum">
              <a:rPr lang="el-GR" smtClean="0">
                <a:solidFill>
                  <a:srgbClr val="000000"/>
                </a:solidFill>
                <a:latin typeface="Arial" pitchFamily="34" charset="0"/>
                <a:cs typeface="Arial" pitchFamily="34" charset="0"/>
              </a:rPr>
              <a:pPr fontAlgn="base">
                <a:spcBef>
                  <a:spcPct val="0"/>
                </a:spcBef>
                <a:spcAft>
                  <a:spcPct val="0"/>
                </a:spcAft>
              </a:pPr>
              <a:t>8</a:t>
            </a:fld>
            <a:endParaRPr lang="el-GR" smtClean="0">
              <a:solidFill>
                <a:srgbClr val="000000"/>
              </a:solidFill>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01379"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32FC86D9-25B7-4359-ADDA-4C0147305F70}" type="slidenum">
              <a:rPr lang="el-GR">
                <a:solidFill>
                  <a:prstClr val="black"/>
                </a:solidFill>
                <a:latin typeface="Arial" pitchFamily="34" charset="0"/>
              </a:rPr>
              <a:pPr>
                <a:defRPr/>
              </a:pPr>
              <a:t>9</a:t>
            </a:fld>
            <a:endParaRPr lang="el-GR">
              <a:solidFill>
                <a:prstClr val="black"/>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0240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l-GR" smtClean="0"/>
          </a:p>
        </p:txBody>
      </p:sp>
      <p:sp>
        <p:nvSpPr>
          <p:cNvPr id="10240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D2AAE6-6CFE-469C-B5A1-7F61CB1F37FA}" type="slidenum">
              <a:rPr lang="el-GR" smtClean="0">
                <a:solidFill>
                  <a:srgbClr val="000000"/>
                </a:solidFill>
                <a:latin typeface="Arial" pitchFamily="34" charset="0"/>
                <a:cs typeface="Arial" pitchFamily="34" charset="0"/>
              </a:rPr>
              <a:pPr fontAlgn="base">
                <a:spcBef>
                  <a:spcPct val="0"/>
                </a:spcBef>
                <a:spcAft>
                  <a:spcPct val="0"/>
                </a:spcAft>
              </a:pPr>
              <a:t>10</a:t>
            </a:fld>
            <a:endParaRPr lang="el-GR" smtClean="0">
              <a:solidFill>
                <a:srgbClr val="000000"/>
              </a:solidFill>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71525" y="2130702"/>
            <a:ext cx="874395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E83A48E9-53CD-4B24-82E1-D22A5AC758E9}"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90E6A032-156E-47DE-BFF1-95208C21E798}" type="slidenum">
              <a:rPr lang="el-GR"/>
              <a:pPr>
                <a:defRPr/>
              </a:pPr>
              <a:t>‹#›</a:t>
            </a:fld>
            <a:endParaRPr lang="el-G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016324" y="4800600"/>
            <a:ext cx="61722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016324" y="612775"/>
            <a:ext cx="6172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b="0">
                <a:ea typeface="ＭＳ Ｐゴシック" pitchFamily="34" charset="-128"/>
                <a:cs typeface="Arial" charset="0"/>
              </a:defRPr>
            </a:lvl1pPr>
          </a:lstStyle>
          <a:p>
            <a:pPr>
              <a:defRPr/>
            </a:pPr>
            <a:fld id="{FC999B3C-E02E-46F2-A6A7-74E9012A4C20}" type="datetimeFigureOut">
              <a:rPr lang="el-GR"/>
              <a:pPr>
                <a:defRPr/>
              </a:pPr>
              <a:t>10/12/2014</a:t>
            </a:fld>
            <a:endParaRPr lang="el-GR"/>
          </a:p>
        </p:txBody>
      </p:sp>
      <p:sp>
        <p:nvSpPr>
          <p:cNvPr id="6" name="4 - Θέση υποσέλιδου"/>
          <p:cNvSpPr>
            <a:spLocks noGrp="1"/>
          </p:cNvSpPr>
          <p:nvPr>
            <p:ph type="ftr" sz="quarter" idx="11"/>
          </p:nvPr>
        </p:nvSpPr>
        <p:spPr/>
        <p:txBody>
          <a:bodyPr/>
          <a:lstStyle>
            <a:lvl1pPr>
              <a:defRPr b="0">
                <a:ea typeface="ＭＳ Ｐゴシック" pitchFamily="34" charset="-128"/>
                <a:cs typeface="Arial" charset="0"/>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b="0">
                <a:ea typeface="ＭＳ Ｐゴシック" pitchFamily="34" charset="-128"/>
                <a:cs typeface="Arial" charset="0"/>
              </a:defRPr>
            </a:lvl1pPr>
          </a:lstStyle>
          <a:p>
            <a:pPr>
              <a:defRPr/>
            </a:pPr>
            <a:fld id="{C86C99DF-9155-4933-BDE3-B5561115658C}" type="slidenum">
              <a:rPr lang="el-GR"/>
              <a:pPr>
                <a:defRPr/>
              </a:pPr>
              <a:t>‹#›</a:t>
            </a:fld>
            <a:endParaRPr lang="el-G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b="0">
                <a:ea typeface="ＭＳ Ｐゴシック" pitchFamily="34" charset="-128"/>
                <a:cs typeface="Arial" charset="0"/>
              </a:defRPr>
            </a:lvl1pPr>
          </a:lstStyle>
          <a:p>
            <a:pPr>
              <a:defRPr/>
            </a:pPr>
            <a:fld id="{2DE151CB-789D-491A-9D42-E3F9DEB538E9}" type="datetimeFigureOut">
              <a:rPr lang="el-GR"/>
              <a:pPr>
                <a:defRPr/>
              </a:pPr>
              <a:t>10/12/2014</a:t>
            </a:fld>
            <a:endParaRPr lang="el-GR"/>
          </a:p>
        </p:txBody>
      </p:sp>
      <p:sp>
        <p:nvSpPr>
          <p:cNvPr id="5" name="4 - Θέση υποσέλιδου"/>
          <p:cNvSpPr>
            <a:spLocks noGrp="1"/>
          </p:cNvSpPr>
          <p:nvPr>
            <p:ph type="ftr" sz="quarter" idx="11"/>
          </p:nvPr>
        </p:nvSpPr>
        <p:spPr/>
        <p:txBody>
          <a:bodyPr/>
          <a:lstStyle>
            <a:lvl1pPr>
              <a:defRPr b="0">
                <a:ea typeface="ＭＳ Ｐゴシック" pitchFamily="34" charset="-128"/>
                <a:cs typeface="Arial"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b="0">
                <a:ea typeface="ＭＳ Ｐゴシック" pitchFamily="34" charset="-128"/>
                <a:cs typeface="Arial" charset="0"/>
              </a:defRPr>
            </a:lvl1pPr>
          </a:lstStyle>
          <a:p>
            <a:pPr>
              <a:defRPr/>
            </a:pPr>
            <a:fld id="{E9D701C0-1144-4C94-AA72-2B22DDEA98D0}" type="slidenum">
              <a:rPr lang="el-GR"/>
              <a:pPr>
                <a:defRPr/>
              </a:pPr>
              <a:t>‹#›</a:t>
            </a:fld>
            <a:endParaRPr lang="el-G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458075" y="274965"/>
            <a:ext cx="2314575"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514350" y="274965"/>
            <a:ext cx="6772275"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b="0">
                <a:ea typeface="ＭＳ Ｐゴシック" pitchFamily="34" charset="-128"/>
                <a:cs typeface="Arial" charset="0"/>
              </a:defRPr>
            </a:lvl1pPr>
          </a:lstStyle>
          <a:p>
            <a:pPr>
              <a:defRPr/>
            </a:pPr>
            <a:fld id="{42E6F859-A177-4E76-8AD9-F370A683277C}" type="datetimeFigureOut">
              <a:rPr lang="el-GR"/>
              <a:pPr>
                <a:defRPr/>
              </a:pPr>
              <a:t>10/12/2014</a:t>
            </a:fld>
            <a:endParaRPr lang="el-GR"/>
          </a:p>
        </p:txBody>
      </p:sp>
      <p:sp>
        <p:nvSpPr>
          <p:cNvPr id="5" name="4 - Θέση υποσέλιδου"/>
          <p:cNvSpPr>
            <a:spLocks noGrp="1"/>
          </p:cNvSpPr>
          <p:nvPr>
            <p:ph type="ftr" sz="quarter" idx="11"/>
          </p:nvPr>
        </p:nvSpPr>
        <p:spPr/>
        <p:txBody>
          <a:bodyPr/>
          <a:lstStyle>
            <a:lvl1pPr>
              <a:defRPr b="0">
                <a:ea typeface="ＭＳ Ｐゴシック" pitchFamily="34" charset="-128"/>
                <a:cs typeface="Arial"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b="0">
                <a:ea typeface="ＭＳ Ｐゴシック" pitchFamily="34" charset="-128"/>
                <a:cs typeface="Arial" charset="0"/>
              </a:defRPr>
            </a:lvl1pPr>
          </a:lstStyle>
          <a:p>
            <a:pPr>
              <a:defRPr/>
            </a:pPr>
            <a:fld id="{F8D0652B-B9BE-475C-B626-3523272FAF99}"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329487" y="609600"/>
            <a:ext cx="2185988" cy="54864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771527" y="609600"/>
            <a:ext cx="6386513" cy="54864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B8A3BB91-A04E-4B26-9CD9-D58A18DCBBBA}"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 Box 4"/>
          <p:cNvSpPr txBox="1">
            <a:spLocks noChangeArrowheads="1"/>
          </p:cNvSpPr>
          <p:nvPr userDrawn="1"/>
        </p:nvSpPr>
        <p:spPr bwMode="auto">
          <a:xfrm>
            <a:off x="6965950" y="6565900"/>
            <a:ext cx="2927350" cy="307975"/>
          </a:xfrm>
          <a:prstGeom prst="rect">
            <a:avLst/>
          </a:prstGeom>
          <a:noFill/>
          <a:ln>
            <a:noFill/>
          </a:ln>
          <a:extLst>
            <a:ext uri="{909E8E84-426E-40DD-AFC4-6F175D3DCCD1}"/>
            <a:ext uri="{91240B29-F687-4F45-9708-019B960494DF}"/>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1400" b="1" smtClean="0">
                <a:solidFill>
                  <a:srgbClr val="FFCC00"/>
                </a:solidFill>
              </a:rPr>
              <a:t>Updated slide kit, February 2006</a:t>
            </a:r>
          </a:p>
        </p:txBody>
      </p:sp>
      <p:sp>
        <p:nvSpPr>
          <p:cNvPr id="5" name="Text Box 5"/>
          <p:cNvSpPr txBox="1">
            <a:spLocks noChangeArrowheads="1"/>
          </p:cNvSpPr>
          <p:nvPr userDrawn="1"/>
        </p:nvSpPr>
        <p:spPr bwMode="auto">
          <a:xfrm>
            <a:off x="9837738" y="0"/>
            <a:ext cx="403225" cy="307975"/>
          </a:xfrm>
          <a:prstGeom prst="rect">
            <a:avLst/>
          </a:prstGeom>
          <a:noFill/>
          <a:ln>
            <a:noFill/>
          </a:ln>
          <a:extLst>
            <a:ext uri="{909E8E84-426E-40DD-AFC4-6F175D3DCCD1}"/>
            <a:ext uri="{91240B29-F687-4F45-9708-019B960494DF}"/>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fld id="{BEA4B818-BEC0-46C7-97C1-83336615E996}" type="slidenum">
              <a:rPr lang="en-GB" sz="1400" smtClean="0">
                <a:solidFill>
                  <a:srgbClr val="FFFFFF"/>
                </a:solidFill>
              </a:rPr>
              <a:pPr algn="ctr" eaLnBrk="1" hangingPunct="1">
                <a:defRPr/>
              </a:pPr>
              <a:t>‹#›</a:t>
            </a:fld>
            <a:endParaRPr lang="en-GB" sz="1400" smtClean="0">
              <a:solidFill>
                <a:srgbClr val="FFFFFF"/>
              </a:solidFill>
            </a:endParaRPr>
          </a:p>
        </p:txBody>
      </p:sp>
      <p:sp>
        <p:nvSpPr>
          <p:cNvPr id="381954" name="Rectangle 2"/>
          <p:cNvSpPr>
            <a:spLocks noGrp="1" noChangeArrowheads="1"/>
          </p:cNvSpPr>
          <p:nvPr>
            <p:ph type="ctrTitle"/>
          </p:nvPr>
        </p:nvSpPr>
        <p:spPr>
          <a:xfrm>
            <a:off x="428625" y="1868488"/>
            <a:ext cx="9429750" cy="1524000"/>
          </a:xfrm>
        </p:spPr>
        <p:txBody>
          <a:bodyPr/>
          <a:lstStyle>
            <a:lvl1pPr algn="ctr">
              <a:defRPr/>
            </a:lvl1pPr>
          </a:lstStyle>
          <a:p>
            <a:r>
              <a:rPr lang="en-GB"/>
              <a:t>Click to edit Master title style</a:t>
            </a:r>
          </a:p>
        </p:txBody>
      </p:sp>
      <p:sp>
        <p:nvSpPr>
          <p:cNvPr id="381955" name="Rectangle 3"/>
          <p:cNvSpPr>
            <a:spLocks noGrp="1" noChangeArrowheads="1"/>
          </p:cNvSpPr>
          <p:nvPr>
            <p:ph type="subTitle" idx="1"/>
          </p:nvPr>
        </p:nvSpPr>
        <p:spPr>
          <a:xfrm>
            <a:off x="428625" y="3706813"/>
            <a:ext cx="9429750" cy="1752600"/>
          </a:xfrm>
        </p:spPr>
        <p:txBody>
          <a:bodyPr/>
          <a:lstStyle>
            <a:lvl1pPr algn="ctr">
              <a:defRPr sz="1800" b="0"/>
            </a:lvl1pPr>
          </a:lstStyle>
          <a:p>
            <a:r>
              <a:rPr lang="en-GB"/>
              <a:t>Click to edit Master subtitle style</a:t>
            </a:r>
          </a:p>
        </p:txBody>
      </p:sp>
    </p:spTree>
  </p:cSld>
  <p:clrMapOvr>
    <a:overrideClrMapping bg1="dk2" tx1="lt1" bg2="dk1"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812800" y="4407022"/>
            <a:ext cx="874395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28693" y="1619250"/>
            <a:ext cx="4638675"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219710" y="1619250"/>
            <a:ext cx="4638675"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0" y="274638"/>
            <a:ext cx="92583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5" y="273050"/>
            <a:ext cx="3384550"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022725" y="273172"/>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14355"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59DF8D14-905B-4178-B471-B9F8EA94F63B}" type="slidenum">
              <a:rPr lang="el-GR"/>
              <a:pPr>
                <a:defRP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016125" y="4800600"/>
            <a:ext cx="61722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500938" y="252535"/>
            <a:ext cx="2357438" cy="6046787"/>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28625" y="252535"/>
            <a:ext cx="6919913" cy="6046787"/>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771525" y="2203450"/>
            <a:ext cx="8743950" cy="768350"/>
          </a:xfrm>
        </p:spPr>
        <p:txBody>
          <a:bodyPr anchor="ctr"/>
          <a:lstStyle>
            <a:lvl1pPr algn="ctr">
              <a:defRPr sz="3600"/>
            </a:lvl1pPr>
          </a:lstStyle>
          <a:p>
            <a:r>
              <a:rPr lang="en-US"/>
              <a:t>Click to edit Master title style</a:t>
            </a:r>
          </a:p>
        </p:txBody>
      </p:sp>
      <p:sp>
        <p:nvSpPr>
          <p:cNvPr id="11267" name="Rectangle 3"/>
          <p:cNvSpPr>
            <a:spLocks noGrp="1" noChangeArrowheads="1"/>
          </p:cNvSpPr>
          <p:nvPr>
            <p:ph type="subTitle" idx="1"/>
          </p:nvPr>
        </p:nvSpPr>
        <p:spPr>
          <a:xfrm>
            <a:off x="1543050" y="3886200"/>
            <a:ext cx="7200900" cy="1752600"/>
          </a:xfrm>
        </p:spPr>
        <p:txBody>
          <a:bodyPr/>
          <a:lstStyle>
            <a:lvl1pPr marL="0" indent="0" algn="ctr">
              <a:buFont typeface="Wingdings" pitchFamily="2" charset="2"/>
              <a:buNone/>
              <a:defRPr sz="2400"/>
            </a:lvl1pPr>
          </a:lstStyle>
          <a:p>
            <a:r>
              <a:rPr lang="en-US"/>
              <a:t>Click to edit Master subtitle style</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812800" y="4406984"/>
            <a:ext cx="874395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42906" y="1371600"/>
            <a:ext cx="4681538"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176838" y="1371600"/>
            <a:ext cx="4681537"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0" y="274638"/>
            <a:ext cx="92583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812602" y="4407177"/>
            <a:ext cx="874395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65396BC7-7167-47C7-AFFC-605F36FCA26E}" type="slidenum">
              <a:rPr lang="el-GR"/>
              <a:pPr>
                <a:defRPr/>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5" y="273050"/>
            <a:ext cx="3384550" cy="1162050"/>
          </a:xfrm>
        </p:spPr>
        <p:txBody>
          <a:bodyPr/>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022725" y="273118"/>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14355"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016125" y="4800600"/>
            <a:ext cx="6172200" cy="566738"/>
          </a:xfrm>
        </p:spPr>
        <p:txBody>
          <a:bodyPr/>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480300" y="214379"/>
            <a:ext cx="2378075" cy="6262687"/>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342905" y="214379"/>
            <a:ext cx="6985000" cy="6262687"/>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cSld name="Τίτλος και Γράφη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771525" y="609600"/>
            <a:ext cx="8743950" cy="1143000"/>
          </a:xfrm>
        </p:spPr>
        <p:txBody>
          <a:bodyPr/>
          <a:lstStyle/>
          <a:p>
            <a:r>
              <a:rPr lang="el-GR" smtClean="0"/>
              <a:t>Kλικ για επεξεργασία του τίτλου</a:t>
            </a:r>
            <a:endParaRPr lang="el-GR"/>
          </a:p>
        </p:txBody>
      </p:sp>
      <p:sp>
        <p:nvSpPr>
          <p:cNvPr id="3" name="2 - Θέση γραφήματος"/>
          <p:cNvSpPr>
            <a:spLocks noGrp="1"/>
          </p:cNvSpPr>
          <p:nvPr>
            <p:ph type="chart" idx="1"/>
          </p:nvPr>
        </p:nvSpPr>
        <p:spPr>
          <a:xfrm>
            <a:off x="771525" y="1981200"/>
            <a:ext cx="8743950" cy="4114800"/>
          </a:xfrm>
        </p:spPr>
        <p:txBody>
          <a:bodyPr/>
          <a:lstStyle/>
          <a:p>
            <a:pPr lvl="0"/>
            <a:endParaRPr lang="el-GR" noProof="0" smtClean="0"/>
          </a:p>
        </p:txBody>
      </p:sp>
      <p:sp>
        <p:nvSpPr>
          <p:cNvPr id="4" name="Rectangle 4"/>
          <p:cNvSpPr>
            <a:spLocks noGrp="1" noChangeArrowheads="1"/>
          </p:cNvSpPr>
          <p:nvPr>
            <p:ph type="dt" sz="half" idx="10"/>
          </p:nvPr>
        </p:nvSpPr>
        <p:spPr>
          <a:xfrm>
            <a:off x="771525" y="6248400"/>
            <a:ext cx="2143125" cy="457200"/>
          </a:xfrm>
          <a:prstGeom prst="rect">
            <a:avLst/>
          </a:prstGeom>
        </p:spPr>
        <p:txBody>
          <a:bodyPr/>
          <a:lstStyle>
            <a:lvl1pPr>
              <a:defRPr>
                <a:latin typeface="Arial" charset="0"/>
                <a:cs typeface="Arial" charset="0"/>
              </a:defRPr>
            </a:lvl1pPr>
          </a:lstStyle>
          <a:p>
            <a:pPr>
              <a:defRPr/>
            </a:pPr>
            <a:endParaRPr lang="es-ES"/>
          </a:p>
        </p:txBody>
      </p:sp>
      <p:sp>
        <p:nvSpPr>
          <p:cNvPr id="5" name="Rectangle 5"/>
          <p:cNvSpPr>
            <a:spLocks noGrp="1" noChangeArrowheads="1"/>
          </p:cNvSpPr>
          <p:nvPr>
            <p:ph type="ftr" sz="quarter" idx="11"/>
          </p:nvPr>
        </p:nvSpPr>
        <p:spPr>
          <a:xfrm>
            <a:off x="3514725" y="6248400"/>
            <a:ext cx="3257550" cy="457200"/>
          </a:xfrm>
          <a:prstGeom prst="rect">
            <a:avLst/>
          </a:prstGeom>
        </p:spPr>
        <p:txBody>
          <a:bodyPr/>
          <a:lstStyle>
            <a:lvl1pPr>
              <a:defRPr>
                <a:latin typeface="Arial" charset="0"/>
                <a:cs typeface="Arial" charset="0"/>
              </a:defRPr>
            </a:lvl1pPr>
          </a:lstStyle>
          <a:p>
            <a:pPr>
              <a:defRPr/>
            </a:pPr>
            <a:endParaRPr lang="es-ES"/>
          </a:p>
        </p:txBody>
      </p:sp>
      <p:sp>
        <p:nvSpPr>
          <p:cNvPr id="6" name="Rectangle 6"/>
          <p:cNvSpPr>
            <a:spLocks noGrp="1" noChangeArrowheads="1"/>
          </p:cNvSpPr>
          <p:nvPr>
            <p:ph type="sldNum" sz="quarter" idx="12"/>
          </p:nvPr>
        </p:nvSpPr>
        <p:spPr>
          <a:xfrm>
            <a:off x="7372350" y="6248400"/>
            <a:ext cx="2143125" cy="457200"/>
          </a:xfrm>
          <a:prstGeom prst="rect">
            <a:avLst/>
          </a:prstGeom>
        </p:spPr>
        <p:txBody>
          <a:bodyPr/>
          <a:lstStyle>
            <a:lvl1pPr>
              <a:defRPr>
                <a:latin typeface="Arial" charset="0"/>
                <a:cs typeface="Arial" charset="0"/>
              </a:defRPr>
            </a:lvl1pPr>
          </a:lstStyle>
          <a:p>
            <a:pPr>
              <a:defRPr/>
            </a:pPr>
            <a:fld id="{D782010E-63E2-4BC8-8795-C35D064AFCCF}" type="slidenum">
              <a:rPr lang="es-ES"/>
              <a:pPr>
                <a:defRPr/>
              </a:pPr>
              <a:t>‹#›</a:t>
            </a:fld>
            <a:endParaRPr lang="es-E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71525" y="2130482"/>
            <a:ext cx="874395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F4D74ED3-3B17-4557-9714-455E78DE5079}" type="slidenum">
              <a:rPr lang="el-GR"/>
              <a:pPr>
                <a:defRPr/>
              </a:pPr>
              <a:t>‹#›</a:t>
            </a:fld>
            <a:endParaRPr lang="el-G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F7E15F13-0901-492C-B15A-4E5970DD675E}" type="slidenum">
              <a:rPr lang="el-GR"/>
              <a:pPr>
                <a:defRPr/>
              </a:pPr>
              <a:t>‹#›</a:t>
            </a:fld>
            <a:endParaRPr lang="el-G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812602" y="4406957"/>
            <a:ext cx="874395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2C3C3372-BA45-4F72-8525-7E98F19675DC}" type="slidenum">
              <a:rPr lang="el-GR"/>
              <a:pPr>
                <a:defRPr/>
              </a:pPr>
              <a:t>‹#›</a:t>
            </a:fld>
            <a:endParaRPr lang="el-G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0B2D3899-F214-40E0-B58C-20CD56D30185}" type="slidenum">
              <a:rPr lang="el-GR"/>
              <a:pPr>
                <a:defRPr/>
              </a:pPr>
              <a:t>‹#›</a:t>
            </a:fld>
            <a:endParaRPr lang="el-G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0" y="274638"/>
            <a:ext cx="92583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225685"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225685"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7B157F82-B5B7-4CD1-B6D7-12D6DDA5A5AD}"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88FFDCC1-48C4-41FA-9214-293426EC2149}" type="slidenum">
              <a:rPr lang="el-GR"/>
              <a:pPr>
                <a:defRPr/>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21E2F99E-F398-451A-A1C7-0B41E996D73B}" type="slidenum">
              <a:rPr lang="el-GR"/>
              <a:pPr>
                <a:defRPr/>
              </a:pPr>
              <a:t>‹#›</a:t>
            </a:fld>
            <a:endParaRPr lang="el-G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CBECDB4D-3E63-46DF-B77F-E18EADE23183}" type="slidenum">
              <a:rPr lang="el-GR"/>
              <a:pPr>
                <a:defRPr/>
              </a:pPr>
              <a:t>‹#›</a:t>
            </a:fld>
            <a:endParaRPr lang="el-G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5" y="273050"/>
            <a:ext cx="3384352"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021931" y="273107"/>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54080D6D-52EA-44BE-9731-E16297AB6BD9}" type="slidenum">
              <a:rPr lang="el-GR"/>
              <a:pPr>
                <a:defRPr/>
              </a:pPr>
              <a:t>‹#›</a:t>
            </a:fld>
            <a:endParaRPr lang="el-G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016324" y="4800600"/>
            <a:ext cx="61722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BE66196A-2C0E-430E-82A9-2400E40E5415}" type="slidenum">
              <a:rPr lang="el-GR"/>
              <a:pPr>
                <a:defRPr/>
              </a:pPr>
              <a:t>‹#›</a:t>
            </a:fld>
            <a:endParaRPr lang="el-G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72B54403-636F-4295-AD57-1A4FE4CB3DA4}" type="slidenum">
              <a:rPr lang="el-GR"/>
              <a:pPr>
                <a:defRPr/>
              </a:pPr>
              <a:t>‹#›</a:t>
            </a:fld>
            <a:endParaRPr lang="el-G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329487" y="609600"/>
            <a:ext cx="2185988" cy="54864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771527" y="609600"/>
            <a:ext cx="6386513" cy="54864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F5FAA84E-7E28-45CA-9513-1F7B6F728BA4}" type="slidenum">
              <a:rPr lang="el-GR"/>
              <a:pPr>
                <a:defRPr/>
              </a:pPr>
              <a:t>‹#›</a:t>
            </a:fld>
            <a:endParaRPr lang="el-G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Τίτλος και Γράφη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771525" y="609600"/>
            <a:ext cx="8743950" cy="1143000"/>
          </a:xfrm>
        </p:spPr>
        <p:txBody>
          <a:bodyPr/>
          <a:lstStyle/>
          <a:p>
            <a:r>
              <a:rPr lang="el-GR" smtClean="0"/>
              <a:t>Kλικ για επεξεργασία του τίτλου</a:t>
            </a:r>
            <a:endParaRPr lang="el-GR"/>
          </a:p>
        </p:txBody>
      </p:sp>
      <p:sp>
        <p:nvSpPr>
          <p:cNvPr id="3" name="2 - Θέση γραφήματος"/>
          <p:cNvSpPr>
            <a:spLocks noGrp="1"/>
          </p:cNvSpPr>
          <p:nvPr>
            <p:ph type="chart" idx="1"/>
          </p:nvPr>
        </p:nvSpPr>
        <p:spPr>
          <a:xfrm>
            <a:off x="771525" y="1981200"/>
            <a:ext cx="8743950" cy="4114800"/>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A86353B1-203D-4558-A497-AA9E280CF6FF}" type="slidenum">
              <a:rPr lang="el-GR"/>
              <a:pPr>
                <a:defRPr/>
              </a:pPr>
              <a:t>‹#›</a:t>
            </a:fld>
            <a:endParaRPr lang="el-G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71525" y="609600"/>
            <a:ext cx="874395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771525" y="1981200"/>
            <a:ext cx="8743950" cy="4114800"/>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7D494039-D6BD-4074-8B01-0940EB0407DA}" type="slidenum">
              <a:rPr lang="el-GR"/>
              <a:pPr>
                <a:defRPr/>
              </a:pPr>
              <a:t>‹#›</a:t>
            </a:fld>
            <a:endParaRPr lang="el-G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71525" y="2130556"/>
            <a:ext cx="874395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D8F5159A-1BA3-4D62-A788-7CD94FA9B312}" type="slidenum">
              <a:rPr lang="el-GR"/>
              <a:pPr>
                <a:defRPr/>
              </a:pPr>
              <a:t>‹#›</a:t>
            </a:fld>
            <a:endParaRPr lang="el-G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2CD8E779-3FE4-437F-ACC9-350E6740DE0F}"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0" y="274638"/>
            <a:ext cx="92583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225809"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225809"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8AB1DA69-FC10-447A-BB99-F8246A5E21FD}" type="slidenum">
              <a:rPr lang="el-GR"/>
              <a:pPr>
                <a:defRPr/>
              </a:pPr>
              <a:t>‹#›</a:t>
            </a:fld>
            <a:endParaRPr 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812602" y="4407031"/>
            <a:ext cx="874395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3B35C0C3-74A4-4B30-ABB3-4B9C064F7ED9}" type="slidenum">
              <a:rPr lang="el-GR"/>
              <a:pPr>
                <a:defRPr/>
              </a:pPr>
              <a:t>‹#›</a:t>
            </a:fld>
            <a:endParaRPr lang="el-G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AE5AF8F8-2EBA-46C7-8E27-26C2F489581E}" type="slidenum">
              <a:rPr lang="el-GR"/>
              <a:pPr>
                <a:defRPr/>
              </a:pPr>
              <a:t>‹#›</a:t>
            </a:fld>
            <a:endParaRPr lang="el-G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0" y="274638"/>
            <a:ext cx="92583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225727"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225727"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6509E11B-4BB9-4AF8-A67A-1D74E98527C2}" type="slidenum">
              <a:rPr lang="el-GR"/>
              <a:pPr>
                <a:defRPr/>
              </a:pPr>
              <a:t>‹#›</a:t>
            </a:fld>
            <a:endParaRPr lang="el-G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59283AA6-F380-401D-A3FC-A57D43486E73}" type="slidenum">
              <a:rPr lang="el-GR"/>
              <a:pPr>
                <a:defRPr/>
              </a:pPr>
              <a:t>‹#›</a:t>
            </a:fld>
            <a:endParaRPr lang="el-G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A827E136-A491-4B3F-AD8C-EF4C06A1E5A0}" type="slidenum">
              <a:rPr lang="el-GR"/>
              <a:pPr>
                <a:defRPr/>
              </a:pPr>
              <a:t>‹#›</a:t>
            </a:fld>
            <a:endParaRPr lang="el-G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5" y="273050"/>
            <a:ext cx="3384352"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021931" y="27318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2F41072F-B8FC-4F19-B6CA-B40A0E1EB673}" type="slidenum">
              <a:rPr lang="el-GR"/>
              <a:pPr>
                <a:defRPr/>
              </a:pPr>
              <a:t>‹#›</a:t>
            </a:fld>
            <a:endParaRPr lang="el-G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016324" y="4800600"/>
            <a:ext cx="61722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A7CCB6CB-4FD8-404A-9078-04B60E42384D}" type="slidenum">
              <a:rPr lang="el-GR"/>
              <a:pPr>
                <a:defRPr/>
              </a:pPr>
              <a:t>‹#›</a:t>
            </a:fld>
            <a:endParaRPr lang="el-G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7787C597-C3D6-4174-9923-F9042EF4C04E}" type="slidenum">
              <a:rPr lang="el-GR"/>
              <a:pPr>
                <a:defRPr/>
              </a:pPr>
              <a:t>‹#›</a:t>
            </a:fld>
            <a:endParaRPr lang="el-G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329487" y="609600"/>
            <a:ext cx="2185988" cy="54864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771527" y="609600"/>
            <a:ext cx="6386513" cy="54864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FD97F90A-0F82-4D74-B7DC-578A18A39AC7}" type="slidenum">
              <a:rPr lang="el-GR"/>
              <a:pPr>
                <a:defRPr/>
              </a:pPr>
              <a:t>‹#›</a:t>
            </a:fld>
            <a:endParaRPr lang="el-G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71525" y="2130444"/>
            <a:ext cx="8743950" cy="646331"/>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543050" y="3886200"/>
            <a:ext cx="7200900" cy="107721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A37DB465-E0D9-43CF-B2BF-4BE4C0DDE4CA}" type="slidenum">
              <a:rPr lang="el-GR"/>
              <a:pPr>
                <a:defRPr/>
              </a:pPr>
              <a:t>‹#›</a:t>
            </a:fld>
            <a:endParaRPr lang="el-G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771525" y="1981201"/>
            <a:ext cx="8743950" cy="3034677"/>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812602" y="4406919"/>
            <a:ext cx="874395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812602" y="2906713"/>
            <a:ext cx="8743950" cy="40011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771525" y="1981201"/>
            <a:ext cx="4286250" cy="28623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229225" y="1981201"/>
            <a:ext cx="4286250" cy="28623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0" y="274656"/>
            <a:ext cx="9258300" cy="646331"/>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14350" y="1535115"/>
            <a:ext cx="4545212"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14350" y="2174875"/>
            <a:ext cx="4545212" cy="21236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225664" y="1535115"/>
            <a:ext cx="4546997"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225664" y="2174875"/>
            <a:ext cx="4546997" cy="21236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5" y="273050"/>
            <a:ext cx="3384352" cy="707886"/>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021931" y="273069"/>
            <a:ext cx="5750719" cy="27761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14355" y="1435101"/>
            <a:ext cx="3384352" cy="5232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016324" y="4800600"/>
            <a:ext cx="6172200" cy="400110"/>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016324" y="612776"/>
            <a:ext cx="61722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2016324" y="5367356"/>
            <a:ext cx="61722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598044" y="1981219"/>
            <a:ext cx="10113538" cy="251777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436780" y="214313"/>
            <a:ext cx="1846659" cy="428466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3183899" y="214313"/>
            <a:ext cx="4358116" cy="428466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45C00136-DFB9-4B54-B594-A64DC401F321}" type="slidenum">
              <a:rPr lang="el-GR"/>
              <a:pPr>
                <a:defRPr/>
              </a:pPr>
              <a:t>‹#›</a:t>
            </a:fld>
            <a:endParaRPr lang="el-G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71525" y="2130432"/>
            <a:ext cx="8743950" cy="646331"/>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543050" y="3886200"/>
            <a:ext cx="7200900" cy="107721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771525" y="1981201"/>
            <a:ext cx="8743950" cy="3034677"/>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812602" y="4406907"/>
            <a:ext cx="874395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812602" y="2906713"/>
            <a:ext cx="8743950" cy="40011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771525" y="1981201"/>
            <a:ext cx="4286250" cy="28623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229225" y="1981201"/>
            <a:ext cx="4286250" cy="28623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0" y="274644"/>
            <a:ext cx="9258300" cy="646331"/>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14350" y="1535115"/>
            <a:ext cx="4545212"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14350" y="2174875"/>
            <a:ext cx="4545212" cy="21236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225657" y="1535115"/>
            <a:ext cx="4546997"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225657" y="2174875"/>
            <a:ext cx="4546997" cy="21236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4" y="273050"/>
            <a:ext cx="3384352" cy="707886"/>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021931" y="273057"/>
            <a:ext cx="5750719" cy="27761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14354" y="1435101"/>
            <a:ext cx="3384352" cy="5232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016324" y="4800600"/>
            <a:ext cx="6172200" cy="400110"/>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016324" y="612776"/>
            <a:ext cx="61722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2016324" y="5367344"/>
            <a:ext cx="61722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598058" y="1981207"/>
            <a:ext cx="10113538" cy="251777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5" y="273050"/>
            <a:ext cx="3384352"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021931" y="273297"/>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5BB5C3CF-8109-42A6-B062-DAA7652F3B10}" type="slidenum">
              <a:rPr lang="el-GR"/>
              <a:pPr>
                <a:defRPr/>
              </a:pPr>
              <a:t>‹#›</a:t>
            </a:fld>
            <a:endParaRPr lang="el-G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436773" y="214313"/>
            <a:ext cx="1846659" cy="428466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3183899" y="214313"/>
            <a:ext cx="4358116" cy="428466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52"/>
            <a:ext cx="874395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a:lvl1pPr>
          </a:lstStyle>
          <a:p>
            <a:pPr>
              <a:defRPr/>
            </a:pPr>
            <a:fld id="{4E301B11-2899-448B-91CC-A33A64D1E3A3}" type="datetimeFigureOut">
              <a:rPr lang="el-GR"/>
              <a:pPr>
                <a:defRPr/>
              </a:pPr>
              <a:t>10/12/2014</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D357EE3C-540D-4903-BB49-8575A316A94F}" type="slidenum">
              <a:rPr lang="el-GR"/>
              <a:pPr>
                <a:defRPr/>
              </a:pPr>
              <a:t>‹#›</a:t>
            </a:fld>
            <a:endParaRPr lang="el-G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fld id="{9FC47CD3-E3AD-4CB7-98F5-7BBCA16C178C}" type="datetimeFigureOut">
              <a:rPr lang="el-GR"/>
              <a:pPr>
                <a:defRPr/>
              </a:pPr>
              <a:t>10/12/2014</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02854C88-D418-4D0F-80B2-9D6D4F2DED36}" type="slidenum">
              <a:rPr lang="el-GR"/>
              <a:pPr>
                <a:defRPr/>
              </a:pPr>
              <a:t>‹#›</a:t>
            </a:fld>
            <a:endParaRPr lang="el-G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27"/>
            <a:ext cx="874395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3E753A0-2B14-4626-A99E-AE9F78ECCC89}" type="datetimeFigureOut">
              <a:rPr lang="el-GR"/>
              <a:pPr>
                <a:defRPr/>
              </a:pPr>
              <a:t>10/12/2014</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34897141-4048-44D4-8CE0-1633C9F4EDC9}" type="slidenum">
              <a:rPr lang="el-GR"/>
              <a:pPr>
                <a:defRPr/>
              </a:pPr>
              <a:t>‹#›</a:t>
            </a:fld>
            <a:endParaRPr lang="el-G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578647" y="1600206"/>
            <a:ext cx="512206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872168" y="1600206"/>
            <a:ext cx="512206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3"/>
          <p:cNvSpPr>
            <a:spLocks noGrp="1"/>
          </p:cNvSpPr>
          <p:nvPr>
            <p:ph type="dt" sz="half" idx="10"/>
          </p:nvPr>
        </p:nvSpPr>
        <p:spPr/>
        <p:txBody>
          <a:bodyPr/>
          <a:lstStyle>
            <a:lvl1pPr>
              <a:defRPr/>
            </a:lvl1pPr>
          </a:lstStyle>
          <a:p>
            <a:pPr>
              <a:defRPr/>
            </a:pPr>
            <a:fld id="{D875FED2-EEA9-405F-ADB6-DD80B144C5BA}" type="datetimeFigureOut">
              <a:rPr lang="el-GR"/>
              <a:pPr>
                <a:defRPr/>
              </a:pPr>
              <a:t>10/12/2014</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38C80F66-B112-4FB9-93C5-8916AD868DC7}" type="slidenum">
              <a:rPr lang="el-GR"/>
              <a:pPr>
                <a:defRPr/>
              </a:pPr>
              <a:t>‹#›</a:t>
            </a:fld>
            <a:endParaRPr lang="el-G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514351"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1"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5225668"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668"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3"/>
          <p:cNvSpPr>
            <a:spLocks noGrp="1"/>
          </p:cNvSpPr>
          <p:nvPr>
            <p:ph type="dt" sz="half" idx="10"/>
          </p:nvPr>
        </p:nvSpPr>
        <p:spPr/>
        <p:txBody>
          <a:bodyPr/>
          <a:lstStyle>
            <a:lvl1pPr>
              <a:defRPr/>
            </a:lvl1pPr>
          </a:lstStyle>
          <a:p>
            <a:pPr>
              <a:defRPr/>
            </a:pPr>
            <a:fld id="{7976DC5E-A0EE-4551-9ED1-E4B2488C2027}" type="datetimeFigureOut">
              <a:rPr lang="el-GR"/>
              <a:pPr>
                <a:defRPr/>
              </a:pPr>
              <a:t>10/12/2014</a:t>
            </a:fld>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D72D0BBA-DD18-4F2F-A3B3-EAB7A2B3CD86}" type="slidenum">
              <a:rPr lang="el-GR"/>
              <a:pPr>
                <a:defRPr/>
              </a:pPr>
              <a:t>‹#›</a:t>
            </a:fld>
            <a:endParaRPr lang="el-G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3"/>
          <p:cNvSpPr>
            <a:spLocks noGrp="1"/>
          </p:cNvSpPr>
          <p:nvPr>
            <p:ph type="dt" sz="half" idx="10"/>
          </p:nvPr>
        </p:nvSpPr>
        <p:spPr/>
        <p:txBody>
          <a:bodyPr/>
          <a:lstStyle>
            <a:lvl1pPr>
              <a:defRPr/>
            </a:lvl1pPr>
          </a:lstStyle>
          <a:p>
            <a:pPr>
              <a:defRPr/>
            </a:pPr>
            <a:fld id="{7DB8E8CA-F316-44BA-8171-92E2FA3F2937}" type="datetimeFigureOut">
              <a:rPr lang="el-GR"/>
              <a:pPr>
                <a:defRPr/>
              </a:pPr>
              <a:t>10/12/2014</a:t>
            </a:fld>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663157AC-6573-434C-8205-F755FC130CAE}" type="slidenum">
              <a:rPr lang="el-GR"/>
              <a:pPr>
                <a:defRPr/>
              </a:pPr>
              <a:t>‹#›</a:t>
            </a:fld>
            <a:endParaRPr lang="el-G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CF6DA31-9702-4E67-91B3-E09AF1147A70}" type="datetimeFigureOut">
              <a:rPr lang="el-GR"/>
              <a:pPr>
                <a:defRPr/>
              </a:pPr>
              <a:t>10/12/2014</a:t>
            </a:fld>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54AE145E-BCC5-4F67-BF9C-08E36F4DCA2F}" type="slidenum">
              <a:rPr lang="el-GR"/>
              <a:pPr>
                <a:defRPr/>
              </a:pPr>
              <a:t>‹#›</a:t>
            </a:fld>
            <a:endParaRPr lang="el-G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4021932" y="273077"/>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8DB8AA-758F-4C28-8237-0E5D69600329}" type="datetimeFigureOut">
              <a:rPr lang="el-GR"/>
              <a:pPr>
                <a:defRPr/>
              </a:pPr>
              <a:t>10/12/2014</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B775E7F7-301C-465D-9F04-E0F5DAB70542}" type="slidenum">
              <a:rPr lang="el-GR"/>
              <a:pPr>
                <a:defRPr/>
              </a:pPr>
              <a:t>‹#›</a:t>
            </a:fld>
            <a:endParaRPr lang="el-G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2016324" y="612775"/>
            <a:ext cx="6172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9225E4-769F-46C5-A94B-E618959A79AD}" type="datetimeFigureOut">
              <a:rPr lang="el-GR"/>
              <a:pPr>
                <a:defRPr/>
              </a:pPr>
              <a:t>10/12/2014</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40B1CF2F-AEE4-41A2-A3DA-DF60E4D5E1B5}"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016324" y="4800600"/>
            <a:ext cx="61722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1B492C73-3538-49D0-9489-EF64C7A8E340}" type="slidenum">
              <a:rPr lang="el-GR"/>
              <a:pPr>
                <a:defRPr/>
              </a:pPr>
              <a:t>‹#›</a:t>
            </a:fld>
            <a:endParaRPr lang="el-G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fld id="{751D9BB4-EDAC-407B-A58E-21A6E334AB73}" type="datetimeFigureOut">
              <a:rPr lang="el-GR"/>
              <a:pPr>
                <a:defRPr/>
              </a:pPr>
              <a:t>10/12/2014</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90C43C3D-6E3F-4E54-850E-68E659E9FBEA}" type="slidenum">
              <a:rPr lang="el-GR"/>
              <a:pPr>
                <a:defRPr/>
              </a:pPr>
              <a:t>‹#›</a:t>
            </a:fld>
            <a:endParaRPr lang="el-G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90348" y="274665"/>
            <a:ext cx="2603897"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578659" y="274665"/>
            <a:ext cx="764024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fld id="{37B755B3-EC8B-45D3-8C7D-59AC4FAF3162}" type="datetimeFigureOut">
              <a:rPr lang="el-GR"/>
              <a:pPr>
                <a:defRPr/>
              </a:pPr>
              <a:t>10/12/2014</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E55CE6E-13F7-4E90-874D-99C4566E960F}" type="slidenum">
              <a:rPr lang="el-GR"/>
              <a:pPr>
                <a:defRPr/>
              </a:pPr>
              <a:t>‹#›</a:t>
            </a:fld>
            <a:endParaRPr lang="el-G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71525" y="2130774"/>
            <a:ext cx="874395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b="0">
                <a:ea typeface="ＭＳ Ｐゴシック" pitchFamily="34" charset="-128"/>
                <a:cs typeface="Arial" charset="0"/>
              </a:defRPr>
            </a:lvl1pPr>
          </a:lstStyle>
          <a:p>
            <a:pPr>
              <a:defRPr/>
            </a:pPr>
            <a:fld id="{3506F0D4-3F6D-4C57-B091-E6F2898772BC}" type="datetimeFigureOut">
              <a:rPr lang="el-GR"/>
              <a:pPr>
                <a:defRPr/>
              </a:pPr>
              <a:t>10/12/2014</a:t>
            </a:fld>
            <a:endParaRPr lang="el-GR"/>
          </a:p>
        </p:txBody>
      </p:sp>
      <p:sp>
        <p:nvSpPr>
          <p:cNvPr id="5" name="4 - Θέση υποσέλιδου"/>
          <p:cNvSpPr>
            <a:spLocks noGrp="1"/>
          </p:cNvSpPr>
          <p:nvPr>
            <p:ph type="ftr" sz="quarter" idx="11"/>
          </p:nvPr>
        </p:nvSpPr>
        <p:spPr/>
        <p:txBody>
          <a:bodyPr/>
          <a:lstStyle>
            <a:lvl1pPr>
              <a:defRPr b="0">
                <a:ea typeface="ＭＳ Ｐゴシック" pitchFamily="34" charset="-128"/>
                <a:cs typeface="Arial"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b="0">
                <a:ea typeface="ＭＳ Ｐゴシック" pitchFamily="34" charset="-128"/>
                <a:cs typeface="Arial" charset="0"/>
              </a:defRPr>
            </a:lvl1pPr>
          </a:lstStyle>
          <a:p>
            <a:pPr>
              <a:defRPr/>
            </a:pPr>
            <a:fld id="{D1F05980-971A-433F-8D67-3477B303D213}" type="slidenum">
              <a:rPr lang="el-GR"/>
              <a:pPr>
                <a:defRPr/>
              </a:pPr>
              <a:t>‹#›</a:t>
            </a:fld>
            <a:endParaRPr lang="el-G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b="0">
                <a:ea typeface="ＭＳ Ｐゴシック" pitchFamily="34" charset="-128"/>
                <a:cs typeface="Arial" charset="0"/>
              </a:defRPr>
            </a:lvl1pPr>
          </a:lstStyle>
          <a:p>
            <a:pPr>
              <a:defRPr/>
            </a:pPr>
            <a:fld id="{0E25F4AD-EDD2-49AF-8E40-DB8DEEBA54DE}" type="datetimeFigureOut">
              <a:rPr lang="el-GR"/>
              <a:pPr>
                <a:defRPr/>
              </a:pPr>
              <a:t>10/12/2014</a:t>
            </a:fld>
            <a:endParaRPr lang="el-GR"/>
          </a:p>
        </p:txBody>
      </p:sp>
      <p:sp>
        <p:nvSpPr>
          <p:cNvPr id="5" name="4 - Θέση υποσέλιδου"/>
          <p:cNvSpPr>
            <a:spLocks noGrp="1"/>
          </p:cNvSpPr>
          <p:nvPr>
            <p:ph type="ftr" sz="quarter" idx="11"/>
          </p:nvPr>
        </p:nvSpPr>
        <p:spPr/>
        <p:txBody>
          <a:bodyPr/>
          <a:lstStyle>
            <a:lvl1pPr>
              <a:defRPr b="0">
                <a:ea typeface="ＭＳ Ｐゴシック" pitchFamily="34" charset="-128"/>
                <a:cs typeface="Arial"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b="0">
                <a:ea typeface="ＭＳ Ｐゴシック" pitchFamily="34" charset="-128"/>
                <a:cs typeface="Arial" charset="0"/>
              </a:defRPr>
            </a:lvl1pPr>
          </a:lstStyle>
          <a:p>
            <a:pPr>
              <a:defRPr/>
            </a:pPr>
            <a:fld id="{1D6EB943-FD57-4C3D-981E-AC2CA164C9E7}" type="slidenum">
              <a:rPr lang="el-GR"/>
              <a:pPr>
                <a:defRPr/>
              </a:pPr>
              <a:t>‹#›</a:t>
            </a:fld>
            <a:endParaRPr lang="el-G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812602" y="4407249"/>
            <a:ext cx="874395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812602" y="2906713"/>
            <a:ext cx="87439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b="0">
                <a:ea typeface="ＭＳ Ｐゴシック" pitchFamily="34" charset="-128"/>
                <a:cs typeface="Arial" charset="0"/>
              </a:defRPr>
            </a:lvl1pPr>
          </a:lstStyle>
          <a:p>
            <a:pPr>
              <a:defRPr/>
            </a:pPr>
            <a:fld id="{C6A6D386-CB59-4276-92DF-396BB0B73296}" type="datetimeFigureOut">
              <a:rPr lang="el-GR"/>
              <a:pPr>
                <a:defRPr/>
              </a:pPr>
              <a:t>10/12/2014</a:t>
            </a:fld>
            <a:endParaRPr lang="el-GR"/>
          </a:p>
        </p:txBody>
      </p:sp>
      <p:sp>
        <p:nvSpPr>
          <p:cNvPr id="5" name="4 - Θέση υποσέλιδου"/>
          <p:cNvSpPr>
            <a:spLocks noGrp="1"/>
          </p:cNvSpPr>
          <p:nvPr>
            <p:ph type="ftr" sz="quarter" idx="11"/>
          </p:nvPr>
        </p:nvSpPr>
        <p:spPr/>
        <p:txBody>
          <a:bodyPr/>
          <a:lstStyle>
            <a:lvl1pPr>
              <a:defRPr b="0">
                <a:ea typeface="ＭＳ Ｐゴシック" pitchFamily="34" charset="-128"/>
                <a:cs typeface="Arial"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b="0">
                <a:ea typeface="ＭＳ Ｐゴシック" pitchFamily="34" charset="-128"/>
                <a:cs typeface="Arial" charset="0"/>
              </a:defRPr>
            </a:lvl1pPr>
          </a:lstStyle>
          <a:p>
            <a:pPr>
              <a:defRPr/>
            </a:pPr>
            <a:fld id="{B8B973F9-234A-4475-BC90-D15FDF3A9C61}" type="slidenum">
              <a:rPr lang="el-GR"/>
              <a:pPr>
                <a:defRPr/>
              </a:pPr>
              <a:t>‹#›</a:t>
            </a:fld>
            <a:endParaRPr lang="el-G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514350"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229225"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b="0">
                <a:ea typeface="ＭＳ Ｐゴシック" pitchFamily="34" charset="-128"/>
                <a:cs typeface="Arial" charset="0"/>
              </a:defRPr>
            </a:lvl1pPr>
          </a:lstStyle>
          <a:p>
            <a:pPr>
              <a:defRPr/>
            </a:pPr>
            <a:fld id="{A5B0CF5E-7508-4ED7-B3F7-D23EEAE13442}" type="datetimeFigureOut">
              <a:rPr lang="el-GR"/>
              <a:pPr>
                <a:defRPr/>
              </a:pPr>
              <a:t>10/12/2014</a:t>
            </a:fld>
            <a:endParaRPr lang="el-GR"/>
          </a:p>
        </p:txBody>
      </p:sp>
      <p:sp>
        <p:nvSpPr>
          <p:cNvPr id="6" name="4 - Θέση υποσέλιδου"/>
          <p:cNvSpPr>
            <a:spLocks noGrp="1"/>
          </p:cNvSpPr>
          <p:nvPr>
            <p:ph type="ftr" sz="quarter" idx="11"/>
          </p:nvPr>
        </p:nvSpPr>
        <p:spPr/>
        <p:txBody>
          <a:bodyPr/>
          <a:lstStyle>
            <a:lvl1pPr>
              <a:defRPr b="0">
                <a:ea typeface="ＭＳ Ｐゴシック" pitchFamily="34" charset="-128"/>
                <a:cs typeface="Arial" charset="0"/>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b="0">
                <a:ea typeface="ＭＳ Ｐゴシック" pitchFamily="34" charset="-128"/>
                <a:cs typeface="Arial" charset="0"/>
              </a:defRPr>
            </a:lvl1pPr>
          </a:lstStyle>
          <a:p>
            <a:pPr>
              <a:defRPr/>
            </a:pPr>
            <a:fld id="{838D6A67-DBD6-46AF-B16B-F0DCD7CA2936}" type="slidenum">
              <a:rPr lang="el-GR"/>
              <a:pPr>
                <a:defRPr/>
              </a:pPr>
              <a:t>‹#›</a:t>
            </a:fld>
            <a:endParaRPr lang="el-G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b="0">
                <a:ea typeface="ＭＳ Ｐゴシック" pitchFamily="34" charset="-128"/>
                <a:cs typeface="Arial" charset="0"/>
              </a:defRPr>
            </a:lvl1pPr>
          </a:lstStyle>
          <a:p>
            <a:pPr>
              <a:defRPr/>
            </a:pPr>
            <a:fld id="{500389AB-2727-46B4-8F45-B1C319E6EFDB}" type="datetimeFigureOut">
              <a:rPr lang="el-GR"/>
              <a:pPr>
                <a:defRPr/>
              </a:pPr>
              <a:t>10/12/2014</a:t>
            </a:fld>
            <a:endParaRPr lang="el-GR"/>
          </a:p>
        </p:txBody>
      </p:sp>
      <p:sp>
        <p:nvSpPr>
          <p:cNvPr id="8" name="4 - Θέση υποσέλιδου"/>
          <p:cNvSpPr>
            <a:spLocks noGrp="1"/>
          </p:cNvSpPr>
          <p:nvPr>
            <p:ph type="ftr" sz="quarter" idx="11"/>
          </p:nvPr>
        </p:nvSpPr>
        <p:spPr/>
        <p:txBody>
          <a:bodyPr/>
          <a:lstStyle>
            <a:lvl1pPr>
              <a:defRPr b="0">
                <a:ea typeface="ＭＳ Ｐゴシック" pitchFamily="34" charset="-128"/>
                <a:cs typeface="Arial" charset="0"/>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b="0">
                <a:ea typeface="ＭＳ Ｐゴシック" pitchFamily="34" charset="-128"/>
                <a:cs typeface="Arial" charset="0"/>
              </a:defRPr>
            </a:lvl1pPr>
          </a:lstStyle>
          <a:p>
            <a:pPr>
              <a:defRPr/>
            </a:pPr>
            <a:fld id="{27EF58C4-B19A-40B9-8BAA-F077D5F71D24}" type="slidenum">
              <a:rPr lang="el-GR"/>
              <a:pPr>
                <a:defRPr/>
              </a:pPr>
              <a:t>‹#›</a:t>
            </a:fld>
            <a:endParaRPr lang="el-G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b="0">
                <a:ea typeface="ＭＳ Ｐゴシック" pitchFamily="34" charset="-128"/>
                <a:cs typeface="Arial" charset="0"/>
              </a:defRPr>
            </a:lvl1pPr>
          </a:lstStyle>
          <a:p>
            <a:pPr>
              <a:defRPr/>
            </a:pPr>
            <a:fld id="{2E934AE6-24A6-46CE-9CBA-66A39B4AF1A7}" type="datetimeFigureOut">
              <a:rPr lang="el-GR"/>
              <a:pPr>
                <a:defRPr/>
              </a:pPr>
              <a:t>10/12/2014</a:t>
            </a:fld>
            <a:endParaRPr lang="el-GR"/>
          </a:p>
        </p:txBody>
      </p:sp>
      <p:sp>
        <p:nvSpPr>
          <p:cNvPr id="4" name="4 - Θέση υποσέλιδου"/>
          <p:cNvSpPr>
            <a:spLocks noGrp="1"/>
          </p:cNvSpPr>
          <p:nvPr>
            <p:ph type="ftr" sz="quarter" idx="11"/>
          </p:nvPr>
        </p:nvSpPr>
        <p:spPr/>
        <p:txBody>
          <a:bodyPr/>
          <a:lstStyle>
            <a:lvl1pPr>
              <a:defRPr b="0">
                <a:ea typeface="ＭＳ Ｐゴシック" pitchFamily="34" charset="-128"/>
                <a:cs typeface="Arial" charset="0"/>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b="0">
                <a:ea typeface="ＭＳ Ｐゴシック" pitchFamily="34" charset="-128"/>
                <a:cs typeface="Arial" charset="0"/>
              </a:defRPr>
            </a:lvl1pPr>
          </a:lstStyle>
          <a:p>
            <a:pPr>
              <a:defRPr/>
            </a:pPr>
            <a:fld id="{36CD684B-617B-4751-8336-7FD70F593EFE}" type="slidenum">
              <a:rPr lang="el-GR"/>
              <a:pPr>
                <a:defRPr/>
              </a:pPr>
              <a:t>‹#›</a:t>
            </a:fld>
            <a:endParaRPr lang="el-G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b="0">
                <a:ea typeface="ＭＳ Ｐゴシック" pitchFamily="34" charset="-128"/>
                <a:cs typeface="Arial" charset="0"/>
              </a:defRPr>
            </a:lvl1pPr>
          </a:lstStyle>
          <a:p>
            <a:pPr>
              <a:defRPr/>
            </a:pPr>
            <a:fld id="{EA9E0677-3B15-4250-9658-862C6C8598A9}" type="datetimeFigureOut">
              <a:rPr lang="el-GR"/>
              <a:pPr>
                <a:defRPr/>
              </a:pPr>
              <a:t>10/12/2014</a:t>
            </a:fld>
            <a:endParaRPr lang="el-GR"/>
          </a:p>
        </p:txBody>
      </p:sp>
      <p:sp>
        <p:nvSpPr>
          <p:cNvPr id="3" name="4 - Θέση υποσέλιδου"/>
          <p:cNvSpPr>
            <a:spLocks noGrp="1"/>
          </p:cNvSpPr>
          <p:nvPr>
            <p:ph type="ftr" sz="quarter" idx="11"/>
          </p:nvPr>
        </p:nvSpPr>
        <p:spPr/>
        <p:txBody>
          <a:bodyPr/>
          <a:lstStyle>
            <a:lvl1pPr>
              <a:defRPr b="0">
                <a:ea typeface="ＭＳ Ｐゴシック" pitchFamily="34" charset="-128"/>
                <a:cs typeface="Arial" charset="0"/>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b="0">
                <a:ea typeface="ＭＳ Ｐゴシック" pitchFamily="34" charset="-128"/>
                <a:cs typeface="Arial" charset="0"/>
              </a:defRPr>
            </a:lvl1pPr>
          </a:lstStyle>
          <a:p>
            <a:pPr>
              <a:defRPr/>
            </a:pPr>
            <a:fld id="{62CE2076-C1A4-408E-8373-08960BD71CF4}" type="slidenum">
              <a:rPr lang="el-GR"/>
              <a:pPr>
                <a:defRPr/>
              </a:pPr>
              <a:t>‹#›</a:t>
            </a:fld>
            <a:endParaRPr lang="el-G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5" y="273050"/>
            <a:ext cx="3384352"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021931" y="273378"/>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b="0">
                <a:ea typeface="ＭＳ Ｐゴシック" pitchFamily="34" charset="-128"/>
                <a:cs typeface="Arial" charset="0"/>
              </a:defRPr>
            </a:lvl1pPr>
          </a:lstStyle>
          <a:p>
            <a:pPr>
              <a:defRPr/>
            </a:pPr>
            <a:fld id="{0A7C011E-1229-4F3A-8521-EE68835D4A18}" type="datetimeFigureOut">
              <a:rPr lang="el-GR"/>
              <a:pPr>
                <a:defRPr/>
              </a:pPr>
              <a:t>10/12/2014</a:t>
            </a:fld>
            <a:endParaRPr lang="el-GR"/>
          </a:p>
        </p:txBody>
      </p:sp>
      <p:sp>
        <p:nvSpPr>
          <p:cNvPr id="6" name="4 - Θέση υποσέλιδου"/>
          <p:cNvSpPr>
            <a:spLocks noGrp="1"/>
          </p:cNvSpPr>
          <p:nvPr>
            <p:ph type="ftr" sz="quarter" idx="11"/>
          </p:nvPr>
        </p:nvSpPr>
        <p:spPr/>
        <p:txBody>
          <a:bodyPr/>
          <a:lstStyle>
            <a:lvl1pPr>
              <a:defRPr b="0">
                <a:ea typeface="ＭＳ Ｐゴシック" pitchFamily="34" charset="-128"/>
                <a:cs typeface="Arial" charset="0"/>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b="0">
                <a:ea typeface="ＭＳ Ｐゴシック" pitchFamily="34" charset="-128"/>
                <a:cs typeface="Arial" charset="0"/>
              </a:defRPr>
            </a:lvl1pPr>
          </a:lstStyle>
          <a:p>
            <a:pPr>
              <a:defRPr/>
            </a:pPr>
            <a:fld id="{68C2B78E-B883-434F-9099-50F4A88C31BB}"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4.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να επεξεργαστείτε τον τίτλο</a:t>
            </a:r>
          </a:p>
        </p:txBody>
      </p:sp>
      <p:sp>
        <p:nvSpPr>
          <p:cNvPr id="4099"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91524"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rgbClr val="000000"/>
                </a:solidFill>
                <a:latin typeface="+mn-lt"/>
                <a:cs typeface="+mn-cs"/>
              </a:defRPr>
            </a:lvl1pPr>
          </a:lstStyle>
          <a:p>
            <a:pPr>
              <a:defRPr/>
            </a:pPr>
            <a:endParaRPr lang="el-GR"/>
          </a:p>
        </p:txBody>
      </p:sp>
      <p:sp>
        <p:nvSpPr>
          <p:cNvPr id="491525"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cs typeface="+mn-cs"/>
              </a:defRPr>
            </a:lvl1pPr>
          </a:lstStyle>
          <a:p>
            <a:pPr>
              <a:defRPr/>
            </a:pPr>
            <a:endParaRPr lang="el-GR"/>
          </a:p>
        </p:txBody>
      </p:sp>
      <p:sp>
        <p:nvSpPr>
          <p:cNvPr id="491526"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cs typeface="+mn-cs"/>
              </a:defRPr>
            </a:lvl1pPr>
          </a:lstStyle>
          <a:p>
            <a:pPr>
              <a:defRPr/>
            </a:pPr>
            <a:fld id="{033BF580-9FB3-4E2D-99F2-A0895904E2B9}"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522853" r:id="rId1"/>
    <p:sldLayoutId id="2147522854" r:id="rId2"/>
    <p:sldLayoutId id="2147522855" r:id="rId3"/>
    <p:sldLayoutId id="2147522856" r:id="rId4"/>
    <p:sldLayoutId id="2147522857" r:id="rId5"/>
    <p:sldLayoutId id="2147522858" r:id="rId6"/>
    <p:sldLayoutId id="2147522859" r:id="rId7"/>
    <p:sldLayoutId id="2147522860" r:id="rId8"/>
    <p:sldLayoutId id="2147522861" r:id="rId9"/>
    <p:sldLayoutId id="2147522862" r:id="rId10"/>
    <p:sldLayoutId id="21475228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28625" y="252413"/>
            <a:ext cx="9429750" cy="817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5123" name="Rectangle 3"/>
          <p:cNvSpPr>
            <a:spLocks noGrp="1" noChangeArrowheads="1"/>
          </p:cNvSpPr>
          <p:nvPr>
            <p:ph type="body" idx="1"/>
          </p:nvPr>
        </p:nvSpPr>
        <p:spPr bwMode="auto">
          <a:xfrm>
            <a:off x="428625" y="1619250"/>
            <a:ext cx="9429750" cy="4679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68" name="Text Box 4"/>
          <p:cNvSpPr txBox="1">
            <a:spLocks noChangeArrowheads="1"/>
          </p:cNvSpPr>
          <p:nvPr/>
        </p:nvSpPr>
        <p:spPr bwMode="auto">
          <a:xfrm>
            <a:off x="7146925" y="6565900"/>
            <a:ext cx="2927350" cy="307975"/>
          </a:xfrm>
          <a:prstGeom prst="rect">
            <a:avLst/>
          </a:prstGeom>
          <a:noFill/>
          <a:ln>
            <a:noFill/>
          </a:ln>
          <a:extLst>
            <a:ext uri="{909E8E84-426E-40DD-AFC4-6F175D3DCCD1}"/>
            <a:ext uri="{91240B29-F687-4F45-9708-019B960494DF}"/>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1400" b="1" smtClean="0">
                <a:solidFill>
                  <a:srgbClr val="FFCC00"/>
                </a:solidFill>
              </a:rPr>
              <a:t>Updated slide kit, February 2006</a:t>
            </a:r>
          </a:p>
        </p:txBody>
      </p:sp>
      <p:sp>
        <p:nvSpPr>
          <p:cNvPr id="11269" name="Text Box 5"/>
          <p:cNvSpPr txBox="1">
            <a:spLocks noChangeArrowheads="1"/>
          </p:cNvSpPr>
          <p:nvPr/>
        </p:nvSpPr>
        <p:spPr bwMode="auto">
          <a:xfrm>
            <a:off x="9861550" y="0"/>
            <a:ext cx="403225" cy="307975"/>
          </a:xfrm>
          <a:prstGeom prst="rect">
            <a:avLst/>
          </a:prstGeom>
          <a:noFill/>
          <a:ln>
            <a:noFill/>
          </a:ln>
          <a:extLst>
            <a:ext uri="{909E8E84-426E-40DD-AFC4-6F175D3DCCD1}"/>
            <a:ext uri="{91240B29-F687-4F45-9708-019B960494DF}"/>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fld id="{398348E8-0A8C-4D92-A878-9F964775A351}" type="slidenum">
              <a:rPr lang="en-GB" sz="1400" smtClean="0">
                <a:solidFill>
                  <a:srgbClr val="FFFFFF"/>
                </a:solidFill>
              </a:rPr>
              <a:pPr algn="ctr" eaLnBrk="1" hangingPunct="1">
                <a:defRPr/>
              </a:pPr>
              <a:t>‹#›</a:t>
            </a:fld>
            <a:endParaRPr lang="en-GB" sz="1400" smtClean="0">
              <a:solidFill>
                <a:srgbClr val="FFFFFF"/>
              </a:solidFill>
            </a:endParaRPr>
          </a:p>
        </p:txBody>
      </p:sp>
    </p:spTree>
  </p:cSld>
  <p:clrMap bg1="dk2" tx1="lt1" bg2="dk1" tx2="lt2" accent1="accent1" accent2="accent2" accent3="accent3" accent4="accent4" accent5="accent5" accent6="accent6" hlink="hlink" folHlink="folHlink"/>
  <p:sldLayoutIdLst>
    <p:sldLayoutId id="2147522953" r:id="rId1"/>
    <p:sldLayoutId id="2147522864" r:id="rId2"/>
    <p:sldLayoutId id="2147522865" r:id="rId3"/>
    <p:sldLayoutId id="2147522866" r:id="rId4"/>
    <p:sldLayoutId id="2147522867" r:id="rId5"/>
    <p:sldLayoutId id="2147522868" r:id="rId6"/>
    <p:sldLayoutId id="2147522869" r:id="rId7"/>
    <p:sldLayoutId id="2147522870" r:id="rId8"/>
    <p:sldLayoutId id="2147522871" r:id="rId9"/>
    <p:sldLayoutId id="2147522872" r:id="rId10"/>
    <p:sldLayoutId id="2147522873" r:id="rId11"/>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FFCC00"/>
          </a:solidFill>
          <a:latin typeface="+mj-lt"/>
          <a:ea typeface="+mj-ea"/>
          <a:cs typeface="+mj-cs"/>
        </a:defRPr>
      </a:lvl1pPr>
      <a:lvl2pPr algn="l" rtl="0" eaLnBrk="0" fontAlgn="base" hangingPunct="0">
        <a:spcBef>
          <a:spcPct val="0"/>
        </a:spcBef>
        <a:spcAft>
          <a:spcPct val="0"/>
        </a:spcAft>
        <a:defRPr sz="3200" b="1">
          <a:solidFill>
            <a:srgbClr val="FFCC00"/>
          </a:solidFill>
          <a:latin typeface="Arial" charset="0"/>
        </a:defRPr>
      </a:lvl2pPr>
      <a:lvl3pPr algn="l" rtl="0" eaLnBrk="0" fontAlgn="base" hangingPunct="0">
        <a:spcBef>
          <a:spcPct val="0"/>
        </a:spcBef>
        <a:spcAft>
          <a:spcPct val="0"/>
        </a:spcAft>
        <a:defRPr sz="3200" b="1">
          <a:solidFill>
            <a:srgbClr val="FFCC00"/>
          </a:solidFill>
          <a:latin typeface="Arial" charset="0"/>
        </a:defRPr>
      </a:lvl3pPr>
      <a:lvl4pPr algn="l" rtl="0" eaLnBrk="0" fontAlgn="base" hangingPunct="0">
        <a:spcBef>
          <a:spcPct val="0"/>
        </a:spcBef>
        <a:spcAft>
          <a:spcPct val="0"/>
        </a:spcAft>
        <a:defRPr sz="3200" b="1">
          <a:solidFill>
            <a:srgbClr val="FFCC00"/>
          </a:solidFill>
          <a:latin typeface="Arial" charset="0"/>
        </a:defRPr>
      </a:lvl4pPr>
      <a:lvl5pPr algn="l" rtl="0" eaLnBrk="0" fontAlgn="base" hangingPunct="0">
        <a:spcBef>
          <a:spcPct val="0"/>
        </a:spcBef>
        <a:spcAft>
          <a:spcPct val="0"/>
        </a:spcAft>
        <a:defRPr sz="3200" b="1">
          <a:solidFill>
            <a:srgbClr val="FFCC00"/>
          </a:solidFill>
          <a:latin typeface="Arial" charset="0"/>
        </a:defRPr>
      </a:lvl5pPr>
      <a:lvl6pPr marL="457200" algn="l" rtl="0" fontAlgn="base">
        <a:spcBef>
          <a:spcPct val="0"/>
        </a:spcBef>
        <a:spcAft>
          <a:spcPct val="0"/>
        </a:spcAft>
        <a:defRPr sz="3200" b="1">
          <a:solidFill>
            <a:srgbClr val="FFCC00"/>
          </a:solidFill>
          <a:latin typeface="Arial" charset="0"/>
        </a:defRPr>
      </a:lvl6pPr>
      <a:lvl7pPr marL="914400" algn="l" rtl="0" fontAlgn="base">
        <a:spcBef>
          <a:spcPct val="0"/>
        </a:spcBef>
        <a:spcAft>
          <a:spcPct val="0"/>
        </a:spcAft>
        <a:defRPr sz="3200" b="1">
          <a:solidFill>
            <a:srgbClr val="FFCC00"/>
          </a:solidFill>
          <a:latin typeface="Arial" charset="0"/>
        </a:defRPr>
      </a:lvl7pPr>
      <a:lvl8pPr marL="1371600" algn="l" rtl="0" fontAlgn="base">
        <a:spcBef>
          <a:spcPct val="0"/>
        </a:spcBef>
        <a:spcAft>
          <a:spcPct val="0"/>
        </a:spcAft>
        <a:defRPr sz="3200" b="1">
          <a:solidFill>
            <a:srgbClr val="FFCC00"/>
          </a:solidFill>
          <a:latin typeface="Arial" charset="0"/>
        </a:defRPr>
      </a:lvl8pPr>
      <a:lvl9pPr marL="1828800" algn="l" rtl="0" fontAlgn="base">
        <a:spcBef>
          <a:spcPct val="0"/>
        </a:spcBef>
        <a:spcAft>
          <a:spcPct val="0"/>
        </a:spcAft>
        <a:defRPr sz="3200" b="1">
          <a:solidFill>
            <a:srgbClr val="FFCC00"/>
          </a:solidFill>
          <a:latin typeface="Arial" charset="0"/>
        </a:defRPr>
      </a:lvl9pPr>
    </p:titleStyle>
    <p:body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465138" indent="-285750" algn="l" rtl="0" eaLnBrk="0" fontAlgn="base" hangingPunct="0">
        <a:spcBef>
          <a:spcPct val="20000"/>
        </a:spcBef>
        <a:spcAft>
          <a:spcPct val="0"/>
        </a:spcAft>
        <a:buChar char="•"/>
        <a:defRPr sz="2000" b="1">
          <a:solidFill>
            <a:schemeClr val="tx1"/>
          </a:solidFill>
          <a:latin typeface="+mn-lt"/>
        </a:defRPr>
      </a:lvl2pPr>
      <a:lvl3pPr marL="873125" indent="-228600" algn="l" rtl="0" eaLnBrk="0" fontAlgn="base" hangingPunct="0">
        <a:spcBef>
          <a:spcPct val="20000"/>
        </a:spcBef>
        <a:spcAft>
          <a:spcPct val="0"/>
        </a:spcAft>
        <a:buFont typeface="Symbol" pitchFamily="18" charset="2"/>
        <a:buChar char="-"/>
        <a:defRPr sz="2000" b="1">
          <a:solidFill>
            <a:schemeClr val="tx1"/>
          </a:solidFill>
          <a:latin typeface="+mn-lt"/>
        </a:defRPr>
      </a:lvl3pPr>
      <a:lvl4pPr marL="1281113" indent="-228600" algn="l" rtl="0" eaLnBrk="0" fontAlgn="base" hangingPunct="0">
        <a:spcBef>
          <a:spcPct val="20000"/>
        </a:spcBef>
        <a:spcAft>
          <a:spcPct val="0"/>
        </a:spcAft>
        <a:buFont typeface="Symbol" pitchFamily="18" charset="2"/>
        <a:buChar char="-"/>
        <a:defRPr sz="2000" b="1">
          <a:solidFill>
            <a:schemeClr val="tx1"/>
          </a:solidFill>
          <a:latin typeface="+mn-lt"/>
        </a:defRPr>
      </a:lvl4pPr>
      <a:lvl5pPr marL="1689100" indent="-228600" algn="l" rtl="0" eaLnBrk="0" fontAlgn="base" hangingPunct="0">
        <a:spcBef>
          <a:spcPct val="20000"/>
        </a:spcBef>
        <a:spcAft>
          <a:spcPct val="0"/>
        </a:spcAft>
        <a:buFont typeface="Symbol" pitchFamily="18" charset="2"/>
        <a:buChar char="-"/>
        <a:defRPr sz="2000" b="1">
          <a:solidFill>
            <a:schemeClr val="tx1"/>
          </a:solidFill>
          <a:latin typeface="+mn-lt"/>
        </a:defRPr>
      </a:lvl5pPr>
      <a:lvl6pPr marL="2146300" indent="-228600" algn="l" rtl="0" fontAlgn="base">
        <a:spcBef>
          <a:spcPct val="20000"/>
        </a:spcBef>
        <a:spcAft>
          <a:spcPct val="0"/>
        </a:spcAft>
        <a:buFont typeface="Symbol" pitchFamily="18" charset="2"/>
        <a:buChar char="-"/>
        <a:defRPr sz="2000" b="1">
          <a:solidFill>
            <a:schemeClr val="tx1"/>
          </a:solidFill>
          <a:latin typeface="+mn-lt"/>
        </a:defRPr>
      </a:lvl6pPr>
      <a:lvl7pPr marL="2603500" indent="-228600" algn="l" rtl="0" fontAlgn="base">
        <a:spcBef>
          <a:spcPct val="20000"/>
        </a:spcBef>
        <a:spcAft>
          <a:spcPct val="0"/>
        </a:spcAft>
        <a:buFont typeface="Symbol" pitchFamily="18" charset="2"/>
        <a:buChar char="-"/>
        <a:defRPr sz="2000" b="1">
          <a:solidFill>
            <a:schemeClr val="tx1"/>
          </a:solidFill>
          <a:latin typeface="+mn-lt"/>
        </a:defRPr>
      </a:lvl7pPr>
      <a:lvl8pPr marL="3060700" indent="-228600" algn="l" rtl="0" fontAlgn="base">
        <a:spcBef>
          <a:spcPct val="20000"/>
        </a:spcBef>
        <a:spcAft>
          <a:spcPct val="0"/>
        </a:spcAft>
        <a:buFont typeface="Symbol" pitchFamily="18" charset="2"/>
        <a:buChar char="-"/>
        <a:defRPr sz="2000" b="1">
          <a:solidFill>
            <a:schemeClr val="tx1"/>
          </a:solidFill>
          <a:latin typeface="+mn-lt"/>
        </a:defRPr>
      </a:lvl8pPr>
      <a:lvl9pPr marL="3517900" indent="-228600" algn="l" rtl="0" fontAlgn="base">
        <a:spcBef>
          <a:spcPct val="20000"/>
        </a:spcBef>
        <a:spcAft>
          <a:spcPct val="0"/>
        </a:spcAft>
        <a:buFont typeface="Symbol" pitchFamily="18" charset="2"/>
        <a:buChar char="-"/>
        <a:defRPr sz="2000" b="1">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invGray">
      <p:bgPr>
        <a:solidFill>
          <a:srgbClr val="170082"/>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42900" y="214313"/>
            <a:ext cx="9515475" cy="8953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342900" y="1371600"/>
            <a:ext cx="9515475"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dk2" tx1="lt1" bg2="dk1" tx2="lt2" accent1="accent1" accent2="accent2" accent3="accent3" accent4="accent4" accent5="accent5" accent6="accent6" hlink="hlink" folHlink="folHlink"/>
  <p:sldLayoutIdLst>
    <p:sldLayoutId id="2147522874" r:id="rId1"/>
    <p:sldLayoutId id="2147522875" r:id="rId2"/>
    <p:sldLayoutId id="2147522876" r:id="rId3"/>
    <p:sldLayoutId id="2147522877" r:id="rId4"/>
    <p:sldLayoutId id="2147522878" r:id="rId5"/>
    <p:sldLayoutId id="2147522879" r:id="rId6"/>
    <p:sldLayoutId id="2147522880" r:id="rId7"/>
    <p:sldLayoutId id="2147522881" r:id="rId8"/>
    <p:sldLayoutId id="2147522882" r:id="rId9"/>
    <p:sldLayoutId id="2147522883" r:id="rId10"/>
    <p:sldLayoutId id="2147522884" r:id="rId11"/>
    <p:sldLayoutId id="2147522954" r:id="rId12"/>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FAB27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rgbClr val="FAB27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3200" b="1">
          <a:solidFill>
            <a:srgbClr val="FAB27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3200" b="1">
          <a:solidFill>
            <a:srgbClr val="FAB27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3200" b="1">
          <a:solidFill>
            <a:srgbClr val="FAB270"/>
          </a:solidFill>
          <a:effectLst>
            <a:outerShdw blurRad="38100" dist="38100" dir="2700000" algn="tl">
              <a:srgbClr val="000000"/>
            </a:outerShdw>
          </a:effectLst>
          <a:latin typeface="Arial" charset="0"/>
        </a:defRPr>
      </a:lvl5pPr>
      <a:lvl6pPr marL="457200" algn="l" rtl="0" fontAlgn="base">
        <a:spcBef>
          <a:spcPct val="0"/>
        </a:spcBef>
        <a:spcAft>
          <a:spcPct val="0"/>
        </a:spcAft>
        <a:defRPr sz="3200" b="1">
          <a:solidFill>
            <a:srgbClr val="FAB270"/>
          </a:solidFill>
          <a:effectLst>
            <a:outerShdw blurRad="38100" dist="38100" dir="2700000" algn="tl">
              <a:srgbClr val="000000"/>
            </a:outerShdw>
          </a:effectLst>
          <a:latin typeface="Arial" charset="0"/>
        </a:defRPr>
      </a:lvl6pPr>
      <a:lvl7pPr marL="914400" algn="l" rtl="0" fontAlgn="base">
        <a:spcBef>
          <a:spcPct val="0"/>
        </a:spcBef>
        <a:spcAft>
          <a:spcPct val="0"/>
        </a:spcAft>
        <a:defRPr sz="3200" b="1">
          <a:solidFill>
            <a:srgbClr val="FAB270"/>
          </a:solidFill>
          <a:effectLst>
            <a:outerShdw blurRad="38100" dist="38100" dir="2700000" algn="tl">
              <a:srgbClr val="000000"/>
            </a:outerShdw>
          </a:effectLst>
          <a:latin typeface="Arial" charset="0"/>
        </a:defRPr>
      </a:lvl7pPr>
      <a:lvl8pPr marL="1371600" algn="l" rtl="0" fontAlgn="base">
        <a:spcBef>
          <a:spcPct val="0"/>
        </a:spcBef>
        <a:spcAft>
          <a:spcPct val="0"/>
        </a:spcAft>
        <a:defRPr sz="3200" b="1">
          <a:solidFill>
            <a:srgbClr val="FAB270"/>
          </a:solidFill>
          <a:effectLst>
            <a:outerShdw blurRad="38100" dist="38100" dir="2700000" algn="tl">
              <a:srgbClr val="000000"/>
            </a:outerShdw>
          </a:effectLst>
          <a:latin typeface="Arial" charset="0"/>
        </a:defRPr>
      </a:lvl8pPr>
      <a:lvl9pPr marL="1828800" algn="l" rtl="0" fontAlgn="base">
        <a:spcBef>
          <a:spcPct val="0"/>
        </a:spcBef>
        <a:spcAft>
          <a:spcPct val="0"/>
        </a:spcAft>
        <a:defRPr sz="3200" b="1">
          <a:solidFill>
            <a:srgbClr val="FAB270"/>
          </a:solidFill>
          <a:effectLst>
            <a:outerShdw blurRad="38100" dist="38100" dir="2700000" algn="tl">
              <a:srgbClr val="000000"/>
            </a:outerShdw>
          </a:effectLst>
          <a:latin typeface="Arial" charset="0"/>
        </a:defRPr>
      </a:lvl9pPr>
    </p:titleStyle>
    <p:bodyStyle>
      <a:lvl1pPr marL="342900" indent="-342900" algn="l" rtl="0" eaLnBrk="0" fontAlgn="base" hangingPunct="0">
        <a:lnSpc>
          <a:spcPct val="95000"/>
        </a:lnSpc>
        <a:spcBef>
          <a:spcPct val="30000"/>
        </a:spcBef>
        <a:spcAft>
          <a:spcPct val="0"/>
        </a:spcAft>
        <a:buSzPct val="100000"/>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800100" indent="-342900" algn="l" rtl="0" eaLnBrk="0" fontAlgn="base" hangingPunct="0">
        <a:lnSpc>
          <a:spcPct val="95000"/>
        </a:lnSpc>
        <a:spcBef>
          <a:spcPct val="30000"/>
        </a:spcBef>
        <a:spcAft>
          <a:spcPct val="0"/>
        </a:spcAft>
        <a:buSzPct val="100000"/>
        <a:buChar char="•"/>
        <a:defRPr sz="2800">
          <a:solidFill>
            <a:schemeClr val="tx1"/>
          </a:solidFill>
          <a:effectLst>
            <a:outerShdw blurRad="38100" dist="38100" dir="2700000" algn="tl">
              <a:srgbClr val="000000"/>
            </a:outerShdw>
          </a:effectLst>
          <a:latin typeface="+mn-lt"/>
        </a:defRPr>
      </a:lvl2pPr>
      <a:lvl3pPr marL="1257300" indent="-342900" algn="l" rtl="0" eaLnBrk="0" fontAlgn="base" hangingPunct="0">
        <a:lnSpc>
          <a:spcPct val="95000"/>
        </a:lnSpc>
        <a:spcBef>
          <a:spcPct val="30000"/>
        </a:spcBef>
        <a:spcAft>
          <a:spcPct val="0"/>
        </a:spcAft>
        <a:buSzPct val="100000"/>
        <a:buChar char="–"/>
        <a:defRPr sz="2800">
          <a:solidFill>
            <a:schemeClr val="tx1"/>
          </a:solidFill>
          <a:effectLst>
            <a:outerShdw blurRad="38100" dist="38100" dir="2700000" algn="tl">
              <a:srgbClr val="000000"/>
            </a:outerShdw>
          </a:effectLst>
          <a:latin typeface="+mn-lt"/>
        </a:defRPr>
      </a:lvl3pPr>
      <a:lvl4pPr marL="1600200" indent="-228600" algn="l" rtl="0" eaLnBrk="0" fontAlgn="base" hangingPunct="0">
        <a:lnSpc>
          <a:spcPct val="95000"/>
        </a:lnSpc>
        <a:spcBef>
          <a:spcPct val="30000"/>
        </a:spcBef>
        <a:spcAft>
          <a:spcPct val="0"/>
        </a:spcAft>
        <a:buSzPct val="100000"/>
        <a:buChar char="–"/>
        <a:defRPr sz="3200">
          <a:solidFill>
            <a:schemeClr val="tx1"/>
          </a:solidFill>
          <a:latin typeface="+mn-lt"/>
        </a:defRPr>
      </a:lvl4pPr>
      <a:lvl5pPr marL="2057400" indent="-228600" algn="l" rtl="0" eaLnBrk="0" fontAlgn="base" hangingPunct="0">
        <a:lnSpc>
          <a:spcPct val="95000"/>
        </a:lnSpc>
        <a:spcBef>
          <a:spcPct val="30000"/>
        </a:spcBef>
        <a:spcAft>
          <a:spcPct val="0"/>
        </a:spcAft>
        <a:buSzPct val="100000"/>
        <a:buChar char="•"/>
        <a:defRPr sz="3200">
          <a:solidFill>
            <a:schemeClr val="tx1"/>
          </a:solidFill>
          <a:latin typeface="+mn-lt"/>
        </a:defRPr>
      </a:lvl5pPr>
      <a:lvl6pPr marL="2514600" indent="-228600" algn="l" rtl="0" fontAlgn="base">
        <a:lnSpc>
          <a:spcPct val="95000"/>
        </a:lnSpc>
        <a:spcBef>
          <a:spcPct val="30000"/>
        </a:spcBef>
        <a:spcAft>
          <a:spcPct val="0"/>
        </a:spcAft>
        <a:buSzPct val="100000"/>
        <a:buChar char="•"/>
        <a:defRPr sz="3200">
          <a:solidFill>
            <a:schemeClr val="tx1"/>
          </a:solidFill>
          <a:latin typeface="+mn-lt"/>
        </a:defRPr>
      </a:lvl6pPr>
      <a:lvl7pPr marL="2971800" indent="-228600" algn="l" rtl="0" fontAlgn="base">
        <a:lnSpc>
          <a:spcPct val="95000"/>
        </a:lnSpc>
        <a:spcBef>
          <a:spcPct val="30000"/>
        </a:spcBef>
        <a:spcAft>
          <a:spcPct val="0"/>
        </a:spcAft>
        <a:buSzPct val="100000"/>
        <a:buChar char="•"/>
        <a:defRPr sz="3200">
          <a:solidFill>
            <a:schemeClr val="tx1"/>
          </a:solidFill>
          <a:latin typeface="+mn-lt"/>
        </a:defRPr>
      </a:lvl7pPr>
      <a:lvl8pPr marL="3429000" indent="-228600" algn="l" rtl="0" fontAlgn="base">
        <a:lnSpc>
          <a:spcPct val="95000"/>
        </a:lnSpc>
        <a:spcBef>
          <a:spcPct val="30000"/>
        </a:spcBef>
        <a:spcAft>
          <a:spcPct val="0"/>
        </a:spcAft>
        <a:buSzPct val="100000"/>
        <a:buChar char="•"/>
        <a:defRPr sz="3200">
          <a:solidFill>
            <a:schemeClr val="tx1"/>
          </a:solidFill>
          <a:latin typeface="+mn-lt"/>
        </a:defRPr>
      </a:lvl8pPr>
      <a:lvl9pPr marL="3886200" indent="-228600" algn="l" rtl="0" fontAlgn="base">
        <a:lnSpc>
          <a:spcPct val="95000"/>
        </a:lnSpc>
        <a:spcBef>
          <a:spcPct val="30000"/>
        </a:spcBef>
        <a:spcAft>
          <a:spcPct val="0"/>
        </a:spcAft>
        <a:buSzPct val="100000"/>
        <a:buChar char="•"/>
        <a:defRPr sz="32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να επεξεργαστείτε τον τίτλο</a:t>
            </a:r>
          </a:p>
        </p:txBody>
      </p:sp>
      <p:sp>
        <p:nvSpPr>
          <p:cNvPr id="7171"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FFFF00"/>
                </a:solidFill>
                <a:latin typeface="+mn-lt"/>
                <a:cs typeface="Arial" pitchFamily="34" charset="0"/>
              </a:defRPr>
            </a:lvl1pPr>
          </a:lstStyle>
          <a:p>
            <a:pPr>
              <a:defRPr/>
            </a:pPr>
            <a:endParaRPr lang="el-G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FFFF00"/>
                </a:solidFill>
                <a:latin typeface="+mn-lt"/>
                <a:cs typeface="Arial" pitchFamily="34" charset="0"/>
              </a:defRPr>
            </a:lvl1pPr>
          </a:lstStyle>
          <a:p>
            <a:pPr>
              <a:defRPr/>
            </a:pPr>
            <a:endParaRPr lang="el-G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FFFF00"/>
                </a:solidFill>
                <a:latin typeface="+mn-lt"/>
                <a:cs typeface="Arial" pitchFamily="34" charset="0"/>
              </a:defRPr>
            </a:lvl1pPr>
          </a:lstStyle>
          <a:p>
            <a:pPr>
              <a:defRPr/>
            </a:pPr>
            <a:fld id="{745C438E-9D58-4FF4-85F7-84724E4AB38C}"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522885" r:id="rId1"/>
    <p:sldLayoutId id="2147522886" r:id="rId2"/>
    <p:sldLayoutId id="2147522887" r:id="rId3"/>
    <p:sldLayoutId id="2147522888" r:id="rId4"/>
    <p:sldLayoutId id="2147522889" r:id="rId5"/>
    <p:sldLayoutId id="2147522890" r:id="rId6"/>
    <p:sldLayoutId id="2147522891" r:id="rId7"/>
    <p:sldLayoutId id="2147522892" r:id="rId8"/>
    <p:sldLayoutId id="2147522893" r:id="rId9"/>
    <p:sldLayoutId id="2147522894" r:id="rId10"/>
    <p:sldLayoutId id="2147522895" r:id="rId11"/>
    <p:sldLayoutId id="2147522896" r:id="rId12"/>
    <p:sldLayoutId id="214752289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να επεξεργαστείτε τον τίτλο</a:t>
            </a:r>
          </a:p>
        </p:txBody>
      </p:sp>
      <p:sp>
        <p:nvSpPr>
          <p:cNvPr id="8195"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14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l-GR"/>
          </a:p>
        </p:txBody>
      </p:sp>
      <p:sp>
        <p:nvSpPr>
          <p:cNvPr id="614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l-GR"/>
          </a:p>
        </p:txBody>
      </p:sp>
      <p:sp>
        <p:nvSpPr>
          <p:cNvPr id="615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BA10A2A5-2FB0-4F2D-872F-9ACE6DF47317}"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522898" r:id="rId1"/>
    <p:sldLayoutId id="2147522899" r:id="rId2"/>
    <p:sldLayoutId id="2147522900" r:id="rId3"/>
    <p:sldLayoutId id="2147522901" r:id="rId4"/>
    <p:sldLayoutId id="2147522902" r:id="rId5"/>
    <p:sldLayoutId id="2147522903" r:id="rId6"/>
    <p:sldLayoutId id="2147522904" r:id="rId7"/>
    <p:sldLayoutId id="2147522905" r:id="rId8"/>
    <p:sldLayoutId id="2147522906" r:id="rId9"/>
    <p:sldLayoutId id="2147522907" r:id="rId10"/>
    <p:sldLayoutId id="21475229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0" y="214313"/>
            <a:ext cx="10283825" cy="641350"/>
          </a:xfrm>
          <a:prstGeom prst="rect">
            <a:avLst/>
          </a:prstGeom>
          <a:gradFill rotWithShape="0">
            <a:gsLst>
              <a:gs pos="0">
                <a:srgbClr val="002FC6"/>
              </a:gs>
              <a:gs pos="100000">
                <a:srgbClr val="000066"/>
              </a:gs>
            </a:gsLst>
            <a:path path="shape">
              <a:fillToRect l="50000" t="50000" r="50000" b="50000"/>
            </a:path>
          </a:gradFill>
          <a:ln w="19050" algn="ctr">
            <a:noFill/>
            <a:miter lim="800000"/>
            <a:headEnd/>
            <a:tailEnd/>
          </a:ln>
        </p:spPr>
        <p:txBody>
          <a:bodyPr vert="horz" wrap="square" lIns="91440" tIns="45720" rIns="91440" bIns="45720" numCol="1" anchor="ctr" anchorCtr="0" compatLnSpc="1">
            <a:prstTxWarp prst="textNoShape">
              <a:avLst/>
            </a:prstTxWarp>
            <a:spAutoFit/>
          </a:bodyPr>
          <a:lstStyle/>
          <a:p>
            <a:pPr lvl="0"/>
            <a:r>
              <a:rPr lang="en-US" altLang="en-US" smtClean="0"/>
              <a:t>Click to edit Master title style</a:t>
            </a:r>
          </a:p>
        </p:txBody>
      </p:sp>
      <p:sp>
        <p:nvSpPr>
          <p:cNvPr id="10243" name="Rectangle 3"/>
          <p:cNvSpPr>
            <a:spLocks noGrp="1" noChangeArrowheads="1"/>
          </p:cNvSpPr>
          <p:nvPr>
            <p:ph type="body" idx="1"/>
          </p:nvPr>
        </p:nvSpPr>
        <p:spPr bwMode="auto">
          <a:xfrm>
            <a:off x="771525" y="1981200"/>
            <a:ext cx="8743950" cy="2517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244" name="Group 5"/>
          <p:cNvGrpSpPr>
            <a:grpSpLocks/>
          </p:cNvGrpSpPr>
          <p:nvPr userDrawn="1"/>
        </p:nvGrpSpPr>
        <p:grpSpPr bwMode="auto">
          <a:xfrm>
            <a:off x="7886700" y="5638800"/>
            <a:ext cx="3086100" cy="1754188"/>
            <a:chOff x="1488" y="209"/>
            <a:chExt cx="2976" cy="1903"/>
          </a:xfrm>
        </p:grpSpPr>
        <p:sp>
          <p:nvSpPr>
            <p:cNvPr id="41989" name="Oval 6"/>
            <p:cNvSpPr>
              <a:spLocks noChangeArrowheads="1"/>
            </p:cNvSpPr>
            <p:nvPr/>
          </p:nvSpPr>
          <p:spPr bwMode="auto">
            <a:xfrm>
              <a:off x="1488" y="209"/>
              <a:ext cx="2976" cy="1903"/>
            </a:xfrm>
            <a:prstGeom prst="ellipse">
              <a:avLst/>
            </a:prstGeom>
            <a:gradFill rotWithShape="1">
              <a:gsLst>
                <a:gs pos="0">
                  <a:srgbClr val="FFFFFF"/>
                </a:gs>
                <a:gs pos="100000">
                  <a:srgbClr val="000000">
                    <a:alpha val="0"/>
                  </a:srgbClr>
                </a:gs>
              </a:gsLst>
              <a:path path="shape">
                <a:fillToRect l="50000" t="50000" r="50000" b="50000"/>
              </a:path>
            </a:gradFill>
            <a:ln w="9525">
              <a:noFill/>
              <a:round/>
              <a:headEnd/>
              <a:tailEnd/>
            </a:ln>
          </p:spPr>
          <p:txBody>
            <a:bodyPr wrap="none" anchor="ctr"/>
            <a:lstStyle/>
            <a:p>
              <a:pPr>
                <a:defRPr/>
              </a:pPr>
              <a:endParaRPr lang="en-US">
                <a:solidFill>
                  <a:srgbClr val="FFFFFF"/>
                </a:solidFill>
                <a:latin typeface="Arial" charset="0"/>
                <a:cs typeface="Arial" charset="0"/>
              </a:endParaRPr>
            </a:p>
          </p:txBody>
        </p:sp>
        <p:pic>
          <p:nvPicPr>
            <p:cNvPr id="41990" name="Picture 7" descr="Accomplish_Logo_RGB"/>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2246" y="707"/>
              <a:ext cx="1460" cy="777"/>
            </a:xfrm>
            <a:prstGeom prst="rect">
              <a:avLst/>
            </a:prstGeom>
            <a:noFill/>
            <a:ln w="9525">
              <a:noFill/>
              <a:miter lim="800000"/>
              <a:headEnd/>
              <a:tailEnd/>
            </a:ln>
            <a:effectLst>
              <a:outerShdw dist="12700" dir="5400000" algn="ctr" rotWithShape="0">
                <a:schemeClr val="tx1">
                  <a:alpha val="50000"/>
                </a:schemeClr>
              </a:outerShdw>
            </a:effectLst>
          </p:spPr>
        </p:pic>
      </p:grpSp>
    </p:spTree>
  </p:cSld>
  <p:clrMap bg1="dk2" tx1="lt1" bg2="dk1" tx2="lt2" accent1="accent1" accent2="accent2" accent3="accent3" accent4="accent4" accent5="accent5" accent6="accent6" hlink="hlink" folHlink="folHlink"/>
  <p:sldLayoutIdLst>
    <p:sldLayoutId id="2147522920" r:id="rId1"/>
    <p:sldLayoutId id="2147522921" r:id="rId2"/>
    <p:sldLayoutId id="2147522922" r:id="rId3"/>
    <p:sldLayoutId id="2147522923" r:id="rId4"/>
    <p:sldLayoutId id="2147522924" r:id="rId5"/>
    <p:sldLayoutId id="2147522925" r:id="rId6"/>
    <p:sldLayoutId id="2147522926" r:id="rId7"/>
    <p:sldLayoutId id="2147522927" r:id="rId8"/>
    <p:sldLayoutId id="2147522928" r:id="rId9"/>
    <p:sldLayoutId id="2147522929" r:id="rId10"/>
    <p:sldLayoutId id="2147522930" r:id="rId11"/>
  </p:sldLayoutIdLst>
  <p:txStyles>
    <p:titleStyle>
      <a:lvl1pPr algn="ctr" rtl="0" eaLnBrk="0" fontAlgn="base" hangingPunct="0">
        <a:spcBef>
          <a:spcPct val="0"/>
        </a:spcBef>
        <a:spcAft>
          <a:spcPct val="0"/>
        </a:spcAft>
        <a:defRPr sz="3600">
          <a:solidFill>
            <a:srgbClr val="FFFF00"/>
          </a:solidFill>
          <a:latin typeface="+mj-lt"/>
          <a:ea typeface="+mj-ea"/>
          <a:cs typeface="+mj-cs"/>
        </a:defRPr>
      </a:lvl1pPr>
      <a:lvl2pPr algn="ctr" rtl="0" eaLnBrk="0" fontAlgn="base" hangingPunct="0">
        <a:spcBef>
          <a:spcPct val="0"/>
        </a:spcBef>
        <a:spcAft>
          <a:spcPct val="0"/>
        </a:spcAft>
        <a:defRPr sz="3600">
          <a:solidFill>
            <a:srgbClr val="FFFF00"/>
          </a:solidFill>
          <a:latin typeface="Arial" charset="0"/>
        </a:defRPr>
      </a:lvl2pPr>
      <a:lvl3pPr algn="ctr" rtl="0" eaLnBrk="0" fontAlgn="base" hangingPunct="0">
        <a:spcBef>
          <a:spcPct val="0"/>
        </a:spcBef>
        <a:spcAft>
          <a:spcPct val="0"/>
        </a:spcAft>
        <a:defRPr sz="3600">
          <a:solidFill>
            <a:srgbClr val="FFFF00"/>
          </a:solidFill>
          <a:latin typeface="Arial" charset="0"/>
        </a:defRPr>
      </a:lvl3pPr>
      <a:lvl4pPr algn="ctr" rtl="0" eaLnBrk="0" fontAlgn="base" hangingPunct="0">
        <a:spcBef>
          <a:spcPct val="0"/>
        </a:spcBef>
        <a:spcAft>
          <a:spcPct val="0"/>
        </a:spcAft>
        <a:defRPr sz="3600">
          <a:solidFill>
            <a:srgbClr val="FFFF00"/>
          </a:solidFill>
          <a:latin typeface="Arial" charset="0"/>
        </a:defRPr>
      </a:lvl4pPr>
      <a:lvl5pPr algn="ctr" rtl="0" eaLnBrk="0" fontAlgn="base" hangingPunct="0">
        <a:spcBef>
          <a:spcPct val="0"/>
        </a:spcBef>
        <a:spcAft>
          <a:spcPct val="0"/>
        </a:spcAft>
        <a:defRPr sz="3600">
          <a:solidFill>
            <a:srgbClr val="FFFF00"/>
          </a:solidFill>
          <a:latin typeface="Arial" charset="0"/>
        </a:defRPr>
      </a:lvl5pPr>
      <a:lvl6pPr marL="457200" algn="ctr" rtl="0" fontAlgn="base">
        <a:spcBef>
          <a:spcPct val="0"/>
        </a:spcBef>
        <a:spcAft>
          <a:spcPct val="0"/>
        </a:spcAft>
        <a:defRPr sz="3600">
          <a:solidFill>
            <a:srgbClr val="FFFF00"/>
          </a:solidFill>
          <a:latin typeface="Arial" charset="0"/>
        </a:defRPr>
      </a:lvl6pPr>
      <a:lvl7pPr marL="914400" algn="ctr" rtl="0" fontAlgn="base">
        <a:spcBef>
          <a:spcPct val="0"/>
        </a:spcBef>
        <a:spcAft>
          <a:spcPct val="0"/>
        </a:spcAft>
        <a:defRPr sz="3600">
          <a:solidFill>
            <a:srgbClr val="FFFF00"/>
          </a:solidFill>
          <a:latin typeface="Arial" charset="0"/>
        </a:defRPr>
      </a:lvl7pPr>
      <a:lvl8pPr marL="1371600" algn="ctr" rtl="0" fontAlgn="base">
        <a:spcBef>
          <a:spcPct val="0"/>
        </a:spcBef>
        <a:spcAft>
          <a:spcPct val="0"/>
        </a:spcAft>
        <a:defRPr sz="3600">
          <a:solidFill>
            <a:srgbClr val="FFFF00"/>
          </a:solidFill>
          <a:latin typeface="Arial" charset="0"/>
        </a:defRPr>
      </a:lvl8pPr>
      <a:lvl9pPr marL="1828800" algn="ctr" rtl="0" fontAlgn="base">
        <a:spcBef>
          <a:spcPct val="0"/>
        </a:spcBef>
        <a:spcAft>
          <a:spcPct val="0"/>
        </a:spcAft>
        <a:defRPr sz="3600">
          <a:solidFill>
            <a:srgbClr val="FFFF00"/>
          </a:solidFill>
          <a:latin typeface="Arial" charset="0"/>
        </a:defRPr>
      </a:lvl9pPr>
    </p:titleStyle>
    <p:bodyStyle>
      <a:lvl1pPr marL="342900" indent="-342900" algn="l" rtl="0" eaLnBrk="0" fontAlgn="base" hangingPunct="0">
        <a:spcBef>
          <a:spcPct val="20000"/>
        </a:spcBef>
        <a:spcAft>
          <a:spcPct val="0"/>
        </a:spcAft>
        <a:buClr>
          <a:srgbClr val="FFFF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FF00"/>
        </a:buClr>
        <a:buChar char="–"/>
        <a:defRPr sz="3000">
          <a:solidFill>
            <a:schemeClr val="tx1"/>
          </a:solidFill>
          <a:latin typeface="+mn-lt"/>
        </a:defRPr>
      </a:lvl2pPr>
      <a:lvl3pPr marL="1143000" indent="-228600" algn="l" rtl="0" eaLnBrk="0" fontAlgn="base" hangingPunct="0">
        <a:spcBef>
          <a:spcPct val="20000"/>
        </a:spcBef>
        <a:spcAft>
          <a:spcPct val="0"/>
        </a:spcAft>
        <a:buClr>
          <a:srgbClr val="FFFF00"/>
        </a:buClr>
        <a:buChar char="•"/>
        <a:defRPr sz="2800">
          <a:solidFill>
            <a:schemeClr val="tx1"/>
          </a:solidFill>
          <a:latin typeface="+mn-lt"/>
        </a:defRPr>
      </a:lvl3pPr>
      <a:lvl4pPr marL="1600200" indent="-228600" algn="l" rtl="0" eaLnBrk="0" fontAlgn="base" hangingPunct="0">
        <a:spcBef>
          <a:spcPct val="20000"/>
        </a:spcBef>
        <a:spcAft>
          <a:spcPct val="0"/>
        </a:spcAft>
        <a:buClr>
          <a:srgbClr val="FFFF00"/>
        </a:buClr>
        <a:buChar char="–"/>
        <a:defRPr sz="2400">
          <a:solidFill>
            <a:schemeClr val="tx1"/>
          </a:solidFill>
          <a:latin typeface="+mn-lt"/>
        </a:defRPr>
      </a:lvl4pPr>
      <a:lvl5pPr marL="2057400" indent="-228600" algn="l" rtl="0" eaLnBrk="0" fontAlgn="base" hangingPunct="0">
        <a:spcBef>
          <a:spcPct val="20000"/>
        </a:spcBef>
        <a:spcAft>
          <a:spcPct val="0"/>
        </a:spcAft>
        <a:buClr>
          <a:srgbClr val="FFFF00"/>
        </a:buClr>
        <a:buChar char="»"/>
        <a:defRPr sz="2400">
          <a:solidFill>
            <a:schemeClr val="tx1"/>
          </a:solidFill>
          <a:latin typeface="+mn-lt"/>
        </a:defRPr>
      </a:lvl5pPr>
      <a:lvl6pPr marL="2514600" indent="-228600" algn="l" rtl="0" fontAlgn="base">
        <a:spcBef>
          <a:spcPct val="20000"/>
        </a:spcBef>
        <a:spcAft>
          <a:spcPct val="0"/>
        </a:spcAft>
        <a:buClr>
          <a:srgbClr val="FFFF00"/>
        </a:buClr>
        <a:buChar char="»"/>
        <a:defRPr sz="2400">
          <a:solidFill>
            <a:schemeClr val="tx1"/>
          </a:solidFill>
          <a:latin typeface="+mn-lt"/>
        </a:defRPr>
      </a:lvl6pPr>
      <a:lvl7pPr marL="2971800" indent="-228600" algn="l" rtl="0" fontAlgn="base">
        <a:spcBef>
          <a:spcPct val="20000"/>
        </a:spcBef>
        <a:spcAft>
          <a:spcPct val="0"/>
        </a:spcAft>
        <a:buClr>
          <a:srgbClr val="FFFF00"/>
        </a:buClr>
        <a:buChar char="»"/>
        <a:defRPr sz="2400">
          <a:solidFill>
            <a:schemeClr val="tx1"/>
          </a:solidFill>
          <a:latin typeface="+mn-lt"/>
        </a:defRPr>
      </a:lvl7pPr>
      <a:lvl8pPr marL="3429000" indent="-228600" algn="l" rtl="0" fontAlgn="base">
        <a:spcBef>
          <a:spcPct val="20000"/>
        </a:spcBef>
        <a:spcAft>
          <a:spcPct val="0"/>
        </a:spcAft>
        <a:buClr>
          <a:srgbClr val="FFFF00"/>
        </a:buClr>
        <a:buChar char="»"/>
        <a:defRPr sz="2400">
          <a:solidFill>
            <a:schemeClr val="tx1"/>
          </a:solidFill>
          <a:latin typeface="+mn-lt"/>
        </a:defRPr>
      </a:lvl8pPr>
      <a:lvl9pPr marL="3886200" indent="-228600" algn="l" rtl="0" fontAlgn="base">
        <a:spcBef>
          <a:spcPct val="20000"/>
        </a:spcBef>
        <a:spcAft>
          <a:spcPct val="0"/>
        </a:spcAft>
        <a:buClr>
          <a:srgbClr val="FFFF00"/>
        </a:buClr>
        <a:buChar char="»"/>
        <a:defRPr sz="24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0" y="214313"/>
            <a:ext cx="10283825" cy="641350"/>
          </a:xfrm>
          <a:prstGeom prst="rect">
            <a:avLst/>
          </a:prstGeom>
          <a:gradFill rotWithShape="0">
            <a:gsLst>
              <a:gs pos="0">
                <a:srgbClr val="002FC6"/>
              </a:gs>
              <a:gs pos="100000">
                <a:srgbClr val="000066"/>
              </a:gs>
            </a:gsLst>
            <a:path path="shape">
              <a:fillToRect l="50000" t="50000" r="50000" b="50000"/>
            </a:path>
          </a:gradFill>
          <a:ln w="19050" algn="ctr">
            <a:noFill/>
            <a:miter lim="800000"/>
            <a:headEnd/>
            <a:tailEnd/>
          </a:ln>
        </p:spPr>
        <p:txBody>
          <a:bodyPr vert="horz" wrap="square" lIns="91440" tIns="45720" rIns="91440" bIns="45720" numCol="1" anchor="ctr" anchorCtr="0" compatLnSpc="1">
            <a:prstTxWarp prst="textNoShape">
              <a:avLst/>
            </a:prstTxWarp>
            <a:spAutoFit/>
          </a:bodyPr>
          <a:lstStyle/>
          <a:p>
            <a:pPr lvl="0"/>
            <a:r>
              <a:rPr lang="en-US" altLang="en-US" smtClean="0"/>
              <a:t>Click to edit Master title style</a:t>
            </a:r>
          </a:p>
        </p:txBody>
      </p:sp>
      <p:sp>
        <p:nvSpPr>
          <p:cNvPr id="11267" name="Rectangle 3"/>
          <p:cNvSpPr>
            <a:spLocks noGrp="1" noChangeArrowheads="1"/>
          </p:cNvSpPr>
          <p:nvPr>
            <p:ph type="body" idx="1"/>
          </p:nvPr>
        </p:nvSpPr>
        <p:spPr bwMode="auto">
          <a:xfrm>
            <a:off x="771525" y="1981200"/>
            <a:ext cx="8743950" cy="2517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1268" name="Group 5"/>
          <p:cNvGrpSpPr>
            <a:grpSpLocks/>
          </p:cNvGrpSpPr>
          <p:nvPr userDrawn="1"/>
        </p:nvGrpSpPr>
        <p:grpSpPr bwMode="auto">
          <a:xfrm>
            <a:off x="7886700" y="5638800"/>
            <a:ext cx="3086100" cy="1754188"/>
            <a:chOff x="1488" y="209"/>
            <a:chExt cx="2976" cy="1903"/>
          </a:xfrm>
        </p:grpSpPr>
        <p:sp>
          <p:nvSpPr>
            <p:cNvPr id="43013" name="Oval 6"/>
            <p:cNvSpPr>
              <a:spLocks noChangeArrowheads="1"/>
            </p:cNvSpPr>
            <p:nvPr/>
          </p:nvSpPr>
          <p:spPr bwMode="auto">
            <a:xfrm>
              <a:off x="1488" y="209"/>
              <a:ext cx="2976" cy="1903"/>
            </a:xfrm>
            <a:prstGeom prst="ellipse">
              <a:avLst/>
            </a:prstGeom>
            <a:gradFill rotWithShape="1">
              <a:gsLst>
                <a:gs pos="0">
                  <a:srgbClr val="FFFFFF"/>
                </a:gs>
                <a:gs pos="100000">
                  <a:srgbClr val="000000">
                    <a:alpha val="0"/>
                  </a:srgbClr>
                </a:gs>
              </a:gsLst>
              <a:path path="shape">
                <a:fillToRect l="50000" t="50000" r="50000" b="50000"/>
              </a:path>
            </a:gradFill>
            <a:ln w="9525">
              <a:noFill/>
              <a:round/>
              <a:headEnd/>
              <a:tailEnd/>
            </a:ln>
          </p:spPr>
          <p:txBody>
            <a:bodyPr wrap="none" anchor="ctr"/>
            <a:lstStyle/>
            <a:p>
              <a:pPr>
                <a:defRPr/>
              </a:pPr>
              <a:endParaRPr lang="en-US">
                <a:solidFill>
                  <a:srgbClr val="FFFFFF"/>
                </a:solidFill>
                <a:latin typeface="Arial" charset="0"/>
                <a:cs typeface="Arial" charset="0"/>
              </a:endParaRPr>
            </a:p>
          </p:txBody>
        </p:sp>
        <p:pic>
          <p:nvPicPr>
            <p:cNvPr id="43014" name="Picture 7" descr="Accomplish_Logo_RGB"/>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2246" y="707"/>
              <a:ext cx="1460" cy="777"/>
            </a:xfrm>
            <a:prstGeom prst="rect">
              <a:avLst/>
            </a:prstGeom>
            <a:noFill/>
            <a:ln w="9525">
              <a:noFill/>
              <a:miter lim="800000"/>
              <a:headEnd/>
              <a:tailEnd/>
            </a:ln>
            <a:effectLst>
              <a:outerShdw dist="12700" dir="5400000" algn="ctr" rotWithShape="0">
                <a:schemeClr val="tx1">
                  <a:alpha val="50000"/>
                </a:schemeClr>
              </a:outerShdw>
            </a:effectLst>
          </p:spPr>
        </p:pic>
      </p:grpSp>
    </p:spTree>
  </p:cSld>
  <p:clrMap bg1="dk2" tx1="lt1" bg2="dk1" tx2="lt2" accent1="accent1" accent2="accent2" accent3="accent3" accent4="accent4" accent5="accent5" accent6="accent6" hlink="hlink" folHlink="folHlink"/>
  <p:sldLayoutIdLst>
    <p:sldLayoutId id="2147522931" r:id="rId1"/>
    <p:sldLayoutId id="2147522932" r:id="rId2"/>
    <p:sldLayoutId id="2147522933" r:id="rId3"/>
    <p:sldLayoutId id="2147522934" r:id="rId4"/>
    <p:sldLayoutId id="2147522935" r:id="rId5"/>
    <p:sldLayoutId id="2147522936" r:id="rId6"/>
    <p:sldLayoutId id="2147522937" r:id="rId7"/>
    <p:sldLayoutId id="2147522938" r:id="rId8"/>
    <p:sldLayoutId id="2147522939" r:id="rId9"/>
    <p:sldLayoutId id="2147522940" r:id="rId10"/>
    <p:sldLayoutId id="2147522941" r:id="rId11"/>
  </p:sldLayoutIdLst>
  <p:txStyles>
    <p:titleStyle>
      <a:lvl1pPr algn="ctr" rtl="0" eaLnBrk="0" fontAlgn="base" hangingPunct="0">
        <a:spcBef>
          <a:spcPct val="0"/>
        </a:spcBef>
        <a:spcAft>
          <a:spcPct val="0"/>
        </a:spcAft>
        <a:defRPr sz="3600">
          <a:solidFill>
            <a:srgbClr val="FFFF00"/>
          </a:solidFill>
          <a:latin typeface="+mj-lt"/>
          <a:ea typeface="+mj-ea"/>
          <a:cs typeface="+mj-cs"/>
        </a:defRPr>
      </a:lvl1pPr>
      <a:lvl2pPr algn="ctr" rtl="0" eaLnBrk="0" fontAlgn="base" hangingPunct="0">
        <a:spcBef>
          <a:spcPct val="0"/>
        </a:spcBef>
        <a:spcAft>
          <a:spcPct val="0"/>
        </a:spcAft>
        <a:defRPr sz="3600">
          <a:solidFill>
            <a:srgbClr val="FFFF00"/>
          </a:solidFill>
          <a:latin typeface="Arial" charset="0"/>
        </a:defRPr>
      </a:lvl2pPr>
      <a:lvl3pPr algn="ctr" rtl="0" eaLnBrk="0" fontAlgn="base" hangingPunct="0">
        <a:spcBef>
          <a:spcPct val="0"/>
        </a:spcBef>
        <a:spcAft>
          <a:spcPct val="0"/>
        </a:spcAft>
        <a:defRPr sz="3600">
          <a:solidFill>
            <a:srgbClr val="FFFF00"/>
          </a:solidFill>
          <a:latin typeface="Arial" charset="0"/>
        </a:defRPr>
      </a:lvl3pPr>
      <a:lvl4pPr algn="ctr" rtl="0" eaLnBrk="0" fontAlgn="base" hangingPunct="0">
        <a:spcBef>
          <a:spcPct val="0"/>
        </a:spcBef>
        <a:spcAft>
          <a:spcPct val="0"/>
        </a:spcAft>
        <a:defRPr sz="3600">
          <a:solidFill>
            <a:srgbClr val="FFFF00"/>
          </a:solidFill>
          <a:latin typeface="Arial" charset="0"/>
        </a:defRPr>
      </a:lvl4pPr>
      <a:lvl5pPr algn="ctr" rtl="0" eaLnBrk="0" fontAlgn="base" hangingPunct="0">
        <a:spcBef>
          <a:spcPct val="0"/>
        </a:spcBef>
        <a:spcAft>
          <a:spcPct val="0"/>
        </a:spcAft>
        <a:defRPr sz="3600">
          <a:solidFill>
            <a:srgbClr val="FFFF00"/>
          </a:solidFill>
          <a:latin typeface="Arial" charset="0"/>
        </a:defRPr>
      </a:lvl5pPr>
      <a:lvl6pPr marL="457200" algn="ctr" rtl="0" fontAlgn="base">
        <a:spcBef>
          <a:spcPct val="0"/>
        </a:spcBef>
        <a:spcAft>
          <a:spcPct val="0"/>
        </a:spcAft>
        <a:defRPr sz="3600">
          <a:solidFill>
            <a:srgbClr val="FFFF00"/>
          </a:solidFill>
          <a:latin typeface="Arial" charset="0"/>
        </a:defRPr>
      </a:lvl6pPr>
      <a:lvl7pPr marL="914400" algn="ctr" rtl="0" fontAlgn="base">
        <a:spcBef>
          <a:spcPct val="0"/>
        </a:spcBef>
        <a:spcAft>
          <a:spcPct val="0"/>
        </a:spcAft>
        <a:defRPr sz="3600">
          <a:solidFill>
            <a:srgbClr val="FFFF00"/>
          </a:solidFill>
          <a:latin typeface="Arial" charset="0"/>
        </a:defRPr>
      </a:lvl7pPr>
      <a:lvl8pPr marL="1371600" algn="ctr" rtl="0" fontAlgn="base">
        <a:spcBef>
          <a:spcPct val="0"/>
        </a:spcBef>
        <a:spcAft>
          <a:spcPct val="0"/>
        </a:spcAft>
        <a:defRPr sz="3600">
          <a:solidFill>
            <a:srgbClr val="FFFF00"/>
          </a:solidFill>
          <a:latin typeface="Arial" charset="0"/>
        </a:defRPr>
      </a:lvl8pPr>
      <a:lvl9pPr marL="1828800" algn="ctr" rtl="0" fontAlgn="base">
        <a:spcBef>
          <a:spcPct val="0"/>
        </a:spcBef>
        <a:spcAft>
          <a:spcPct val="0"/>
        </a:spcAft>
        <a:defRPr sz="3600">
          <a:solidFill>
            <a:srgbClr val="FFFF00"/>
          </a:solidFill>
          <a:latin typeface="Arial" charset="0"/>
        </a:defRPr>
      </a:lvl9pPr>
    </p:titleStyle>
    <p:bodyStyle>
      <a:lvl1pPr marL="342900" indent="-342900" algn="l" rtl="0" eaLnBrk="0" fontAlgn="base" hangingPunct="0">
        <a:spcBef>
          <a:spcPct val="20000"/>
        </a:spcBef>
        <a:spcAft>
          <a:spcPct val="0"/>
        </a:spcAft>
        <a:buClr>
          <a:srgbClr val="FFFF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FF00"/>
        </a:buClr>
        <a:buChar char="–"/>
        <a:defRPr sz="3000">
          <a:solidFill>
            <a:schemeClr val="tx1"/>
          </a:solidFill>
          <a:latin typeface="+mn-lt"/>
        </a:defRPr>
      </a:lvl2pPr>
      <a:lvl3pPr marL="1143000" indent="-228600" algn="l" rtl="0" eaLnBrk="0" fontAlgn="base" hangingPunct="0">
        <a:spcBef>
          <a:spcPct val="20000"/>
        </a:spcBef>
        <a:spcAft>
          <a:spcPct val="0"/>
        </a:spcAft>
        <a:buClr>
          <a:srgbClr val="FFFF00"/>
        </a:buClr>
        <a:buChar char="•"/>
        <a:defRPr sz="2800">
          <a:solidFill>
            <a:schemeClr val="tx1"/>
          </a:solidFill>
          <a:latin typeface="+mn-lt"/>
        </a:defRPr>
      </a:lvl3pPr>
      <a:lvl4pPr marL="1600200" indent="-228600" algn="l" rtl="0" eaLnBrk="0" fontAlgn="base" hangingPunct="0">
        <a:spcBef>
          <a:spcPct val="20000"/>
        </a:spcBef>
        <a:spcAft>
          <a:spcPct val="0"/>
        </a:spcAft>
        <a:buClr>
          <a:srgbClr val="FFFF00"/>
        </a:buClr>
        <a:buChar char="–"/>
        <a:defRPr sz="2400">
          <a:solidFill>
            <a:schemeClr val="tx1"/>
          </a:solidFill>
          <a:latin typeface="+mn-lt"/>
        </a:defRPr>
      </a:lvl4pPr>
      <a:lvl5pPr marL="2057400" indent="-228600" algn="l" rtl="0" eaLnBrk="0" fontAlgn="base" hangingPunct="0">
        <a:spcBef>
          <a:spcPct val="20000"/>
        </a:spcBef>
        <a:spcAft>
          <a:spcPct val="0"/>
        </a:spcAft>
        <a:buClr>
          <a:srgbClr val="FFFF00"/>
        </a:buClr>
        <a:buChar char="»"/>
        <a:defRPr sz="2400">
          <a:solidFill>
            <a:schemeClr val="tx1"/>
          </a:solidFill>
          <a:latin typeface="+mn-lt"/>
        </a:defRPr>
      </a:lvl5pPr>
      <a:lvl6pPr marL="2514600" indent="-228600" algn="l" rtl="0" fontAlgn="base">
        <a:spcBef>
          <a:spcPct val="20000"/>
        </a:spcBef>
        <a:spcAft>
          <a:spcPct val="0"/>
        </a:spcAft>
        <a:buClr>
          <a:srgbClr val="FFFF00"/>
        </a:buClr>
        <a:buChar char="»"/>
        <a:defRPr sz="2400">
          <a:solidFill>
            <a:schemeClr val="tx1"/>
          </a:solidFill>
          <a:latin typeface="+mn-lt"/>
        </a:defRPr>
      </a:lvl6pPr>
      <a:lvl7pPr marL="2971800" indent="-228600" algn="l" rtl="0" fontAlgn="base">
        <a:spcBef>
          <a:spcPct val="20000"/>
        </a:spcBef>
        <a:spcAft>
          <a:spcPct val="0"/>
        </a:spcAft>
        <a:buClr>
          <a:srgbClr val="FFFF00"/>
        </a:buClr>
        <a:buChar char="»"/>
        <a:defRPr sz="2400">
          <a:solidFill>
            <a:schemeClr val="tx1"/>
          </a:solidFill>
          <a:latin typeface="+mn-lt"/>
        </a:defRPr>
      </a:lvl7pPr>
      <a:lvl8pPr marL="3429000" indent="-228600" algn="l" rtl="0" fontAlgn="base">
        <a:spcBef>
          <a:spcPct val="20000"/>
        </a:spcBef>
        <a:spcAft>
          <a:spcPct val="0"/>
        </a:spcAft>
        <a:buClr>
          <a:srgbClr val="FFFF00"/>
        </a:buClr>
        <a:buChar char="»"/>
        <a:defRPr sz="2400">
          <a:solidFill>
            <a:schemeClr val="tx1"/>
          </a:solidFill>
          <a:latin typeface="+mn-lt"/>
        </a:defRPr>
      </a:lvl8pPr>
      <a:lvl9pPr marL="3886200" indent="-228600" algn="l" rtl="0" fontAlgn="base">
        <a:spcBef>
          <a:spcPct val="20000"/>
        </a:spcBef>
        <a:spcAft>
          <a:spcPct val="0"/>
        </a:spcAft>
        <a:buClr>
          <a:srgbClr val="FFFF00"/>
        </a:buClr>
        <a:buChar char="»"/>
        <a:defRPr sz="24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l-GR" smtClean="0"/>
          </a:p>
        </p:txBody>
      </p:sp>
      <p:sp>
        <p:nvSpPr>
          <p:cNvPr id="12291" name="Text Placeholder 2"/>
          <p:cNvSpPr>
            <a:spLocks noGrp="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smtClean="0"/>
          </a:p>
        </p:txBody>
      </p:sp>
      <p:sp>
        <p:nvSpPr>
          <p:cNvPr id="4" name="Date Placeholder 3"/>
          <p:cNvSpPr>
            <a:spLocks noGrp="1"/>
          </p:cNvSpPr>
          <p:nvPr>
            <p:ph type="dt" sz="half" idx="2"/>
          </p:nvPr>
        </p:nvSpPr>
        <p:spPr>
          <a:xfrm>
            <a:off x="514350" y="6356350"/>
            <a:ext cx="24003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17F7C225-4D92-4F4C-A6D1-547ADC230669}" type="datetimeFigureOut">
              <a:rPr lang="el-GR"/>
              <a:pPr>
                <a:defRPr/>
              </a:pPr>
              <a:t>10/12/2014</a:t>
            </a:fld>
            <a:endParaRPr lang="el-GR"/>
          </a:p>
        </p:txBody>
      </p:sp>
      <p:sp>
        <p:nvSpPr>
          <p:cNvPr id="5" name="Footer Placeholder 4"/>
          <p:cNvSpPr>
            <a:spLocks noGrp="1"/>
          </p:cNvSpPr>
          <p:nvPr>
            <p:ph type="ftr" sz="quarter" idx="3"/>
          </p:nvPr>
        </p:nvSpPr>
        <p:spPr>
          <a:xfrm>
            <a:off x="3514725" y="6356350"/>
            <a:ext cx="325755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l-GR"/>
          </a:p>
        </p:txBody>
      </p:sp>
      <p:sp>
        <p:nvSpPr>
          <p:cNvPr id="6" name="Slide Number Placeholder 5"/>
          <p:cNvSpPr>
            <a:spLocks noGrp="1"/>
          </p:cNvSpPr>
          <p:nvPr>
            <p:ph type="sldNum" sz="quarter" idx="4"/>
          </p:nvPr>
        </p:nvSpPr>
        <p:spPr>
          <a:xfrm>
            <a:off x="7372350" y="6356350"/>
            <a:ext cx="24003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4095A77-D8DA-4A81-A5F4-13407CBCA766}"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522942" r:id="rId1"/>
    <p:sldLayoutId id="2147522943" r:id="rId2"/>
    <p:sldLayoutId id="2147522944" r:id="rId3"/>
    <p:sldLayoutId id="2147522945" r:id="rId4"/>
    <p:sldLayoutId id="2147522946" r:id="rId5"/>
    <p:sldLayoutId id="2147522947" r:id="rId6"/>
    <p:sldLayoutId id="2147522948" r:id="rId7"/>
    <p:sldLayoutId id="2147522949" r:id="rId8"/>
    <p:sldLayoutId id="2147522950" r:id="rId9"/>
    <p:sldLayoutId id="2147522951" r:id="rId10"/>
    <p:sldLayoutId id="214752295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1 - Θέση τίτλου"/>
          <p:cNvSpPr>
            <a:spLocks noGrp="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3315" name="2 - Θέση κειμένου"/>
          <p:cNvSpPr>
            <a:spLocks noGrp="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514350" y="6356350"/>
            <a:ext cx="2400300" cy="365125"/>
          </a:xfrm>
          <a:prstGeom prst="rect">
            <a:avLst/>
          </a:prstGeom>
        </p:spPr>
        <p:txBody>
          <a:bodyPr vert="horz" lIns="91440" tIns="45720" rIns="91440" bIns="45720" rtlCol="0" anchor="ctr"/>
          <a:lstStyle>
            <a:lvl1pPr algn="l" fontAlgn="auto">
              <a:spcBef>
                <a:spcPts val="0"/>
              </a:spcBef>
              <a:spcAft>
                <a:spcPts val="0"/>
              </a:spcAft>
              <a:defRPr sz="1200" b="1">
                <a:solidFill>
                  <a:prstClr val="black">
                    <a:tint val="75000"/>
                  </a:prstClr>
                </a:solidFill>
                <a:latin typeface="+mn-lt"/>
                <a:ea typeface="+mn-ea"/>
                <a:cs typeface="+mn-cs"/>
              </a:defRPr>
            </a:lvl1pPr>
          </a:lstStyle>
          <a:p>
            <a:pPr>
              <a:defRPr/>
            </a:pPr>
            <a:fld id="{09F51154-3877-41F8-BE4A-3550F253A682}" type="datetimeFigureOut">
              <a:rPr lang="el-GR"/>
              <a:pPr>
                <a:defRPr/>
              </a:pPr>
              <a:t>10/12/2014</a:t>
            </a:fld>
            <a:endParaRPr lang="el-GR"/>
          </a:p>
        </p:txBody>
      </p:sp>
      <p:sp>
        <p:nvSpPr>
          <p:cNvPr id="5" name="4 - Θέση υποσέλιδου"/>
          <p:cNvSpPr>
            <a:spLocks noGrp="1"/>
          </p:cNvSpPr>
          <p:nvPr>
            <p:ph type="ftr" sz="quarter" idx="3"/>
          </p:nvPr>
        </p:nvSpPr>
        <p:spPr>
          <a:xfrm>
            <a:off x="3514725" y="6356350"/>
            <a:ext cx="3257550" cy="365125"/>
          </a:xfrm>
          <a:prstGeom prst="rect">
            <a:avLst/>
          </a:prstGeom>
        </p:spPr>
        <p:txBody>
          <a:bodyPr vert="horz" lIns="91440" tIns="45720" rIns="91440" bIns="45720" rtlCol="0" anchor="ctr"/>
          <a:lstStyle>
            <a:lvl1pPr algn="ctr" fontAlgn="auto">
              <a:spcBef>
                <a:spcPts val="0"/>
              </a:spcBef>
              <a:spcAft>
                <a:spcPts val="0"/>
              </a:spcAft>
              <a:defRPr sz="1200" b="1">
                <a:solidFill>
                  <a:prstClr val="black">
                    <a:tint val="75000"/>
                  </a:prstClr>
                </a:solidFill>
                <a:latin typeface="+mn-lt"/>
                <a:ea typeface="+mn-ea"/>
                <a:cs typeface="+mn-cs"/>
              </a:defRPr>
            </a:lvl1pPr>
          </a:lstStyle>
          <a:p>
            <a:pPr>
              <a:defRPr/>
            </a:pPr>
            <a:endParaRPr lang="el-GR"/>
          </a:p>
        </p:txBody>
      </p:sp>
      <p:sp>
        <p:nvSpPr>
          <p:cNvPr id="6" name="5 - Θέση αριθμού διαφάνειας"/>
          <p:cNvSpPr>
            <a:spLocks noGrp="1"/>
          </p:cNvSpPr>
          <p:nvPr>
            <p:ph type="sldNum" sz="quarter" idx="4"/>
          </p:nvPr>
        </p:nvSpPr>
        <p:spPr>
          <a:xfrm>
            <a:off x="7372350" y="6356350"/>
            <a:ext cx="2400300" cy="365125"/>
          </a:xfrm>
          <a:prstGeom prst="rect">
            <a:avLst/>
          </a:prstGeom>
        </p:spPr>
        <p:txBody>
          <a:bodyPr vert="horz" lIns="91440" tIns="45720" rIns="91440" bIns="45720" rtlCol="0" anchor="ctr"/>
          <a:lstStyle>
            <a:lvl1pPr algn="r" fontAlgn="auto">
              <a:spcBef>
                <a:spcPts val="0"/>
              </a:spcBef>
              <a:spcAft>
                <a:spcPts val="0"/>
              </a:spcAft>
              <a:defRPr sz="1200" b="1">
                <a:solidFill>
                  <a:prstClr val="black">
                    <a:tint val="75000"/>
                  </a:prstClr>
                </a:solidFill>
                <a:latin typeface="+mn-lt"/>
                <a:ea typeface="+mn-ea"/>
                <a:cs typeface="+mn-cs"/>
              </a:defRPr>
            </a:lvl1pPr>
          </a:lstStyle>
          <a:p>
            <a:pPr>
              <a:defRPr/>
            </a:pPr>
            <a:fld id="{B3FF01D8-9CE0-45B2-8FB6-BE820BD1CE85}"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522955" r:id="rId1"/>
    <p:sldLayoutId id="2147522956" r:id="rId2"/>
    <p:sldLayoutId id="2147522957" r:id="rId3"/>
    <p:sldLayoutId id="2147522958" r:id="rId4"/>
    <p:sldLayoutId id="2147522959" r:id="rId5"/>
    <p:sldLayoutId id="2147522960" r:id="rId6"/>
    <p:sldLayoutId id="2147522961" r:id="rId7"/>
    <p:sldLayoutId id="2147522962" r:id="rId8"/>
    <p:sldLayoutId id="2147522963" r:id="rId9"/>
    <p:sldLayoutId id="2147522964" r:id="rId10"/>
    <p:sldLayoutId id="214752296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8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5.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6.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9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0" y="3500438"/>
            <a:ext cx="10287000" cy="1616075"/>
          </a:xfrm>
          <a:prstGeom prst="rect">
            <a:avLst/>
          </a:prstGeom>
          <a:noFill/>
          <a:ln w="9525">
            <a:noFill/>
            <a:miter lim="800000"/>
            <a:headEnd/>
            <a:tailEnd/>
          </a:ln>
        </p:spPr>
        <p:txBody>
          <a:bodyPr>
            <a:spAutoFit/>
          </a:bodyPr>
          <a:lstStyle/>
          <a:p>
            <a:pPr algn="ctr"/>
            <a:endParaRPr lang="el-GR" sz="1600" b="1">
              <a:solidFill>
                <a:srgbClr val="66FF33"/>
              </a:solidFill>
              <a:latin typeface="Comic Sans MS" pitchFamily="66" charset="0"/>
            </a:endParaRPr>
          </a:p>
          <a:p>
            <a:pPr algn="ctr"/>
            <a:r>
              <a:rPr lang="el-GR" sz="2800" b="1">
                <a:solidFill>
                  <a:schemeClr val="bg1"/>
                </a:solidFill>
                <a:latin typeface="Comic Sans MS" pitchFamily="66" charset="0"/>
              </a:rPr>
              <a:t>Λιάμης Γεώργιος</a:t>
            </a:r>
          </a:p>
          <a:p>
            <a:pPr algn="ctr"/>
            <a:endParaRPr lang="el-GR" sz="700" b="1">
              <a:solidFill>
                <a:schemeClr val="bg1"/>
              </a:solidFill>
              <a:latin typeface="Comic Sans MS" pitchFamily="66" charset="0"/>
            </a:endParaRPr>
          </a:p>
          <a:p>
            <a:pPr algn="ctr"/>
            <a:r>
              <a:rPr lang="el-GR" sz="2400" b="1">
                <a:solidFill>
                  <a:schemeClr val="bg1"/>
                </a:solidFill>
                <a:latin typeface="Comic Sans MS" pitchFamily="66" charset="0"/>
              </a:rPr>
              <a:t>Επίκουρος Καθηγητής Παθολογίας Ιατρικής Σχολής Παν/μίου Ιωαννίνων</a:t>
            </a:r>
          </a:p>
        </p:txBody>
      </p:sp>
      <p:sp>
        <p:nvSpPr>
          <p:cNvPr id="27651" name="3 - TextBox"/>
          <p:cNvSpPr txBox="1">
            <a:spLocks noChangeArrowheads="1"/>
          </p:cNvSpPr>
          <p:nvPr/>
        </p:nvSpPr>
        <p:spPr bwMode="auto">
          <a:xfrm>
            <a:off x="428625" y="1214438"/>
            <a:ext cx="9001125" cy="1570037"/>
          </a:xfrm>
          <a:prstGeom prst="rect">
            <a:avLst/>
          </a:prstGeom>
          <a:noFill/>
          <a:ln w="9525">
            <a:noFill/>
            <a:miter lim="800000"/>
            <a:headEnd/>
            <a:tailEnd/>
          </a:ln>
        </p:spPr>
        <p:txBody>
          <a:bodyPr>
            <a:spAutoFit/>
          </a:bodyPr>
          <a:lstStyle/>
          <a:p>
            <a:pPr algn="ctr"/>
            <a:r>
              <a:rPr lang="el-GR" sz="3200">
                <a:solidFill>
                  <a:srgbClr val="FFFF00"/>
                </a:solidFill>
                <a:latin typeface="Comic Sans MS" pitchFamily="66" charset="0"/>
              </a:rPr>
              <a:t>Διπλός συνδυασμός αποκλειστών ΑΤ 1 υποδοχέων αγγειοτασίνης ΙΙ με ανταγωνιστή ασβεστίου ή με διουρητικό</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10000"/>
          </a:schemeClr>
        </a:solidFill>
        <a:effectLst/>
      </p:bgPr>
    </p:bg>
    <p:spTree>
      <p:nvGrpSpPr>
        <p:cNvPr id="1" name=""/>
        <p:cNvGrpSpPr/>
        <p:nvPr/>
      </p:nvGrpSpPr>
      <p:grpSpPr>
        <a:xfrm>
          <a:off x="0" y="0"/>
          <a:ext cx="0" cy="0"/>
          <a:chOff x="0" y="0"/>
          <a:chExt cx="0" cy="0"/>
        </a:xfrm>
      </p:grpSpPr>
      <p:sp>
        <p:nvSpPr>
          <p:cNvPr id="44034" name="AutoShape 2"/>
          <p:cNvSpPr>
            <a:spLocks noChangeArrowheads="1"/>
          </p:cNvSpPr>
          <p:nvPr/>
        </p:nvSpPr>
        <p:spPr bwMode="auto">
          <a:xfrm>
            <a:off x="174625" y="857250"/>
            <a:ext cx="9969500" cy="5256213"/>
          </a:xfrm>
          <a:prstGeom prst="roundRect">
            <a:avLst>
              <a:gd name="adj" fmla="val 16667"/>
            </a:avLst>
          </a:prstGeom>
          <a:solidFill>
            <a:srgbClr val="000000"/>
          </a:solidFill>
          <a:ln w="76200">
            <a:solidFill>
              <a:srgbClr val="CC0000"/>
            </a:solidFill>
            <a:round/>
            <a:headEnd/>
            <a:tailEnd/>
          </a:ln>
        </p:spPr>
        <p:txBody>
          <a:bodyPr wrap="none" anchor="ctr"/>
          <a:lstStyle/>
          <a:p>
            <a:endParaRPr lang="el-GR">
              <a:solidFill>
                <a:srgbClr val="FFFFFF"/>
              </a:solidFill>
            </a:endParaRPr>
          </a:p>
        </p:txBody>
      </p:sp>
      <p:pic>
        <p:nvPicPr>
          <p:cNvPr id="44035" name="Picture 9" descr="?code=200B"/>
          <p:cNvPicPr>
            <a:picLocks noChangeAspect="1" noChangeArrowheads="1"/>
          </p:cNvPicPr>
          <p:nvPr/>
        </p:nvPicPr>
        <p:blipFill>
          <a:blip r:embed="rId3"/>
          <a:srcRect/>
          <a:stretch>
            <a:fillRect/>
          </a:stretch>
        </p:blipFill>
        <p:spPr bwMode="auto">
          <a:xfrm>
            <a:off x="4589463" y="3346450"/>
            <a:ext cx="11112" cy="11113"/>
          </a:xfrm>
          <a:prstGeom prst="rect">
            <a:avLst/>
          </a:prstGeom>
          <a:noFill/>
          <a:ln w="9525">
            <a:noFill/>
            <a:miter lim="800000"/>
            <a:headEnd/>
            <a:tailEnd/>
          </a:ln>
        </p:spPr>
      </p:pic>
      <p:pic>
        <p:nvPicPr>
          <p:cNvPr id="44036" name="Picture 10" descr="?code=200B"/>
          <p:cNvPicPr>
            <a:picLocks noChangeAspect="1" noChangeArrowheads="1"/>
          </p:cNvPicPr>
          <p:nvPr/>
        </p:nvPicPr>
        <p:blipFill>
          <a:blip r:embed="rId3"/>
          <a:srcRect/>
          <a:stretch>
            <a:fillRect/>
          </a:stretch>
        </p:blipFill>
        <p:spPr bwMode="auto">
          <a:xfrm>
            <a:off x="5551488" y="3346450"/>
            <a:ext cx="9525" cy="11113"/>
          </a:xfrm>
          <a:prstGeom prst="rect">
            <a:avLst/>
          </a:prstGeom>
          <a:noFill/>
          <a:ln w="9525">
            <a:noFill/>
            <a:miter lim="800000"/>
            <a:headEnd/>
            <a:tailEnd/>
          </a:ln>
        </p:spPr>
      </p:pic>
      <p:pic>
        <p:nvPicPr>
          <p:cNvPr id="44037" name="Picture 11" descr="?code=200B"/>
          <p:cNvPicPr>
            <a:picLocks noChangeAspect="1" noChangeArrowheads="1"/>
          </p:cNvPicPr>
          <p:nvPr/>
        </p:nvPicPr>
        <p:blipFill>
          <a:blip r:embed="rId3"/>
          <a:srcRect/>
          <a:stretch>
            <a:fillRect/>
          </a:stretch>
        </p:blipFill>
        <p:spPr bwMode="auto">
          <a:xfrm>
            <a:off x="6394450" y="3346450"/>
            <a:ext cx="9525" cy="11113"/>
          </a:xfrm>
          <a:prstGeom prst="rect">
            <a:avLst/>
          </a:prstGeom>
          <a:noFill/>
          <a:ln w="9525">
            <a:noFill/>
            <a:miter lim="800000"/>
            <a:headEnd/>
            <a:tailEnd/>
          </a:ln>
        </p:spPr>
      </p:pic>
      <p:pic>
        <p:nvPicPr>
          <p:cNvPr id="44038" name="Picture 12" descr="?code=200B"/>
          <p:cNvPicPr>
            <a:picLocks noChangeAspect="1" noChangeArrowheads="1"/>
          </p:cNvPicPr>
          <p:nvPr/>
        </p:nvPicPr>
        <p:blipFill>
          <a:blip r:embed="rId3"/>
          <a:srcRect/>
          <a:stretch>
            <a:fillRect/>
          </a:stretch>
        </p:blipFill>
        <p:spPr bwMode="auto">
          <a:xfrm>
            <a:off x="7065963" y="3346450"/>
            <a:ext cx="11112" cy="11113"/>
          </a:xfrm>
          <a:prstGeom prst="rect">
            <a:avLst/>
          </a:prstGeom>
          <a:noFill/>
          <a:ln w="9525">
            <a:noFill/>
            <a:miter lim="800000"/>
            <a:headEnd/>
            <a:tailEnd/>
          </a:ln>
        </p:spPr>
      </p:pic>
      <p:sp>
        <p:nvSpPr>
          <p:cNvPr id="44039" name="Text Box 13"/>
          <p:cNvSpPr txBox="1">
            <a:spLocks noChangeArrowheads="1"/>
          </p:cNvSpPr>
          <p:nvPr/>
        </p:nvSpPr>
        <p:spPr bwMode="auto">
          <a:xfrm>
            <a:off x="642938" y="2071688"/>
            <a:ext cx="8929687" cy="2124075"/>
          </a:xfrm>
          <a:prstGeom prst="rect">
            <a:avLst/>
          </a:prstGeom>
          <a:noFill/>
          <a:ln w="9525">
            <a:noFill/>
            <a:miter lim="800000"/>
            <a:headEnd/>
            <a:tailEnd/>
          </a:ln>
        </p:spPr>
        <p:txBody>
          <a:bodyPr>
            <a:spAutoFit/>
          </a:bodyPr>
          <a:lstStyle/>
          <a:p>
            <a:pPr algn="ctr">
              <a:spcBef>
                <a:spcPct val="50000"/>
              </a:spcBef>
            </a:pPr>
            <a:r>
              <a:rPr lang="el-GR" sz="4400" b="1">
                <a:solidFill>
                  <a:srgbClr val="66FFFF"/>
                </a:solidFill>
                <a:latin typeface="Comic Sans MS" pitchFamily="66" charset="0"/>
              </a:rPr>
              <a:t>ΕΡ.4:</a:t>
            </a:r>
            <a:r>
              <a:rPr lang="en-US" sz="4400" b="1">
                <a:solidFill>
                  <a:srgbClr val="66FFFF"/>
                </a:solidFill>
                <a:latin typeface="Comic Sans MS" pitchFamily="66" charset="0"/>
              </a:rPr>
              <a:t> </a:t>
            </a:r>
            <a:r>
              <a:rPr lang="el-GR" sz="4400" b="1">
                <a:solidFill>
                  <a:srgbClr val="66FFFF"/>
                </a:solidFill>
                <a:latin typeface="Comic Sans MS" pitchFamily="66" charset="0"/>
              </a:rPr>
              <a:t>Ποιους συνδυασμούς φαρμάκων μπορώ να χρησιμοποιήσω? </a:t>
            </a:r>
            <a:r>
              <a:rPr lang="en-US" sz="4400" b="1">
                <a:solidFill>
                  <a:srgbClr val="66FFFF"/>
                </a:solidFill>
                <a:latin typeface="Comic Sans MS" pitchFamily="66" charset="0"/>
              </a:rPr>
              <a:t> </a:t>
            </a:r>
            <a:endParaRPr lang="el-GR" sz="4400" b="1" i="1">
              <a:solidFill>
                <a:srgbClr val="FFFF0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a:stretch>
            <a:fillRect/>
          </a:stretch>
        </p:blipFill>
        <p:spPr bwMode="auto">
          <a:xfrm>
            <a:off x="319088" y="781050"/>
            <a:ext cx="9648825" cy="5295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TextBox"/>
          <p:cNvSpPr txBox="1">
            <a:spLocks noChangeArrowheads="1"/>
          </p:cNvSpPr>
          <p:nvPr/>
        </p:nvSpPr>
        <p:spPr bwMode="auto">
          <a:xfrm>
            <a:off x="285750" y="2071688"/>
            <a:ext cx="9501188" cy="584200"/>
          </a:xfrm>
          <a:prstGeom prst="rect">
            <a:avLst/>
          </a:prstGeom>
          <a:noFill/>
          <a:ln w="9525">
            <a:noFill/>
            <a:miter lim="800000"/>
            <a:headEnd/>
            <a:tailEnd/>
          </a:ln>
        </p:spPr>
        <p:txBody>
          <a:bodyPr>
            <a:spAutoFit/>
          </a:bodyPr>
          <a:lstStyle/>
          <a:p>
            <a:r>
              <a:rPr lang="el-GR" sz="3200">
                <a:latin typeface="Comic Sans MS" pitchFamily="66" charset="0"/>
              </a:rPr>
              <a:t>Θειαζιδικά διουρητικά</a:t>
            </a:r>
            <a:r>
              <a:rPr lang="en-US" sz="3200">
                <a:latin typeface="Comic Sans MS" pitchFamily="66" charset="0"/>
              </a:rPr>
              <a:t> </a:t>
            </a:r>
            <a:r>
              <a:rPr lang="en-US" sz="3200">
                <a:solidFill>
                  <a:srgbClr val="FFFF00"/>
                </a:solidFill>
                <a:latin typeface="Comic Sans MS" pitchFamily="66" charset="0"/>
              </a:rPr>
              <a:t>VS</a:t>
            </a:r>
            <a:r>
              <a:rPr lang="en-US" sz="3200">
                <a:latin typeface="Comic Sans MS" pitchFamily="66" charset="0"/>
              </a:rPr>
              <a:t> </a:t>
            </a:r>
            <a:r>
              <a:rPr lang="el-GR" sz="3200">
                <a:latin typeface="Comic Sans MS" pitchFamily="66" charset="0"/>
              </a:rPr>
              <a:t>ανταγωνιστές ασβεστίου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1414463" y="209550"/>
            <a:ext cx="7458075" cy="6438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defRPr/>
            </a:pPr>
            <a:r>
              <a:rPr lang="el-GR" b="0" dirty="0" err="1" smtClean="0">
                <a:solidFill>
                  <a:srgbClr val="FFFF00"/>
                </a:solidFill>
                <a:effectLst/>
                <a:latin typeface="Comic Sans MS" pitchFamily="66" charset="0"/>
              </a:rPr>
              <a:t>Θειαζιδικά</a:t>
            </a:r>
            <a:r>
              <a:rPr lang="el-GR" b="0" dirty="0" smtClean="0">
                <a:solidFill>
                  <a:srgbClr val="FFFF00"/>
                </a:solidFill>
                <a:effectLst/>
                <a:latin typeface="Comic Sans MS" pitchFamily="66" charset="0"/>
              </a:rPr>
              <a:t> διουρητικά</a:t>
            </a:r>
            <a:endParaRPr lang="el-GR" b="0" dirty="0">
              <a:solidFill>
                <a:srgbClr val="FFFF00"/>
              </a:solidFill>
            </a:endParaRPr>
          </a:p>
        </p:txBody>
      </p:sp>
      <p:sp>
        <p:nvSpPr>
          <p:cNvPr id="3" name="2 - Θέση περιεχομένου"/>
          <p:cNvSpPr>
            <a:spLocks noGrp="1"/>
          </p:cNvSpPr>
          <p:nvPr>
            <p:ph idx="1"/>
          </p:nvPr>
        </p:nvSpPr>
        <p:spPr/>
        <p:txBody>
          <a:bodyPr/>
          <a:lstStyle/>
          <a:p>
            <a:pPr>
              <a:buClr>
                <a:srgbClr val="FFFF00"/>
              </a:buClr>
              <a:buFont typeface="Wingdings" pitchFamily="2" charset="2"/>
              <a:buChar char="ü"/>
              <a:defRPr/>
            </a:pPr>
            <a:r>
              <a:rPr lang="el-GR" dirty="0" smtClean="0">
                <a:effectLst/>
                <a:latin typeface="Comic Sans MS" pitchFamily="66" charset="0"/>
              </a:rPr>
              <a:t>Τα </a:t>
            </a:r>
            <a:r>
              <a:rPr lang="el-GR" dirty="0" err="1" smtClean="0">
                <a:effectLst/>
                <a:latin typeface="Comic Sans MS" pitchFamily="66" charset="0"/>
              </a:rPr>
              <a:t>θειαζιδικά</a:t>
            </a:r>
            <a:r>
              <a:rPr lang="el-GR" dirty="0" smtClean="0">
                <a:effectLst/>
                <a:latin typeface="Comic Sans MS" pitchFamily="66" charset="0"/>
              </a:rPr>
              <a:t> διουρητικά δεν είναι δραστικά όταν </a:t>
            </a:r>
            <a:r>
              <a:rPr lang="en-GB" dirty="0" smtClean="0">
                <a:effectLst/>
                <a:latin typeface="Comic Sans MS" pitchFamily="66" charset="0"/>
              </a:rPr>
              <a:t>GFR &lt;</a:t>
            </a:r>
            <a:r>
              <a:rPr lang="el-GR" dirty="0" smtClean="0">
                <a:effectLst/>
                <a:latin typeface="Comic Sans MS" pitchFamily="66" charset="0"/>
              </a:rPr>
              <a:t> </a:t>
            </a:r>
            <a:r>
              <a:rPr lang="en-GB" dirty="0" smtClean="0">
                <a:effectLst/>
                <a:latin typeface="Comic Sans MS" pitchFamily="66" charset="0"/>
              </a:rPr>
              <a:t>30–40 ml/min/1.73 m</a:t>
            </a:r>
            <a:r>
              <a:rPr lang="en-GB" baseline="30000" dirty="0" smtClean="0">
                <a:effectLst/>
                <a:latin typeface="Comic Sans MS" pitchFamily="66" charset="0"/>
              </a:rPr>
              <a:t>2</a:t>
            </a:r>
            <a:endParaRPr lang="el-GR" baseline="30000" dirty="0" smtClean="0">
              <a:effectLst/>
              <a:latin typeface="Comic Sans MS" pitchFamily="66" charset="0"/>
            </a:endParaRPr>
          </a:p>
          <a:p>
            <a:pPr>
              <a:buClr>
                <a:srgbClr val="FFFF00"/>
              </a:buClr>
              <a:buFont typeface="Wingdings" pitchFamily="2" charset="2"/>
              <a:buChar char="ü"/>
              <a:defRPr/>
            </a:pPr>
            <a:r>
              <a:rPr lang="el-GR" dirty="0" smtClean="0">
                <a:effectLst/>
                <a:latin typeface="Comic Sans MS" pitchFamily="66" charset="0"/>
              </a:rPr>
              <a:t>Σεξουαλική δυσλειτουργία</a:t>
            </a:r>
          </a:p>
          <a:p>
            <a:pPr>
              <a:buClr>
                <a:srgbClr val="FFFF00"/>
              </a:buClr>
              <a:buFont typeface="Wingdings" pitchFamily="2" charset="2"/>
              <a:buChar char="ü"/>
              <a:defRPr/>
            </a:pPr>
            <a:r>
              <a:rPr lang="el-GR" dirty="0" smtClean="0">
                <a:effectLst/>
                <a:latin typeface="Comic Sans MS" pitchFamily="66" charset="0"/>
              </a:rPr>
              <a:t>Δυσμενής επίδραση στο μεταβολισμό των λιπιδίων (υψηλές δόσεις)</a:t>
            </a:r>
          </a:p>
          <a:p>
            <a:pPr>
              <a:defRPr/>
            </a:pPr>
            <a:endParaRPr lang="el-GR" b="1" dirty="0" smtClean="0">
              <a:solidFill>
                <a:srgbClr val="FFFF00"/>
              </a:solidFill>
              <a:latin typeface="Comic Sans MS" pitchFamily="66" charset="0"/>
            </a:endParaRPr>
          </a:p>
          <a:p>
            <a:pPr>
              <a:defRPr/>
            </a:pPr>
            <a:endParaRPr lang="el-GR" baseline="30000" dirty="0">
              <a:effectLst/>
              <a:latin typeface="Comic Sans MS" pitchFamily="66"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Τίτλος"/>
          <p:cNvSpPr>
            <a:spLocks noGrp="1"/>
          </p:cNvSpPr>
          <p:nvPr>
            <p:ph type="title"/>
          </p:nvPr>
        </p:nvSpPr>
        <p:spPr>
          <a:xfrm>
            <a:off x="571500" y="2714625"/>
            <a:ext cx="9515475" cy="895350"/>
          </a:xfrm>
        </p:spPr>
        <p:txBody>
          <a:bodyPr/>
          <a:lstStyle/>
          <a:p>
            <a:r>
              <a:rPr lang="el-GR" b="0" smtClean="0">
                <a:solidFill>
                  <a:srgbClr val="FFFF00"/>
                </a:solidFill>
                <a:effectLst/>
                <a:latin typeface="Comic Sans MS" pitchFamily="66" charset="0"/>
              </a:rPr>
              <a:t>Θειαζιδικά διουρητικά &amp; κίνδυνος εμφάνισης ΣΔ</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282575" y="1447800"/>
            <a:ext cx="9790113" cy="4968875"/>
          </a:xfrm>
          <a:prstGeom prst="rect">
            <a:avLst/>
          </a:prstGeom>
          <a:solidFill>
            <a:schemeClr val="bg2">
              <a:lumMod val="60000"/>
              <a:lumOff val="40000"/>
            </a:schemeClr>
          </a:solidFill>
          <a:ln w="9525">
            <a:solidFill>
              <a:schemeClr val="tx1"/>
            </a:solidFill>
            <a:miter lim="800000"/>
            <a:headEnd/>
            <a:tailEnd/>
          </a:ln>
          <a:effectLst/>
        </p:spPr>
        <p:txBody>
          <a:bodyPr wrap="none" anchor="ctr"/>
          <a:lstStyle/>
          <a:p>
            <a:pPr>
              <a:defRPr/>
            </a:pPr>
            <a:endParaRPr lang="el-GR">
              <a:solidFill>
                <a:srgbClr val="000000"/>
              </a:solidFill>
              <a:latin typeface="Arial" charset="0"/>
              <a:cs typeface="+mn-cs"/>
            </a:endParaRPr>
          </a:p>
        </p:txBody>
      </p:sp>
      <p:sp>
        <p:nvSpPr>
          <p:cNvPr id="2052" name="Rectangle 3"/>
          <p:cNvSpPr>
            <a:spLocks noGrp="1" noChangeArrowheads="1"/>
          </p:cNvSpPr>
          <p:nvPr>
            <p:ph type="title"/>
          </p:nvPr>
        </p:nvSpPr>
        <p:spPr>
          <a:xfrm>
            <a:off x="285750" y="152400"/>
            <a:ext cx="10001250" cy="1076325"/>
          </a:xfrm>
        </p:spPr>
        <p:txBody>
          <a:bodyPr/>
          <a:lstStyle/>
          <a:p>
            <a:pPr algn="ctr" eaLnBrk="1" hangingPunct="1"/>
            <a:r>
              <a:rPr lang="en-US" b="0" smtClean="0">
                <a:solidFill>
                  <a:srgbClr val="FFFF00"/>
                </a:solidFill>
                <a:effectLst/>
                <a:latin typeface="Comic Sans MS" pitchFamily="66" charset="0"/>
              </a:rPr>
              <a:t>ALLHAT: Incidence of New-Onset Diabetes at 4 Years</a:t>
            </a:r>
          </a:p>
        </p:txBody>
      </p:sp>
      <p:sp>
        <p:nvSpPr>
          <p:cNvPr id="152580" name="Text Box 4"/>
          <p:cNvSpPr txBox="1">
            <a:spLocks noChangeArrowheads="1"/>
          </p:cNvSpPr>
          <p:nvPr/>
        </p:nvSpPr>
        <p:spPr bwMode="auto">
          <a:xfrm>
            <a:off x="3941763" y="6553200"/>
            <a:ext cx="6305550" cy="304800"/>
          </a:xfrm>
          <a:prstGeom prst="rect">
            <a:avLst/>
          </a:prstGeom>
          <a:noFill/>
          <a:ln w="9525">
            <a:noFill/>
            <a:miter lim="800000"/>
            <a:headEnd/>
            <a:tailEnd/>
          </a:ln>
          <a:effectLst/>
        </p:spPr>
        <p:txBody>
          <a:bodyPr lIns="91420" tIns="45711" rIns="91420" bIns="45711">
            <a:spAutoFit/>
          </a:bodyPr>
          <a:lstStyle/>
          <a:p>
            <a:pPr eaLnBrk="0" hangingPunct="0">
              <a:spcBef>
                <a:spcPct val="50000"/>
              </a:spcBef>
              <a:defRPr/>
            </a:pPr>
            <a:r>
              <a:rPr lang="en-US" sz="1400">
                <a:solidFill>
                  <a:srgbClr val="FFFFFF"/>
                </a:solidFill>
                <a:latin typeface="Arial" charset="0"/>
                <a:cs typeface="+mn-cs"/>
              </a:rPr>
              <a:t>ALLHAT Officers and Coordinators. </a:t>
            </a:r>
            <a:r>
              <a:rPr lang="en-US" sz="1400" i="1">
                <a:solidFill>
                  <a:srgbClr val="FFFFFF"/>
                </a:solidFill>
                <a:latin typeface="Arial" charset="0"/>
                <a:cs typeface="+mn-cs"/>
              </a:rPr>
              <a:t>JAMA</a:t>
            </a:r>
            <a:r>
              <a:rPr lang="en-US" sz="1400" b="1" i="1">
                <a:solidFill>
                  <a:srgbClr val="FFFFFF"/>
                </a:solidFill>
                <a:latin typeface="Arial" charset="0"/>
                <a:cs typeface="+mn-cs"/>
              </a:rPr>
              <a:t> </a:t>
            </a:r>
            <a:r>
              <a:rPr lang="en-US" sz="1400">
                <a:solidFill>
                  <a:srgbClr val="FFFFFF"/>
                </a:solidFill>
                <a:latin typeface="Arial" charset="0"/>
                <a:cs typeface="+mn-cs"/>
              </a:rPr>
              <a:t>2002;288:2981-2997.</a:t>
            </a:r>
          </a:p>
        </p:txBody>
      </p:sp>
      <p:graphicFrame>
        <p:nvGraphicFramePr>
          <p:cNvPr id="2050" name="Object 2"/>
          <p:cNvGraphicFramePr>
            <a:graphicFrameLocks noChangeAspect="1"/>
          </p:cNvGraphicFramePr>
          <p:nvPr/>
        </p:nvGraphicFramePr>
        <p:xfrm>
          <a:off x="1114425" y="1981200"/>
          <a:ext cx="7629525" cy="4865688"/>
        </p:xfrm>
        <a:graphic>
          <a:graphicData uri="http://schemas.openxmlformats.org/presentationml/2006/ole">
            <p:oleObj spid="_x0000_s2050" name="Gráfico" r:id="rId4" imgW="6286433" imgH="4314757" progId="MSGraph.Chart.8">
              <p:embed followColorScheme="full"/>
            </p:oleObj>
          </a:graphicData>
        </a:graphic>
      </p:graphicFrame>
      <p:sp>
        <p:nvSpPr>
          <p:cNvPr id="152582" name="Text Box 6"/>
          <p:cNvSpPr txBox="1">
            <a:spLocks noChangeArrowheads="1"/>
          </p:cNvSpPr>
          <p:nvPr/>
        </p:nvSpPr>
        <p:spPr bwMode="auto">
          <a:xfrm>
            <a:off x="514350" y="5759450"/>
            <a:ext cx="8886825" cy="703263"/>
          </a:xfrm>
          <a:prstGeom prst="rect">
            <a:avLst/>
          </a:prstGeom>
          <a:noFill/>
          <a:ln w="9525">
            <a:noFill/>
            <a:miter lim="800000"/>
            <a:headEnd/>
            <a:tailEnd/>
          </a:ln>
          <a:effectLst/>
        </p:spPr>
        <p:txBody>
          <a:bodyPr lIns="91420" tIns="45711" rIns="91420" bIns="45711">
            <a:spAutoFit/>
          </a:bodyPr>
          <a:lstStyle/>
          <a:p>
            <a:pPr eaLnBrk="0" hangingPunct="0">
              <a:spcBef>
                <a:spcPct val="50000"/>
              </a:spcBef>
              <a:defRPr/>
            </a:pPr>
            <a:r>
              <a:rPr lang="en-US" sz="1600" b="1">
                <a:solidFill>
                  <a:srgbClr val="000000"/>
                </a:solidFill>
                <a:latin typeface="Arial" charset="0"/>
                <a:cs typeface="+mn-cs"/>
              </a:rPr>
              <a:t>43.2% lower onset of new diabetes with lisinopril compared to chlorthalidone </a:t>
            </a:r>
          </a:p>
          <a:p>
            <a:pPr eaLnBrk="0" hangingPunct="0">
              <a:spcBef>
                <a:spcPct val="50000"/>
              </a:spcBef>
              <a:defRPr/>
            </a:pPr>
            <a:r>
              <a:rPr lang="en-US" sz="1600" b="1">
                <a:solidFill>
                  <a:srgbClr val="000000"/>
                </a:solidFill>
                <a:latin typeface="Arial" charset="0"/>
                <a:cs typeface="+mn-cs"/>
              </a:rPr>
              <a:t>(</a:t>
            </a:r>
            <a:r>
              <a:rPr lang="en-US" sz="1600" b="1" i="1">
                <a:solidFill>
                  <a:srgbClr val="000000"/>
                </a:solidFill>
                <a:latin typeface="Arial" charset="0"/>
                <a:cs typeface="+mn-cs"/>
              </a:rPr>
              <a:t>P </a:t>
            </a:r>
            <a:r>
              <a:rPr lang="en-US" sz="1600" b="1">
                <a:solidFill>
                  <a:srgbClr val="000000"/>
                </a:solidFill>
                <a:latin typeface="Arial" charset="0"/>
                <a:cs typeface="+mn-cs"/>
                <a:sym typeface="Symbol" pitchFamily="18" charset="2"/>
              </a:rPr>
              <a:t> 0.001 at 4 years</a:t>
            </a:r>
            <a:r>
              <a:rPr lang="en-US" sz="1600" b="1">
                <a:solidFill>
                  <a:srgbClr val="000000"/>
                </a:solidFill>
                <a:latin typeface="Arial" charset="0"/>
                <a:cs typeface="+mn-cs"/>
              </a:rPr>
              <a:t>)</a:t>
            </a:r>
          </a:p>
        </p:txBody>
      </p:sp>
      <p:grpSp>
        <p:nvGrpSpPr>
          <p:cNvPr id="2055" name="Group 7"/>
          <p:cNvGrpSpPr>
            <a:grpSpLocks/>
          </p:cNvGrpSpPr>
          <p:nvPr/>
        </p:nvGrpSpPr>
        <p:grpSpPr bwMode="auto">
          <a:xfrm>
            <a:off x="2090738" y="1592263"/>
            <a:ext cx="6567487" cy="4252912"/>
            <a:chOff x="1171" y="1003"/>
            <a:chExt cx="3677" cy="2679"/>
          </a:xfrm>
        </p:grpSpPr>
        <p:grpSp>
          <p:nvGrpSpPr>
            <p:cNvPr id="2057" name="Group 8"/>
            <p:cNvGrpSpPr>
              <a:grpSpLocks/>
            </p:cNvGrpSpPr>
            <p:nvPr/>
          </p:nvGrpSpPr>
          <p:grpSpPr bwMode="auto">
            <a:xfrm>
              <a:off x="1171" y="3375"/>
              <a:ext cx="3677" cy="307"/>
              <a:chOff x="1027" y="3711"/>
              <a:chExt cx="3677" cy="307"/>
            </a:xfrm>
          </p:grpSpPr>
          <p:sp>
            <p:nvSpPr>
              <p:cNvPr id="152585" name="Rectangle 9"/>
              <p:cNvSpPr>
                <a:spLocks noChangeArrowheads="1"/>
              </p:cNvSpPr>
              <p:nvPr/>
            </p:nvSpPr>
            <p:spPr bwMode="auto">
              <a:xfrm>
                <a:off x="2428" y="3772"/>
                <a:ext cx="87" cy="233"/>
              </a:xfrm>
              <a:prstGeom prst="rect">
                <a:avLst/>
              </a:prstGeom>
              <a:gradFill rotWithShape="0">
                <a:gsLst>
                  <a:gs pos="0">
                    <a:srgbClr val="FF00FF">
                      <a:gamma/>
                      <a:shade val="46275"/>
                      <a:invGamma/>
                    </a:srgbClr>
                  </a:gs>
                  <a:gs pos="50000">
                    <a:srgbClr val="FF00FF"/>
                  </a:gs>
                  <a:gs pos="100000">
                    <a:srgbClr val="FF00FF">
                      <a:gamma/>
                      <a:shade val="46275"/>
                      <a:invGamma/>
                    </a:srgbClr>
                  </a:gs>
                </a:gsLst>
                <a:lin ang="0" scaled="1"/>
              </a:gradFill>
              <a:ln w="9525">
                <a:noFill/>
                <a:miter lim="800000"/>
                <a:headEnd/>
                <a:tailEnd/>
              </a:ln>
              <a:effectLst/>
            </p:spPr>
            <p:txBody>
              <a:bodyPr anchor="ctr">
                <a:spAutoFit/>
              </a:bodyPr>
              <a:lstStyle/>
              <a:p>
                <a:pPr>
                  <a:defRPr/>
                </a:pPr>
                <a:endParaRPr lang="el-GR">
                  <a:solidFill>
                    <a:srgbClr val="000000"/>
                  </a:solidFill>
                  <a:latin typeface="Arial" charset="0"/>
                  <a:cs typeface="+mn-cs"/>
                </a:endParaRPr>
              </a:p>
            </p:txBody>
          </p:sp>
          <p:sp>
            <p:nvSpPr>
              <p:cNvPr id="152586" name="Text Box 10"/>
              <p:cNvSpPr txBox="1">
                <a:spLocks noChangeArrowheads="1"/>
              </p:cNvSpPr>
              <p:nvPr/>
            </p:nvSpPr>
            <p:spPr bwMode="auto">
              <a:xfrm>
                <a:off x="1123" y="3724"/>
                <a:ext cx="1779" cy="212"/>
              </a:xfrm>
              <a:prstGeom prst="rect">
                <a:avLst/>
              </a:prstGeom>
              <a:noFill/>
              <a:ln w="9525">
                <a:noFill/>
                <a:miter lim="800000"/>
                <a:headEnd/>
                <a:tailEnd/>
              </a:ln>
              <a:effectLst/>
            </p:spPr>
            <p:txBody>
              <a:bodyPr lIns="91420" tIns="45711" rIns="91420" bIns="45711">
                <a:spAutoFit/>
              </a:bodyPr>
              <a:lstStyle/>
              <a:p>
                <a:pPr eaLnBrk="0" hangingPunct="0">
                  <a:spcBef>
                    <a:spcPct val="50000"/>
                  </a:spcBef>
                  <a:defRPr/>
                </a:pPr>
                <a:r>
                  <a:rPr lang="en-US" sz="1600" b="1">
                    <a:solidFill>
                      <a:srgbClr val="CC0000"/>
                    </a:solidFill>
                    <a:effectLst>
                      <a:outerShdw blurRad="38100" dist="38100" dir="2700000" algn="tl">
                        <a:srgbClr val="000000"/>
                      </a:outerShdw>
                    </a:effectLst>
                    <a:latin typeface="Arial" charset="0"/>
                    <a:cs typeface="+mn-cs"/>
                  </a:rPr>
                  <a:t>Chlorthalidone</a:t>
                </a:r>
              </a:p>
            </p:txBody>
          </p:sp>
          <p:sp>
            <p:nvSpPr>
              <p:cNvPr id="152587" name="Rectangle 11"/>
              <p:cNvSpPr>
                <a:spLocks noChangeArrowheads="1"/>
              </p:cNvSpPr>
              <p:nvPr/>
            </p:nvSpPr>
            <p:spPr bwMode="auto">
              <a:xfrm>
                <a:off x="3655" y="3775"/>
                <a:ext cx="87" cy="233"/>
              </a:xfrm>
              <a:prstGeom prst="rect">
                <a:avLst/>
              </a:prstGeom>
              <a:gradFill rotWithShape="0">
                <a:gsLst>
                  <a:gs pos="0">
                    <a:srgbClr val="00FFFF">
                      <a:gamma/>
                      <a:shade val="46275"/>
                      <a:invGamma/>
                    </a:srgbClr>
                  </a:gs>
                  <a:gs pos="50000">
                    <a:srgbClr val="00FFFF"/>
                  </a:gs>
                  <a:gs pos="100000">
                    <a:srgbClr val="00FFFF">
                      <a:gamma/>
                      <a:shade val="46275"/>
                      <a:invGamma/>
                    </a:srgbClr>
                  </a:gs>
                </a:gsLst>
                <a:lin ang="0" scaled="1"/>
              </a:gradFill>
              <a:ln w="9525">
                <a:noFill/>
                <a:miter lim="800000"/>
                <a:headEnd/>
                <a:tailEnd/>
              </a:ln>
              <a:effectLst/>
            </p:spPr>
            <p:txBody>
              <a:bodyPr anchor="ctr">
                <a:spAutoFit/>
              </a:bodyPr>
              <a:lstStyle/>
              <a:p>
                <a:pPr>
                  <a:defRPr/>
                </a:pPr>
                <a:endParaRPr lang="el-GR">
                  <a:solidFill>
                    <a:srgbClr val="000000"/>
                  </a:solidFill>
                  <a:latin typeface="Arial" charset="0"/>
                  <a:cs typeface="+mn-cs"/>
                </a:endParaRPr>
              </a:p>
            </p:txBody>
          </p:sp>
          <p:sp>
            <p:nvSpPr>
              <p:cNvPr id="152588" name="Text Box 12"/>
              <p:cNvSpPr txBox="1">
                <a:spLocks noChangeArrowheads="1"/>
              </p:cNvSpPr>
              <p:nvPr/>
            </p:nvSpPr>
            <p:spPr bwMode="auto">
              <a:xfrm>
                <a:off x="2536" y="3711"/>
                <a:ext cx="998" cy="215"/>
              </a:xfrm>
              <a:prstGeom prst="rect">
                <a:avLst/>
              </a:prstGeom>
              <a:noFill/>
              <a:ln w="9525">
                <a:noFill/>
                <a:miter lim="800000"/>
                <a:headEnd/>
                <a:tailEnd/>
              </a:ln>
              <a:effectLst/>
            </p:spPr>
            <p:txBody>
              <a:bodyPr lIns="89982" tIns="46790" rIns="89982" bIns="46790">
                <a:spAutoFit/>
              </a:bodyPr>
              <a:lstStyle/>
              <a:p>
                <a:pPr eaLnBrk="0" hangingPunct="0">
                  <a:spcBef>
                    <a:spcPct val="50000"/>
                  </a:spcBef>
                  <a:defRPr/>
                </a:pPr>
                <a:r>
                  <a:rPr lang="en-US" sz="1600" b="1">
                    <a:solidFill>
                      <a:srgbClr val="000000"/>
                    </a:solidFill>
                    <a:effectLst>
                      <a:outerShdw blurRad="38100" dist="38100" dir="2700000" algn="tl">
                        <a:srgbClr val="FFFFFF"/>
                      </a:outerShdw>
                    </a:effectLst>
                    <a:latin typeface="Arial" charset="0"/>
                    <a:cs typeface="+mn-cs"/>
                  </a:rPr>
                  <a:t> </a:t>
                </a:r>
                <a:r>
                  <a:rPr lang="en-US" sz="1600" b="1">
                    <a:solidFill>
                      <a:srgbClr val="FF66CC"/>
                    </a:solidFill>
                    <a:effectLst>
                      <a:outerShdw blurRad="38100" dist="38100" dir="2700000" algn="tl">
                        <a:srgbClr val="000000"/>
                      </a:outerShdw>
                    </a:effectLst>
                    <a:latin typeface="Arial" charset="0"/>
                    <a:cs typeface="+mn-cs"/>
                  </a:rPr>
                  <a:t>Amlodipine</a:t>
                </a:r>
              </a:p>
            </p:txBody>
          </p:sp>
          <p:sp>
            <p:nvSpPr>
              <p:cNvPr id="152589" name="Text Box 13"/>
              <p:cNvSpPr txBox="1">
                <a:spLocks noChangeArrowheads="1"/>
              </p:cNvSpPr>
              <p:nvPr/>
            </p:nvSpPr>
            <p:spPr bwMode="auto">
              <a:xfrm>
                <a:off x="3770" y="3714"/>
                <a:ext cx="934" cy="215"/>
              </a:xfrm>
              <a:prstGeom prst="rect">
                <a:avLst/>
              </a:prstGeom>
              <a:noFill/>
              <a:ln w="9525">
                <a:noFill/>
                <a:miter lim="800000"/>
                <a:headEnd/>
                <a:tailEnd/>
              </a:ln>
              <a:effectLst/>
            </p:spPr>
            <p:txBody>
              <a:bodyPr lIns="89982" tIns="46790" rIns="89982" bIns="46790">
                <a:spAutoFit/>
              </a:bodyPr>
              <a:lstStyle/>
              <a:p>
                <a:pPr eaLnBrk="0" hangingPunct="0">
                  <a:spcBef>
                    <a:spcPct val="50000"/>
                  </a:spcBef>
                  <a:defRPr/>
                </a:pPr>
                <a:r>
                  <a:rPr lang="en-US" sz="1600" b="1">
                    <a:solidFill>
                      <a:srgbClr val="00FFCC"/>
                    </a:solidFill>
                    <a:effectLst>
                      <a:outerShdw blurRad="38100" dist="38100" dir="2700000" algn="tl">
                        <a:srgbClr val="000000"/>
                      </a:outerShdw>
                    </a:effectLst>
                    <a:latin typeface="Arial" charset="0"/>
                    <a:cs typeface="+mn-cs"/>
                  </a:rPr>
                  <a:t>Lisinopril </a:t>
                </a:r>
              </a:p>
            </p:txBody>
          </p:sp>
          <p:sp>
            <p:nvSpPr>
              <p:cNvPr id="152590" name="Rectangle 14"/>
              <p:cNvSpPr>
                <a:spLocks noChangeArrowheads="1"/>
              </p:cNvSpPr>
              <p:nvPr/>
            </p:nvSpPr>
            <p:spPr bwMode="auto">
              <a:xfrm>
                <a:off x="1027" y="3785"/>
                <a:ext cx="87" cy="233"/>
              </a:xfrm>
              <a:prstGeom prst="rect">
                <a:avLst/>
              </a:prstGeom>
              <a:gradFill rotWithShape="0">
                <a:gsLst>
                  <a:gs pos="0">
                    <a:srgbClr val="FF0000">
                      <a:gamma/>
                      <a:shade val="46275"/>
                      <a:invGamma/>
                    </a:srgbClr>
                  </a:gs>
                  <a:gs pos="50000">
                    <a:srgbClr val="FF0000"/>
                  </a:gs>
                  <a:gs pos="100000">
                    <a:srgbClr val="FF0000">
                      <a:gamma/>
                      <a:shade val="46275"/>
                      <a:invGamma/>
                    </a:srgbClr>
                  </a:gs>
                </a:gsLst>
                <a:lin ang="0" scaled="1"/>
              </a:gradFill>
              <a:ln w="9525">
                <a:noFill/>
                <a:miter lim="800000"/>
                <a:headEnd/>
                <a:tailEnd/>
              </a:ln>
              <a:effectLst/>
            </p:spPr>
            <p:txBody>
              <a:bodyPr anchor="ctr">
                <a:spAutoFit/>
              </a:bodyPr>
              <a:lstStyle/>
              <a:p>
                <a:pPr>
                  <a:defRPr/>
                </a:pPr>
                <a:endParaRPr lang="el-GR">
                  <a:solidFill>
                    <a:srgbClr val="000000"/>
                  </a:solidFill>
                  <a:latin typeface="Arial" charset="0"/>
                  <a:cs typeface="+mn-cs"/>
                </a:endParaRPr>
              </a:p>
            </p:txBody>
          </p:sp>
        </p:grpSp>
        <p:sp>
          <p:nvSpPr>
            <p:cNvPr id="152591" name="Text Box 15"/>
            <p:cNvSpPr txBox="1">
              <a:spLocks noChangeArrowheads="1"/>
            </p:cNvSpPr>
            <p:nvPr/>
          </p:nvSpPr>
          <p:spPr bwMode="auto">
            <a:xfrm>
              <a:off x="2710" y="1241"/>
              <a:ext cx="707" cy="212"/>
            </a:xfrm>
            <a:prstGeom prst="rect">
              <a:avLst/>
            </a:prstGeom>
            <a:noFill/>
            <a:ln w="9525">
              <a:noFill/>
              <a:miter lim="800000"/>
              <a:headEnd/>
              <a:tailEnd/>
            </a:ln>
            <a:effectLst/>
          </p:spPr>
          <p:txBody>
            <a:bodyPr lIns="91420" tIns="45711" rIns="91420" bIns="45711">
              <a:spAutoFit/>
            </a:bodyPr>
            <a:lstStyle/>
            <a:p>
              <a:pPr eaLnBrk="0" hangingPunct="0">
                <a:spcBef>
                  <a:spcPct val="50000"/>
                </a:spcBef>
                <a:defRPr/>
              </a:pPr>
              <a:endParaRPr lang="fr-FR" sz="1600" b="1">
                <a:solidFill>
                  <a:srgbClr val="FFFFFF"/>
                </a:solidFill>
                <a:latin typeface="Arial" charset="0"/>
                <a:cs typeface="+mn-cs"/>
              </a:endParaRPr>
            </a:p>
          </p:txBody>
        </p:sp>
        <p:sp>
          <p:nvSpPr>
            <p:cNvPr id="152592" name="Line 16"/>
            <p:cNvSpPr>
              <a:spLocks noChangeShapeType="1"/>
            </p:cNvSpPr>
            <p:nvPr/>
          </p:nvSpPr>
          <p:spPr bwMode="auto">
            <a:xfrm flipV="1">
              <a:off x="1975" y="1468"/>
              <a:ext cx="0" cy="97"/>
            </a:xfrm>
            <a:prstGeom prst="line">
              <a:avLst/>
            </a:prstGeom>
            <a:noFill/>
            <a:ln w="6350">
              <a:solidFill>
                <a:schemeClr val="tx1"/>
              </a:solidFill>
              <a:round/>
              <a:headEnd/>
              <a:tailEnd/>
            </a:ln>
            <a:effectLst/>
          </p:spPr>
          <p:txBody>
            <a:bodyPr/>
            <a:lstStyle/>
            <a:p>
              <a:pPr>
                <a:defRPr/>
              </a:pPr>
              <a:endParaRPr lang="el-GR">
                <a:solidFill>
                  <a:srgbClr val="000000"/>
                </a:solidFill>
                <a:latin typeface="Arial" charset="0"/>
                <a:cs typeface="+mn-cs"/>
              </a:endParaRPr>
            </a:p>
          </p:txBody>
        </p:sp>
        <p:sp>
          <p:nvSpPr>
            <p:cNvPr id="152593" name="Line 17"/>
            <p:cNvSpPr>
              <a:spLocks noChangeShapeType="1"/>
            </p:cNvSpPr>
            <p:nvPr/>
          </p:nvSpPr>
          <p:spPr bwMode="auto">
            <a:xfrm>
              <a:off x="1975" y="1468"/>
              <a:ext cx="1071" cy="1"/>
            </a:xfrm>
            <a:prstGeom prst="line">
              <a:avLst/>
            </a:prstGeom>
            <a:noFill/>
            <a:ln w="6350">
              <a:solidFill>
                <a:schemeClr val="tx1"/>
              </a:solidFill>
              <a:round/>
              <a:headEnd/>
              <a:tailEnd/>
            </a:ln>
            <a:effectLst/>
          </p:spPr>
          <p:txBody>
            <a:bodyPr/>
            <a:lstStyle/>
            <a:p>
              <a:pPr>
                <a:defRPr/>
              </a:pPr>
              <a:endParaRPr lang="el-GR">
                <a:solidFill>
                  <a:srgbClr val="000000"/>
                </a:solidFill>
                <a:latin typeface="Arial" charset="0"/>
                <a:cs typeface="+mn-cs"/>
              </a:endParaRPr>
            </a:p>
          </p:txBody>
        </p:sp>
        <p:sp>
          <p:nvSpPr>
            <p:cNvPr id="152594" name="Line 18"/>
            <p:cNvSpPr>
              <a:spLocks noChangeShapeType="1"/>
            </p:cNvSpPr>
            <p:nvPr/>
          </p:nvSpPr>
          <p:spPr bwMode="auto">
            <a:xfrm>
              <a:off x="3046" y="1468"/>
              <a:ext cx="0" cy="260"/>
            </a:xfrm>
            <a:prstGeom prst="line">
              <a:avLst/>
            </a:prstGeom>
            <a:noFill/>
            <a:ln w="6350">
              <a:solidFill>
                <a:schemeClr val="tx1"/>
              </a:solidFill>
              <a:round/>
              <a:headEnd/>
              <a:tailEnd/>
            </a:ln>
            <a:effectLst/>
          </p:spPr>
          <p:txBody>
            <a:bodyPr/>
            <a:lstStyle/>
            <a:p>
              <a:pPr>
                <a:defRPr/>
              </a:pPr>
              <a:endParaRPr lang="el-GR">
                <a:solidFill>
                  <a:srgbClr val="000000"/>
                </a:solidFill>
                <a:latin typeface="Arial" charset="0"/>
                <a:cs typeface="+mn-cs"/>
              </a:endParaRPr>
            </a:p>
          </p:txBody>
        </p:sp>
        <p:sp>
          <p:nvSpPr>
            <p:cNvPr id="152595" name="Line 19"/>
            <p:cNvSpPr>
              <a:spLocks noChangeShapeType="1"/>
            </p:cNvSpPr>
            <p:nvPr/>
          </p:nvSpPr>
          <p:spPr bwMode="auto">
            <a:xfrm flipV="1">
              <a:off x="1975" y="1228"/>
              <a:ext cx="0" cy="116"/>
            </a:xfrm>
            <a:prstGeom prst="line">
              <a:avLst/>
            </a:prstGeom>
            <a:noFill/>
            <a:ln w="6350">
              <a:solidFill>
                <a:schemeClr val="tx1"/>
              </a:solidFill>
              <a:round/>
              <a:headEnd/>
              <a:tailEnd/>
            </a:ln>
            <a:effectLst/>
          </p:spPr>
          <p:txBody>
            <a:bodyPr/>
            <a:lstStyle/>
            <a:p>
              <a:pPr>
                <a:defRPr/>
              </a:pPr>
              <a:endParaRPr lang="el-GR">
                <a:solidFill>
                  <a:srgbClr val="000000"/>
                </a:solidFill>
                <a:latin typeface="Arial" charset="0"/>
                <a:cs typeface="+mn-cs"/>
              </a:endParaRPr>
            </a:p>
          </p:txBody>
        </p:sp>
        <p:sp>
          <p:nvSpPr>
            <p:cNvPr id="152596" name="Line 20"/>
            <p:cNvSpPr>
              <a:spLocks noChangeShapeType="1"/>
            </p:cNvSpPr>
            <p:nvPr/>
          </p:nvSpPr>
          <p:spPr bwMode="auto">
            <a:xfrm>
              <a:off x="1975" y="1228"/>
              <a:ext cx="2057" cy="1"/>
            </a:xfrm>
            <a:prstGeom prst="line">
              <a:avLst/>
            </a:prstGeom>
            <a:noFill/>
            <a:ln w="6350">
              <a:solidFill>
                <a:schemeClr val="tx1"/>
              </a:solidFill>
              <a:round/>
              <a:headEnd/>
              <a:tailEnd/>
            </a:ln>
            <a:effectLst/>
          </p:spPr>
          <p:txBody>
            <a:bodyPr/>
            <a:lstStyle/>
            <a:p>
              <a:pPr>
                <a:defRPr/>
              </a:pPr>
              <a:endParaRPr lang="el-GR">
                <a:solidFill>
                  <a:srgbClr val="000000"/>
                </a:solidFill>
                <a:latin typeface="Arial" charset="0"/>
                <a:cs typeface="+mn-cs"/>
              </a:endParaRPr>
            </a:p>
          </p:txBody>
        </p:sp>
        <p:sp>
          <p:nvSpPr>
            <p:cNvPr id="152597" name="Line 21"/>
            <p:cNvSpPr>
              <a:spLocks noChangeShapeType="1"/>
            </p:cNvSpPr>
            <p:nvPr/>
          </p:nvSpPr>
          <p:spPr bwMode="auto">
            <a:xfrm>
              <a:off x="4032" y="1228"/>
              <a:ext cx="0" cy="596"/>
            </a:xfrm>
            <a:prstGeom prst="line">
              <a:avLst/>
            </a:prstGeom>
            <a:noFill/>
            <a:ln w="6350">
              <a:solidFill>
                <a:schemeClr val="tx1"/>
              </a:solidFill>
              <a:round/>
              <a:headEnd/>
              <a:tailEnd/>
            </a:ln>
            <a:effectLst/>
          </p:spPr>
          <p:txBody>
            <a:bodyPr/>
            <a:lstStyle/>
            <a:p>
              <a:pPr>
                <a:defRPr/>
              </a:pPr>
              <a:endParaRPr lang="el-GR">
                <a:solidFill>
                  <a:srgbClr val="000000"/>
                </a:solidFill>
                <a:latin typeface="Arial" charset="0"/>
                <a:cs typeface="+mn-cs"/>
              </a:endParaRPr>
            </a:p>
          </p:txBody>
        </p:sp>
        <p:sp>
          <p:nvSpPr>
            <p:cNvPr id="152598" name="Text Box 22"/>
            <p:cNvSpPr txBox="1">
              <a:spLocks noChangeArrowheads="1"/>
            </p:cNvSpPr>
            <p:nvPr/>
          </p:nvSpPr>
          <p:spPr bwMode="auto">
            <a:xfrm>
              <a:off x="2438" y="1003"/>
              <a:ext cx="1152" cy="212"/>
            </a:xfrm>
            <a:prstGeom prst="rect">
              <a:avLst/>
            </a:prstGeom>
            <a:noFill/>
            <a:ln w="9525">
              <a:noFill/>
              <a:miter lim="800000"/>
              <a:headEnd/>
              <a:tailEnd/>
            </a:ln>
            <a:effectLst/>
          </p:spPr>
          <p:txBody>
            <a:bodyPr lIns="91420" tIns="45711" rIns="91420" bIns="45711">
              <a:spAutoFit/>
            </a:bodyPr>
            <a:lstStyle/>
            <a:p>
              <a:pPr algn="ctr" eaLnBrk="0" hangingPunct="0">
                <a:spcBef>
                  <a:spcPct val="50000"/>
                </a:spcBef>
                <a:defRPr/>
              </a:pPr>
              <a:r>
                <a:rPr lang="en-US" sz="1600" i="1">
                  <a:solidFill>
                    <a:srgbClr val="000000"/>
                  </a:solidFill>
                  <a:latin typeface="Arial" charset="0"/>
                  <a:cs typeface="+mn-cs"/>
                </a:rPr>
                <a:t>P </a:t>
              </a:r>
              <a:r>
                <a:rPr lang="en-US" sz="1600">
                  <a:solidFill>
                    <a:srgbClr val="000000"/>
                  </a:solidFill>
                  <a:latin typeface="Arial" charset="0"/>
                  <a:cs typeface="+mn-cs"/>
                  <a:sym typeface="Symbol" pitchFamily="18" charset="2"/>
                </a:rPr>
                <a:t>0.001 </a:t>
              </a:r>
            </a:p>
          </p:txBody>
        </p:sp>
        <p:sp>
          <p:nvSpPr>
            <p:cNvPr id="152599" name="Text Box 23"/>
            <p:cNvSpPr txBox="1">
              <a:spLocks noChangeArrowheads="1"/>
            </p:cNvSpPr>
            <p:nvPr/>
          </p:nvSpPr>
          <p:spPr bwMode="auto">
            <a:xfrm>
              <a:off x="2256" y="1276"/>
              <a:ext cx="1152" cy="212"/>
            </a:xfrm>
            <a:prstGeom prst="rect">
              <a:avLst/>
            </a:prstGeom>
            <a:noFill/>
            <a:ln w="9525">
              <a:noFill/>
              <a:miter lim="800000"/>
              <a:headEnd/>
              <a:tailEnd/>
            </a:ln>
            <a:effectLst/>
          </p:spPr>
          <p:txBody>
            <a:bodyPr lIns="91420" tIns="45711" rIns="91420" bIns="45711">
              <a:spAutoFit/>
            </a:bodyPr>
            <a:lstStyle/>
            <a:p>
              <a:pPr eaLnBrk="0" hangingPunct="0">
                <a:spcBef>
                  <a:spcPct val="50000"/>
                </a:spcBef>
                <a:defRPr/>
              </a:pPr>
              <a:r>
                <a:rPr lang="en-US" sz="1600" i="1">
                  <a:solidFill>
                    <a:srgbClr val="000000"/>
                  </a:solidFill>
                  <a:latin typeface="Arial" charset="0"/>
                  <a:cs typeface="+mn-cs"/>
                </a:rPr>
                <a:t>P </a:t>
              </a:r>
              <a:r>
                <a:rPr lang="en-US" sz="1600">
                  <a:solidFill>
                    <a:srgbClr val="000000"/>
                  </a:solidFill>
                  <a:latin typeface="Arial" charset="0"/>
                  <a:cs typeface="+mn-cs"/>
                </a:rPr>
                <a:t>= 0.04</a:t>
              </a:r>
            </a:p>
          </p:txBody>
        </p:sp>
      </p:grpSp>
      <p:sp>
        <p:nvSpPr>
          <p:cNvPr id="152600" name="Line 24"/>
          <p:cNvSpPr>
            <a:spLocks noChangeShapeType="1"/>
          </p:cNvSpPr>
          <p:nvPr/>
        </p:nvSpPr>
        <p:spPr bwMode="auto">
          <a:xfrm>
            <a:off x="600075" y="1371600"/>
            <a:ext cx="9086850" cy="0"/>
          </a:xfrm>
          <a:prstGeom prst="line">
            <a:avLst/>
          </a:prstGeom>
          <a:noFill/>
          <a:ln w="25400">
            <a:solidFill>
              <a:srgbClr val="FFCC00"/>
            </a:solidFill>
            <a:round/>
            <a:headEnd type="none" w="sm" len="sm"/>
            <a:tailEnd type="none" w="sm" len="sm"/>
          </a:ln>
          <a:effectLst/>
        </p:spPr>
        <p:txBody>
          <a:bodyPr/>
          <a:lstStyle/>
          <a:p>
            <a:pPr>
              <a:defRPr/>
            </a:pPr>
            <a:endParaRPr lang="el-GR">
              <a:solidFill>
                <a:srgbClr val="000000"/>
              </a:solidFill>
              <a:latin typeface="Arial" charset="0"/>
              <a:cs typeface="+mn-cs"/>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990600" y="762000"/>
            <a:ext cx="8534400" cy="5273675"/>
          </a:xfrm>
          <a:prstGeom prst="rect">
            <a:avLst/>
          </a:prstGeom>
          <a:noFill/>
          <a:ln w="9525">
            <a:noFill/>
            <a:miter lim="800000"/>
            <a:headEnd/>
            <a:tailEnd/>
          </a:ln>
        </p:spPr>
        <p:txBody>
          <a:bodyPr>
            <a:spAutoFit/>
          </a:bodyPr>
          <a:lstStyle/>
          <a:p>
            <a:pPr algn="ctr">
              <a:spcBef>
                <a:spcPct val="50000"/>
              </a:spcBef>
            </a:pPr>
            <a:r>
              <a:rPr lang="el-GR" sz="4000" b="1">
                <a:solidFill>
                  <a:srgbClr val="FFFF00"/>
                </a:solidFill>
                <a:latin typeface="Comic Sans MS" pitchFamily="66" charset="0"/>
              </a:rPr>
              <a:t>Ανταγωνιστές </a:t>
            </a:r>
            <a:r>
              <a:rPr lang="en-US" sz="4000" b="1">
                <a:solidFill>
                  <a:srgbClr val="FFFF00"/>
                </a:solidFill>
                <a:latin typeface="Comic Sans MS" pitchFamily="66" charset="0"/>
              </a:rPr>
              <a:t>Ca</a:t>
            </a:r>
            <a:r>
              <a:rPr lang="en-US" sz="4000" b="1" baseline="30000">
                <a:solidFill>
                  <a:srgbClr val="FFFF00"/>
                </a:solidFill>
                <a:latin typeface="Comic Sans MS" pitchFamily="66" charset="0"/>
              </a:rPr>
              <a:t>++</a:t>
            </a:r>
            <a:endParaRPr lang="en-US" sz="4000" b="1">
              <a:solidFill>
                <a:srgbClr val="FFFF00"/>
              </a:solidFill>
              <a:latin typeface="Comic Sans MS" pitchFamily="66" charset="0"/>
            </a:endParaRPr>
          </a:p>
          <a:p>
            <a:pPr algn="ctr">
              <a:spcBef>
                <a:spcPct val="50000"/>
              </a:spcBef>
            </a:pPr>
            <a:endParaRPr lang="en-US" sz="4000" b="1">
              <a:solidFill>
                <a:srgbClr val="FFFF00"/>
              </a:solidFill>
              <a:latin typeface="Comic Sans MS" pitchFamily="66" charset="0"/>
            </a:endParaRPr>
          </a:p>
          <a:p>
            <a:pPr algn="ctr">
              <a:spcBef>
                <a:spcPct val="50000"/>
              </a:spcBef>
            </a:pPr>
            <a:endParaRPr lang="en-US" sz="4000" b="1">
              <a:solidFill>
                <a:srgbClr val="FFFF00"/>
              </a:solidFill>
              <a:latin typeface="Comic Sans MS" pitchFamily="66" charset="0"/>
            </a:endParaRPr>
          </a:p>
          <a:p>
            <a:pPr algn="ctr">
              <a:spcBef>
                <a:spcPct val="50000"/>
              </a:spcBef>
            </a:pPr>
            <a:endParaRPr lang="en-US" sz="4000" b="1">
              <a:solidFill>
                <a:srgbClr val="FFFF00"/>
              </a:solidFill>
              <a:latin typeface="Comic Sans MS" pitchFamily="66" charset="0"/>
            </a:endParaRPr>
          </a:p>
          <a:p>
            <a:pPr algn="ctr"/>
            <a:endParaRPr lang="el-GR" sz="4000" b="1">
              <a:solidFill>
                <a:srgbClr val="FFFF00"/>
              </a:solidFill>
              <a:latin typeface="Comic Sans MS" pitchFamily="66" charset="0"/>
            </a:endParaRPr>
          </a:p>
          <a:p>
            <a:pPr algn="ctr"/>
            <a:r>
              <a:rPr lang="el-GR" sz="4000" b="1">
                <a:solidFill>
                  <a:srgbClr val="FFFF00"/>
                </a:solidFill>
                <a:latin typeface="Comic Sans MS" pitchFamily="66" charset="0"/>
              </a:rPr>
              <a:t>Δεν επηρεάζουν </a:t>
            </a:r>
          </a:p>
          <a:p>
            <a:pPr algn="ctr"/>
            <a:r>
              <a:rPr lang="el-GR" sz="4000" b="1">
                <a:solidFill>
                  <a:srgbClr val="FFFF00"/>
                </a:solidFill>
                <a:latin typeface="Comic Sans MS" pitchFamily="66" charset="0"/>
              </a:rPr>
              <a:t>τις μεταβολικές παραμέτρους</a:t>
            </a:r>
          </a:p>
        </p:txBody>
      </p:sp>
      <p:sp>
        <p:nvSpPr>
          <p:cNvPr id="58371" name="AutoShape 3"/>
          <p:cNvSpPr>
            <a:spLocks noChangeArrowheads="1"/>
          </p:cNvSpPr>
          <p:nvPr/>
        </p:nvSpPr>
        <p:spPr bwMode="auto">
          <a:xfrm>
            <a:off x="4648200" y="1828800"/>
            <a:ext cx="1400175" cy="3048000"/>
          </a:xfrm>
          <a:prstGeom prst="downArrow">
            <a:avLst>
              <a:gd name="adj1" fmla="val 50000"/>
              <a:gd name="adj2" fmla="val 61224"/>
            </a:avLst>
          </a:prstGeom>
          <a:solidFill>
            <a:srgbClr val="FF0000"/>
          </a:solidFill>
          <a:ln w="9525">
            <a:solidFill>
              <a:schemeClr val="tx1"/>
            </a:solidFill>
            <a:miter lim="800000"/>
            <a:headEnd/>
            <a:tailEnd/>
          </a:ln>
        </p:spPr>
        <p:txBody>
          <a:bodyPr wrap="none" anchor="ctr"/>
          <a:lstStyle/>
          <a:p>
            <a:endParaRPr lang="el-GR"/>
          </a:p>
        </p:txBody>
      </p:sp>
      <p:sp>
        <p:nvSpPr>
          <p:cNvPr id="58372" name="AutoShape 4"/>
          <p:cNvSpPr>
            <a:spLocks noChangeArrowheads="1"/>
          </p:cNvSpPr>
          <p:nvPr/>
        </p:nvSpPr>
        <p:spPr bwMode="auto">
          <a:xfrm>
            <a:off x="304800" y="228600"/>
            <a:ext cx="9525000" cy="3810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p>
        </p:txBody>
      </p:sp>
      <p:sp>
        <p:nvSpPr>
          <p:cNvPr id="58373" name="AutoShape 5"/>
          <p:cNvSpPr>
            <a:spLocks noChangeArrowheads="1"/>
          </p:cNvSpPr>
          <p:nvPr/>
        </p:nvSpPr>
        <p:spPr bwMode="auto">
          <a:xfrm>
            <a:off x="533400" y="6248400"/>
            <a:ext cx="9525000" cy="381000"/>
          </a:xfrm>
          <a:prstGeom prst="roundRect">
            <a:avLst>
              <a:gd name="adj" fmla="val 16667"/>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12700">
            <a:noFill/>
            <a:round/>
            <a:headEnd type="none" w="sm" len="sm"/>
            <a:tailEnd type="none" w="sm" len="sm"/>
          </a:ln>
        </p:spPr>
        <p:txBody>
          <a:bodyPr wrap="none" anchor="ctr"/>
          <a:lstStyle/>
          <a:p>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6" name="Picture 2"/>
          <p:cNvPicPr>
            <a:picLocks noChangeAspect="1" noChangeArrowheads="1"/>
          </p:cNvPicPr>
          <p:nvPr/>
        </p:nvPicPr>
        <p:blipFill>
          <a:blip r:embed="rId2"/>
          <a:srcRect/>
          <a:stretch>
            <a:fillRect/>
          </a:stretch>
        </p:blipFill>
        <p:spPr bwMode="auto">
          <a:xfrm>
            <a:off x="500063" y="285750"/>
            <a:ext cx="9544050" cy="17145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3" name="Picture 2"/>
          <p:cNvPicPr>
            <a:picLocks noChangeAspect="1" noChangeArrowheads="1"/>
          </p:cNvPicPr>
          <p:nvPr/>
        </p:nvPicPr>
        <p:blipFill>
          <a:blip r:embed="rId3"/>
          <a:srcRect/>
          <a:stretch>
            <a:fillRect/>
          </a:stretch>
        </p:blipFill>
        <p:spPr bwMode="auto">
          <a:xfrm>
            <a:off x="1000125" y="2143125"/>
            <a:ext cx="7715250" cy="4410075"/>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2"/>
          <p:cNvPicPr>
            <a:picLocks noChangeAspect="1" noChangeArrowheads="1"/>
          </p:cNvPicPr>
          <p:nvPr/>
        </p:nvPicPr>
        <p:blipFill>
          <a:blip r:embed="rId2"/>
          <a:srcRect/>
          <a:stretch>
            <a:fillRect/>
          </a:stretch>
        </p:blipFill>
        <p:spPr bwMode="auto">
          <a:xfrm>
            <a:off x="1204913" y="1176338"/>
            <a:ext cx="7877175" cy="4505325"/>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2770" name="AutoShape 2"/>
          <p:cNvSpPr>
            <a:spLocks noChangeArrowheads="1"/>
          </p:cNvSpPr>
          <p:nvPr/>
        </p:nvSpPr>
        <p:spPr bwMode="auto">
          <a:xfrm>
            <a:off x="174625" y="1428750"/>
            <a:ext cx="9969500" cy="3714750"/>
          </a:xfrm>
          <a:prstGeom prst="roundRect">
            <a:avLst>
              <a:gd name="adj" fmla="val 16667"/>
            </a:avLst>
          </a:prstGeom>
          <a:solidFill>
            <a:srgbClr val="000000"/>
          </a:solidFill>
          <a:ln w="76200">
            <a:solidFill>
              <a:srgbClr val="CC0000"/>
            </a:solidFill>
            <a:round/>
            <a:headEnd/>
            <a:tailEnd/>
          </a:ln>
        </p:spPr>
        <p:txBody>
          <a:bodyPr wrap="none" anchor="ctr"/>
          <a:lstStyle/>
          <a:p>
            <a:endParaRPr lang="el-GR">
              <a:solidFill>
                <a:srgbClr val="FFFFFF"/>
              </a:solidFill>
            </a:endParaRPr>
          </a:p>
        </p:txBody>
      </p:sp>
      <p:pic>
        <p:nvPicPr>
          <p:cNvPr id="32771" name="Picture 9" descr="?code=200B"/>
          <p:cNvPicPr>
            <a:picLocks noChangeAspect="1" noChangeArrowheads="1"/>
          </p:cNvPicPr>
          <p:nvPr/>
        </p:nvPicPr>
        <p:blipFill>
          <a:blip r:embed="rId3"/>
          <a:srcRect/>
          <a:stretch>
            <a:fillRect/>
          </a:stretch>
        </p:blipFill>
        <p:spPr bwMode="auto">
          <a:xfrm>
            <a:off x="4589463" y="3346450"/>
            <a:ext cx="11112" cy="11113"/>
          </a:xfrm>
          <a:prstGeom prst="rect">
            <a:avLst/>
          </a:prstGeom>
          <a:noFill/>
          <a:ln w="9525">
            <a:noFill/>
            <a:miter lim="800000"/>
            <a:headEnd/>
            <a:tailEnd/>
          </a:ln>
        </p:spPr>
      </p:pic>
      <p:pic>
        <p:nvPicPr>
          <p:cNvPr id="32772" name="Picture 10" descr="?code=200B"/>
          <p:cNvPicPr>
            <a:picLocks noChangeAspect="1" noChangeArrowheads="1"/>
          </p:cNvPicPr>
          <p:nvPr/>
        </p:nvPicPr>
        <p:blipFill>
          <a:blip r:embed="rId3"/>
          <a:srcRect/>
          <a:stretch>
            <a:fillRect/>
          </a:stretch>
        </p:blipFill>
        <p:spPr bwMode="auto">
          <a:xfrm>
            <a:off x="5551488" y="3346450"/>
            <a:ext cx="9525" cy="11113"/>
          </a:xfrm>
          <a:prstGeom prst="rect">
            <a:avLst/>
          </a:prstGeom>
          <a:noFill/>
          <a:ln w="9525">
            <a:noFill/>
            <a:miter lim="800000"/>
            <a:headEnd/>
            <a:tailEnd/>
          </a:ln>
        </p:spPr>
      </p:pic>
      <p:pic>
        <p:nvPicPr>
          <p:cNvPr id="32773" name="Picture 11" descr="?code=200B"/>
          <p:cNvPicPr>
            <a:picLocks noChangeAspect="1" noChangeArrowheads="1"/>
          </p:cNvPicPr>
          <p:nvPr/>
        </p:nvPicPr>
        <p:blipFill>
          <a:blip r:embed="rId3"/>
          <a:srcRect/>
          <a:stretch>
            <a:fillRect/>
          </a:stretch>
        </p:blipFill>
        <p:spPr bwMode="auto">
          <a:xfrm>
            <a:off x="6394450" y="3346450"/>
            <a:ext cx="9525" cy="11113"/>
          </a:xfrm>
          <a:prstGeom prst="rect">
            <a:avLst/>
          </a:prstGeom>
          <a:noFill/>
          <a:ln w="9525">
            <a:noFill/>
            <a:miter lim="800000"/>
            <a:headEnd/>
            <a:tailEnd/>
          </a:ln>
        </p:spPr>
      </p:pic>
      <p:pic>
        <p:nvPicPr>
          <p:cNvPr id="32774" name="Picture 12" descr="?code=200B"/>
          <p:cNvPicPr>
            <a:picLocks noChangeAspect="1" noChangeArrowheads="1"/>
          </p:cNvPicPr>
          <p:nvPr/>
        </p:nvPicPr>
        <p:blipFill>
          <a:blip r:embed="rId3"/>
          <a:srcRect/>
          <a:stretch>
            <a:fillRect/>
          </a:stretch>
        </p:blipFill>
        <p:spPr bwMode="auto">
          <a:xfrm>
            <a:off x="7065963" y="3346450"/>
            <a:ext cx="11112" cy="11113"/>
          </a:xfrm>
          <a:prstGeom prst="rect">
            <a:avLst/>
          </a:prstGeom>
          <a:noFill/>
          <a:ln w="9525">
            <a:noFill/>
            <a:miter lim="800000"/>
            <a:headEnd/>
            <a:tailEnd/>
          </a:ln>
        </p:spPr>
      </p:pic>
      <p:sp>
        <p:nvSpPr>
          <p:cNvPr id="32775" name="Text Box 13"/>
          <p:cNvSpPr txBox="1">
            <a:spLocks noChangeArrowheads="1"/>
          </p:cNvSpPr>
          <p:nvPr/>
        </p:nvSpPr>
        <p:spPr bwMode="auto">
          <a:xfrm>
            <a:off x="642938" y="2500313"/>
            <a:ext cx="8929687" cy="1446212"/>
          </a:xfrm>
          <a:prstGeom prst="rect">
            <a:avLst/>
          </a:prstGeom>
          <a:noFill/>
          <a:ln w="9525">
            <a:noFill/>
            <a:miter lim="800000"/>
            <a:headEnd/>
            <a:tailEnd/>
          </a:ln>
        </p:spPr>
        <p:txBody>
          <a:bodyPr>
            <a:spAutoFit/>
          </a:bodyPr>
          <a:lstStyle/>
          <a:p>
            <a:pPr algn="ctr">
              <a:spcBef>
                <a:spcPct val="50000"/>
              </a:spcBef>
            </a:pPr>
            <a:r>
              <a:rPr lang="el-GR" sz="4400" b="1">
                <a:solidFill>
                  <a:srgbClr val="66FFFF"/>
                </a:solidFill>
                <a:latin typeface="Comic Sans MS" pitchFamily="66" charset="0"/>
              </a:rPr>
              <a:t>ΕΡ.</a:t>
            </a:r>
            <a:r>
              <a:rPr lang="en-US" sz="4400" b="1">
                <a:solidFill>
                  <a:srgbClr val="66FFFF"/>
                </a:solidFill>
                <a:latin typeface="Comic Sans MS" pitchFamily="66" charset="0"/>
              </a:rPr>
              <a:t>1</a:t>
            </a:r>
            <a:r>
              <a:rPr lang="el-GR" sz="4400" b="1">
                <a:solidFill>
                  <a:srgbClr val="66FFFF"/>
                </a:solidFill>
                <a:latin typeface="Comic Sans MS" pitchFamily="66" charset="0"/>
              </a:rPr>
              <a:t>:</a:t>
            </a:r>
            <a:r>
              <a:rPr lang="en-US" sz="4400" b="1">
                <a:solidFill>
                  <a:srgbClr val="66FFFF"/>
                </a:solidFill>
                <a:latin typeface="Comic Sans MS" pitchFamily="66" charset="0"/>
              </a:rPr>
              <a:t> </a:t>
            </a:r>
            <a:r>
              <a:rPr lang="el-GR" sz="4400" b="1">
                <a:solidFill>
                  <a:srgbClr val="66FFFF"/>
                </a:solidFill>
                <a:latin typeface="Comic Sans MS" pitchFamily="66" charset="0"/>
              </a:rPr>
              <a:t>Πότε να δώσω συνδυασμό αντιυπερτασικών φαρμάκων? </a:t>
            </a:r>
            <a:r>
              <a:rPr lang="en-US" sz="4400" b="1">
                <a:solidFill>
                  <a:srgbClr val="66FFFF"/>
                </a:solidFill>
                <a:latin typeface="Comic Sans MS" pitchFamily="66" charset="0"/>
              </a:rPr>
              <a:t> </a:t>
            </a:r>
            <a:endParaRPr lang="el-GR" sz="4400" b="1" i="1">
              <a:solidFill>
                <a:srgbClr val="FFFF0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2"/>
          <p:cNvPicPr>
            <a:picLocks noChangeAspect="1" noChangeArrowheads="1"/>
          </p:cNvPicPr>
          <p:nvPr/>
        </p:nvPicPr>
        <p:blipFill>
          <a:blip r:embed="rId2"/>
          <a:srcRect/>
          <a:stretch>
            <a:fillRect/>
          </a:stretch>
        </p:blipFill>
        <p:spPr bwMode="auto">
          <a:xfrm>
            <a:off x="1519238" y="757238"/>
            <a:ext cx="7248525" cy="5343525"/>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6562" name="Rectangle 4"/>
          <p:cNvSpPr>
            <a:spLocks noChangeArrowheads="1"/>
          </p:cNvSpPr>
          <p:nvPr/>
        </p:nvSpPr>
        <p:spPr bwMode="auto">
          <a:xfrm>
            <a:off x="636588" y="346075"/>
            <a:ext cx="9307512" cy="582613"/>
          </a:xfrm>
          <a:prstGeom prst="rect">
            <a:avLst/>
          </a:prstGeom>
          <a:noFill/>
          <a:ln w="12700">
            <a:noFill/>
            <a:miter lim="800000"/>
            <a:headEnd/>
            <a:tailEnd/>
          </a:ln>
        </p:spPr>
        <p:txBody>
          <a:bodyPr tIns="44450" rIns="90488" bIns="44450" anchor="b">
            <a:spAutoFit/>
          </a:bodyPr>
          <a:lstStyle/>
          <a:p>
            <a:pPr algn="ctr"/>
            <a:r>
              <a:rPr lang="el-GR" sz="3200">
                <a:solidFill>
                  <a:srgbClr val="FFFF00"/>
                </a:solidFill>
                <a:latin typeface="Comic Sans MS" pitchFamily="66" charset="0"/>
              </a:rPr>
              <a:t>ΠΑΡΕΝΕΡΓΕΙΕΣ ΔΙΥΔΡΟΠΥΡΙΔΙΝΩΝ</a:t>
            </a:r>
            <a:endParaRPr lang="en-GB" sz="3200">
              <a:solidFill>
                <a:srgbClr val="FFFF00"/>
              </a:solidFill>
              <a:latin typeface="Comic Sans MS" pitchFamily="66" charset="0"/>
            </a:endParaRPr>
          </a:p>
        </p:txBody>
      </p:sp>
      <p:sp>
        <p:nvSpPr>
          <p:cNvPr id="157701" name="Rectangle 5"/>
          <p:cNvSpPr>
            <a:spLocks noChangeArrowheads="1"/>
          </p:cNvSpPr>
          <p:nvPr/>
        </p:nvSpPr>
        <p:spPr bwMode="auto">
          <a:xfrm>
            <a:off x="0" y="1700213"/>
            <a:ext cx="9772650" cy="1370012"/>
          </a:xfrm>
          <a:prstGeom prst="rect">
            <a:avLst/>
          </a:prstGeom>
          <a:noFill/>
          <a:ln w="12700">
            <a:noFill/>
            <a:miter lim="800000"/>
            <a:headEnd/>
            <a:tailEnd/>
          </a:ln>
          <a:effectLst/>
        </p:spPr>
        <p:txBody>
          <a:bodyPr tIns="44450" rIns="90488" bIns="44450">
            <a:spAutoFit/>
          </a:bodyPr>
          <a:lstStyle/>
          <a:p>
            <a:pPr marL="342900" indent="-342900">
              <a:lnSpc>
                <a:spcPct val="160000"/>
              </a:lnSpc>
              <a:spcBef>
                <a:spcPct val="20000"/>
              </a:spcBef>
              <a:buClr>
                <a:srgbClr val="FFFF00"/>
              </a:buClr>
              <a:buSzPct val="80000"/>
              <a:buFont typeface="Wingdings" pitchFamily="2" charset="2"/>
              <a:buChar char="Ø"/>
              <a:defRPr/>
            </a:pPr>
            <a:r>
              <a:rPr lang="el-GR" sz="2800" dirty="0">
                <a:solidFill>
                  <a:srgbClr val="FFFEFB"/>
                </a:solidFill>
                <a:latin typeface="Comic Sans MS" pitchFamily="66" charset="0"/>
                <a:cs typeface="Arial" charset="0"/>
              </a:rPr>
              <a:t>ΟΙΔΗΜΑ</a:t>
            </a:r>
          </a:p>
          <a:p>
            <a:pPr marL="342900" indent="-342900">
              <a:spcBef>
                <a:spcPct val="20000"/>
              </a:spcBef>
              <a:buClr>
                <a:srgbClr val="FFFF00"/>
              </a:buClr>
              <a:buSzPct val="80000"/>
              <a:buFont typeface="Wingdings" pitchFamily="2" charset="2"/>
              <a:buNone/>
              <a:defRPr/>
            </a:pPr>
            <a:endParaRPr lang="el-GR" sz="3200" b="1" dirty="0">
              <a:solidFill>
                <a:srgbClr val="FFFEFB"/>
              </a:solidFill>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p:cNvPicPr>
            <a:picLocks noChangeAspect="1" noChangeArrowheads="1"/>
          </p:cNvPicPr>
          <p:nvPr/>
        </p:nvPicPr>
        <p:blipFill>
          <a:blip r:embed="rId2"/>
          <a:srcRect/>
          <a:stretch>
            <a:fillRect/>
          </a:stretch>
        </p:blipFill>
        <p:spPr bwMode="auto">
          <a:xfrm>
            <a:off x="0" y="0"/>
            <a:ext cx="10287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9714" name="Rectangle 2"/>
          <p:cNvSpPr>
            <a:spLocks noGrp="1" noChangeArrowheads="1"/>
          </p:cNvSpPr>
          <p:nvPr>
            <p:ph type="title" idx="4294967295"/>
          </p:nvPr>
        </p:nvSpPr>
        <p:spPr>
          <a:xfrm>
            <a:off x="571500" y="93663"/>
            <a:ext cx="9529763" cy="608012"/>
          </a:xfrm>
          <a:ln cap="flat">
            <a:round/>
          </a:ln>
          <a:effectLst>
            <a:outerShdw dist="47928" dir="2052041" algn="ctr" rotWithShape="0">
              <a:srgbClr val="000000">
                <a:alpha val="74998"/>
              </a:srgbClr>
            </a:outerShdw>
          </a:effectLst>
        </p:spPr>
        <p:txBody>
          <a:bodyPr/>
          <a:lstStyle/>
          <a:p>
            <a:pPr defTabSz="449263"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l-GR" sz="2400" b="1" dirty="0">
                <a:solidFill>
                  <a:schemeClr val="bg2">
                    <a:lumMod val="10000"/>
                  </a:schemeClr>
                </a:solidFill>
                <a:effectLst>
                  <a:outerShdw blurRad="38100" dist="38100" dir="2700000" algn="tl">
                    <a:srgbClr val="000000">
                      <a:alpha val="43137"/>
                    </a:srgbClr>
                  </a:outerShdw>
                </a:effectLst>
                <a:latin typeface="Verdana" pitchFamily="84" charset="0"/>
              </a:rPr>
              <a:t>Σημαντική μείωση στο οίδημα επαγόμενου της αμλοδιπίνης με την προσθήκη ολμεσαρτάνης</a:t>
            </a:r>
            <a:endParaRPr lang="en-GB" sz="2400" b="1" dirty="0">
              <a:solidFill>
                <a:schemeClr val="bg2">
                  <a:lumMod val="10000"/>
                </a:schemeClr>
              </a:solidFill>
              <a:effectLst>
                <a:outerShdw blurRad="38100" dist="38100" dir="2700000" algn="tl">
                  <a:srgbClr val="000000">
                    <a:alpha val="43137"/>
                  </a:srgbClr>
                </a:outerShdw>
              </a:effectLst>
              <a:latin typeface="Verdana" pitchFamily="84" charset="0"/>
            </a:endParaRPr>
          </a:p>
        </p:txBody>
      </p:sp>
      <p:sp>
        <p:nvSpPr>
          <p:cNvPr id="68611" name="Text Box 3"/>
          <p:cNvSpPr txBox="1">
            <a:spLocks noChangeArrowheads="1"/>
          </p:cNvSpPr>
          <p:nvPr/>
        </p:nvSpPr>
        <p:spPr bwMode="auto">
          <a:xfrm>
            <a:off x="314325" y="1308100"/>
            <a:ext cx="1836738" cy="631825"/>
          </a:xfrm>
          <a:prstGeom prst="rect">
            <a:avLst/>
          </a:prstGeom>
          <a:noFill/>
          <a:ln w="25400">
            <a:noFill/>
            <a:miter lim="800000"/>
            <a:headEnd/>
            <a:tailEnd/>
          </a:ln>
        </p:spPr>
        <p:txBody>
          <a:bodyPr anchor="b">
            <a:spAutoFit/>
          </a:bodyPr>
          <a:lstStyle/>
          <a:p>
            <a:pPr defTabSz="190500">
              <a:lnSpc>
                <a:spcPct val="130000"/>
              </a:lnSpc>
              <a:buFont typeface="Arial" pitchFamily="34" charset="0"/>
              <a:buNone/>
            </a:pPr>
            <a:r>
              <a:rPr lang="it-IT" sz="900">
                <a:latin typeface="Verdana" pitchFamily="34" charset="0"/>
              </a:rPr>
              <a:t>Chrysant SG</a:t>
            </a:r>
            <a:r>
              <a:rPr lang="en-NZ" sz="900">
                <a:latin typeface="Verdana" pitchFamily="34" charset="0"/>
              </a:rPr>
              <a:t> et al.      </a:t>
            </a:r>
          </a:p>
          <a:p>
            <a:pPr defTabSz="190500">
              <a:lnSpc>
                <a:spcPct val="130000"/>
              </a:lnSpc>
              <a:buFont typeface="Arial" pitchFamily="34" charset="0"/>
              <a:buNone/>
            </a:pPr>
            <a:r>
              <a:rPr lang="it-IT" sz="900">
                <a:latin typeface="Verdana" pitchFamily="34" charset="0"/>
              </a:rPr>
              <a:t>Clin Ther. </a:t>
            </a:r>
          </a:p>
          <a:p>
            <a:pPr defTabSz="190500">
              <a:lnSpc>
                <a:spcPct val="130000"/>
              </a:lnSpc>
              <a:buFont typeface="Arial" pitchFamily="34" charset="0"/>
              <a:buNone/>
            </a:pPr>
            <a:r>
              <a:rPr lang="it-IT" sz="900">
                <a:latin typeface="Verdana" pitchFamily="34" charset="0"/>
              </a:rPr>
              <a:t>2008;30:587-604.</a:t>
            </a:r>
          </a:p>
        </p:txBody>
      </p:sp>
      <p:pic>
        <p:nvPicPr>
          <p:cNvPr id="68612" name="Picture 5" descr="J:\CSS\CSS MEDICAL\CLIENTS CSS MEDICAL\MENARINI\AMLOOLME SLIDE KIT\SLIDES ORIZAL\FINAL SLIDES\AMLOOLME_SLIDES_72.gif"/>
          <p:cNvPicPr>
            <a:picLocks noChangeAspect="1" noChangeArrowheads="1"/>
          </p:cNvPicPr>
          <p:nvPr/>
        </p:nvPicPr>
        <p:blipFill>
          <a:blip r:embed="rId3"/>
          <a:srcRect/>
          <a:stretch>
            <a:fillRect/>
          </a:stretch>
        </p:blipFill>
        <p:spPr bwMode="auto">
          <a:xfrm>
            <a:off x="-212725" y="473075"/>
            <a:ext cx="10142538" cy="676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80808"/>
        </a:solidFill>
        <a:effectLst/>
      </p:bgPr>
    </p:bg>
    <p:spTree>
      <p:nvGrpSpPr>
        <p:cNvPr id="1" name=""/>
        <p:cNvGrpSpPr/>
        <p:nvPr/>
      </p:nvGrpSpPr>
      <p:grpSpPr>
        <a:xfrm>
          <a:off x="0" y="0"/>
          <a:ext cx="0" cy="0"/>
          <a:chOff x="0" y="0"/>
          <a:chExt cx="0" cy="0"/>
        </a:xfrm>
      </p:grpSpPr>
      <p:grpSp>
        <p:nvGrpSpPr>
          <p:cNvPr id="69634" name="Group 13"/>
          <p:cNvGrpSpPr>
            <a:grpSpLocks/>
          </p:cNvGrpSpPr>
          <p:nvPr/>
        </p:nvGrpSpPr>
        <p:grpSpPr bwMode="auto">
          <a:xfrm>
            <a:off x="2470150" y="188913"/>
            <a:ext cx="5314950" cy="1957387"/>
            <a:chOff x="1488" y="209"/>
            <a:chExt cx="2976" cy="1903"/>
          </a:xfrm>
        </p:grpSpPr>
        <p:sp>
          <p:nvSpPr>
            <p:cNvPr id="120843" name="Oval 11"/>
            <p:cNvSpPr>
              <a:spLocks noChangeArrowheads="1"/>
            </p:cNvSpPr>
            <p:nvPr/>
          </p:nvSpPr>
          <p:spPr bwMode="auto">
            <a:xfrm>
              <a:off x="1488" y="209"/>
              <a:ext cx="2976" cy="1903"/>
            </a:xfrm>
            <a:prstGeom prst="ellipse">
              <a:avLst/>
            </a:prstGeom>
            <a:gradFill rotWithShape="1">
              <a:gsLst>
                <a:gs pos="0">
                  <a:schemeClr val="tx1"/>
                </a:gs>
                <a:gs pos="100000">
                  <a:schemeClr val="tx1">
                    <a:gamma/>
                    <a:shade val="0"/>
                    <a:invGamma/>
                    <a:alpha val="0"/>
                  </a:schemeClr>
                </a:gs>
              </a:gsLst>
              <a:path path="shape">
                <a:fillToRect l="50000" t="50000" r="50000" b="50000"/>
              </a:path>
            </a:gradFill>
            <a:ln w="9525">
              <a:noFill/>
              <a:round/>
              <a:headEnd/>
              <a:tailEnd/>
            </a:ln>
            <a:effectLst/>
          </p:spPr>
          <p:txBody>
            <a:bodyPr wrap="none" anchor="ctr"/>
            <a:lstStyle/>
            <a:p>
              <a:pPr>
                <a:defRPr/>
              </a:pPr>
              <a:endParaRPr lang="en-US">
                <a:solidFill>
                  <a:srgbClr val="FFFFFF"/>
                </a:solidFill>
                <a:latin typeface="Arial" charset="0"/>
                <a:cs typeface="Arial"/>
              </a:endParaRPr>
            </a:p>
          </p:txBody>
        </p:sp>
        <p:pic>
          <p:nvPicPr>
            <p:cNvPr id="229383" name="Picture 9" descr="Accomplish_Logo_RGB"/>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45" y="706"/>
              <a:ext cx="1460" cy="778"/>
            </a:xfrm>
            <a:prstGeom prst="rect">
              <a:avLst/>
            </a:prstGeom>
            <a:noFill/>
            <a:ln w="9525">
              <a:noFill/>
              <a:miter lim="800000"/>
              <a:headEnd/>
              <a:tailEnd/>
            </a:ln>
            <a:effectLst>
              <a:outerShdw dist="12700" dir="5400000" algn="ctr" rotWithShape="0">
                <a:schemeClr val="tx1">
                  <a:alpha val="50000"/>
                </a:schemeClr>
              </a:outerShdw>
            </a:effectLst>
          </p:spPr>
        </p:pic>
      </p:grpSp>
      <p:sp>
        <p:nvSpPr>
          <p:cNvPr id="120834" name="Rectangle 2"/>
          <p:cNvSpPr>
            <a:spLocks noGrp="1" noChangeArrowheads="1"/>
          </p:cNvSpPr>
          <p:nvPr>
            <p:ph type="ctrTitle" idx="4294967295"/>
          </p:nvPr>
        </p:nvSpPr>
        <p:spPr>
          <a:xfrm>
            <a:off x="31750" y="2276475"/>
            <a:ext cx="10287000" cy="1463675"/>
          </a:xfrm>
        </p:spPr>
        <p:txBody>
          <a:bodyPr>
            <a:spAutoFit/>
          </a:bodyPr>
          <a:lstStyle/>
          <a:p>
            <a:pPr algn="ctr">
              <a:defRPr/>
            </a:pPr>
            <a:r>
              <a:rPr lang="en-US" sz="3000" u="sng" dirty="0">
                <a:solidFill>
                  <a:srgbClr val="FFB07F"/>
                </a:solidFill>
              </a:rPr>
              <a:t>A</a:t>
            </a:r>
            <a:r>
              <a:rPr lang="en-US" sz="3000" dirty="0">
                <a:solidFill>
                  <a:srgbClr val="FFB07F"/>
                </a:solidFill>
              </a:rPr>
              <a:t>voiding </a:t>
            </a:r>
            <a:r>
              <a:rPr lang="en-US" sz="3000" u="sng" dirty="0">
                <a:solidFill>
                  <a:srgbClr val="FFB07F"/>
                </a:solidFill>
              </a:rPr>
              <a:t>C</a:t>
            </a:r>
            <a:r>
              <a:rPr lang="en-US" sz="3000" dirty="0">
                <a:solidFill>
                  <a:srgbClr val="FFB07F"/>
                </a:solidFill>
              </a:rPr>
              <a:t>ardiovascular Events through</a:t>
            </a:r>
            <a:br>
              <a:rPr lang="en-US" sz="3000" dirty="0">
                <a:solidFill>
                  <a:srgbClr val="FFB07F"/>
                </a:solidFill>
              </a:rPr>
            </a:br>
            <a:r>
              <a:rPr lang="en-US" sz="3000" u="sng" dirty="0" err="1">
                <a:solidFill>
                  <a:srgbClr val="FFB07F"/>
                </a:solidFill>
              </a:rPr>
              <a:t>COM</a:t>
            </a:r>
            <a:r>
              <a:rPr lang="en-US" sz="3000" dirty="0" err="1">
                <a:solidFill>
                  <a:srgbClr val="FFB07F"/>
                </a:solidFill>
              </a:rPr>
              <a:t>bination</a:t>
            </a:r>
            <a:r>
              <a:rPr lang="en-US" sz="3000" dirty="0">
                <a:solidFill>
                  <a:srgbClr val="FFB07F"/>
                </a:solidFill>
              </a:rPr>
              <a:t> Therapy in </a:t>
            </a:r>
            <a:r>
              <a:rPr lang="en-US" sz="3000" u="sng" dirty="0">
                <a:solidFill>
                  <a:srgbClr val="FFB07F"/>
                </a:solidFill>
              </a:rPr>
              <a:t>P</a:t>
            </a:r>
            <a:r>
              <a:rPr lang="en-US" sz="3000" dirty="0">
                <a:solidFill>
                  <a:srgbClr val="FFB07F"/>
                </a:solidFill>
              </a:rPr>
              <a:t>atients </a:t>
            </a:r>
            <a:br>
              <a:rPr lang="en-US" sz="3000" dirty="0">
                <a:solidFill>
                  <a:srgbClr val="FFB07F"/>
                </a:solidFill>
              </a:rPr>
            </a:br>
            <a:r>
              <a:rPr lang="en-US" sz="3000" u="sng" dirty="0" err="1">
                <a:solidFill>
                  <a:srgbClr val="FFB07F"/>
                </a:solidFill>
              </a:rPr>
              <a:t>LI</a:t>
            </a:r>
            <a:r>
              <a:rPr lang="en-US" sz="3000" dirty="0" err="1">
                <a:solidFill>
                  <a:srgbClr val="FFB07F"/>
                </a:solidFill>
              </a:rPr>
              <a:t>ving</a:t>
            </a:r>
            <a:r>
              <a:rPr lang="en-US" sz="3000" dirty="0">
                <a:solidFill>
                  <a:srgbClr val="FFB07F"/>
                </a:solidFill>
              </a:rPr>
              <a:t> with </a:t>
            </a:r>
            <a:r>
              <a:rPr lang="en-US" sz="3000" u="sng" dirty="0">
                <a:solidFill>
                  <a:srgbClr val="FFB07F"/>
                </a:solidFill>
              </a:rPr>
              <a:t>S</a:t>
            </a:r>
            <a:r>
              <a:rPr lang="en-US" sz="3000" dirty="0">
                <a:solidFill>
                  <a:srgbClr val="FFB07F"/>
                </a:solidFill>
              </a:rPr>
              <a:t>ystolic </a:t>
            </a:r>
            <a:r>
              <a:rPr lang="en-US" sz="3000" u="sng" dirty="0">
                <a:solidFill>
                  <a:srgbClr val="FFB07F"/>
                </a:solidFill>
              </a:rPr>
              <a:t>H</a:t>
            </a:r>
            <a:r>
              <a:rPr lang="en-US" sz="3000" dirty="0">
                <a:solidFill>
                  <a:srgbClr val="FFB07F"/>
                </a:solidFill>
              </a:rPr>
              <a:t>ypertension</a:t>
            </a:r>
          </a:p>
        </p:txBody>
      </p:sp>
      <p:sp>
        <p:nvSpPr>
          <p:cNvPr id="69636" name="Text Box 15"/>
          <p:cNvSpPr txBox="1">
            <a:spLocks noChangeArrowheads="1"/>
          </p:cNvSpPr>
          <p:nvPr/>
        </p:nvSpPr>
        <p:spPr bwMode="auto">
          <a:xfrm>
            <a:off x="0" y="5487988"/>
            <a:ext cx="9515475" cy="1384300"/>
          </a:xfrm>
          <a:prstGeom prst="rect">
            <a:avLst/>
          </a:prstGeom>
          <a:noFill/>
          <a:ln w="9525" algn="ctr">
            <a:noFill/>
            <a:miter lim="800000"/>
            <a:headEnd/>
            <a:tailEnd/>
          </a:ln>
        </p:spPr>
        <p:txBody>
          <a:bodyPr>
            <a:spAutoFit/>
          </a:bodyPr>
          <a:lstStyle/>
          <a:p>
            <a:pPr algn="ctr" eaLnBrk="0" hangingPunct="0"/>
            <a:r>
              <a:rPr lang="en-US" sz="1200" b="1">
                <a:solidFill>
                  <a:srgbClr val="FFFFFF"/>
                </a:solidFill>
              </a:rPr>
              <a:t>Kenneth Jamerson</a:t>
            </a:r>
            <a:r>
              <a:rPr lang="en-US" sz="1200" b="1" baseline="30000">
                <a:solidFill>
                  <a:srgbClr val="FFFFFF"/>
                </a:solidFill>
              </a:rPr>
              <a:t>1</a:t>
            </a:r>
            <a:r>
              <a:rPr lang="en-US" sz="1200" b="1">
                <a:solidFill>
                  <a:srgbClr val="FFFFFF"/>
                </a:solidFill>
              </a:rPr>
              <a:t>, George L. Bakris</a:t>
            </a:r>
            <a:r>
              <a:rPr lang="en-US" sz="1200" b="1" baseline="30000">
                <a:solidFill>
                  <a:srgbClr val="FFFFFF"/>
                </a:solidFill>
              </a:rPr>
              <a:t>2</a:t>
            </a:r>
            <a:r>
              <a:rPr lang="en-US" sz="1200" b="1">
                <a:solidFill>
                  <a:srgbClr val="FFFFFF"/>
                </a:solidFill>
              </a:rPr>
              <a:t>, Bjorn Dahlof</a:t>
            </a:r>
            <a:r>
              <a:rPr lang="en-US" sz="1200" b="1" baseline="30000">
                <a:solidFill>
                  <a:srgbClr val="FFFFFF"/>
                </a:solidFill>
              </a:rPr>
              <a:t>3</a:t>
            </a:r>
            <a:r>
              <a:rPr lang="en-US" sz="1200" b="1">
                <a:solidFill>
                  <a:srgbClr val="FFFFFF"/>
                </a:solidFill>
              </a:rPr>
              <a:t>, Bertram Pitt</a:t>
            </a:r>
            <a:r>
              <a:rPr lang="en-US" sz="1200" b="1" baseline="30000">
                <a:solidFill>
                  <a:srgbClr val="FFFFFF"/>
                </a:solidFill>
              </a:rPr>
              <a:t>1</a:t>
            </a:r>
            <a:r>
              <a:rPr lang="en-US" sz="1200" b="1">
                <a:solidFill>
                  <a:srgbClr val="FFFFFF"/>
                </a:solidFill>
              </a:rPr>
              <a:t>, </a:t>
            </a:r>
          </a:p>
          <a:p>
            <a:pPr algn="ctr" eaLnBrk="0" hangingPunct="0"/>
            <a:r>
              <a:rPr lang="en-US" sz="1200" b="1">
                <a:solidFill>
                  <a:srgbClr val="FFFFFF"/>
                </a:solidFill>
              </a:rPr>
              <a:t>Eric J. Velazquez</a:t>
            </a:r>
            <a:r>
              <a:rPr lang="en-US" sz="1200" b="1" baseline="30000">
                <a:solidFill>
                  <a:srgbClr val="FFFFFF"/>
                </a:solidFill>
              </a:rPr>
              <a:t>4</a:t>
            </a:r>
            <a:r>
              <a:rPr lang="en-US" sz="1200" b="1">
                <a:solidFill>
                  <a:srgbClr val="FFFFFF"/>
                </a:solidFill>
              </a:rPr>
              <a:t>, and Michael A. Weber</a:t>
            </a:r>
            <a:r>
              <a:rPr lang="en-US" sz="1200" b="1" baseline="30000">
                <a:solidFill>
                  <a:srgbClr val="FFFFFF"/>
                </a:solidFill>
              </a:rPr>
              <a:t>5</a:t>
            </a:r>
            <a:r>
              <a:rPr lang="en-US" sz="1200" b="1">
                <a:solidFill>
                  <a:srgbClr val="FFFFFF"/>
                </a:solidFill>
              </a:rPr>
              <a:t> </a:t>
            </a:r>
          </a:p>
          <a:p>
            <a:pPr algn="ctr" eaLnBrk="0" hangingPunct="0"/>
            <a:r>
              <a:rPr lang="en-US" sz="1200" b="1">
                <a:solidFill>
                  <a:srgbClr val="FFFFFF"/>
                </a:solidFill>
              </a:rPr>
              <a:t>for the ACCOMPLISH Investigators</a:t>
            </a:r>
          </a:p>
          <a:p>
            <a:pPr algn="ctr" eaLnBrk="0" hangingPunct="0"/>
            <a:endParaRPr lang="en-US" sz="1200" b="1">
              <a:solidFill>
                <a:srgbClr val="FFFFFF"/>
              </a:solidFill>
            </a:endParaRPr>
          </a:p>
          <a:p>
            <a:pPr algn="ctr" eaLnBrk="0" hangingPunct="0"/>
            <a:r>
              <a:rPr lang="en-US" sz="1200" b="1">
                <a:solidFill>
                  <a:srgbClr val="FFFFFF"/>
                </a:solidFill>
              </a:rPr>
              <a:t>University of Michigan Health System, Ann Arbor, MI</a:t>
            </a:r>
            <a:r>
              <a:rPr lang="en-US" sz="1200" b="1" baseline="30000">
                <a:solidFill>
                  <a:srgbClr val="FFFFFF"/>
                </a:solidFill>
              </a:rPr>
              <a:t>1</a:t>
            </a:r>
            <a:r>
              <a:rPr lang="en-US" sz="1200" b="1">
                <a:solidFill>
                  <a:srgbClr val="FFFFFF"/>
                </a:solidFill>
              </a:rPr>
              <a:t>; University of Chicago-Pritzker School of Medicine, Chicago, IL</a:t>
            </a:r>
            <a:r>
              <a:rPr lang="en-US" sz="1200" b="1" baseline="30000">
                <a:solidFill>
                  <a:srgbClr val="FFFFFF"/>
                </a:solidFill>
              </a:rPr>
              <a:t>2</a:t>
            </a:r>
            <a:r>
              <a:rPr lang="en-US" sz="1200" b="1">
                <a:solidFill>
                  <a:srgbClr val="FFFFFF"/>
                </a:solidFill>
              </a:rPr>
              <a:t>; Sahlgrenska University Hospital, Gothenburg, Sweden</a:t>
            </a:r>
            <a:r>
              <a:rPr lang="en-US" sz="1200" b="1" baseline="30000">
                <a:solidFill>
                  <a:srgbClr val="FFFFFF"/>
                </a:solidFill>
              </a:rPr>
              <a:t>3</a:t>
            </a:r>
            <a:r>
              <a:rPr lang="en-US" sz="1200" b="1">
                <a:solidFill>
                  <a:srgbClr val="FFFFFF"/>
                </a:solidFill>
              </a:rPr>
              <a:t>; Duke University School of Medicine, Durham, NC</a:t>
            </a:r>
            <a:r>
              <a:rPr lang="en-US" sz="1200" b="1" baseline="30000">
                <a:solidFill>
                  <a:srgbClr val="FFFFFF"/>
                </a:solidFill>
              </a:rPr>
              <a:t>4</a:t>
            </a:r>
            <a:r>
              <a:rPr lang="en-US" sz="1200" b="1">
                <a:solidFill>
                  <a:srgbClr val="FFFFFF"/>
                </a:solidFill>
              </a:rPr>
              <a:t>; SUNY Downstate Medical College, Brooklyn, NY</a:t>
            </a:r>
            <a:r>
              <a:rPr lang="en-US" sz="1200" b="1" baseline="30000">
                <a:solidFill>
                  <a:srgbClr val="FFFFFF"/>
                </a:solidFill>
              </a:rPr>
              <a:t>5</a:t>
            </a:r>
            <a:r>
              <a:rPr lang="en-US" sz="1200" b="1">
                <a:solidFill>
                  <a:srgbClr val="FFFFFF"/>
                </a:solidFill>
              </a:rPr>
              <a:t> </a:t>
            </a:r>
          </a:p>
        </p:txBody>
      </p:sp>
      <p:sp>
        <p:nvSpPr>
          <p:cNvPr id="69637" name="Text Box 7"/>
          <p:cNvSpPr txBox="1">
            <a:spLocks noChangeArrowheads="1"/>
          </p:cNvSpPr>
          <p:nvPr/>
        </p:nvSpPr>
        <p:spPr bwMode="auto">
          <a:xfrm>
            <a:off x="849313" y="4437063"/>
            <a:ext cx="8389937" cy="457200"/>
          </a:xfrm>
          <a:prstGeom prst="rect">
            <a:avLst/>
          </a:prstGeom>
          <a:noFill/>
          <a:ln w="9525">
            <a:noFill/>
            <a:miter lim="800000"/>
            <a:headEnd/>
            <a:tailEnd/>
          </a:ln>
        </p:spPr>
        <p:txBody>
          <a:bodyPr>
            <a:spAutoFit/>
          </a:bodyPr>
          <a:lstStyle/>
          <a:p>
            <a:pPr algn="ctr">
              <a:spcBef>
                <a:spcPct val="50000"/>
              </a:spcBef>
            </a:pPr>
            <a:r>
              <a:rPr lang="en-US" sz="2400" b="1">
                <a:solidFill>
                  <a:srgbClr val="FFFFFF"/>
                </a:solidFill>
              </a:rPr>
              <a:t>N</a:t>
            </a:r>
            <a:r>
              <a:rPr lang="el-GR" sz="2400" b="1">
                <a:solidFill>
                  <a:srgbClr val="FFFFFF"/>
                </a:solidFill>
              </a:rPr>
              <a:t> </a:t>
            </a:r>
            <a:r>
              <a:rPr lang="en-US" sz="2400" b="1">
                <a:solidFill>
                  <a:srgbClr val="FFFFFF"/>
                </a:solidFill>
              </a:rPr>
              <a:t>Engl</a:t>
            </a:r>
            <a:r>
              <a:rPr lang="el-GR" sz="2400" b="1">
                <a:solidFill>
                  <a:srgbClr val="FFFFFF"/>
                </a:solidFill>
              </a:rPr>
              <a:t> </a:t>
            </a:r>
            <a:r>
              <a:rPr lang="en-US" sz="2400" b="1">
                <a:solidFill>
                  <a:srgbClr val="FFFFFF"/>
                </a:solidFill>
              </a:rPr>
              <a:t>J</a:t>
            </a:r>
            <a:r>
              <a:rPr lang="el-GR" sz="2400" b="1">
                <a:solidFill>
                  <a:srgbClr val="FFFFFF"/>
                </a:solidFill>
              </a:rPr>
              <a:t> </a:t>
            </a:r>
            <a:r>
              <a:rPr lang="en-US" sz="2400" b="1">
                <a:solidFill>
                  <a:srgbClr val="FFFFFF"/>
                </a:solidFill>
              </a:rPr>
              <a:t>Med 2008;359:2417-28</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7" name="26 - Έλλειψη"/>
          <p:cNvSpPr/>
          <p:nvPr/>
        </p:nvSpPr>
        <p:spPr>
          <a:xfrm>
            <a:off x="6929438" y="1500188"/>
            <a:ext cx="1785937" cy="714375"/>
          </a:xfrm>
          <a:prstGeom prst="ellipse">
            <a:avLst/>
          </a:prstGeom>
          <a:solidFill>
            <a:srgbClr val="FF0000"/>
          </a:solidFill>
          <a:ln w="25400" cap="flat" cmpd="sng" algn="ctr">
            <a:solidFill>
              <a:srgbClr val="3587FF">
                <a:shade val="50000"/>
              </a:srgbClr>
            </a:solidFill>
            <a:prstDash val="solid"/>
          </a:ln>
          <a:effectLst/>
        </p:spPr>
        <p:txBody>
          <a:bodyPr anchor="ctr"/>
          <a:lstStyle/>
          <a:p>
            <a:pPr algn="ctr">
              <a:defRPr/>
            </a:pPr>
            <a:endParaRPr lang="el-GR">
              <a:solidFill>
                <a:srgbClr val="FFFFFF"/>
              </a:solidFill>
              <a:latin typeface="Arial"/>
              <a:cs typeface="+mn-cs"/>
            </a:endParaRPr>
          </a:p>
        </p:txBody>
      </p:sp>
      <p:pic>
        <p:nvPicPr>
          <p:cNvPr id="75779" name="Picture 11" descr="KM_bkg.png"/>
          <p:cNvPicPr>
            <a:picLocks noChangeAspect="1"/>
          </p:cNvPicPr>
          <p:nvPr/>
        </p:nvPicPr>
        <p:blipFill>
          <a:blip r:embed="rId3"/>
          <a:srcRect/>
          <a:stretch>
            <a:fillRect/>
          </a:stretch>
        </p:blipFill>
        <p:spPr bwMode="auto">
          <a:xfrm>
            <a:off x="944563" y="1293813"/>
            <a:ext cx="8747125" cy="4551362"/>
          </a:xfrm>
          <a:prstGeom prst="rect">
            <a:avLst/>
          </a:prstGeom>
          <a:noFill/>
          <a:ln w="9525">
            <a:noFill/>
            <a:miter lim="800000"/>
            <a:headEnd/>
            <a:tailEnd/>
          </a:ln>
        </p:spPr>
      </p:pic>
      <p:pic>
        <p:nvPicPr>
          <p:cNvPr id="75780" name="Picture 12" descr="KM_lines.png"/>
          <p:cNvPicPr>
            <a:picLocks noChangeAspect="1"/>
          </p:cNvPicPr>
          <p:nvPr/>
        </p:nvPicPr>
        <p:blipFill>
          <a:blip r:embed="rId4"/>
          <a:srcRect/>
          <a:stretch>
            <a:fillRect/>
          </a:stretch>
        </p:blipFill>
        <p:spPr bwMode="auto">
          <a:xfrm>
            <a:off x="944563" y="1293813"/>
            <a:ext cx="8747125" cy="4551362"/>
          </a:xfrm>
          <a:prstGeom prst="rect">
            <a:avLst/>
          </a:prstGeom>
          <a:noFill/>
          <a:ln w="9525">
            <a:noFill/>
            <a:miter lim="800000"/>
            <a:headEnd/>
            <a:tailEnd/>
          </a:ln>
        </p:spPr>
      </p:pic>
      <p:sp>
        <p:nvSpPr>
          <p:cNvPr id="6" name="Title 5"/>
          <p:cNvSpPr>
            <a:spLocks noGrp="1"/>
          </p:cNvSpPr>
          <p:nvPr>
            <p:ph type="title" idx="4294967295"/>
          </p:nvPr>
        </p:nvSpPr>
        <p:spPr>
          <a:xfrm>
            <a:off x="3175" y="209550"/>
            <a:ext cx="10283825" cy="585788"/>
          </a:xfrm>
        </p:spPr>
        <p:txBody>
          <a:bodyPr/>
          <a:lstStyle/>
          <a:p>
            <a:pPr eaLnBrk="1" hangingPunct="1">
              <a:defRPr/>
            </a:pPr>
            <a:r>
              <a:rPr lang="en-US" sz="3200" b="1" dirty="0">
                <a:effectLst>
                  <a:outerShdw blurRad="38100" dist="38100" dir="2700000" algn="tl">
                    <a:srgbClr val="000000"/>
                  </a:outerShdw>
                </a:effectLst>
                <a:cs typeface="Arial" charset="0"/>
              </a:rPr>
              <a:t>Kaplan Meier for Primary Endpoint</a:t>
            </a:r>
            <a:endParaRPr lang="en-US" sz="3200" b="1" dirty="0">
              <a:effectLst>
                <a:outerShdw blurRad="38100" dist="38100" dir="2700000" algn="tl">
                  <a:srgbClr val="000000"/>
                </a:outerShdw>
              </a:effectLst>
            </a:endParaRPr>
          </a:p>
        </p:txBody>
      </p:sp>
      <p:sp>
        <p:nvSpPr>
          <p:cNvPr id="75782" name="TextBox 8"/>
          <p:cNvSpPr txBox="1">
            <a:spLocks noChangeArrowheads="1"/>
          </p:cNvSpPr>
          <p:nvPr/>
        </p:nvSpPr>
        <p:spPr bwMode="auto">
          <a:xfrm rot="-5400000">
            <a:off x="-620712" y="3054350"/>
            <a:ext cx="2514600" cy="368300"/>
          </a:xfrm>
          <a:prstGeom prst="rect">
            <a:avLst/>
          </a:prstGeom>
          <a:noFill/>
          <a:ln w="9525">
            <a:noFill/>
            <a:miter lim="800000"/>
            <a:headEnd/>
            <a:tailEnd/>
          </a:ln>
        </p:spPr>
        <p:txBody>
          <a:bodyPr>
            <a:spAutoFit/>
          </a:bodyPr>
          <a:lstStyle/>
          <a:p>
            <a:pPr algn="ctr"/>
            <a:r>
              <a:rPr lang="en-US"/>
              <a:t>Cumulative event rate</a:t>
            </a:r>
          </a:p>
        </p:txBody>
      </p:sp>
      <p:sp>
        <p:nvSpPr>
          <p:cNvPr id="75783" name="Rectangle 7"/>
          <p:cNvSpPr>
            <a:spLocks noChangeArrowheads="1"/>
          </p:cNvSpPr>
          <p:nvPr/>
        </p:nvSpPr>
        <p:spPr bwMode="auto">
          <a:xfrm>
            <a:off x="171450" y="6096000"/>
            <a:ext cx="5143500" cy="381000"/>
          </a:xfrm>
          <a:prstGeom prst="rect">
            <a:avLst/>
          </a:prstGeom>
          <a:noFill/>
          <a:ln w="9525" algn="ctr">
            <a:noFill/>
            <a:miter lim="800000"/>
            <a:headEnd/>
            <a:tailEnd/>
          </a:ln>
        </p:spPr>
        <p:txBody>
          <a:bodyPr/>
          <a:lstStyle/>
          <a:p>
            <a:pPr>
              <a:lnSpc>
                <a:spcPct val="95000"/>
              </a:lnSpc>
              <a:spcAft>
                <a:spcPct val="40000"/>
              </a:spcAft>
              <a:buClr>
                <a:schemeClr val="tx1"/>
              </a:buClr>
              <a:buSzPct val="110000"/>
              <a:buFont typeface="Symbol" pitchFamily="18" charset="2"/>
              <a:buNone/>
            </a:pPr>
            <a:r>
              <a:rPr lang="en-US" sz="1200" b="1"/>
              <a:t>HR (95% CI): 0.80 (0.72, 0.90)</a:t>
            </a:r>
          </a:p>
        </p:txBody>
      </p:sp>
      <p:sp>
        <p:nvSpPr>
          <p:cNvPr id="75784" name="Line 12"/>
          <p:cNvSpPr>
            <a:spLocks noChangeShapeType="1"/>
          </p:cNvSpPr>
          <p:nvPr/>
        </p:nvSpPr>
        <p:spPr bwMode="auto">
          <a:xfrm>
            <a:off x="9217025" y="2185988"/>
            <a:ext cx="0" cy="381000"/>
          </a:xfrm>
          <a:prstGeom prst="line">
            <a:avLst/>
          </a:prstGeom>
          <a:noFill/>
          <a:ln w="38100">
            <a:solidFill>
              <a:schemeClr val="tx1"/>
            </a:solidFill>
            <a:round/>
            <a:headEnd/>
            <a:tailEnd type="triangle" w="med" len="med"/>
          </a:ln>
        </p:spPr>
        <p:txBody>
          <a:bodyPr/>
          <a:lstStyle/>
          <a:p>
            <a:endParaRPr lang="el-GR"/>
          </a:p>
        </p:txBody>
      </p:sp>
      <p:sp>
        <p:nvSpPr>
          <p:cNvPr id="75785" name="TextBox 9"/>
          <p:cNvSpPr txBox="1">
            <a:spLocks noChangeArrowheads="1"/>
          </p:cNvSpPr>
          <p:nvPr/>
        </p:nvSpPr>
        <p:spPr bwMode="auto">
          <a:xfrm>
            <a:off x="2481263" y="5507038"/>
            <a:ext cx="5834062" cy="366712"/>
          </a:xfrm>
          <a:prstGeom prst="rect">
            <a:avLst/>
          </a:prstGeom>
          <a:noFill/>
          <a:ln w="9525">
            <a:noFill/>
            <a:miter lim="800000"/>
            <a:headEnd/>
            <a:tailEnd/>
          </a:ln>
        </p:spPr>
        <p:txBody>
          <a:bodyPr>
            <a:spAutoFit/>
          </a:bodyPr>
          <a:lstStyle/>
          <a:p>
            <a:pPr algn="ctr"/>
            <a:r>
              <a:rPr lang="en-US" b="1"/>
              <a:t>Time to 1</a:t>
            </a:r>
            <a:r>
              <a:rPr lang="en-US" b="1" baseline="30000"/>
              <a:t>st</a:t>
            </a:r>
            <a:r>
              <a:rPr lang="en-US" b="1"/>
              <a:t> CV morbidity/mortality (days)</a:t>
            </a:r>
          </a:p>
        </p:txBody>
      </p:sp>
      <p:grpSp>
        <p:nvGrpSpPr>
          <p:cNvPr id="75786" name="Group 18"/>
          <p:cNvGrpSpPr>
            <a:grpSpLocks/>
          </p:cNvGrpSpPr>
          <p:nvPr/>
        </p:nvGrpSpPr>
        <p:grpSpPr bwMode="auto">
          <a:xfrm>
            <a:off x="2047875" y="1647825"/>
            <a:ext cx="1820863" cy="1281113"/>
            <a:chOff x="1820863" y="1647874"/>
            <a:chExt cx="1618485" cy="1280430"/>
          </a:xfrm>
        </p:grpSpPr>
        <p:grpSp>
          <p:nvGrpSpPr>
            <p:cNvPr id="75792" name="Group 22"/>
            <p:cNvGrpSpPr>
              <a:grpSpLocks/>
            </p:cNvGrpSpPr>
            <p:nvPr/>
          </p:nvGrpSpPr>
          <p:grpSpPr bwMode="auto">
            <a:xfrm>
              <a:off x="1820863" y="1647874"/>
              <a:ext cx="1618485" cy="646034"/>
              <a:chOff x="1755648" y="1713034"/>
              <a:chExt cx="1618092" cy="646035"/>
            </a:xfrm>
          </p:grpSpPr>
          <p:sp>
            <p:nvSpPr>
              <p:cNvPr id="75796" name="Rectangle 7"/>
              <p:cNvSpPr>
                <a:spLocks noChangeArrowheads="1"/>
              </p:cNvSpPr>
              <p:nvPr/>
            </p:nvSpPr>
            <p:spPr bwMode="auto">
              <a:xfrm>
                <a:off x="2001661" y="1713034"/>
                <a:ext cx="1372079" cy="646035"/>
              </a:xfrm>
              <a:prstGeom prst="rect">
                <a:avLst/>
              </a:prstGeom>
              <a:noFill/>
              <a:ln w="9525">
                <a:noFill/>
                <a:miter lim="800000"/>
                <a:headEnd/>
                <a:tailEnd/>
              </a:ln>
            </p:spPr>
            <p:txBody>
              <a:bodyPr wrap="none" anchor="ctr">
                <a:spAutoFit/>
              </a:bodyPr>
              <a:lstStyle/>
              <a:p>
                <a:pPr algn="ctr"/>
                <a:r>
                  <a:rPr lang="en-US" b="1"/>
                  <a:t>ACEI / HCTZ</a:t>
                </a:r>
              </a:p>
              <a:p>
                <a:pPr algn="ctr"/>
                <a:endParaRPr lang="en-US" b="1"/>
              </a:p>
            </p:txBody>
          </p:sp>
          <p:cxnSp>
            <p:nvCxnSpPr>
              <p:cNvPr id="21" name="Straight Connector 20"/>
              <p:cNvCxnSpPr/>
              <p:nvPr/>
            </p:nvCxnSpPr>
            <p:spPr>
              <a:xfrm>
                <a:off x="1755648" y="1900259"/>
                <a:ext cx="270858"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5793" name="Group 23"/>
            <p:cNvGrpSpPr>
              <a:grpSpLocks/>
            </p:cNvGrpSpPr>
            <p:nvPr/>
          </p:nvGrpSpPr>
          <p:grpSpPr bwMode="auto">
            <a:xfrm>
              <a:off x="1820863" y="2313034"/>
              <a:ext cx="1546359" cy="615270"/>
              <a:chOff x="1755648" y="2480785"/>
              <a:chExt cx="1545975" cy="615271"/>
            </a:xfrm>
          </p:grpSpPr>
          <p:sp>
            <p:nvSpPr>
              <p:cNvPr id="75794" name="Rectangle 11"/>
              <p:cNvSpPr>
                <a:spLocks noChangeArrowheads="1"/>
              </p:cNvSpPr>
              <p:nvPr/>
            </p:nvSpPr>
            <p:spPr bwMode="auto">
              <a:xfrm>
                <a:off x="2039750" y="2480785"/>
                <a:ext cx="1261873" cy="615271"/>
              </a:xfrm>
              <a:prstGeom prst="rect">
                <a:avLst/>
              </a:prstGeom>
              <a:noFill/>
              <a:ln w="9525">
                <a:noFill/>
                <a:miter lim="800000"/>
                <a:headEnd/>
                <a:tailEnd/>
              </a:ln>
            </p:spPr>
            <p:txBody>
              <a:bodyPr wrap="none" anchor="ctr">
                <a:spAutoFit/>
              </a:bodyPr>
              <a:lstStyle/>
              <a:p>
                <a:pPr algn="ctr"/>
                <a:r>
                  <a:rPr lang="en-US" b="1"/>
                  <a:t>CCB / ACEI</a:t>
                </a:r>
              </a:p>
              <a:p>
                <a:pPr algn="ctr"/>
                <a:endParaRPr lang="en-US" sz="1600"/>
              </a:p>
            </p:txBody>
          </p:sp>
          <p:cxnSp>
            <p:nvCxnSpPr>
              <p:cNvPr id="22" name="Straight Connector 21"/>
              <p:cNvCxnSpPr/>
              <p:nvPr/>
            </p:nvCxnSpPr>
            <p:spPr>
              <a:xfrm>
                <a:off x="1755648" y="2653378"/>
                <a:ext cx="270856" cy="158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sp>
        <p:nvSpPr>
          <p:cNvPr id="66580" name="Text Box 20"/>
          <p:cNvSpPr txBox="1">
            <a:spLocks noChangeArrowheads="1"/>
          </p:cNvSpPr>
          <p:nvPr/>
        </p:nvSpPr>
        <p:spPr bwMode="auto">
          <a:xfrm>
            <a:off x="6500813" y="2357438"/>
            <a:ext cx="569912" cy="369887"/>
          </a:xfrm>
          <a:prstGeom prst="rect">
            <a:avLst/>
          </a:prstGeom>
          <a:noFill/>
          <a:ln w="9525">
            <a:noFill/>
            <a:miter lim="800000"/>
            <a:headEnd/>
            <a:tailEnd/>
          </a:ln>
        </p:spPr>
        <p:txBody>
          <a:bodyPr wrap="none">
            <a:spAutoFit/>
          </a:bodyPr>
          <a:lstStyle/>
          <a:p>
            <a:r>
              <a:rPr lang="en-US"/>
              <a:t>6</a:t>
            </a:r>
            <a:r>
              <a:rPr lang="el-GR"/>
              <a:t>79</a:t>
            </a:r>
            <a:endParaRPr lang="en-US"/>
          </a:p>
        </p:txBody>
      </p:sp>
      <p:sp>
        <p:nvSpPr>
          <p:cNvPr id="66581" name="Text Box 21"/>
          <p:cNvSpPr txBox="1">
            <a:spLocks noChangeArrowheads="1"/>
          </p:cNvSpPr>
          <p:nvPr/>
        </p:nvSpPr>
        <p:spPr bwMode="auto">
          <a:xfrm>
            <a:off x="8315325" y="2819400"/>
            <a:ext cx="569913" cy="369888"/>
          </a:xfrm>
          <a:prstGeom prst="rect">
            <a:avLst/>
          </a:prstGeom>
          <a:noFill/>
          <a:ln w="9525">
            <a:noFill/>
            <a:miter lim="800000"/>
            <a:headEnd/>
            <a:tailEnd/>
          </a:ln>
        </p:spPr>
        <p:txBody>
          <a:bodyPr wrap="none">
            <a:spAutoFit/>
          </a:bodyPr>
          <a:lstStyle/>
          <a:p>
            <a:r>
              <a:rPr lang="en-US"/>
              <a:t>5</a:t>
            </a:r>
            <a:r>
              <a:rPr lang="el-GR"/>
              <a:t>52</a:t>
            </a:r>
            <a:endParaRPr lang="en-US"/>
          </a:p>
        </p:txBody>
      </p:sp>
      <p:sp>
        <p:nvSpPr>
          <p:cNvPr id="75789" name="Text Box 26"/>
          <p:cNvSpPr txBox="1">
            <a:spLocks noChangeArrowheads="1"/>
          </p:cNvSpPr>
          <p:nvPr/>
        </p:nvSpPr>
        <p:spPr bwMode="auto">
          <a:xfrm>
            <a:off x="171450" y="6324600"/>
            <a:ext cx="3771900" cy="366713"/>
          </a:xfrm>
          <a:prstGeom prst="rect">
            <a:avLst/>
          </a:prstGeom>
          <a:noFill/>
          <a:ln w="9525">
            <a:noFill/>
            <a:miter lim="800000"/>
            <a:headEnd/>
            <a:tailEnd/>
          </a:ln>
        </p:spPr>
        <p:txBody>
          <a:bodyPr>
            <a:spAutoFit/>
          </a:bodyPr>
          <a:lstStyle/>
          <a:p>
            <a:pPr>
              <a:spcBef>
                <a:spcPct val="50000"/>
              </a:spcBef>
            </a:pPr>
            <a:r>
              <a:rPr lang="en-US"/>
              <a:t>INTERIM RESULTS Mar 08</a:t>
            </a:r>
          </a:p>
        </p:txBody>
      </p:sp>
      <p:sp>
        <p:nvSpPr>
          <p:cNvPr id="75790" name="27 - TextBox"/>
          <p:cNvSpPr txBox="1">
            <a:spLocks noChangeArrowheads="1"/>
          </p:cNvSpPr>
          <p:nvPr/>
        </p:nvSpPr>
        <p:spPr bwMode="auto">
          <a:xfrm>
            <a:off x="7286625" y="3714750"/>
            <a:ext cx="1038225" cy="369888"/>
          </a:xfrm>
          <a:prstGeom prst="rect">
            <a:avLst/>
          </a:prstGeom>
          <a:noFill/>
          <a:ln w="9525">
            <a:noFill/>
            <a:miter lim="800000"/>
            <a:headEnd/>
            <a:tailEnd/>
          </a:ln>
        </p:spPr>
        <p:txBody>
          <a:bodyPr wrap="none">
            <a:spAutoFit/>
          </a:bodyPr>
          <a:lstStyle/>
          <a:p>
            <a:r>
              <a:rPr lang="en-US" b="1"/>
              <a:t>p</a:t>
            </a:r>
            <a:r>
              <a:rPr lang="el-GR" b="1"/>
              <a:t>&lt;</a:t>
            </a:r>
            <a:r>
              <a:rPr lang="en-US" b="1"/>
              <a:t>0.00</a:t>
            </a:r>
            <a:r>
              <a:rPr lang="el-GR" b="1"/>
              <a:t>1</a:t>
            </a:r>
          </a:p>
        </p:txBody>
      </p:sp>
      <p:sp>
        <p:nvSpPr>
          <p:cNvPr id="75791" name="Text Box 11"/>
          <p:cNvSpPr txBox="1">
            <a:spLocks noChangeArrowheads="1"/>
          </p:cNvSpPr>
          <p:nvPr/>
        </p:nvSpPr>
        <p:spPr bwMode="auto">
          <a:xfrm>
            <a:off x="7143750" y="1571625"/>
            <a:ext cx="1531938" cy="584200"/>
          </a:xfrm>
          <a:prstGeom prst="rect">
            <a:avLst/>
          </a:prstGeom>
          <a:noFill/>
          <a:ln w="9525">
            <a:noFill/>
            <a:miter lim="800000"/>
            <a:headEnd/>
            <a:tailEnd/>
          </a:ln>
        </p:spPr>
        <p:txBody>
          <a:bodyPr>
            <a:spAutoFit/>
          </a:bodyPr>
          <a:lstStyle/>
          <a:p>
            <a:r>
              <a:rPr lang="en-US" sz="3200" b="1">
                <a:latin typeface="Comic Sans MS" pitchFamily="66" charset="0"/>
              </a:rPr>
              <a:t>-20%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658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6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80" grpId="0"/>
      <p:bldP spid="665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a:srcRect/>
          <a:stretch>
            <a:fillRect/>
          </a:stretch>
        </p:blipFill>
        <p:spPr bwMode="auto">
          <a:xfrm>
            <a:off x="571500" y="785813"/>
            <a:ext cx="9215438" cy="5357812"/>
          </a:xfrm>
          <a:prstGeom prst="rect">
            <a:avLst/>
          </a:prstGeom>
          <a:noFill/>
          <a:ln w="9525">
            <a:noFill/>
            <a:miter lim="800000"/>
            <a:headEnd/>
            <a:tailEnd/>
          </a:ln>
        </p:spPr>
      </p:pic>
      <p:sp>
        <p:nvSpPr>
          <p:cNvPr id="3" name="Rectangle 333"/>
          <p:cNvSpPr txBox="1">
            <a:spLocks noChangeArrowheads="1"/>
          </p:cNvSpPr>
          <p:nvPr/>
        </p:nvSpPr>
        <p:spPr bwMode="auto">
          <a:xfrm>
            <a:off x="0" y="214313"/>
            <a:ext cx="10283825" cy="584200"/>
          </a:xfrm>
          <a:prstGeom prst="rect">
            <a:avLst/>
          </a:prstGeom>
          <a:gradFill rotWithShape="0">
            <a:gsLst>
              <a:gs pos="0">
                <a:srgbClr val="002FC6"/>
              </a:gs>
              <a:gs pos="100000">
                <a:srgbClr val="000066"/>
              </a:gs>
            </a:gsLst>
            <a:path path="shape">
              <a:fillToRect l="50000" t="50000" r="50000" b="50000"/>
            </a:path>
          </a:gradFill>
          <a:ln w="19050" algn="ctr">
            <a:noFill/>
            <a:miter lim="800000"/>
            <a:headEnd/>
            <a:tailEnd/>
          </a:ln>
        </p:spPr>
        <p:txBody>
          <a:bodyPr anchor="ctr">
            <a:spAutoFit/>
          </a:bodyPr>
          <a:lstStyle/>
          <a:p>
            <a:pPr algn="ctr">
              <a:defRPr/>
            </a:pPr>
            <a:r>
              <a:rPr lang="en-US" sz="3200" b="1" kern="0" dirty="0">
                <a:solidFill>
                  <a:srgbClr val="FFFF00"/>
                </a:solidFill>
                <a:effectLst>
                  <a:outerShdw blurRad="38100" dist="38100" dir="2700000" algn="tl">
                    <a:srgbClr val="000000"/>
                  </a:outerShdw>
                </a:effectLst>
                <a:latin typeface="Comic Sans MS" pitchFamily="66" charset="0"/>
                <a:ea typeface="+mj-ea"/>
                <a:cs typeface="+mj-cs"/>
              </a:rPr>
              <a:t>Progression of chronic kidney disease</a:t>
            </a:r>
          </a:p>
        </p:txBody>
      </p:sp>
      <p:sp>
        <p:nvSpPr>
          <p:cNvPr id="76804" name="Text Box 56"/>
          <p:cNvSpPr txBox="1">
            <a:spLocks noChangeArrowheads="1"/>
          </p:cNvSpPr>
          <p:nvPr/>
        </p:nvSpPr>
        <p:spPr bwMode="auto">
          <a:xfrm>
            <a:off x="500063" y="6286500"/>
            <a:ext cx="3771900" cy="369888"/>
          </a:xfrm>
          <a:prstGeom prst="rect">
            <a:avLst/>
          </a:prstGeom>
          <a:noFill/>
          <a:ln w="9525">
            <a:noFill/>
            <a:miter lim="800000"/>
            <a:headEnd/>
            <a:tailEnd/>
          </a:ln>
        </p:spPr>
        <p:txBody>
          <a:bodyPr>
            <a:spAutoFit/>
          </a:bodyPr>
          <a:lstStyle/>
          <a:p>
            <a:pPr>
              <a:spcBef>
                <a:spcPct val="50000"/>
              </a:spcBef>
            </a:pPr>
            <a:r>
              <a:rPr lang="en-US" b="1">
                <a:latin typeface="Comic Sans MS" pitchFamily="66" charset="0"/>
              </a:rPr>
              <a:t>Lancet 2010;375</a:t>
            </a:r>
            <a:r>
              <a:rPr lang="el-GR" b="1">
                <a:latin typeface="Comic Sans MS" pitchFamily="66" charset="0"/>
              </a:rPr>
              <a:t>:</a:t>
            </a:r>
            <a:r>
              <a:rPr lang="en-US" b="1">
                <a:latin typeface="Comic Sans MS" pitchFamily="66" charset="0"/>
              </a:rPr>
              <a:t>1173-81</a:t>
            </a:r>
          </a:p>
        </p:txBody>
      </p:sp>
      <p:sp>
        <p:nvSpPr>
          <p:cNvPr id="5" name="4 - Έλλειψη"/>
          <p:cNvSpPr/>
          <p:nvPr/>
        </p:nvSpPr>
        <p:spPr>
          <a:xfrm>
            <a:off x="7215188" y="1143000"/>
            <a:ext cx="2143125" cy="857250"/>
          </a:xfrm>
          <a:prstGeom prst="ellipse">
            <a:avLst/>
          </a:prstGeom>
          <a:solidFill>
            <a:srgbClr val="FF0000"/>
          </a:solidFill>
          <a:ln w="57150" cap="flat" cmpd="sng" algn="ctr">
            <a:solidFill>
              <a:srgbClr val="080808"/>
            </a:solidFill>
            <a:prstDash val="solid"/>
          </a:ln>
          <a:effectLst/>
        </p:spPr>
        <p:txBody>
          <a:bodyPr anchor="ctr"/>
          <a:lstStyle/>
          <a:p>
            <a:pPr algn="ctr">
              <a:defRPr/>
            </a:pPr>
            <a:endParaRPr lang="el-GR">
              <a:solidFill>
                <a:srgbClr val="FFFFFF"/>
              </a:solidFill>
              <a:latin typeface="Arial"/>
              <a:cs typeface="+mn-cs"/>
            </a:endParaRPr>
          </a:p>
        </p:txBody>
      </p:sp>
      <p:sp>
        <p:nvSpPr>
          <p:cNvPr id="76806" name="Text Box 11"/>
          <p:cNvSpPr txBox="1">
            <a:spLocks noChangeArrowheads="1"/>
          </p:cNvSpPr>
          <p:nvPr/>
        </p:nvSpPr>
        <p:spPr bwMode="auto">
          <a:xfrm>
            <a:off x="7572375" y="1285875"/>
            <a:ext cx="1531938" cy="584200"/>
          </a:xfrm>
          <a:prstGeom prst="rect">
            <a:avLst/>
          </a:prstGeom>
          <a:noFill/>
          <a:ln w="9525">
            <a:noFill/>
            <a:miter lim="800000"/>
            <a:headEnd/>
            <a:tailEnd/>
          </a:ln>
        </p:spPr>
        <p:txBody>
          <a:bodyPr>
            <a:spAutoFit/>
          </a:bodyPr>
          <a:lstStyle/>
          <a:p>
            <a:r>
              <a:rPr lang="en-US" sz="3200" b="1">
                <a:latin typeface="Comic Sans MS" pitchFamily="66" charset="0"/>
              </a:rPr>
              <a:t>-48%</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AutoShape 2"/>
          <p:cNvSpPr>
            <a:spLocks noChangeArrowheads="1"/>
          </p:cNvSpPr>
          <p:nvPr/>
        </p:nvSpPr>
        <p:spPr bwMode="auto">
          <a:xfrm>
            <a:off x="174625" y="1700213"/>
            <a:ext cx="9969500" cy="3097212"/>
          </a:xfrm>
          <a:prstGeom prst="roundRect">
            <a:avLst>
              <a:gd name="adj" fmla="val 16667"/>
            </a:avLst>
          </a:prstGeom>
          <a:solidFill>
            <a:srgbClr val="000000"/>
          </a:solidFill>
          <a:ln w="76200">
            <a:solidFill>
              <a:srgbClr val="CC0000"/>
            </a:solidFill>
            <a:prstDash val="lgDash"/>
            <a:round/>
            <a:headEnd/>
            <a:tailEnd/>
          </a:ln>
        </p:spPr>
        <p:txBody>
          <a:bodyPr wrap="none" anchor="ctr"/>
          <a:lstStyle/>
          <a:p>
            <a:pPr algn="ctr">
              <a:defRPr/>
            </a:pPr>
            <a:endParaRPr lang="el-GR" b="1">
              <a:solidFill>
                <a:srgbClr val="FFFFFF"/>
              </a:solidFill>
              <a:ea typeface="MS PGothic" pitchFamily="34" charset="-128"/>
              <a:cs typeface="+mn-cs"/>
            </a:endParaRPr>
          </a:p>
        </p:txBody>
      </p:sp>
      <p:pic>
        <p:nvPicPr>
          <p:cNvPr id="80899" name="Picture 9" descr="?code=200B"/>
          <p:cNvPicPr>
            <a:picLocks noChangeAspect="1" noChangeArrowheads="1"/>
          </p:cNvPicPr>
          <p:nvPr/>
        </p:nvPicPr>
        <p:blipFill>
          <a:blip r:embed="rId3"/>
          <a:srcRect/>
          <a:stretch>
            <a:fillRect/>
          </a:stretch>
        </p:blipFill>
        <p:spPr bwMode="auto">
          <a:xfrm>
            <a:off x="4589463" y="3346450"/>
            <a:ext cx="11112" cy="11113"/>
          </a:xfrm>
          <a:prstGeom prst="rect">
            <a:avLst/>
          </a:prstGeom>
          <a:noFill/>
          <a:ln w="9525">
            <a:noFill/>
            <a:miter lim="800000"/>
            <a:headEnd/>
            <a:tailEnd/>
          </a:ln>
        </p:spPr>
      </p:pic>
      <p:pic>
        <p:nvPicPr>
          <p:cNvPr id="80900" name="Picture 10" descr="?code=200B"/>
          <p:cNvPicPr>
            <a:picLocks noChangeAspect="1" noChangeArrowheads="1"/>
          </p:cNvPicPr>
          <p:nvPr/>
        </p:nvPicPr>
        <p:blipFill>
          <a:blip r:embed="rId3"/>
          <a:srcRect/>
          <a:stretch>
            <a:fillRect/>
          </a:stretch>
        </p:blipFill>
        <p:spPr bwMode="auto">
          <a:xfrm>
            <a:off x="5551488" y="3346450"/>
            <a:ext cx="9525" cy="11113"/>
          </a:xfrm>
          <a:prstGeom prst="rect">
            <a:avLst/>
          </a:prstGeom>
          <a:noFill/>
          <a:ln w="9525">
            <a:noFill/>
            <a:miter lim="800000"/>
            <a:headEnd/>
            <a:tailEnd/>
          </a:ln>
        </p:spPr>
      </p:pic>
      <p:pic>
        <p:nvPicPr>
          <p:cNvPr id="80901" name="Picture 11" descr="?code=200B"/>
          <p:cNvPicPr>
            <a:picLocks noChangeAspect="1" noChangeArrowheads="1"/>
          </p:cNvPicPr>
          <p:nvPr/>
        </p:nvPicPr>
        <p:blipFill>
          <a:blip r:embed="rId3"/>
          <a:srcRect/>
          <a:stretch>
            <a:fillRect/>
          </a:stretch>
        </p:blipFill>
        <p:spPr bwMode="auto">
          <a:xfrm>
            <a:off x="6394450" y="3346450"/>
            <a:ext cx="9525" cy="11113"/>
          </a:xfrm>
          <a:prstGeom prst="rect">
            <a:avLst/>
          </a:prstGeom>
          <a:noFill/>
          <a:ln w="9525">
            <a:noFill/>
            <a:miter lim="800000"/>
            <a:headEnd/>
            <a:tailEnd/>
          </a:ln>
        </p:spPr>
      </p:pic>
      <p:pic>
        <p:nvPicPr>
          <p:cNvPr id="80902" name="Picture 12" descr="?code=200B"/>
          <p:cNvPicPr>
            <a:picLocks noChangeAspect="1" noChangeArrowheads="1"/>
          </p:cNvPicPr>
          <p:nvPr/>
        </p:nvPicPr>
        <p:blipFill>
          <a:blip r:embed="rId3"/>
          <a:srcRect/>
          <a:stretch>
            <a:fillRect/>
          </a:stretch>
        </p:blipFill>
        <p:spPr bwMode="auto">
          <a:xfrm>
            <a:off x="7065963" y="3346450"/>
            <a:ext cx="11112" cy="11113"/>
          </a:xfrm>
          <a:prstGeom prst="rect">
            <a:avLst/>
          </a:prstGeom>
          <a:noFill/>
          <a:ln w="9525">
            <a:noFill/>
            <a:miter lim="800000"/>
            <a:headEnd/>
            <a:tailEnd/>
          </a:ln>
        </p:spPr>
      </p:pic>
      <p:sp>
        <p:nvSpPr>
          <p:cNvPr id="80903" name="Text Box 13"/>
          <p:cNvSpPr txBox="1">
            <a:spLocks noChangeArrowheads="1"/>
          </p:cNvSpPr>
          <p:nvPr/>
        </p:nvSpPr>
        <p:spPr bwMode="auto">
          <a:xfrm>
            <a:off x="571500" y="2643188"/>
            <a:ext cx="9215438" cy="914400"/>
          </a:xfrm>
          <a:prstGeom prst="rect">
            <a:avLst/>
          </a:prstGeom>
          <a:noFill/>
          <a:ln w="9525">
            <a:noFill/>
            <a:miter lim="800000"/>
            <a:headEnd/>
            <a:tailEnd/>
          </a:ln>
        </p:spPr>
        <p:txBody>
          <a:bodyPr>
            <a:spAutoFit/>
          </a:bodyPr>
          <a:lstStyle/>
          <a:p>
            <a:pPr algn="ctr">
              <a:spcBef>
                <a:spcPct val="50000"/>
              </a:spcBef>
            </a:pPr>
            <a:r>
              <a:rPr lang="el-GR" sz="5400" b="1">
                <a:solidFill>
                  <a:srgbClr val="FFFF00"/>
                </a:solidFill>
                <a:latin typeface="Comic Sans MS" pitchFamily="66" charset="0"/>
                <a:ea typeface="MS PGothic" pitchFamily="34" charset="-128"/>
              </a:rPr>
              <a:t>ΣΥΜΠΕΡΑΣΜΑΤΑ</a:t>
            </a:r>
            <a:endParaRPr lang="el-GR" sz="5400" b="1" i="1">
              <a:solidFill>
                <a:srgbClr val="FFFF00"/>
              </a:solidFill>
              <a:latin typeface="Comic Sans MS" pitchFamily="66" charset="0"/>
              <a:ea typeface="MS PGothic" pitchFamily="34" charset="-128"/>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22" name="AutoShape 3"/>
          <p:cNvSpPr>
            <a:spLocks noChangeArrowheads="1"/>
          </p:cNvSpPr>
          <p:nvPr/>
        </p:nvSpPr>
        <p:spPr bwMode="auto">
          <a:xfrm>
            <a:off x="0" y="3714750"/>
            <a:ext cx="10287000" cy="3000375"/>
          </a:xfrm>
          <a:prstGeom prst="roundRect">
            <a:avLst>
              <a:gd name="adj" fmla="val 16667"/>
            </a:avLst>
          </a:prstGeom>
          <a:solidFill>
            <a:schemeClr val="tx2"/>
          </a:solidFill>
          <a:ln w="76200">
            <a:solidFill>
              <a:srgbClr val="FF0000"/>
            </a:solidFill>
            <a:round/>
            <a:headEnd/>
            <a:tailEnd/>
          </a:ln>
        </p:spPr>
        <p:txBody>
          <a:bodyPr wrap="none" anchor="ctr"/>
          <a:lstStyle/>
          <a:p>
            <a:endParaRPr lang="el-GR">
              <a:solidFill>
                <a:srgbClr val="000000"/>
              </a:solidFill>
            </a:endParaRPr>
          </a:p>
        </p:txBody>
      </p:sp>
      <p:sp>
        <p:nvSpPr>
          <p:cNvPr id="81923" name="AutoShape 4"/>
          <p:cNvSpPr>
            <a:spLocks noChangeArrowheads="1"/>
          </p:cNvSpPr>
          <p:nvPr/>
        </p:nvSpPr>
        <p:spPr bwMode="auto">
          <a:xfrm>
            <a:off x="0" y="1500188"/>
            <a:ext cx="10287000" cy="1785937"/>
          </a:xfrm>
          <a:prstGeom prst="roundRect">
            <a:avLst>
              <a:gd name="adj" fmla="val 16667"/>
            </a:avLst>
          </a:prstGeom>
          <a:solidFill>
            <a:srgbClr val="008000"/>
          </a:solidFill>
          <a:ln w="76200">
            <a:solidFill>
              <a:srgbClr val="FF0000"/>
            </a:solidFill>
            <a:round/>
            <a:headEnd/>
            <a:tailEnd/>
          </a:ln>
        </p:spPr>
        <p:txBody>
          <a:bodyPr wrap="none" anchor="ctr"/>
          <a:lstStyle/>
          <a:p>
            <a:endParaRPr lang="el-GR">
              <a:solidFill>
                <a:srgbClr val="000000"/>
              </a:solidFill>
            </a:endParaRPr>
          </a:p>
        </p:txBody>
      </p:sp>
      <p:sp>
        <p:nvSpPr>
          <p:cNvPr id="81924" name="Rectangle 5"/>
          <p:cNvSpPr>
            <a:spLocks noGrp="1" noChangeArrowheads="1"/>
          </p:cNvSpPr>
          <p:nvPr>
            <p:ph type="title"/>
          </p:nvPr>
        </p:nvSpPr>
        <p:spPr>
          <a:xfrm>
            <a:off x="723900" y="228600"/>
            <a:ext cx="8743950" cy="609600"/>
          </a:xfrm>
        </p:spPr>
        <p:txBody>
          <a:bodyPr/>
          <a:lstStyle/>
          <a:p>
            <a:pPr eaLnBrk="1" hangingPunct="1"/>
            <a:r>
              <a:rPr lang="el-GR" sz="4800" b="1" smtClean="0">
                <a:solidFill>
                  <a:schemeClr val="bg1"/>
                </a:solidFill>
                <a:latin typeface="Comic Sans MS" pitchFamily="66" charset="0"/>
              </a:rPr>
              <a:t>ΣΥΜΠΕΡΑΣΜΑΤΑ</a:t>
            </a:r>
            <a:r>
              <a:rPr lang="en-US" sz="4800" b="1" smtClean="0">
                <a:solidFill>
                  <a:schemeClr val="bg1"/>
                </a:solidFill>
                <a:latin typeface="Comic Sans MS" pitchFamily="66" charset="0"/>
              </a:rPr>
              <a:t> [I]</a:t>
            </a:r>
            <a:endParaRPr lang="el-GR" b="1" smtClean="0">
              <a:solidFill>
                <a:schemeClr val="bg1"/>
              </a:solidFill>
              <a:latin typeface="Comic Sans MS" pitchFamily="66" charset="0"/>
            </a:endParaRPr>
          </a:p>
        </p:txBody>
      </p:sp>
      <p:sp>
        <p:nvSpPr>
          <p:cNvPr id="235526" name="Rectangle 6"/>
          <p:cNvSpPr>
            <a:spLocks noGrp="1" noChangeArrowheads="1"/>
          </p:cNvSpPr>
          <p:nvPr>
            <p:ph type="body" idx="1"/>
          </p:nvPr>
        </p:nvSpPr>
        <p:spPr>
          <a:xfrm>
            <a:off x="0" y="928688"/>
            <a:ext cx="10072688" cy="5334000"/>
          </a:xfrm>
        </p:spPr>
        <p:txBody>
          <a:bodyPr/>
          <a:lstStyle/>
          <a:p>
            <a:pPr eaLnBrk="1" hangingPunct="1">
              <a:buFont typeface="Wingdings" pitchFamily="2" charset="2"/>
              <a:buChar char="Ø"/>
              <a:defRPr/>
            </a:pPr>
            <a:endParaRPr lang="en-US" b="1" dirty="0" smtClean="0">
              <a:solidFill>
                <a:schemeClr val="accent1">
                  <a:lumMod val="20000"/>
                  <a:lumOff val="80000"/>
                </a:schemeClr>
              </a:solidFill>
              <a:latin typeface="Comic Sans MS" pitchFamily="66" charset="0"/>
            </a:endParaRPr>
          </a:p>
          <a:p>
            <a:pPr eaLnBrk="1" hangingPunct="1">
              <a:buFont typeface="Wingdings" pitchFamily="2" charset="2"/>
              <a:buChar char="Ø"/>
              <a:defRPr/>
            </a:pPr>
            <a:r>
              <a:rPr lang="el-GR" sz="3600" b="1" dirty="0" smtClean="0">
                <a:solidFill>
                  <a:schemeClr val="accent1">
                    <a:lumMod val="20000"/>
                    <a:lumOff val="80000"/>
                  </a:schemeClr>
                </a:solidFill>
                <a:latin typeface="Comic Sans MS" pitchFamily="66" charset="0"/>
              </a:rPr>
              <a:t>Η ΣΥΝΔΥΑΣΤΙΚΗ ΘΕΡΑΠΕΙΑ ΚΑΤΕΧΕΙ ΚΕΝΤΡΙΚΗ ΘΕΣΗ ΣΤΗ ΘΕΡΑΠΕΙΑ ΤΗΣ ΥΠΕΡΤΑΣΗΣ</a:t>
            </a:r>
            <a:endParaRPr lang="en-US" b="1" dirty="0" smtClean="0">
              <a:solidFill>
                <a:schemeClr val="bg1"/>
              </a:solidFill>
              <a:latin typeface="Comic Sans MS" pitchFamily="66" charset="0"/>
            </a:endParaRPr>
          </a:p>
          <a:p>
            <a:pPr eaLnBrk="1" hangingPunct="1">
              <a:buFont typeface="Wingdings" pitchFamily="2" charset="2"/>
              <a:buChar char="Ø"/>
              <a:defRPr/>
            </a:pPr>
            <a:endParaRPr lang="en-US" b="1" dirty="0" smtClean="0">
              <a:solidFill>
                <a:schemeClr val="bg1"/>
              </a:solidFill>
              <a:latin typeface="Comic Sans MS" pitchFamily="66" charset="0"/>
            </a:endParaRPr>
          </a:p>
          <a:p>
            <a:pPr eaLnBrk="1" hangingPunct="1">
              <a:buFont typeface="Wingdings" pitchFamily="2" charset="2"/>
              <a:buChar char="Ø"/>
              <a:defRPr/>
            </a:pPr>
            <a:r>
              <a:rPr lang="el-GR" sz="3600" b="1" dirty="0" smtClean="0">
                <a:solidFill>
                  <a:schemeClr val="bg1"/>
                </a:solidFill>
                <a:latin typeface="Comic Sans MS" pitchFamily="66" charset="0"/>
              </a:rPr>
              <a:t>ΣΕ ΑΣΘΕΝΕΙΣ ΜΕ ΜΕΓΑΛΗ ΑΥΞΗΣΗ ΤΗΣ ΑΠ Ή/ΚΑΙ ΑΥΞΗΜΕΝΟ ΚΑΡΔΙΑΓΓΕΙΑΚΟ ΚΙΝΔΥΝΟ ΠΡΕΠΕΙ ΕΞΑΡΧΗΣ ΝΑ ΧΟΡΗΓΟΥΜΕ ΣΤΑΘΕΡΟΥΣ ΣΥΝΔΥΑΣΜΟΥΣ </a:t>
            </a:r>
          </a:p>
          <a:p>
            <a:pPr eaLnBrk="1" hangingPunct="1">
              <a:buFontTx/>
              <a:buNone/>
              <a:defRPr/>
            </a:pPr>
            <a:endParaRPr lang="el-GR" sz="1600" b="1" dirty="0" smtClean="0">
              <a:solidFill>
                <a:schemeClr val="bg1"/>
              </a:solidFill>
              <a:latin typeface="Comic Sans MS" pitchFamily="66" charset="0"/>
            </a:endParaRPr>
          </a:p>
          <a:p>
            <a:pPr eaLnBrk="1" hangingPunct="1">
              <a:buFont typeface="Wingdings" pitchFamily="2" charset="2"/>
              <a:buChar char="Ø"/>
              <a:defRPr/>
            </a:pPr>
            <a:endParaRPr lang="el-GR" sz="800" b="1" dirty="0" smtClean="0">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2946" name="AutoShape 2"/>
          <p:cNvSpPr>
            <a:spLocks noChangeArrowheads="1"/>
          </p:cNvSpPr>
          <p:nvPr/>
        </p:nvSpPr>
        <p:spPr bwMode="auto">
          <a:xfrm>
            <a:off x="0" y="4357688"/>
            <a:ext cx="10287000" cy="1928812"/>
          </a:xfrm>
          <a:prstGeom prst="roundRect">
            <a:avLst>
              <a:gd name="adj" fmla="val 16667"/>
            </a:avLst>
          </a:prstGeom>
          <a:solidFill>
            <a:schemeClr val="tx2"/>
          </a:solidFill>
          <a:ln w="76200">
            <a:solidFill>
              <a:srgbClr val="FF0000"/>
            </a:solidFill>
            <a:round/>
            <a:headEnd/>
            <a:tailEnd/>
          </a:ln>
        </p:spPr>
        <p:txBody>
          <a:bodyPr wrap="none" anchor="ctr"/>
          <a:lstStyle/>
          <a:p>
            <a:endParaRPr lang="el-GR">
              <a:solidFill>
                <a:srgbClr val="000000"/>
              </a:solidFill>
            </a:endParaRPr>
          </a:p>
        </p:txBody>
      </p:sp>
      <p:sp>
        <p:nvSpPr>
          <p:cNvPr id="82947" name="AutoShape 3"/>
          <p:cNvSpPr>
            <a:spLocks noChangeArrowheads="1"/>
          </p:cNvSpPr>
          <p:nvPr/>
        </p:nvSpPr>
        <p:spPr bwMode="auto">
          <a:xfrm>
            <a:off x="0" y="3214688"/>
            <a:ext cx="10287000" cy="857250"/>
          </a:xfrm>
          <a:prstGeom prst="roundRect">
            <a:avLst>
              <a:gd name="adj" fmla="val 16667"/>
            </a:avLst>
          </a:prstGeom>
          <a:solidFill>
            <a:srgbClr val="333399"/>
          </a:solidFill>
          <a:ln w="76200">
            <a:solidFill>
              <a:srgbClr val="FF0000"/>
            </a:solidFill>
            <a:round/>
            <a:headEnd/>
            <a:tailEnd/>
          </a:ln>
        </p:spPr>
        <p:txBody>
          <a:bodyPr wrap="none" anchor="ctr"/>
          <a:lstStyle/>
          <a:p>
            <a:endParaRPr lang="el-GR">
              <a:solidFill>
                <a:srgbClr val="000000"/>
              </a:solidFill>
            </a:endParaRPr>
          </a:p>
        </p:txBody>
      </p:sp>
      <p:sp>
        <p:nvSpPr>
          <p:cNvPr id="82948" name="AutoShape 4"/>
          <p:cNvSpPr>
            <a:spLocks noChangeArrowheads="1"/>
          </p:cNvSpPr>
          <p:nvPr/>
        </p:nvSpPr>
        <p:spPr bwMode="auto">
          <a:xfrm>
            <a:off x="0" y="928688"/>
            <a:ext cx="10287000" cy="2000250"/>
          </a:xfrm>
          <a:prstGeom prst="roundRect">
            <a:avLst>
              <a:gd name="adj" fmla="val 16667"/>
            </a:avLst>
          </a:prstGeom>
          <a:solidFill>
            <a:srgbClr val="008000"/>
          </a:solidFill>
          <a:ln w="76200">
            <a:solidFill>
              <a:srgbClr val="FF0000"/>
            </a:solidFill>
            <a:round/>
            <a:headEnd/>
            <a:tailEnd/>
          </a:ln>
        </p:spPr>
        <p:txBody>
          <a:bodyPr wrap="none" anchor="ctr"/>
          <a:lstStyle/>
          <a:p>
            <a:endParaRPr lang="el-GR">
              <a:solidFill>
                <a:srgbClr val="000000"/>
              </a:solidFill>
            </a:endParaRPr>
          </a:p>
        </p:txBody>
      </p:sp>
      <p:sp>
        <p:nvSpPr>
          <p:cNvPr id="82949" name="Rectangle 5"/>
          <p:cNvSpPr>
            <a:spLocks noGrp="1" noChangeArrowheads="1"/>
          </p:cNvSpPr>
          <p:nvPr>
            <p:ph type="title"/>
          </p:nvPr>
        </p:nvSpPr>
        <p:spPr>
          <a:xfrm>
            <a:off x="723900" y="228600"/>
            <a:ext cx="8743950" cy="609600"/>
          </a:xfrm>
        </p:spPr>
        <p:txBody>
          <a:bodyPr/>
          <a:lstStyle/>
          <a:p>
            <a:pPr eaLnBrk="1" hangingPunct="1"/>
            <a:r>
              <a:rPr lang="el-GR" sz="4800" b="1" smtClean="0">
                <a:solidFill>
                  <a:schemeClr val="bg1"/>
                </a:solidFill>
                <a:latin typeface="Comic Sans MS" pitchFamily="66" charset="0"/>
              </a:rPr>
              <a:t>ΣΥΜΠΕΡΑΣΜΑΤΑ</a:t>
            </a:r>
            <a:r>
              <a:rPr lang="en-US" sz="4800" b="1" smtClean="0">
                <a:solidFill>
                  <a:schemeClr val="bg1"/>
                </a:solidFill>
                <a:latin typeface="Comic Sans MS" pitchFamily="66" charset="0"/>
              </a:rPr>
              <a:t> [II]</a:t>
            </a:r>
            <a:endParaRPr lang="el-GR" b="1" smtClean="0">
              <a:solidFill>
                <a:schemeClr val="bg1"/>
              </a:solidFill>
              <a:latin typeface="Comic Sans MS" pitchFamily="66" charset="0"/>
            </a:endParaRPr>
          </a:p>
        </p:txBody>
      </p:sp>
      <p:sp>
        <p:nvSpPr>
          <p:cNvPr id="235526" name="Rectangle 6"/>
          <p:cNvSpPr>
            <a:spLocks noGrp="1" noChangeArrowheads="1"/>
          </p:cNvSpPr>
          <p:nvPr>
            <p:ph type="body" idx="1"/>
          </p:nvPr>
        </p:nvSpPr>
        <p:spPr>
          <a:xfrm>
            <a:off x="0" y="928688"/>
            <a:ext cx="10072688" cy="5334000"/>
          </a:xfrm>
        </p:spPr>
        <p:txBody>
          <a:bodyPr/>
          <a:lstStyle/>
          <a:p>
            <a:pPr algn="ctr" eaLnBrk="1" hangingPunct="1">
              <a:buFontTx/>
              <a:buNone/>
              <a:defRPr/>
            </a:pPr>
            <a:r>
              <a:rPr lang="el-GR" sz="3600" b="1" dirty="0" smtClean="0">
                <a:solidFill>
                  <a:srgbClr val="FFFF00"/>
                </a:solidFill>
                <a:latin typeface="Comic Sans MS" pitchFamily="66" charset="0"/>
              </a:rPr>
              <a:t>ΦΑΡΜΑΚΟ ΤΟΥ ΑΞΟΝΑ + </a:t>
            </a:r>
            <a:r>
              <a:rPr lang="en-US" sz="3600" b="1" dirty="0" smtClean="0">
                <a:solidFill>
                  <a:srgbClr val="FFFF00"/>
                </a:solidFill>
                <a:latin typeface="Comic Sans MS" pitchFamily="66" charset="0"/>
              </a:rPr>
              <a:t>CCB </a:t>
            </a:r>
            <a:endParaRPr lang="el-GR" sz="3600" b="1" dirty="0" smtClean="0">
              <a:solidFill>
                <a:srgbClr val="FFFF00"/>
              </a:solidFill>
              <a:latin typeface="Comic Sans MS" pitchFamily="66" charset="0"/>
            </a:endParaRPr>
          </a:p>
          <a:p>
            <a:pPr algn="ctr" eaLnBrk="1" hangingPunct="1">
              <a:buFontTx/>
              <a:buNone/>
              <a:defRPr/>
            </a:pPr>
            <a:r>
              <a:rPr lang="en-US" sz="3600" b="1" dirty="0" smtClean="0">
                <a:solidFill>
                  <a:schemeClr val="accent1">
                    <a:lumMod val="20000"/>
                    <a:lumOff val="80000"/>
                  </a:schemeClr>
                </a:solidFill>
                <a:latin typeface="Comic Sans MS" pitchFamily="66" charset="0"/>
              </a:rPr>
              <a:t>VS </a:t>
            </a:r>
            <a:endParaRPr lang="el-GR" sz="3600" b="1" dirty="0" smtClean="0">
              <a:solidFill>
                <a:schemeClr val="accent1">
                  <a:lumMod val="20000"/>
                  <a:lumOff val="80000"/>
                </a:schemeClr>
              </a:solidFill>
              <a:latin typeface="Comic Sans MS" pitchFamily="66" charset="0"/>
            </a:endParaRPr>
          </a:p>
          <a:p>
            <a:pPr algn="ctr" eaLnBrk="1" hangingPunct="1">
              <a:buFontTx/>
              <a:buNone/>
              <a:defRPr/>
            </a:pPr>
            <a:r>
              <a:rPr lang="el-GR" sz="3600" b="1" dirty="0" smtClean="0">
                <a:solidFill>
                  <a:schemeClr val="accent1">
                    <a:lumMod val="20000"/>
                    <a:lumOff val="80000"/>
                  </a:schemeClr>
                </a:solidFill>
                <a:latin typeface="Comic Sans MS" pitchFamily="66" charset="0"/>
              </a:rPr>
              <a:t>ΦΑΡΜΑΚΟ ΤΟΥ ΑΞΟΝΑ </a:t>
            </a:r>
            <a:r>
              <a:rPr lang="en-US" sz="3600" b="1" dirty="0" smtClean="0">
                <a:solidFill>
                  <a:schemeClr val="accent1">
                    <a:lumMod val="20000"/>
                    <a:lumOff val="80000"/>
                  </a:schemeClr>
                </a:solidFill>
                <a:latin typeface="Comic Sans MS" pitchFamily="66" charset="0"/>
              </a:rPr>
              <a:t>+ </a:t>
            </a:r>
            <a:r>
              <a:rPr lang="el-GR" sz="3600" b="1" dirty="0" smtClean="0">
                <a:solidFill>
                  <a:schemeClr val="accent1">
                    <a:lumMod val="20000"/>
                    <a:lumOff val="80000"/>
                  </a:schemeClr>
                </a:solidFill>
                <a:latin typeface="Comic Sans MS" pitchFamily="66" charset="0"/>
              </a:rPr>
              <a:t>ΔΙΟΥΡΗΤΙΚΟ</a:t>
            </a:r>
            <a:endParaRPr lang="el-GR" sz="1200" b="1" dirty="0" smtClean="0">
              <a:solidFill>
                <a:schemeClr val="hlink"/>
              </a:solidFill>
              <a:latin typeface="Comic Sans MS" pitchFamily="66" charset="0"/>
            </a:endParaRPr>
          </a:p>
          <a:p>
            <a:pPr eaLnBrk="1" hangingPunct="1">
              <a:buFont typeface="Wingdings" pitchFamily="2" charset="2"/>
              <a:buChar char="Ø"/>
              <a:defRPr/>
            </a:pPr>
            <a:endParaRPr lang="el-GR" sz="2000" b="1" dirty="0" smtClean="0">
              <a:solidFill>
                <a:schemeClr val="accent1">
                  <a:lumMod val="20000"/>
                  <a:lumOff val="80000"/>
                </a:schemeClr>
              </a:solidFill>
              <a:latin typeface="Comic Sans MS" pitchFamily="66" charset="0"/>
            </a:endParaRPr>
          </a:p>
          <a:p>
            <a:pPr eaLnBrk="1" hangingPunct="1">
              <a:buFont typeface="Wingdings" pitchFamily="2" charset="2"/>
              <a:buChar char="Ø"/>
              <a:defRPr/>
            </a:pPr>
            <a:r>
              <a:rPr lang="el-GR" sz="3600" b="1" dirty="0" smtClean="0">
                <a:solidFill>
                  <a:schemeClr val="accent1">
                    <a:lumMod val="20000"/>
                    <a:lumOff val="80000"/>
                  </a:schemeClr>
                </a:solidFill>
                <a:latin typeface="Comic Sans MS" pitchFamily="66" charset="0"/>
                <a:sym typeface="Symbol"/>
              </a:rPr>
              <a:t> </a:t>
            </a:r>
            <a:r>
              <a:rPr lang="el-GR" sz="3600" b="1" dirty="0" smtClean="0">
                <a:solidFill>
                  <a:schemeClr val="accent1">
                    <a:lumMod val="20000"/>
                    <a:lumOff val="80000"/>
                  </a:schemeClr>
                </a:solidFill>
                <a:latin typeface="Comic Sans MS" pitchFamily="66" charset="0"/>
              </a:rPr>
              <a:t>ΜΕΤΑΒΟΛΙΚΕΣ ΔΙΑΤΑΡΑΧΕΣ</a:t>
            </a:r>
            <a:endParaRPr lang="el-GR" sz="3600" b="1" dirty="0" smtClean="0">
              <a:solidFill>
                <a:schemeClr val="accent1">
                  <a:lumMod val="20000"/>
                  <a:lumOff val="80000"/>
                </a:schemeClr>
              </a:solidFill>
              <a:latin typeface="Comic Sans MS" pitchFamily="66" charset="0"/>
              <a:sym typeface="Symbol"/>
            </a:endParaRPr>
          </a:p>
          <a:p>
            <a:pPr eaLnBrk="1" hangingPunct="1">
              <a:buFontTx/>
              <a:buNone/>
              <a:defRPr/>
            </a:pPr>
            <a:endParaRPr lang="el-GR" b="1" dirty="0" smtClean="0">
              <a:solidFill>
                <a:schemeClr val="accent1">
                  <a:lumMod val="20000"/>
                  <a:lumOff val="80000"/>
                </a:schemeClr>
              </a:solidFill>
              <a:latin typeface="Comic Sans MS" pitchFamily="66" charset="0"/>
            </a:endParaRPr>
          </a:p>
          <a:p>
            <a:pPr eaLnBrk="1" hangingPunct="1">
              <a:buFont typeface="Wingdings" pitchFamily="2" charset="2"/>
              <a:buChar char="Ø"/>
              <a:defRPr/>
            </a:pPr>
            <a:r>
              <a:rPr lang="el-GR" sz="3600" b="1" dirty="0" smtClean="0">
                <a:solidFill>
                  <a:schemeClr val="accent1">
                    <a:lumMod val="20000"/>
                    <a:lumOff val="80000"/>
                  </a:schemeClr>
                </a:solidFill>
                <a:latin typeface="Comic Sans MS" pitchFamily="66" charset="0"/>
              </a:rPr>
              <a:t>ΛΙΓΟΤΕΡΑ ΚΑΡΔΙΑΓΓΕΙΑΚΑ ΚΑΙ ΝΕΦΡΙΚΑ ΣΥΜΒΑΜΑΤΑ ΣΕ ΑΣΘΕΝΕΙΣ ΥΨΗΛΟΥ ΚΙΝΔΥΝΟΥ</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428625" y="1214438"/>
            <a:ext cx="9429750" cy="5238750"/>
          </a:xfrm>
          <a:prstGeom prst="rect">
            <a:avLst/>
          </a:prstGeom>
          <a:noFill/>
          <a:ln w="9525">
            <a:noFill/>
            <a:miter lim="800000"/>
            <a:headEnd/>
            <a:tailEnd/>
          </a:ln>
        </p:spPr>
      </p:pic>
      <p:sp>
        <p:nvSpPr>
          <p:cNvPr id="3" name="2 - Τίτλος"/>
          <p:cNvSpPr>
            <a:spLocks noGrp="1"/>
          </p:cNvSpPr>
          <p:nvPr>
            <p:ph type="title"/>
          </p:nvPr>
        </p:nvSpPr>
        <p:spPr>
          <a:xfrm>
            <a:off x="342900" y="214313"/>
            <a:ext cx="9801225" cy="895350"/>
          </a:xfrm>
        </p:spPr>
        <p:txBody>
          <a:bodyPr/>
          <a:lstStyle/>
          <a:p>
            <a:pPr algn="ctr">
              <a:defRPr/>
            </a:pPr>
            <a:r>
              <a:rPr lang="el-GR" dirty="0" smtClean="0">
                <a:solidFill>
                  <a:srgbClr val="B20E16"/>
                </a:solidFill>
                <a:latin typeface="Verdana" pitchFamily="34" charset="0"/>
              </a:rPr>
              <a:t/>
            </a:r>
            <a:br>
              <a:rPr lang="el-GR" dirty="0" smtClean="0">
                <a:solidFill>
                  <a:srgbClr val="B20E16"/>
                </a:solidFill>
                <a:latin typeface="Verdana" pitchFamily="34" charset="0"/>
              </a:rPr>
            </a:br>
            <a:r>
              <a:rPr lang="el-GR" b="0" dirty="0" smtClean="0">
                <a:solidFill>
                  <a:srgbClr val="FFFF00"/>
                </a:solidFill>
                <a:effectLst/>
                <a:latin typeface="Comic Sans MS" pitchFamily="66" charset="0"/>
              </a:rPr>
              <a:t> ΜΟΝΟΘΕΡΑΠΕΙΑ</a:t>
            </a:r>
            <a:r>
              <a:rPr lang="en-US" b="0" dirty="0" smtClean="0">
                <a:solidFill>
                  <a:srgbClr val="FFFF00"/>
                </a:solidFill>
                <a:effectLst/>
                <a:latin typeface="Comic Sans MS" pitchFamily="66" charset="0"/>
              </a:rPr>
              <a:t> VS </a:t>
            </a:r>
            <a:r>
              <a:rPr lang="el-GR" b="0" dirty="0" smtClean="0">
                <a:solidFill>
                  <a:srgbClr val="FFFF00"/>
                </a:solidFill>
                <a:effectLst/>
                <a:latin typeface="Comic Sans MS" pitchFamily="66" charset="0"/>
              </a:rPr>
              <a:t>ΘΕΡΑΠΕΙΑ ΣΥΝΔΥΑΣΜΟΥ ΦΑΡΜΑΚΩΝ</a:t>
            </a:r>
            <a:endParaRPr lang="el-GR" dirty="0"/>
          </a:p>
        </p:txBody>
      </p:sp>
      <p:sp>
        <p:nvSpPr>
          <p:cNvPr id="4" name="3 - Έλλειψη"/>
          <p:cNvSpPr/>
          <p:nvPr/>
        </p:nvSpPr>
        <p:spPr>
          <a:xfrm>
            <a:off x="6500813" y="2786063"/>
            <a:ext cx="2000250" cy="107156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10000"/>
          </a:schemeClr>
        </a:solidFill>
        <a:effectLst/>
      </p:bgPr>
    </p:bg>
    <p:spTree>
      <p:nvGrpSpPr>
        <p:cNvPr id="1" name=""/>
        <p:cNvGrpSpPr/>
        <p:nvPr/>
      </p:nvGrpSpPr>
      <p:grpSpPr>
        <a:xfrm>
          <a:off x="0" y="0"/>
          <a:ext cx="0" cy="0"/>
          <a:chOff x="0" y="0"/>
          <a:chExt cx="0" cy="0"/>
        </a:xfrm>
      </p:grpSpPr>
      <p:sp>
        <p:nvSpPr>
          <p:cNvPr id="35842" name="AutoShape 2"/>
          <p:cNvSpPr>
            <a:spLocks noChangeArrowheads="1"/>
          </p:cNvSpPr>
          <p:nvPr/>
        </p:nvSpPr>
        <p:spPr bwMode="auto">
          <a:xfrm>
            <a:off x="174625" y="857250"/>
            <a:ext cx="9969500" cy="5256213"/>
          </a:xfrm>
          <a:prstGeom prst="roundRect">
            <a:avLst>
              <a:gd name="adj" fmla="val 16667"/>
            </a:avLst>
          </a:prstGeom>
          <a:solidFill>
            <a:srgbClr val="000000"/>
          </a:solidFill>
          <a:ln w="76200">
            <a:solidFill>
              <a:srgbClr val="CC0000"/>
            </a:solidFill>
            <a:round/>
            <a:headEnd/>
            <a:tailEnd/>
          </a:ln>
        </p:spPr>
        <p:txBody>
          <a:bodyPr wrap="none" anchor="ctr"/>
          <a:lstStyle/>
          <a:p>
            <a:endParaRPr lang="el-GR">
              <a:solidFill>
                <a:srgbClr val="FFFFFF"/>
              </a:solidFill>
            </a:endParaRPr>
          </a:p>
        </p:txBody>
      </p:sp>
      <p:pic>
        <p:nvPicPr>
          <p:cNvPr id="35843" name="Picture 9" descr="?code=200B"/>
          <p:cNvPicPr>
            <a:picLocks noChangeAspect="1" noChangeArrowheads="1"/>
          </p:cNvPicPr>
          <p:nvPr/>
        </p:nvPicPr>
        <p:blipFill>
          <a:blip r:embed="rId3"/>
          <a:srcRect/>
          <a:stretch>
            <a:fillRect/>
          </a:stretch>
        </p:blipFill>
        <p:spPr bwMode="auto">
          <a:xfrm>
            <a:off x="4589463" y="3346450"/>
            <a:ext cx="11112" cy="11113"/>
          </a:xfrm>
          <a:prstGeom prst="rect">
            <a:avLst/>
          </a:prstGeom>
          <a:noFill/>
          <a:ln w="9525">
            <a:noFill/>
            <a:miter lim="800000"/>
            <a:headEnd/>
            <a:tailEnd/>
          </a:ln>
        </p:spPr>
      </p:pic>
      <p:pic>
        <p:nvPicPr>
          <p:cNvPr id="35844" name="Picture 10" descr="?code=200B"/>
          <p:cNvPicPr>
            <a:picLocks noChangeAspect="1" noChangeArrowheads="1"/>
          </p:cNvPicPr>
          <p:nvPr/>
        </p:nvPicPr>
        <p:blipFill>
          <a:blip r:embed="rId3"/>
          <a:srcRect/>
          <a:stretch>
            <a:fillRect/>
          </a:stretch>
        </p:blipFill>
        <p:spPr bwMode="auto">
          <a:xfrm>
            <a:off x="5551488" y="3346450"/>
            <a:ext cx="9525" cy="11113"/>
          </a:xfrm>
          <a:prstGeom prst="rect">
            <a:avLst/>
          </a:prstGeom>
          <a:noFill/>
          <a:ln w="9525">
            <a:noFill/>
            <a:miter lim="800000"/>
            <a:headEnd/>
            <a:tailEnd/>
          </a:ln>
        </p:spPr>
      </p:pic>
      <p:pic>
        <p:nvPicPr>
          <p:cNvPr id="35845" name="Picture 11" descr="?code=200B"/>
          <p:cNvPicPr>
            <a:picLocks noChangeAspect="1" noChangeArrowheads="1"/>
          </p:cNvPicPr>
          <p:nvPr/>
        </p:nvPicPr>
        <p:blipFill>
          <a:blip r:embed="rId3"/>
          <a:srcRect/>
          <a:stretch>
            <a:fillRect/>
          </a:stretch>
        </p:blipFill>
        <p:spPr bwMode="auto">
          <a:xfrm>
            <a:off x="6394450" y="3346450"/>
            <a:ext cx="9525" cy="11113"/>
          </a:xfrm>
          <a:prstGeom prst="rect">
            <a:avLst/>
          </a:prstGeom>
          <a:noFill/>
          <a:ln w="9525">
            <a:noFill/>
            <a:miter lim="800000"/>
            <a:headEnd/>
            <a:tailEnd/>
          </a:ln>
        </p:spPr>
      </p:pic>
      <p:pic>
        <p:nvPicPr>
          <p:cNvPr id="35846" name="Picture 12" descr="?code=200B"/>
          <p:cNvPicPr>
            <a:picLocks noChangeAspect="1" noChangeArrowheads="1"/>
          </p:cNvPicPr>
          <p:nvPr/>
        </p:nvPicPr>
        <p:blipFill>
          <a:blip r:embed="rId3"/>
          <a:srcRect/>
          <a:stretch>
            <a:fillRect/>
          </a:stretch>
        </p:blipFill>
        <p:spPr bwMode="auto">
          <a:xfrm>
            <a:off x="7065963" y="3346450"/>
            <a:ext cx="11112" cy="11113"/>
          </a:xfrm>
          <a:prstGeom prst="rect">
            <a:avLst/>
          </a:prstGeom>
          <a:noFill/>
          <a:ln w="9525">
            <a:noFill/>
            <a:miter lim="800000"/>
            <a:headEnd/>
            <a:tailEnd/>
          </a:ln>
        </p:spPr>
      </p:pic>
      <p:sp>
        <p:nvSpPr>
          <p:cNvPr id="35847" name="Text Box 13"/>
          <p:cNvSpPr txBox="1">
            <a:spLocks noChangeArrowheads="1"/>
          </p:cNvSpPr>
          <p:nvPr/>
        </p:nvSpPr>
        <p:spPr bwMode="auto">
          <a:xfrm>
            <a:off x="642938" y="2071688"/>
            <a:ext cx="8929687" cy="2124075"/>
          </a:xfrm>
          <a:prstGeom prst="rect">
            <a:avLst/>
          </a:prstGeom>
          <a:noFill/>
          <a:ln w="9525">
            <a:noFill/>
            <a:miter lim="800000"/>
            <a:headEnd/>
            <a:tailEnd/>
          </a:ln>
        </p:spPr>
        <p:txBody>
          <a:bodyPr>
            <a:spAutoFit/>
          </a:bodyPr>
          <a:lstStyle/>
          <a:p>
            <a:pPr algn="ctr">
              <a:spcBef>
                <a:spcPct val="50000"/>
              </a:spcBef>
            </a:pPr>
            <a:r>
              <a:rPr lang="el-GR" sz="4400" b="1">
                <a:solidFill>
                  <a:srgbClr val="66FFFF"/>
                </a:solidFill>
                <a:latin typeface="Comic Sans MS" pitchFamily="66" charset="0"/>
              </a:rPr>
              <a:t>ΕΡ.2:</a:t>
            </a:r>
            <a:r>
              <a:rPr lang="en-US" sz="4400" b="1">
                <a:solidFill>
                  <a:srgbClr val="66FFFF"/>
                </a:solidFill>
                <a:latin typeface="Comic Sans MS" pitchFamily="66" charset="0"/>
              </a:rPr>
              <a:t> </a:t>
            </a:r>
            <a:r>
              <a:rPr lang="el-GR" sz="4400" b="1">
                <a:solidFill>
                  <a:srgbClr val="66FFFF"/>
                </a:solidFill>
                <a:latin typeface="Comic Sans MS" pitchFamily="66" charset="0"/>
              </a:rPr>
              <a:t>Σε τι πλεονεκτεί η χορήγηση εξαρχής συνδυαστικής αγωγής? </a:t>
            </a:r>
            <a:r>
              <a:rPr lang="en-US" sz="4400" b="1">
                <a:solidFill>
                  <a:srgbClr val="66FFFF"/>
                </a:solidFill>
                <a:latin typeface="Comic Sans MS" pitchFamily="66" charset="0"/>
              </a:rPr>
              <a:t> </a:t>
            </a:r>
            <a:endParaRPr lang="el-GR" sz="4400" b="1" i="1">
              <a:solidFill>
                <a:srgbClr val="FFFF0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70082">
            <a:alpha val="58038"/>
          </a:srgbClr>
        </a:solidFill>
        <a:effectLst/>
      </p:bgPr>
    </p:bg>
    <p:spTree>
      <p:nvGrpSpPr>
        <p:cNvPr id="1" name=""/>
        <p:cNvGrpSpPr/>
        <p:nvPr/>
      </p:nvGrpSpPr>
      <p:grpSpPr>
        <a:xfrm>
          <a:off x="0" y="0"/>
          <a:ext cx="0" cy="0"/>
          <a:chOff x="0" y="0"/>
          <a:chExt cx="0" cy="0"/>
        </a:xfrm>
      </p:grpSpPr>
      <p:sp>
        <p:nvSpPr>
          <p:cNvPr id="675842" name="Rectangle 2"/>
          <p:cNvSpPr>
            <a:spLocks noGrp="1" noChangeArrowheads="1"/>
          </p:cNvSpPr>
          <p:nvPr>
            <p:ph type="title" idx="4294967295"/>
          </p:nvPr>
        </p:nvSpPr>
        <p:spPr>
          <a:xfrm>
            <a:off x="571500" y="428625"/>
            <a:ext cx="9715500" cy="754063"/>
          </a:xfrm>
          <a:ln cap="flat"/>
          <a:effectLst>
            <a:outerShdw dist="47928" dir="2052041" algn="ctr" rotWithShape="0">
              <a:srgbClr val="000000">
                <a:alpha val="74998"/>
              </a:srgbClr>
            </a:outerShdw>
          </a:effectLst>
        </p:spPr>
        <p:txBody>
          <a:bodyPr/>
          <a:lstStyle/>
          <a:p>
            <a:pPr algn="ctr" eaLnBrk="1" hangingPunct="1">
              <a:defRPr/>
            </a:pPr>
            <a:r>
              <a:rPr lang="el-GR" sz="2400" dirty="0">
                <a:solidFill>
                  <a:srgbClr val="FFFF00"/>
                </a:solidFill>
                <a:effectLst/>
                <a:latin typeface="Comic Sans MS" pitchFamily="66" charset="0"/>
              </a:rPr>
              <a:t>Συνδυάζοντας διαφορετικούς παράγοντες,  παρουσιάζονται επιπρόσθετες αυξήσεις στην αποτελεσματικότητα, αλλά όχι και στις ανεπιθύμητες ενέργειες</a:t>
            </a:r>
            <a:r>
              <a:rPr lang="en-GB" sz="2400" dirty="0">
                <a:solidFill>
                  <a:srgbClr val="FFFF00"/>
                </a:solidFill>
                <a:effectLst/>
                <a:latin typeface="Comic Sans MS" pitchFamily="66" charset="0"/>
              </a:rPr>
              <a:t> </a:t>
            </a:r>
          </a:p>
        </p:txBody>
      </p:sp>
      <p:sp>
        <p:nvSpPr>
          <p:cNvPr id="36867" name="Text Box 19"/>
          <p:cNvSpPr txBox="1">
            <a:spLocks noChangeArrowheads="1"/>
          </p:cNvSpPr>
          <p:nvPr/>
        </p:nvSpPr>
        <p:spPr bwMode="auto">
          <a:xfrm>
            <a:off x="300038" y="1301750"/>
            <a:ext cx="1838325" cy="452438"/>
          </a:xfrm>
          <a:prstGeom prst="rect">
            <a:avLst/>
          </a:prstGeom>
          <a:noFill/>
          <a:ln w="25400">
            <a:noFill/>
            <a:miter lim="800000"/>
            <a:headEnd/>
            <a:tailEnd/>
          </a:ln>
        </p:spPr>
        <p:txBody>
          <a:bodyPr anchor="b">
            <a:spAutoFit/>
          </a:bodyPr>
          <a:lstStyle/>
          <a:p>
            <a:pPr defTabSz="190500">
              <a:lnSpc>
                <a:spcPct val="130000"/>
              </a:lnSpc>
            </a:pPr>
            <a:r>
              <a:rPr lang="en-NZ" sz="900">
                <a:solidFill>
                  <a:srgbClr val="000000"/>
                </a:solidFill>
                <a:latin typeface="Verdana" pitchFamily="34" charset="0"/>
              </a:rPr>
              <a:t>Law MR et al.              </a:t>
            </a:r>
            <a:r>
              <a:rPr lang="it-IT" sz="900">
                <a:solidFill>
                  <a:srgbClr val="000000"/>
                </a:solidFill>
                <a:latin typeface="Verdana" pitchFamily="34" charset="0"/>
              </a:rPr>
              <a:t>BMJ. 2003;326:1427. </a:t>
            </a:r>
          </a:p>
        </p:txBody>
      </p:sp>
      <p:pic>
        <p:nvPicPr>
          <p:cNvPr id="36868" name="Picture 5" descr="J:\CSS\CSS MEDICAL\CLIENTS CSS MEDICAL\MENARINI\AMLOOLME SLIDE KIT\AMLOOLME Slide_12.gif"/>
          <p:cNvPicPr>
            <a:picLocks noChangeAspect="1" noChangeArrowheads="1"/>
          </p:cNvPicPr>
          <p:nvPr/>
        </p:nvPicPr>
        <p:blipFill>
          <a:blip r:embed="rId3"/>
          <a:srcRect/>
          <a:stretch>
            <a:fillRect/>
          </a:stretch>
        </p:blipFill>
        <p:spPr bwMode="auto">
          <a:xfrm>
            <a:off x="300038" y="1068388"/>
            <a:ext cx="10712450" cy="6397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AutoShape 2"/>
          <p:cNvSpPr>
            <a:spLocks noChangeArrowheads="1"/>
          </p:cNvSpPr>
          <p:nvPr/>
        </p:nvSpPr>
        <p:spPr bwMode="auto">
          <a:xfrm>
            <a:off x="485775" y="819150"/>
            <a:ext cx="9215438" cy="5329238"/>
          </a:xfrm>
          <a:prstGeom prst="roundRect">
            <a:avLst>
              <a:gd name="adj" fmla="val 16667"/>
            </a:avLst>
          </a:prstGeom>
          <a:solidFill>
            <a:schemeClr val="tx2"/>
          </a:solidFill>
          <a:ln w="76200">
            <a:solidFill>
              <a:srgbClr val="080808"/>
            </a:solidFill>
            <a:round/>
            <a:headEnd/>
            <a:tailEnd/>
          </a:ln>
        </p:spPr>
        <p:txBody>
          <a:bodyPr wrap="none" anchor="ctr"/>
          <a:lstStyle/>
          <a:p>
            <a:pPr algn="ctr" eaLnBrk="0" hangingPunct="0"/>
            <a:endParaRPr lang="el-GR" sz="1200" b="1">
              <a:solidFill>
                <a:srgbClr val="323772"/>
              </a:solidFill>
            </a:endParaRPr>
          </a:p>
        </p:txBody>
      </p:sp>
      <p:sp>
        <p:nvSpPr>
          <p:cNvPr id="37891" name="Text Box 3"/>
          <p:cNvSpPr txBox="1">
            <a:spLocks noChangeArrowheads="1"/>
          </p:cNvSpPr>
          <p:nvPr/>
        </p:nvSpPr>
        <p:spPr bwMode="auto">
          <a:xfrm>
            <a:off x="247650" y="1557338"/>
            <a:ext cx="9577388" cy="3113087"/>
          </a:xfrm>
          <a:prstGeom prst="rect">
            <a:avLst/>
          </a:prstGeom>
          <a:noFill/>
          <a:ln w="9525">
            <a:noFill/>
            <a:miter lim="800000"/>
            <a:headEnd/>
            <a:tailEnd/>
          </a:ln>
        </p:spPr>
        <p:txBody>
          <a:bodyPr>
            <a:spAutoFit/>
          </a:bodyPr>
          <a:lstStyle/>
          <a:p>
            <a:pPr algn="ctr">
              <a:spcBef>
                <a:spcPct val="50000"/>
              </a:spcBef>
            </a:pPr>
            <a:r>
              <a:rPr lang="el-GR" sz="3600" b="1">
                <a:solidFill>
                  <a:srgbClr val="FFFF00"/>
                </a:solidFill>
                <a:latin typeface="Comic Sans MS" pitchFamily="66" charset="0"/>
              </a:rPr>
              <a:t>ΓΡΗΓΟΡΗ ΕΠΙΤΕΥΞΗ ΣΤΟΧΩΝ</a:t>
            </a:r>
          </a:p>
          <a:p>
            <a:pPr algn="ctr">
              <a:spcBef>
                <a:spcPct val="50000"/>
              </a:spcBef>
            </a:pPr>
            <a:endParaRPr lang="el-GR" sz="3600" b="1">
              <a:solidFill>
                <a:srgbClr val="FFFF00"/>
              </a:solidFill>
              <a:latin typeface="Comic Sans MS" pitchFamily="66" charset="0"/>
            </a:endParaRPr>
          </a:p>
          <a:p>
            <a:pPr algn="ctr">
              <a:spcBef>
                <a:spcPct val="50000"/>
              </a:spcBef>
            </a:pPr>
            <a:endParaRPr lang="el-GR" sz="3600" b="1">
              <a:solidFill>
                <a:srgbClr val="FFFF00"/>
              </a:solidFill>
              <a:latin typeface="Comic Sans MS" pitchFamily="66" charset="0"/>
            </a:endParaRPr>
          </a:p>
          <a:p>
            <a:pPr algn="ctr">
              <a:spcBef>
                <a:spcPct val="50000"/>
              </a:spcBef>
            </a:pPr>
            <a:r>
              <a:rPr lang="el-GR" sz="3600" b="1">
                <a:solidFill>
                  <a:srgbClr val="FFFF00"/>
                </a:solidFill>
                <a:latin typeface="Comic Sans MS" pitchFamily="66" charset="0"/>
              </a:rPr>
              <a:t>ΛΙΓΟΤΕΡΑ ΣΥΜΒΑΜΑΤΑ</a:t>
            </a:r>
          </a:p>
        </p:txBody>
      </p:sp>
      <p:sp>
        <p:nvSpPr>
          <p:cNvPr id="37892" name="AutoShape 4"/>
          <p:cNvSpPr>
            <a:spLocks noChangeArrowheads="1"/>
          </p:cNvSpPr>
          <p:nvPr/>
        </p:nvSpPr>
        <p:spPr bwMode="auto">
          <a:xfrm>
            <a:off x="3775075" y="2349500"/>
            <a:ext cx="2233613" cy="1511300"/>
          </a:xfrm>
          <a:prstGeom prst="downArrow">
            <a:avLst>
              <a:gd name="adj1" fmla="val 50000"/>
              <a:gd name="adj2" fmla="val 25000"/>
            </a:avLst>
          </a:prstGeom>
          <a:solidFill>
            <a:schemeClr val="accent1"/>
          </a:solidFill>
          <a:ln w="76200">
            <a:solidFill>
              <a:srgbClr val="CC0099"/>
            </a:solidFill>
            <a:miter lim="800000"/>
            <a:headEnd/>
            <a:tailEnd/>
          </a:ln>
        </p:spPr>
        <p:txBody>
          <a:bodyPr wrap="none" anchor="ctr"/>
          <a:lstStyle/>
          <a:p>
            <a:pPr eaLnBrk="0" hangingPunct="0"/>
            <a:endParaRPr lang="el-GR" sz="1200" b="1">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a:grpSpLocks/>
          </p:cNvGrpSpPr>
          <p:nvPr/>
        </p:nvGrpSpPr>
        <p:grpSpPr bwMode="auto">
          <a:xfrm>
            <a:off x="3937000" y="1581150"/>
            <a:ext cx="5065713" cy="4662488"/>
            <a:chOff x="2204" y="996"/>
            <a:chExt cx="2837" cy="2937"/>
          </a:xfrm>
        </p:grpSpPr>
        <p:sp>
          <p:nvSpPr>
            <p:cNvPr id="38928" name="Line 3"/>
            <p:cNvSpPr>
              <a:spLocks noChangeShapeType="1"/>
            </p:cNvSpPr>
            <p:nvPr/>
          </p:nvSpPr>
          <p:spPr bwMode="auto">
            <a:xfrm>
              <a:off x="2332" y="3042"/>
              <a:ext cx="2448" cy="0"/>
            </a:xfrm>
            <a:prstGeom prst="line">
              <a:avLst/>
            </a:prstGeom>
            <a:noFill/>
            <a:ln w="19050">
              <a:solidFill>
                <a:schemeClr val="tx1"/>
              </a:solidFill>
              <a:round/>
              <a:headEnd/>
              <a:tailEnd/>
            </a:ln>
          </p:spPr>
          <p:txBody>
            <a:bodyPr/>
            <a:lstStyle/>
            <a:p>
              <a:endParaRPr lang="el-GR"/>
            </a:p>
          </p:txBody>
        </p:sp>
        <p:sp>
          <p:nvSpPr>
            <p:cNvPr id="38929" name="Line 4"/>
            <p:cNvSpPr>
              <a:spLocks noChangeShapeType="1"/>
            </p:cNvSpPr>
            <p:nvPr/>
          </p:nvSpPr>
          <p:spPr bwMode="auto">
            <a:xfrm>
              <a:off x="3808" y="1080"/>
              <a:ext cx="0" cy="2022"/>
            </a:xfrm>
            <a:prstGeom prst="line">
              <a:avLst/>
            </a:prstGeom>
            <a:noFill/>
            <a:ln w="19050">
              <a:solidFill>
                <a:schemeClr val="tx1"/>
              </a:solidFill>
              <a:round/>
              <a:headEnd/>
              <a:tailEnd/>
            </a:ln>
          </p:spPr>
          <p:txBody>
            <a:bodyPr/>
            <a:lstStyle/>
            <a:p>
              <a:endParaRPr lang="el-GR"/>
            </a:p>
          </p:txBody>
        </p:sp>
        <p:sp>
          <p:nvSpPr>
            <p:cNvPr id="38930" name="Line 5"/>
            <p:cNvSpPr>
              <a:spLocks noChangeShapeType="1"/>
            </p:cNvSpPr>
            <p:nvPr/>
          </p:nvSpPr>
          <p:spPr bwMode="auto">
            <a:xfrm>
              <a:off x="2344" y="3042"/>
              <a:ext cx="0" cy="96"/>
            </a:xfrm>
            <a:prstGeom prst="line">
              <a:avLst/>
            </a:prstGeom>
            <a:noFill/>
            <a:ln w="19050">
              <a:solidFill>
                <a:schemeClr val="tx1"/>
              </a:solidFill>
              <a:round/>
              <a:headEnd/>
              <a:tailEnd/>
            </a:ln>
          </p:spPr>
          <p:txBody>
            <a:bodyPr/>
            <a:lstStyle/>
            <a:p>
              <a:endParaRPr lang="el-GR"/>
            </a:p>
          </p:txBody>
        </p:sp>
        <p:sp>
          <p:nvSpPr>
            <p:cNvPr id="38931" name="Line 6"/>
            <p:cNvSpPr>
              <a:spLocks noChangeShapeType="1"/>
            </p:cNvSpPr>
            <p:nvPr/>
          </p:nvSpPr>
          <p:spPr bwMode="auto">
            <a:xfrm>
              <a:off x="2832" y="3042"/>
              <a:ext cx="0" cy="96"/>
            </a:xfrm>
            <a:prstGeom prst="line">
              <a:avLst/>
            </a:prstGeom>
            <a:noFill/>
            <a:ln w="19050">
              <a:solidFill>
                <a:schemeClr val="tx1"/>
              </a:solidFill>
              <a:round/>
              <a:headEnd/>
              <a:tailEnd/>
            </a:ln>
          </p:spPr>
          <p:txBody>
            <a:bodyPr/>
            <a:lstStyle/>
            <a:p>
              <a:endParaRPr lang="el-GR"/>
            </a:p>
          </p:txBody>
        </p:sp>
        <p:sp>
          <p:nvSpPr>
            <p:cNvPr id="38932" name="Line 7"/>
            <p:cNvSpPr>
              <a:spLocks noChangeShapeType="1"/>
            </p:cNvSpPr>
            <p:nvPr/>
          </p:nvSpPr>
          <p:spPr bwMode="auto">
            <a:xfrm>
              <a:off x="3320" y="3042"/>
              <a:ext cx="0" cy="96"/>
            </a:xfrm>
            <a:prstGeom prst="line">
              <a:avLst/>
            </a:prstGeom>
            <a:noFill/>
            <a:ln w="19050">
              <a:solidFill>
                <a:schemeClr val="tx1"/>
              </a:solidFill>
              <a:round/>
              <a:headEnd/>
              <a:tailEnd/>
            </a:ln>
          </p:spPr>
          <p:txBody>
            <a:bodyPr/>
            <a:lstStyle/>
            <a:p>
              <a:endParaRPr lang="el-GR"/>
            </a:p>
          </p:txBody>
        </p:sp>
        <p:sp>
          <p:nvSpPr>
            <p:cNvPr id="38933" name="Line 8"/>
            <p:cNvSpPr>
              <a:spLocks noChangeShapeType="1"/>
            </p:cNvSpPr>
            <p:nvPr/>
          </p:nvSpPr>
          <p:spPr bwMode="auto">
            <a:xfrm>
              <a:off x="4296" y="3042"/>
              <a:ext cx="0" cy="96"/>
            </a:xfrm>
            <a:prstGeom prst="line">
              <a:avLst/>
            </a:prstGeom>
            <a:noFill/>
            <a:ln w="19050">
              <a:solidFill>
                <a:schemeClr val="tx1"/>
              </a:solidFill>
              <a:round/>
              <a:headEnd/>
              <a:tailEnd/>
            </a:ln>
          </p:spPr>
          <p:txBody>
            <a:bodyPr/>
            <a:lstStyle/>
            <a:p>
              <a:endParaRPr lang="el-GR"/>
            </a:p>
          </p:txBody>
        </p:sp>
        <p:sp>
          <p:nvSpPr>
            <p:cNvPr id="38934" name="Line 9"/>
            <p:cNvSpPr>
              <a:spLocks noChangeShapeType="1"/>
            </p:cNvSpPr>
            <p:nvPr/>
          </p:nvSpPr>
          <p:spPr bwMode="auto">
            <a:xfrm>
              <a:off x="4784" y="3042"/>
              <a:ext cx="0" cy="96"/>
            </a:xfrm>
            <a:prstGeom prst="line">
              <a:avLst/>
            </a:prstGeom>
            <a:noFill/>
            <a:ln w="19050">
              <a:solidFill>
                <a:schemeClr val="tx1"/>
              </a:solidFill>
              <a:round/>
              <a:headEnd/>
              <a:tailEnd/>
            </a:ln>
          </p:spPr>
          <p:txBody>
            <a:bodyPr/>
            <a:lstStyle/>
            <a:p>
              <a:endParaRPr lang="el-GR"/>
            </a:p>
          </p:txBody>
        </p:sp>
        <p:sp>
          <p:nvSpPr>
            <p:cNvPr id="38935" name="Text Box 10"/>
            <p:cNvSpPr txBox="1">
              <a:spLocks noChangeArrowheads="1"/>
            </p:cNvSpPr>
            <p:nvPr/>
          </p:nvSpPr>
          <p:spPr bwMode="auto">
            <a:xfrm>
              <a:off x="2204" y="3125"/>
              <a:ext cx="287" cy="213"/>
            </a:xfrm>
            <a:prstGeom prst="rect">
              <a:avLst/>
            </a:prstGeom>
            <a:noFill/>
            <a:ln w="9525">
              <a:noFill/>
              <a:miter lim="800000"/>
              <a:headEnd/>
              <a:tailEnd/>
            </a:ln>
          </p:spPr>
          <p:txBody>
            <a:bodyPr wrap="none">
              <a:spAutoFit/>
            </a:bodyPr>
            <a:lstStyle/>
            <a:p>
              <a:pPr algn="ctr"/>
              <a:r>
                <a:rPr lang="en-US" sz="1600" b="1">
                  <a:solidFill>
                    <a:srgbClr val="FFFF00"/>
                  </a:solidFill>
                  <a:latin typeface="Tahoma" pitchFamily="34" charset="0"/>
                </a:rPr>
                <a:t>0.4</a:t>
              </a:r>
            </a:p>
          </p:txBody>
        </p:sp>
        <p:sp>
          <p:nvSpPr>
            <p:cNvPr id="38936" name="Text Box 11"/>
            <p:cNvSpPr txBox="1">
              <a:spLocks noChangeArrowheads="1"/>
            </p:cNvSpPr>
            <p:nvPr/>
          </p:nvSpPr>
          <p:spPr bwMode="auto">
            <a:xfrm>
              <a:off x="2691" y="3125"/>
              <a:ext cx="287" cy="213"/>
            </a:xfrm>
            <a:prstGeom prst="rect">
              <a:avLst/>
            </a:prstGeom>
            <a:noFill/>
            <a:ln w="9525">
              <a:noFill/>
              <a:miter lim="800000"/>
              <a:headEnd/>
              <a:tailEnd/>
            </a:ln>
          </p:spPr>
          <p:txBody>
            <a:bodyPr wrap="none">
              <a:spAutoFit/>
            </a:bodyPr>
            <a:lstStyle/>
            <a:p>
              <a:pPr algn="ctr"/>
              <a:r>
                <a:rPr lang="en-US" sz="1600" b="1">
                  <a:solidFill>
                    <a:srgbClr val="FFFF00"/>
                  </a:solidFill>
                  <a:latin typeface="Tahoma" pitchFamily="34" charset="0"/>
                </a:rPr>
                <a:t>0.6</a:t>
              </a:r>
            </a:p>
          </p:txBody>
        </p:sp>
        <p:sp>
          <p:nvSpPr>
            <p:cNvPr id="38937" name="Text Box 12"/>
            <p:cNvSpPr txBox="1">
              <a:spLocks noChangeArrowheads="1"/>
            </p:cNvSpPr>
            <p:nvPr/>
          </p:nvSpPr>
          <p:spPr bwMode="auto">
            <a:xfrm>
              <a:off x="3163" y="3125"/>
              <a:ext cx="287" cy="213"/>
            </a:xfrm>
            <a:prstGeom prst="rect">
              <a:avLst/>
            </a:prstGeom>
            <a:noFill/>
            <a:ln w="9525">
              <a:noFill/>
              <a:miter lim="800000"/>
              <a:headEnd/>
              <a:tailEnd/>
            </a:ln>
          </p:spPr>
          <p:txBody>
            <a:bodyPr wrap="none">
              <a:spAutoFit/>
            </a:bodyPr>
            <a:lstStyle/>
            <a:p>
              <a:pPr algn="ctr"/>
              <a:r>
                <a:rPr lang="en-US" sz="1600" b="1">
                  <a:solidFill>
                    <a:srgbClr val="FFFF00"/>
                  </a:solidFill>
                  <a:latin typeface="Tahoma" pitchFamily="34" charset="0"/>
                </a:rPr>
                <a:t>0.8</a:t>
              </a:r>
            </a:p>
          </p:txBody>
        </p:sp>
        <p:sp>
          <p:nvSpPr>
            <p:cNvPr id="38938" name="Text Box 13"/>
            <p:cNvSpPr txBox="1">
              <a:spLocks noChangeArrowheads="1"/>
            </p:cNvSpPr>
            <p:nvPr/>
          </p:nvSpPr>
          <p:spPr bwMode="auto">
            <a:xfrm>
              <a:off x="3694" y="3125"/>
              <a:ext cx="287" cy="213"/>
            </a:xfrm>
            <a:prstGeom prst="rect">
              <a:avLst/>
            </a:prstGeom>
            <a:noFill/>
            <a:ln w="9525">
              <a:noFill/>
              <a:miter lim="800000"/>
              <a:headEnd/>
              <a:tailEnd/>
            </a:ln>
          </p:spPr>
          <p:txBody>
            <a:bodyPr wrap="none">
              <a:spAutoFit/>
            </a:bodyPr>
            <a:lstStyle/>
            <a:p>
              <a:pPr algn="ctr"/>
              <a:r>
                <a:rPr lang="en-US" sz="1600" b="1">
                  <a:solidFill>
                    <a:srgbClr val="FFFF00"/>
                  </a:solidFill>
                  <a:latin typeface="Tahoma" pitchFamily="34" charset="0"/>
                </a:rPr>
                <a:t>1.0</a:t>
              </a:r>
            </a:p>
          </p:txBody>
        </p:sp>
        <p:sp>
          <p:nvSpPr>
            <p:cNvPr id="38939" name="Text Box 14"/>
            <p:cNvSpPr txBox="1">
              <a:spLocks noChangeArrowheads="1"/>
            </p:cNvSpPr>
            <p:nvPr/>
          </p:nvSpPr>
          <p:spPr bwMode="auto">
            <a:xfrm>
              <a:off x="4146" y="3125"/>
              <a:ext cx="287" cy="213"/>
            </a:xfrm>
            <a:prstGeom prst="rect">
              <a:avLst/>
            </a:prstGeom>
            <a:noFill/>
            <a:ln w="9525">
              <a:noFill/>
              <a:miter lim="800000"/>
              <a:headEnd/>
              <a:tailEnd/>
            </a:ln>
          </p:spPr>
          <p:txBody>
            <a:bodyPr wrap="none">
              <a:spAutoFit/>
            </a:bodyPr>
            <a:lstStyle/>
            <a:p>
              <a:pPr algn="ctr"/>
              <a:r>
                <a:rPr lang="en-US" sz="1600" b="1">
                  <a:solidFill>
                    <a:srgbClr val="FFFF00"/>
                  </a:solidFill>
                  <a:latin typeface="Tahoma" pitchFamily="34" charset="0"/>
                </a:rPr>
                <a:t>1.2</a:t>
              </a:r>
            </a:p>
          </p:txBody>
        </p:sp>
        <p:sp>
          <p:nvSpPr>
            <p:cNvPr id="38940" name="Text Box 15"/>
            <p:cNvSpPr txBox="1">
              <a:spLocks noChangeArrowheads="1"/>
            </p:cNvSpPr>
            <p:nvPr/>
          </p:nvSpPr>
          <p:spPr bwMode="auto">
            <a:xfrm>
              <a:off x="4636" y="3125"/>
              <a:ext cx="287" cy="213"/>
            </a:xfrm>
            <a:prstGeom prst="rect">
              <a:avLst/>
            </a:prstGeom>
            <a:noFill/>
            <a:ln w="9525">
              <a:noFill/>
              <a:miter lim="800000"/>
              <a:headEnd/>
              <a:tailEnd/>
            </a:ln>
          </p:spPr>
          <p:txBody>
            <a:bodyPr wrap="none">
              <a:spAutoFit/>
            </a:bodyPr>
            <a:lstStyle/>
            <a:p>
              <a:pPr algn="ctr"/>
              <a:r>
                <a:rPr lang="en-US" sz="1600" b="1">
                  <a:solidFill>
                    <a:srgbClr val="FFFF00"/>
                  </a:solidFill>
                  <a:latin typeface="Tahoma" pitchFamily="34" charset="0"/>
                </a:rPr>
                <a:t>1.4</a:t>
              </a:r>
            </a:p>
          </p:txBody>
        </p:sp>
        <p:sp>
          <p:nvSpPr>
            <p:cNvPr id="38941" name="Line 16"/>
            <p:cNvSpPr>
              <a:spLocks noChangeShapeType="1"/>
            </p:cNvSpPr>
            <p:nvPr/>
          </p:nvSpPr>
          <p:spPr bwMode="auto">
            <a:xfrm>
              <a:off x="2996" y="1384"/>
              <a:ext cx="396" cy="0"/>
            </a:xfrm>
            <a:prstGeom prst="line">
              <a:avLst/>
            </a:prstGeom>
            <a:noFill/>
            <a:ln w="19050">
              <a:solidFill>
                <a:schemeClr val="tx1"/>
              </a:solidFill>
              <a:round/>
              <a:headEnd/>
              <a:tailEnd/>
            </a:ln>
          </p:spPr>
          <p:txBody>
            <a:bodyPr/>
            <a:lstStyle/>
            <a:p>
              <a:endParaRPr lang="el-GR"/>
            </a:p>
          </p:txBody>
        </p:sp>
        <p:sp>
          <p:nvSpPr>
            <p:cNvPr id="38942" name="Line 17"/>
            <p:cNvSpPr>
              <a:spLocks noChangeShapeType="1"/>
            </p:cNvSpPr>
            <p:nvPr/>
          </p:nvSpPr>
          <p:spPr bwMode="auto">
            <a:xfrm>
              <a:off x="3144" y="2418"/>
              <a:ext cx="692" cy="0"/>
            </a:xfrm>
            <a:prstGeom prst="line">
              <a:avLst/>
            </a:prstGeom>
            <a:noFill/>
            <a:ln w="19050">
              <a:solidFill>
                <a:schemeClr val="tx1"/>
              </a:solidFill>
              <a:round/>
              <a:headEnd/>
              <a:tailEnd/>
            </a:ln>
          </p:spPr>
          <p:txBody>
            <a:bodyPr/>
            <a:lstStyle/>
            <a:p>
              <a:endParaRPr lang="el-GR"/>
            </a:p>
          </p:txBody>
        </p:sp>
        <p:sp>
          <p:nvSpPr>
            <p:cNvPr id="38943" name="Line 18"/>
            <p:cNvSpPr>
              <a:spLocks noChangeShapeType="1"/>
            </p:cNvSpPr>
            <p:nvPr/>
          </p:nvSpPr>
          <p:spPr bwMode="auto">
            <a:xfrm>
              <a:off x="2476" y="1750"/>
              <a:ext cx="472" cy="0"/>
            </a:xfrm>
            <a:prstGeom prst="line">
              <a:avLst/>
            </a:prstGeom>
            <a:noFill/>
            <a:ln w="19050">
              <a:solidFill>
                <a:schemeClr val="tx1"/>
              </a:solidFill>
              <a:round/>
              <a:headEnd/>
              <a:tailEnd/>
            </a:ln>
          </p:spPr>
          <p:txBody>
            <a:bodyPr/>
            <a:lstStyle/>
            <a:p>
              <a:endParaRPr lang="el-GR"/>
            </a:p>
          </p:txBody>
        </p:sp>
        <p:sp>
          <p:nvSpPr>
            <p:cNvPr id="38944" name="Line 19"/>
            <p:cNvSpPr>
              <a:spLocks noChangeShapeType="1"/>
            </p:cNvSpPr>
            <p:nvPr/>
          </p:nvSpPr>
          <p:spPr bwMode="auto">
            <a:xfrm>
              <a:off x="3088" y="2048"/>
              <a:ext cx="432" cy="0"/>
            </a:xfrm>
            <a:prstGeom prst="line">
              <a:avLst/>
            </a:prstGeom>
            <a:noFill/>
            <a:ln w="19050">
              <a:solidFill>
                <a:schemeClr val="tx1"/>
              </a:solidFill>
              <a:round/>
              <a:headEnd/>
              <a:tailEnd/>
            </a:ln>
          </p:spPr>
          <p:txBody>
            <a:bodyPr/>
            <a:lstStyle/>
            <a:p>
              <a:endParaRPr lang="el-GR"/>
            </a:p>
          </p:txBody>
        </p:sp>
        <p:sp>
          <p:nvSpPr>
            <p:cNvPr id="38945" name="Line 20"/>
            <p:cNvSpPr>
              <a:spLocks noChangeShapeType="1"/>
            </p:cNvSpPr>
            <p:nvPr/>
          </p:nvSpPr>
          <p:spPr bwMode="auto">
            <a:xfrm>
              <a:off x="2712" y="2778"/>
              <a:ext cx="480" cy="0"/>
            </a:xfrm>
            <a:prstGeom prst="line">
              <a:avLst/>
            </a:prstGeom>
            <a:noFill/>
            <a:ln w="19050">
              <a:solidFill>
                <a:schemeClr val="tx1"/>
              </a:solidFill>
              <a:round/>
              <a:headEnd/>
              <a:tailEnd/>
            </a:ln>
          </p:spPr>
          <p:txBody>
            <a:bodyPr/>
            <a:lstStyle/>
            <a:p>
              <a:endParaRPr lang="el-GR"/>
            </a:p>
          </p:txBody>
        </p:sp>
        <p:sp>
          <p:nvSpPr>
            <p:cNvPr id="38946" name="Text Box 21"/>
            <p:cNvSpPr txBox="1">
              <a:spLocks noChangeArrowheads="1"/>
            </p:cNvSpPr>
            <p:nvPr/>
          </p:nvSpPr>
          <p:spPr bwMode="auto">
            <a:xfrm>
              <a:off x="2880" y="3700"/>
              <a:ext cx="1489" cy="233"/>
            </a:xfrm>
            <a:prstGeom prst="rect">
              <a:avLst/>
            </a:prstGeom>
            <a:noFill/>
            <a:ln w="9525">
              <a:noFill/>
              <a:miter lim="800000"/>
              <a:headEnd/>
              <a:tailEnd/>
            </a:ln>
          </p:spPr>
          <p:txBody>
            <a:bodyPr wrap="none">
              <a:spAutoFit/>
            </a:bodyPr>
            <a:lstStyle/>
            <a:p>
              <a:r>
                <a:rPr lang="en-US" b="1">
                  <a:solidFill>
                    <a:srgbClr val="FFFF00"/>
                  </a:solidFill>
                  <a:latin typeface="Tahoma" pitchFamily="34" charset="0"/>
                </a:rPr>
                <a:t>Hazard Ratio 95% CI</a:t>
              </a:r>
            </a:p>
          </p:txBody>
        </p:sp>
        <p:sp>
          <p:nvSpPr>
            <p:cNvPr id="38947" name="Text Box 22"/>
            <p:cNvSpPr txBox="1">
              <a:spLocks noChangeArrowheads="1"/>
            </p:cNvSpPr>
            <p:nvPr/>
          </p:nvSpPr>
          <p:spPr bwMode="auto">
            <a:xfrm>
              <a:off x="3250" y="1227"/>
              <a:ext cx="231" cy="194"/>
            </a:xfrm>
            <a:prstGeom prst="rect">
              <a:avLst/>
            </a:prstGeom>
            <a:noFill/>
            <a:ln w="9525">
              <a:noFill/>
              <a:miter lim="800000"/>
              <a:headEnd/>
              <a:tailEnd/>
            </a:ln>
          </p:spPr>
          <p:txBody>
            <a:bodyPr wrap="none">
              <a:spAutoFit/>
            </a:bodyPr>
            <a:lstStyle/>
            <a:p>
              <a:r>
                <a:rPr lang="en-US" sz="1400" b="1">
                  <a:solidFill>
                    <a:srgbClr val="FFFF00"/>
                  </a:solidFill>
                  <a:latin typeface="Tahoma" pitchFamily="34" charset="0"/>
                </a:rPr>
                <a:t>**</a:t>
              </a:r>
            </a:p>
          </p:txBody>
        </p:sp>
        <p:sp>
          <p:nvSpPr>
            <p:cNvPr id="38948" name="Text Box 23"/>
            <p:cNvSpPr txBox="1">
              <a:spLocks noChangeArrowheads="1"/>
            </p:cNvSpPr>
            <p:nvPr/>
          </p:nvSpPr>
          <p:spPr bwMode="auto">
            <a:xfrm>
              <a:off x="2794" y="1601"/>
              <a:ext cx="231" cy="194"/>
            </a:xfrm>
            <a:prstGeom prst="rect">
              <a:avLst/>
            </a:prstGeom>
            <a:noFill/>
            <a:ln w="9525">
              <a:noFill/>
              <a:miter lim="800000"/>
              <a:headEnd/>
              <a:tailEnd/>
            </a:ln>
          </p:spPr>
          <p:txBody>
            <a:bodyPr wrap="none">
              <a:spAutoFit/>
            </a:bodyPr>
            <a:lstStyle/>
            <a:p>
              <a:r>
                <a:rPr lang="en-US" sz="1400" b="1">
                  <a:solidFill>
                    <a:srgbClr val="FFFF00"/>
                  </a:solidFill>
                  <a:latin typeface="Tahoma" pitchFamily="34" charset="0"/>
                </a:rPr>
                <a:t>**</a:t>
              </a:r>
            </a:p>
          </p:txBody>
        </p:sp>
        <p:sp>
          <p:nvSpPr>
            <p:cNvPr id="38949" name="Text Box 24"/>
            <p:cNvSpPr txBox="1">
              <a:spLocks noChangeArrowheads="1"/>
            </p:cNvSpPr>
            <p:nvPr/>
          </p:nvSpPr>
          <p:spPr bwMode="auto">
            <a:xfrm>
              <a:off x="3376" y="1889"/>
              <a:ext cx="231" cy="194"/>
            </a:xfrm>
            <a:prstGeom prst="rect">
              <a:avLst/>
            </a:prstGeom>
            <a:noFill/>
            <a:ln w="9525">
              <a:noFill/>
              <a:miter lim="800000"/>
              <a:headEnd/>
              <a:tailEnd/>
            </a:ln>
          </p:spPr>
          <p:txBody>
            <a:bodyPr wrap="none">
              <a:spAutoFit/>
            </a:bodyPr>
            <a:lstStyle/>
            <a:p>
              <a:r>
                <a:rPr lang="en-US" sz="1400" b="1">
                  <a:solidFill>
                    <a:srgbClr val="FFFF00"/>
                  </a:solidFill>
                  <a:latin typeface="Tahoma" pitchFamily="34" charset="0"/>
                </a:rPr>
                <a:t>**</a:t>
              </a:r>
            </a:p>
          </p:txBody>
        </p:sp>
        <p:sp>
          <p:nvSpPr>
            <p:cNvPr id="38950" name="Text Box 25"/>
            <p:cNvSpPr txBox="1">
              <a:spLocks noChangeArrowheads="1"/>
            </p:cNvSpPr>
            <p:nvPr/>
          </p:nvSpPr>
          <p:spPr bwMode="auto">
            <a:xfrm>
              <a:off x="3036" y="2625"/>
              <a:ext cx="231" cy="194"/>
            </a:xfrm>
            <a:prstGeom prst="rect">
              <a:avLst/>
            </a:prstGeom>
            <a:noFill/>
            <a:ln w="9525">
              <a:noFill/>
              <a:miter lim="800000"/>
              <a:headEnd/>
              <a:tailEnd/>
            </a:ln>
          </p:spPr>
          <p:txBody>
            <a:bodyPr wrap="none">
              <a:spAutoFit/>
            </a:bodyPr>
            <a:lstStyle/>
            <a:p>
              <a:r>
                <a:rPr lang="en-US" sz="1400" b="1">
                  <a:solidFill>
                    <a:srgbClr val="FFFF00"/>
                  </a:solidFill>
                  <a:latin typeface="Tahoma" pitchFamily="34" charset="0"/>
                </a:rPr>
                <a:t>**</a:t>
              </a:r>
            </a:p>
          </p:txBody>
        </p:sp>
        <p:sp>
          <p:nvSpPr>
            <p:cNvPr id="38951" name="Line 26"/>
            <p:cNvSpPr>
              <a:spLocks noChangeShapeType="1"/>
            </p:cNvSpPr>
            <p:nvPr/>
          </p:nvSpPr>
          <p:spPr bwMode="auto">
            <a:xfrm>
              <a:off x="2996" y="1336"/>
              <a:ext cx="0" cy="88"/>
            </a:xfrm>
            <a:prstGeom prst="line">
              <a:avLst/>
            </a:prstGeom>
            <a:noFill/>
            <a:ln w="19050">
              <a:solidFill>
                <a:schemeClr val="tx1"/>
              </a:solidFill>
              <a:round/>
              <a:headEnd/>
              <a:tailEnd/>
            </a:ln>
          </p:spPr>
          <p:txBody>
            <a:bodyPr/>
            <a:lstStyle/>
            <a:p>
              <a:endParaRPr lang="el-GR"/>
            </a:p>
          </p:txBody>
        </p:sp>
        <p:sp>
          <p:nvSpPr>
            <p:cNvPr id="38952" name="Line 27"/>
            <p:cNvSpPr>
              <a:spLocks noChangeShapeType="1"/>
            </p:cNvSpPr>
            <p:nvPr/>
          </p:nvSpPr>
          <p:spPr bwMode="auto">
            <a:xfrm>
              <a:off x="3400" y="1340"/>
              <a:ext cx="0" cy="88"/>
            </a:xfrm>
            <a:prstGeom prst="line">
              <a:avLst/>
            </a:prstGeom>
            <a:noFill/>
            <a:ln w="19050">
              <a:solidFill>
                <a:schemeClr val="tx1"/>
              </a:solidFill>
              <a:round/>
              <a:headEnd/>
              <a:tailEnd/>
            </a:ln>
          </p:spPr>
          <p:txBody>
            <a:bodyPr/>
            <a:lstStyle/>
            <a:p>
              <a:endParaRPr lang="el-GR"/>
            </a:p>
          </p:txBody>
        </p:sp>
        <p:sp>
          <p:nvSpPr>
            <p:cNvPr id="38953" name="Line 28"/>
            <p:cNvSpPr>
              <a:spLocks noChangeShapeType="1"/>
            </p:cNvSpPr>
            <p:nvPr/>
          </p:nvSpPr>
          <p:spPr bwMode="auto">
            <a:xfrm>
              <a:off x="2472" y="1708"/>
              <a:ext cx="0" cy="88"/>
            </a:xfrm>
            <a:prstGeom prst="line">
              <a:avLst/>
            </a:prstGeom>
            <a:noFill/>
            <a:ln w="19050">
              <a:solidFill>
                <a:schemeClr val="tx1"/>
              </a:solidFill>
              <a:round/>
              <a:headEnd/>
              <a:tailEnd/>
            </a:ln>
          </p:spPr>
          <p:txBody>
            <a:bodyPr/>
            <a:lstStyle/>
            <a:p>
              <a:endParaRPr lang="el-GR"/>
            </a:p>
          </p:txBody>
        </p:sp>
        <p:sp>
          <p:nvSpPr>
            <p:cNvPr id="38954" name="Line 29"/>
            <p:cNvSpPr>
              <a:spLocks noChangeShapeType="1"/>
            </p:cNvSpPr>
            <p:nvPr/>
          </p:nvSpPr>
          <p:spPr bwMode="auto">
            <a:xfrm>
              <a:off x="2948" y="1712"/>
              <a:ext cx="0" cy="88"/>
            </a:xfrm>
            <a:prstGeom prst="line">
              <a:avLst/>
            </a:prstGeom>
            <a:noFill/>
            <a:ln w="19050">
              <a:solidFill>
                <a:schemeClr val="tx1"/>
              </a:solidFill>
              <a:round/>
              <a:headEnd/>
              <a:tailEnd/>
            </a:ln>
          </p:spPr>
          <p:txBody>
            <a:bodyPr/>
            <a:lstStyle/>
            <a:p>
              <a:endParaRPr lang="el-GR"/>
            </a:p>
          </p:txBody>
        </p:sp>
        <p:sp>
          <p:nvSpPr>
            <p:cNvPr id="38955" name="Line 30"/>
            <p:cNvSpPr>
              <a:spLocks noChangeShapeType="1"/>
            </p:cNvSpPr>
            <p:nvPr/>
          </p:nvSpPr>
          <p:spPr bwMode="auto">
            <a:xfrm>
              <a:off x="3084" y="2008"/>
              <a:ext cx="0" cy="88"/>
            </a:xfrm>
            <a:prstGeom prst="line">
              <a:avLst/>
            </a:prstGeom>
            <a:noFill/>
            <a:ln w="19050">
              <a:solidFill>
                <a:schemeClr val="tx1"/>
              </a:solidFill>
              <a:round/>
              <a:headEnd/>
              <a:tailEnd/>
            </a:ln>
          </p:spPr>
          <p:txBody>
            <a:bodyPr/>
            <a:lstStyle/>
            <a:p>
              <a:endParaRPr lang="el-GR"/>
            </a:p>
          </p:txBody>
        </p:sp>
        <p:sp>
          <p:nvSpPr>
            <p:cNvPr id="38956" name="Line 31"/>
            <p:cNvSpPr>
              <a:spLocks noChangeShapeType="1"/>
            </p:cNvSpPr>
            <p:nvPr/>
          </p:nvSpPr>
          <p:spPr bwMode="auto">
            <a:xfrm>
              <a:off x="3528" y="2012"/>
              <a:ext cx="0" cy="88"/>
            </a:xfrm>
            <a:prstGeom prst="line">
              <a:avLst/>
            </a:prstGeom>
            <a:noFill/>
            <a:ln w="19050">
              <a:solidFill>
                <a:schemeClr val="tx1"/>
              </a:solidFill>
              <a:round/>
              <a:headEnd/>
              <a:tailEnd/>
            </a:ln>
          </p:spPr>
          <p:txBody>
            <a:bodyPr/>
            <a:lstStyle/>
            <a:p>
              <a:endParaRPr lang="el-GR"/>
            </a:p>
          </p:txBody>
        </p:sp>
        <p:sp>
          <p:nvSpPr>
            <p:cNvPr id="38957" name="Line 32"/>
            <p:cNvSpPr>
              <a:spLocks noChangeShapeType="1"/>
            </p:cNvSpPr>
            <p:nvPr/>
          </p:nvSpPr>
          <p:spPr bwMode="auto">
            <a:xfrm>
              <a:off x="3140" y="2368"/>
              <a:ext cx="0" cy="88"/>
            </a:xfrm>
            <a:prstGeom prst="line">
              <a:avLst/>
            </a:prstGeom>
            <a:noFill/>
            <a:ln w="19050">
              <a:solidFill>
                <a:schemeClr val="tx1"/>
              </a:solidFill>
              <a:round/>
              <a:headEnd/>
              <a:tailEnd/>
            </a:ln>
          </p:spPr>
          <p:txBody>
            <a:bodyPr/>
            <a:lstStyle/>
            <a:p>
              <a:endParaRPr lang="el-GR"/>
            </a:p>
          </p:txBody>
        </p:sp>
        <p:sp>
          <p:nvSpPr>
            <p:cNvPr id="38958" name="Line 33"/>
            <p:cNvSpPr>
              <a:spLocks noChangeShapeType="1"/>
            </p:cNvSpPr>
            <p:nvPr/>
          </p:nvSpPr>
          <p:spPr bwMode="auto">
            <a:xfrm>
              <a:off x="3836" y="2372"/>
              <a:ext cx="0" cy="88"/>
            </a:xfrm>
            <a:prstGeom prst="line">
              <a:avLst/>
            </a:prstGeom>
            <a:noFill/>
            <a:ln w="19050">
              <a:solidFill>
                <a:schemeClr val="tx1"/>
              </a:solidFill>
              <a:round/>
              <a:headEnd/>
              <a:tailEnd/>
            </a:ln>
          </p:spPr>
          <p:txBody>
            <a:bodyPr/>
            <a:lstStyle/>
            <a:p>
              <a:endParaRPr lang="el-GR"/>
            </a:p>
          </p:txBody>
        </p:sp>
        <p:sp>
          <p:nvSpPr>
            <p:cNvPr id="38959" name="Line 34"/>
            <p:cNvSpPr>
              <a:spLocks noChangeShapeType="1"/>
            </p:cNvSpPr>
            <p:nvPr/>
          </p:nvSpPr>
          <p:spPr bwMode="auto">
            <a:xfrm>
              <a:off x="2708" y="2732"/>
              <a:ext cx="0" cy="88"/>
            </a:xfrm>
            <a:prstGeom prst="line">
              <a:avLst/>
            </a:prstGeom>
            <a:noFill/>
            <a:ln w="19050">
              <a:solidFill>
                <a:schemeClr val="tx1"/>
              </a:solidFill>
              <a:round/>
              <a:headEnd/>
              <a:tailEnd/>
            </a:ln>
          </p:spPr>
          <p:txBody>
            <a:bodyPr/>
            <a:lstStyle/>
            <a:p>
              <a:endParaRPr lang="el-GR"/>
            </a:p>
          </p:txBody>
        </p:sp>
        <p:sp>
          <p:nvSpPr>
            <p:cNvPr id="38960" name="Line 35"/>
            <p:cNvSpPr>
              <a:spLocks noChangeShapeType="1"/>
            </p:cNvSpPr>
            <p:nvPr/>
          </p:nvSpPr>
          <p:spPr bwMode="auto">
            <a:xfrm>
              <a:off x="3188" y="2736"/>
              <a:ext cx="0" cy="88"/>
            </a:xfrm>
            <a:prstGeom prst="line">
              <a:avLst/>
            </a:prstGeom>
            <a:noFill/>
            <a:ln w="19050">
              <a:solidFill>
                <a:schemeClr val="tx1"/>
              </a:solidFill>
              <a:round/>
              <a:headEnd/>
              <a:tailEnd/>
            </a:ln>
          </p:spPr>
          <p:txBody>
            <a:bodyPr/>
            <a:lstStyle/>
            <a:p>
              <a:endParaRPr lang="el-GR"/>
            </a:p>
          </p:txBody>
        </p:sp>
        <p:sp>
          <p:nvSpPr>
            <p:cNvPr id="38961" name="Text Box 36"/>
            <p:cNvSpPr txBox="1">
              <a:spLocks noChangeArrowheads="1"/>
            </p:cNvSpPr>
            <p:nvPr/>
          </p:nvSpPr>
          <p:spPr bwMode="auto">
            <a:xfrm>
              <a:off x="4190" y="1269"/>
              <a:ext cx="849" cy="194"/>
            </a:xfrm>
            <a:prstGeom prst="rect">
              <a:avLst/>
            </a:prstGeom>
            <a:noFill/>
            <a:ln w="9525">
              <a:noFill/>
              <a:miter lim="800000"/>
              <a:headEnd/>
              <a:tailEnd/>
            </a:ln>
          </p:spPr>
          <p:txBody>
            <a:bodyPr wrap="none">
              <a:spAutoFit/>
            </a:bodyPr>
            <a:lstStyle/>
            <a:p>
              <a:pPr algn="ctr"/>
              <a:r>
                <a:rPr lang="en-US" sz="1400">
                  <a:solidFill>
                    <a:srgbClr val="FFFF00"/>
                  </a:solidFill>
                  <a:latin typeface="Tahoma" pitchFamily="34" charset="0"/>
                </a:rPr>
                <a:t>0.75 (0.67–0.83)</a:t>
              </a:r>
            </a:p>
          </p:txBody>
        </p:sp>
        <p:sp>
          <p:nvSpPr>
            <p:cNvPr id="38962" name="Text Box 37"/>
            <p:cNvSpPr txBox="1">
              <a:spLocks noChangeArrowheads="1"/>
            </p:cNvSpPr>
            <p:nvPr/>
          </p:nvSpPr>
          <p:spPr bwMode="auto">
            <a:xfrm>
              <a:off x="4190" y="1646"/>
              <a:ext cx="851" cy="194"/>
            </a:xfrm>
            <a:prstGeom prst="rect">
              <a:avLst/>
            </a:prstGeom>
            <a:noFill/>
            <a:ln w="9525">
              <a:noFill/>
              <a:miter lim="800000"/>
              <a:headEnd/>
              <a:tailEnd/>
            </a:ln>
          </p:spPr>
          <p:txBody>
            <a:bodyPr wrap="none">
              <a:spAutoFit/>
            </a:bodyPr>
            <a:lstStyle/>
            <a:p>
              <a:pPr algn="ctr"/>
              <a:r>
                <a:rPr lang="en-US" sz="1400">
                  <a:solidFill>
                    <a:srgbClr val="FFFF00"/>
                  </a:solidFill>
                  <a:latin typeface="Tahoma" pitchFamily="34" charset="0"/>
                </a:rPr>
                <a:t>0.55 (0.46–0.64)</a:t>
              </a:r>
            </a:p>
          </p:txBody>
        </p:sp>
        <p:sp>
          <p:nvSpPr>
            <p:cNvPr id="38963" name="Text Box 38"/>
            <p:cNvSpPr txBox="1">
              <a:spLocks noChangeArrowheads="1"/>
            </p:cNvSpPr>
            <p:nvPr/>
          </p:nvSpPr>
          <p:spPr bwMode="auto">
            <a:xfrm>
              <a:off x="4190" y="1980"/>
              <a:ext cx="846" cy="194"/>
            </a:xfrm>
            <a:prstGeom prst="rect">
              <a:avLst/>
            </a:prstGeom>
            <a:noFill/>
            <a:ln w="9525">
              <a:noFill/>
              <a:miter lim="800000"/>
              <a:headEnd/>
              <a:tailEnd/>
            </a:ln>
          </p:spPr>
          <p:txBody>
            <a:bodyPr wrap="none">
              <a:spAutoFit/>
            </a:bodyPr>
            <a:lstStyle/>
            <a:p>
              <a:pPr algn="ctr"/>
              <a:r>
                <a:rPr lang="en-US" sz="1400">
                  <a:solidFill>
                    <a:srgbClr val="FFFF00"/>
                  </a:solidFill>
                  <a:latin typeface="Tahoma" pitchFamily="34" charset="0"/>
                </a:rPr>
                <a:t>0.79 (0.71–0.88)</a:t>
              </a:r>
            </a:p>
          </p:txBody>
        </p:sp>
        <p:sp>
          <p:nvSpPr>
            <p:cNvPr id="38964" name="Text Box 39"/>
            <p:cNvSpPr txBox="1">
              <a:spLocks noChangeArrowheads="1"/>
            </p:cNvSpPr>
            <p:nvPr/>
          </p:nvSpPr>
          <p:spPr bwMode="auto">
            <a:xfrm>
              <a:off x="4190" y="2325"/>
              <a:ext cx="849" cy="194"/>
            </a:xfrm>
            <a:prstGeom prst="rect">
              <a:avLst/>
            </a:prstGeom>
            <a:noFill/>
            <a:ln w="9525">
              <a:noFill/>
              <a:miter lim="800000"/>
              <a:headEnd/>
              <a:tailEnd/>
            </a:ln>
          </p:spPr>
          <p:txBody>
            <a:bodyPr wrap="none">
              <a:spAutoFit/>
            </a:bodyPr>
            <a:lstStyle/>
            <a:p>
              <a:pPr algn="ctr"/>
              <a:r>
                <a:rPr lang="en-US" sz="1400">
                  <a:solidFill>
                    <a:srgbClr val="FFFF00"/>
                  </a:solidFill>
                  <a:latin typeface="Tahoma" pitchFamily="34" charset="0"/>
                </a:rPr>
                <a:t>0.86 (0.73–1.01)</a:t>
              </a:r>
            </a:p>
          </p:txBody>
        </p:sp>
        <p:sp>
          <p:nvSpPr>
            <p:cNvPr id="38965" name="Text Box 40"/>
            <p:cNvSpPr txBox="1">
              <a:spLocks noChangeArrowheads="1"/>
            </p:cNvSpPr>
            <p:nvPr/>
          </p:nvSpPr>
          <p:spPr bwMode="auto">
            <a:xfrm>
              <a:off x="4190" y="2668"/>
              <a:ext cx="849" cy="194"/>
            </a:xfrm>
            <a:prstGeom prst="rect">
              <a:avLst/>
            </a:prstGeom>
            <a:noFill/>
            <a:ln w="9525">
              <a:noFill/>
              <a:miter lim="800000"/>
              <a:headEnd/>
              <a:tailEnd/>
            </a:ln>
          </p:spPr>
          <p:txBody>
            <a:bodyPr wrap="none">
              <a:spAutoFit/>
            </a:bodyPr>
            <a:lstStyle/>
            <a:p>
              <a:pPr algn="ctr"/>
              <a:r>
                <a:rPr lang="en-US" sz="1400">
                  <a:solidFill>
                    <a:srgbClr val="FFFF00"/>
                  </a:solidFill>
                  <a:latin typeface="Tahoma" pitchFamily="34" charset="0"/>
                </a:rPr>
                <a:t>0.64 (0.55–0.74)</a:t>
              </a:r>
            </a:p>
          </p:txBody>
        </p:sp>
        <p:sp>
          <p:nvSpPr>
            <p:cNvPr id="38966" name="Text Box 41"/>
            <p:cNvSpPr txBox="1">
              <a:spLocks noChangeArrowheads="1"/>
            </p:cNvSpPr>
            <p:nvPr/>
          </p:nvSpPr>
          <p:spPr bwMode="auto">
            <a:xfrm>
              <a:off x="4190" y="996"/>
              <a:ext cx="756" cy="194"/>
            </a:xfrm>
            <a:prstGeom prst="rect">
              <a:avLst/>
            </a:prstGeom>
            <a:noFill/>
            <a:ln w="9525">
              <a:noFill/>
              <a:miter lim="800000"/>
              <a:headEnd/>
              <a:tailEnd/>
            </a:ln>
          </p:spPr>
          <p:txBody>
            <a:bodyPr wrap="none">
              <a:spAutoFit/>
            </a:bodyPr>
            <a:lstStyle/>
            <a:p>
              <a:r>
                <a:rPr lang="en-US" sz="1400" b="1">
                  <a:solidFill>
                    <a:srgbClr val="FFFF00"/>
                  </a:solidFill>
                  <a:latin typeface="Tahoma" pitchFamily="34" charset="0"/>
                </a:rPr>
                <a:t>ODDS RATIO</a:t>
              </a:r>
            </a:p>
          </p:txBody>
        </p:sp>
        <p:sp>
          <p:nvSpPr>
            <p:cNvPr id="38967" name="Oval 42"/>
            <p:cNvSpPr>
              <a:spLocks noChangeArrowheads="1"/>
            </p:cNvSpPr>
            <p:nvPr/>
          </p:nvSpPr>
          <p:spPr bwMode="black">
            <a:xfrm>
              <a:off x="3147" y="1332"/>
              <a:ext cx="104" cy="104"/>
            </a:xfrm>
            <a:prstGeom prst="ellipse">
              <a:avLst/>
            </a:prstGeom>
            <a:gradFill rotWithShape="0">
              <a:gsLst>
                <a:gs pos="0">
                  <a:srgbClr val="008080"/>
                </a:gs>
                <a:gs pos="50000">
                  <a:srgbClr val="13FFFF"/>
                </a:gs>
                <a:gs pos="100000">
                  <a:srgbClr val="008080"/>
                </a:gs>
              </a:gsLst>
              <a:lin ang="0" scaled="1"/>
            </a:gradFill>
            <a:ln w="12700" cap="rnd" algn="ctr">
              <a:solidFill>
                <a:srgbClr val="008080"/>
              </a:solidFill>
              <a:round/>
              <a:headEnd/>
              <a:tailEnd/>
            </a:ln>
          </p:spPr>
          <p:txBody>
            <a:bodyPr anchor="ctr" anchorCtr="1"/>
            <a:lstStyle/>
            <a:p>
              <a:pPr algn="ctr" eaLnBrk="0" hangingPunct="0"/>
              <a:endParaRPr lang="el-GR" b="1">
                <a:solidFill>
                  <a:srgbClr val="FFFFFF"/>
                </a:solidFill>
              </a:endParaRPr>
            </a:p>
          </p:txBody>
        </p:sp>
        <p:sp>
          <p:nvSpPr>
            <p:cNvPr id="38968" name="Oval 43"/>
            <p:cNvSpPr>
              <a:spLocks noChangeArrowheads="1"/>
            </p:cNvSpPr>
            <p:nvPr/>
          </p:nvSpPr>
          <p:spPr bwMode="black">
            <a:xfrm>
              <a:off x="2647" y="1696"/>
              <a:ext cx="104" cy="104"/>
            </a:xfrm>
            <a:prstGeom prst="ellipse">
              <a:avLst/>
            </a:prstGeom>
            <a:gradFill rotWithShape="0">
              <a:gsLst>
                <a:gs pos="0">
                  <a:srgbClr val="008080"/>
                </a:gs>
                <a:gs pos="50000">
                  <a:srgbClr val="13FFFF"/>
                </a:gs>
                <a:gs pos="100000">
                  <a:srgbClr val="008080"/>
                </a:gs>
              </a:gsLst>
              <a:lin ang="0" scaled="1"/>
            </a:gradFill>
            <a:ln w="12700" cap="rnd" algn="ctr">
              <a:solidFill>
                <a:srgbClr val="008080"/>
              </a:solidFill>
              <a:round/>
              <a:headEnd/>
              <a:tailEnd/>
            </a:ln>
          </p:spPr>
          <p:txBody>
            <a:bodyPr anchor="ctr" anchorCtr="1"/>
            <a:lstStyle/>
            <a:p>
              <a:pPr algn="ctr" eaLnBrk="0" hangingPunct="0"/>
              <a:endParaRPr lang="el-GR" b="1">
                <a:solidFill>
                  <a:srgbClr val="FFFFFF"/>
                </a:solidFill>
              </a:endParaRPr>
            </a:p>
          </p:txBody>
        </p:sp>
        <p:sp>
          <p:nvSpPr>
            <p:cNvPr id="38969" name="Oval 44"/>
            <p:cNvSpPr>
              <a:spLocks noChangeArrowheads="1"/>
            </p:cNvSpPr>
            <p:nvPr/>
          </p:nvSpPr>
          <p:spPr bwMode="black">
            <a:xfrm>
              <a:off x="3247" y="1992"/>
              <a:ext cx="104" cy="104"/>
            </a:xfrm>
            <a:prstGeom prst="ellipse">
              <a:avLst/>
            </a:prstGeom>
            <a:gradFill rotWithShape="0">
              <a:gsLst>
                <a:gs pos="0">
                  <a:srgbClr val="008080"/>
                </a:gs>
                <a:gs pos="50000">
                  <a:srgbClr val="13FFFF"/>
                </a:gs>
                <a:gs pos="100000">
                  <a:srgbClr val="008080"/>
                </a:gs>
              </a:gsLst>
              <a:lin ang="0" scaled="1"/>
            </a:gradFill>
            <a:ln w="12700" cap="rnd" algn="ctr">
              <a:solidFill>
                <a:srgbClr val="008080"/>
              </a:solidFill>
              <a:round/>
              <a:headEnd/>
              <a:tailEnd/>
            </a:ln>
          </p:spPr>
          <p:txBody>
            <a:bodyPr anchor="ctr" anchorCtr="1"/>
            <a:lstStyle/>
            <a:p>
              <a:pPr algn="ctr" eaLnBrk="0" hangingPunct="0"/>
              <a:endParaRPr lang="el-GR" b="1">
                <a:solidFill>
                  <a:srgbClr val="FFFFFF"/>
                </a:solidFill>
              </a:endParaRPr>
            </a:p>
          </p:txBody>
        </p:sp>
        <p:sp>
          <p:nvSpPr>
            <p:cNvPr id="38970" name="Oval 45"/>
            <p:cNvSpPr>
              <a:spLocks noChangeArrowheads="1"/>
            </p:cNvSpPr>
            <p:nvPr/>
          </p:nvSpPr>
          <p:spPr bwMode="black">
            <a:xfrm>
              <a:off x="3407" y="2364"/>
              <a:ext cx="104" cy="104"/>
            </a:xfrm>
            <a:prstGeom prst="ellipse">
              <a:avLst/>
            </a:prstGeom>
            <a:gradFill rotWithShape="0">
              <a:gsLst>
                <a:gs pos="0">
                  <a:srgbClr val="008080"/>
                </a:gs>
                <a:gs pos="50000">
                  <a:srgbClr val="13FFFF"/>
                </a:gs>
                <a:gs pos="100000">
                  <a:srgbClr val="008080"/>
                </a:gs>
              </a:gsLst>
              <a:lin ang="0" scaled="1"/>
            </a:gradFill>
            <a:ln w="12700" cap="rnd" algn="ctr">
              <a:solidFill>
                <a:srgbClr val="008080"/>
              </a:solidFill>
              <a:round/>
              <a:headEnd/>
              <a:tailEnd/>
            </a:ln>
          </p:spPr>
          <p:txBody>
            <a:bodyPr anchor="ctr" anchorCtr="1"/>
            <a:lstStyle/>
            <a:p>
              <a:pPr algn="ctr" eaLnBrk="0" hangingPunct="0"/>
              <a:endParaRPr lang="el-GR" b="1">
                <a:solidFill>
                  <a:srgbClr val="FFFFFF"/>
                </a:solidFill>
              </a:endParaRPr>
            </a:p>
          </p:txBody>
        </p:sp>
        <p:sp>
          <p:nvSpPr>
            <p:cNvPr id="38971" name="Oval 46"/>
            <p:cNvSpPr>
              <a:spLocks noChangeArrowheads="1"/>
            </p:cNvSpPr>
            <p:nvPr/>
          </p:nvSpPr>
          <p:spPr bwMode="black">
            <a:xfrm>
              <a:off x="2891" y="2724"/>
              <a:ext cx="104" cy="104"/>
            </a:xfrm>
            <a:prstGeom prst="ellipse">
              <a:avLst/>
            </a:prstGeom>
            <a:gradFill rotWithShape="0">
              <a:gsLst>
                <a:gs pos="0">
                  <a:srgbClr val="008080"/>
                </a:gs>
                <a:gs pos="50000">
                  <a:srgbClr val="13FFFF"/>
                </a:gs>
                <a:gs pos="100000">
                  <a:srgbClr val="008080"/>
                </a:gs>
              </a:gsLst>
              <a:lin ang="0" scaled="1"/>
            </a:gradFill>
            <a:ln w="12700" cap="rnd" algn="ctr">
              <a:solidFill>
                <a:srgbClr val="008080"/>
              </a:solidFill>
              <a:round/>
              <a:headEnd/>
              <a:tailEnd/>
            </a:ln>
          </p:spPr>
          <p:txBody>
            <a:bodyPr anchor="ctr" anchorCtr="1"/>
            <a:lstStyle/>
            <a:p>
              <a:pPr algn="ctr" eaLnBrk="0" hangingPunct="0"/>
              <a:endParaRPr lang="el-GR" b="1">
                <a:solidFill>
                  <a:srgbClr val="FFFFFF"/>
                </a:solidFill>
              </a:endParaRPr>
            </a:p>
          </p:txBody>
        </p:sp>
      </p:grpSp>
      <p:sp>
        <p:nvSpPr>
          <p:cNvPr id="38915" name="Text Box 47"/>
          <p:cNvSpPr txBox="1">
            <a:spLocks noChangeArrowheads="1"/>
          </p:cNvSpPr>
          <p:nvPr/>
        </p:nvSpPr>
        <p:spPr bwMode="auto">
          <a:xfrm>
            <a:off x="6748463" y="6550025"/>
            <a:ext cx="3538537" cy="307975"/>
          </a:xfrm>
          <a:prstGeom prst="rect">
            <a:avLst/>
          </a:prstGeom>
          <a:noFill/>
          <a:ln w="19050">
            <a:noFill/>
            <a:miter lim="800000"/>
            <a:headEnd/>
            <a:tailEnd/>
          </a:ln>
        </p:spPr>
        <p:txBody>
          <a:bodyPr wrap="none">
            <a:spAutoFit/>
          </a:bodyPr>
          <a:lstStyle/>
          <a:p>
            <a:pPr eaLnBrk="0" hangingPunct="0"/>
            <a:r>
              <a:rPr lang="en-US" sz="1400">
                <a:solidFill>
                  <a:srgbClr val="FFFF00"/>
                </a:solidFill>
                <a:latin typeface="Tahoma" pitchFamily="34" charset="0"/>
              </a:rPr>
              <a:t>Weber MA et al. Lancet 2004;363:2047–9.</a:t>
            </a:r>
          </a:p>
        </p:txBody>
      </p:sp>
      <p:sp>
        <p:nvSpPr>
          <p:cNvPr id="38916" name="Rectangle 48"/>
          <p:cNvSpPr>
            <a:spLocks noChangeArrowheads="1"/>
          </p:cNvSpPr>
          <p:nvPr/>
        </p:nvSpPr>
        <p:spPr bwMode="auto">
          <a:xfrm>
            <a:off x="30163" y="-6350"/>
            <a:ext cx="2359025" cy="698500"/>
          </a:xfrm>
          <a:prstGeom prst="rect">
            <a:avLst/>
          </a:prstGeom>
          <a:solidFill>
            <a:srgbClr val="0000FF"/>
          </a:solidFill>
          <a:ln w="12700">
            <a:noFill/>
            <a:miter lim="800000"/>
            <a:headEnd/>
            <a:tailEnd/>
          </a:ln>
        </p:spPr>
        <p:txBody>
          <a:bodyPr tIns="44450" rIns="90488" bIns="44450" anchor="b">
            <a:spAutoFit/>
          </a:bodyPr>
          <a:lstStyle/>
          <a:p>
            <a:pPr algn="ctr"/>
            <a:r>
              <a:rPr lang="en-US" sz="4000" b="1">
                <a:solidFill>
                  <a:srgbClr val="FFFF00"/>
                </a:solidFill>
                <a:latin typeface="Arial Narrow" pitchFamily="34" charset="0"/>
              </a:rPr>
              <a:t>VALUE</a:t>
            </a:r>
          </a:p>
        </p:txBody>
      </p:sp>
      <p:grpSp>
        <p:nvGrpSpPr>
          <p:cNvPr id="38917" name="Group 49"/>
          <p:cNvGrpSpPr>
            <a:grpSpLocks/>
          </p:cNvGrpSpPr>
          <p:nvPr/>
        </p:nvGrpSpPr>
        <p:grpSpPr bwMode="auto">
          <a:xfrm>
            <a:off x="311150" y="2030413"/>
            <a:ext cx="8297863" cy="4795837"/>
            <a:chOff x="174" y="1279"/>
            <a:chExt cx="4646" cy="3021"/>
          </a:xfrm>
        </p:grpSpPr>
        <p:sp>
          <p:nvSpPr>
            <p:cNvPr id="38919" name="Text Box 50"/>
            <p:cNvSpPr txBox="1">
              <a:spLocks noChangeArrowheads="1"/>
            </p:cNvSpPr>
            <p:nvPr/>
          </p:nvSpPr>
          <p:spPr bwMode="auto">
            <a:xfrm>
              <a:off x="2364" y="3368"/>
              <a:ext cx="816" cy="337"/>
            </a:xfrm>
            <a:prstGeom prst="rect">
              <a:avLst/>
            </a:prstGeom>
            <a:noFill/>
            <a:ln w="9525">
              <a:noFill/>
              <a:miter lim="800000"/>
              <a:headEnd/>
              <a:tailEnd/>
            </a:ln>
          </p:spPr>
          <p:txBody>
            <a:bodyPr wrap="none">
              <a:spAutoFit/>
            </a:bodyPr>
            <a:lstStyle/>
            <a:p>
              <a:pPr algn="ctr">
                <a:lnSpc>
                  <a:spcPct val="90000"/>
                </a:lnSpc>
              </a:pPr>
              <a:r>
                <a:rPr lang="el-GR" sz="1600" b="1">
                  <a:solidFill>
                    <a:srgbClr val="3333CC"/>
                  </a:solidFill>
                  <a:latin typeface="Tahoma" pitchFamily="34" charset="0"/>
                </a:rPr>
                <a:t>Ρυθμισμένοι</a:t>
              </a:r>
              <a:endParaRPr lang="en-US" sz="1600" b="1">
                <a:solidFill>
                  <a:srgbClr val="3333CC"/>
                </a:solidFill>
                <a:latin typeface="Tahoma" pitchFamily="34" charset="0"/>
              </a:endParaRPr>
            </a:p>
            <a:p>
              <a:pPr algn="ctr">
                <a:lnSpc>
                  <a:spcPct val="90000"/>
                </a:lnSpc>
              </a:pPr>
              <a:r>
                <a:rPr lang="en-US" sz="1600" b="1">
                  <a:solidFill>
                    <a:srgbClr val="FFFF00"/>
                  </a:solidFill>
                  <a:latin typeface="Tahoma" pitchFamily="34" charset="0"/>
                </a:rPr>
                <a:t>(</a:t>
              </a:r>
              <a:r>
                <a:rPr lang="el-GR" sz="1600" b="1">
                  <a:solidFill>
                    <a:srgbClr val="FFFF00"/>
                  </a:solidFill>
                  <a:latin typeface="Tahoma" pitchFamily="34" charset="0"/>
                </a:rPr>
                <a:t>Ν</a:t>
              </a:r>
              <a:r>
                <a:rPr lang="en-US" sz="1600" b="1">
                  <a:solidFill>
                    <a:srgbClr val="FFFF00"/>
                  </a:solidFill>
                  <a:latin typeface="Tahoma" pitchFamily="34" charset="0"/>
                </a:rPr>
                <a:t>=10755)</a:t>
              </a:r>
            </a:p>
          </p:txBody>
        </p:sp>
        <p:sp>
          <p:nvSpPr>
            <p:cNvPr id="38920" name="Text Box 51"/>
            <p:cNvSpPr txBox="1">
              <a:spLocks noChangeArrowheads="1"/>
            </p:cNvSpPr>
            <p:nvPr/>
          </p:nvSpPr>
          <p:spPr bwMode="auto">
            <a:xfrm>
              <a:off x="3996" y="3368"/>
              <a:ext cx="824" cy="337"/>
            </a:xfrm>
            <a:prstGeom prst="rect">
              <a:avLst/>
            </a:prstGeom>
            <a:noFill/>
            <a:ln w="9525">
              <a:noFill/>
              <a:miter lim="800000"/>
              <a:headEnd/>
              <a:tailEnd/>
            </a:ln>
          </p:spPr>
          <p:txBody>
            <a:bodyPr wrap="none">
              <a:spAutoFit/>
            </a:bodyPr>
            <a:lstStyle/>
            <a:p>
              <a:pPr algn="ctr">
                <a:lnSpc>
                  <a:spcPct val="90000"/>
                </a:lnSpc>
              </a:pPr>
              <a:r>
                <a:rPr lang="el-GR" sz="1600" b="1">
                  <a:solidFill>
                    <a:srgbClr val="3333CC"/>
                  </a:solidFill>
                  <a:latin typeface="Tahoma" pitchFamily="34" charset="0"/>
                </a:rPr>
                <a:t>Αρρύθμιστοι</a:t>
              </a:r>
              <a:endParaRPr lang="en-US" sz="1600" b="1">
                <a:solidFill>
                  <a:srgbClr val="3333CC"/>
                </a:solidFill>
                <a:latin typeface="Tahoma" pitchFamily="34" charset="0"/>
              </a:endParaRPr>
            </a:p>
            <a:p>
              <a:pPr algn="ctr">
                <a:lnSpc>
                  <a:spcPct val="90000"/>
                </a:lnSpc>
              </a:pPr>
              <a:r>
                <a:rPr lang="en-US" sz="1600" b="1">
                  <a:solidFill>
                    <a:srgbClr val="FFFF00"/>
                  </a:solidFill>
                  <a:latin typeface="Tahoma" pitchFamily="34" charset="0"/>
                </a:rPr>
                <a:t>(</a:t>
              </a:r>
              <a:r>
                <a:rPr lang="el-GR" sz="1600" b="1">
                  <a:solidFill>
                    <a:srgbClr val="FFFF00"/>
                  </a:solidFill>
                  <a:latin typeface="Tahoma" pitchFamily="34" charset="0"/>
                </a:rPr>
                <a:t>Ν</a:t>
              </a:r>
              <a:r>
                <a:rPr lang="en-US" sz="1600" b="1">
                  <a:solidFill>
                    <a:srgbClr val="FFFF00"/>
                  </a:solidFill>
                  <a:latin typeface="Tahoma" pitchFamily="34" charset="0"/>
                </a:rPr>
                <a:t>=4490)</a:t>
              </a:r>
            </a:p>
          </p:txBody>
        </p:sp>
        <p:sp>
          <p:nvSpPr>
            <p:cNvPr id="38921" name="Text Box 52"/>
            <p:cNvSpPr txBox="1">
              <a:spLocks noChangeArrowheads="1"/>
            </p:cNvSpPr>
            <p:nvPr/>
          </p:nvSpPr>
          <p:spPr bwMode="auto">
            <a:xfrm>
              <a:off x="204" y="3981"/>
              <a:ext cx="103" cy="194"/>
            </a:xfrm>
            <a:prstGeom prst="rect">
              <a:avLst/>
            </a:prstGeom>
            <a:noFill/>
            <a:ln w="19050">
              <a:noFill/>
              <a:miter lim="800000"/>
              <a:headEnd/>
              <a:tailEnd/>
            </a:ln>
          </p:spPr>
          <p:txBody>
            <a:bodyPr wrap="none">
              <a:spAutoFit/>
            </a:bodyPr>
            <a:lstStyle/>
            <a:p>
              <a:pPr eaLnBrk="0" hangingPunct="0"/>
              <a:endParaRPr lang="en-GB" sz="1400">
                <a:solidFill>
                  <a:srgbClr val="FFFF00"/>
                </a:solidFill>
                <a:latin typeface="Tahoma" pitchFamily="34" charset="0"/>
              </a:endParaRPr>
            </a:p>
          </p:txBody>
        </p:sp>
        <p:sp>
          <p:nvSpPr>
            <p:cNvPr id="38922" name="Text Box 53"/>
            <p:cNvSpPr txBox="1">
              <a:spLocks noChangeArrowheads="1"/>
            </p:cNvSpPr>
            <p:nvPr/>
          </p:nvSpPr>
          <p:spPr bwMode="auto">
            <a:xfrm>
              <a:off x="486" y="1279"/>
              <a:ext cx="1624" cy="231"/>
            </a:xfrm>
            <a:prstGeom prst="rect">
              <a:avLst/>
            </a:prstGeom>
            <a:noFill/>
            <a:ln w="9525">
              <a:noFill/>
              <a:miter lim="800000"/>
              <a:headEnd/>
              <a:tailEnd/>
            </a:ln>
          </p:spPr>
          <p:txBody>
            <a:bodyPr>
              <a:spAutoFit/>
            </a:bodyPr>
            <a:lstStyle/>
            <a:p>
              <a:r>
                <a:rPr lang="el-GR" b="1">
                  <a:solidFill>
                    <a:srgbClr val="FFFF00"/>
                  </a:solidFill>
                  <a:latin typeface="Tahoma" pitchFamily="34" charset="0"/>
                </a:rPr>
                <a:t>Καρδιακά επεισόδια</a:t>
              </a:r>
              <a:endParaRPr lang="en-US" b="1">
                <a:solidFill>
                  <a:srgbClr val="FFFF00"/>
                </a:solidFill>
                <a:latin typeface="Tahoma" pitchFamily="34" charset="0"/>
              </a:endParaRPr>
            </a:p>
          </p:txBody>
        </p:sp>
        <p:sp>
          <p:nvSpPr>
            <p:cNvPr id="38923" name="Text Box 54"/>
            <p:cNvSpPr txBox="1">
              <a:spLocks noChangeArrowheads="1"/>
            </p:cNvSpPr>
            <p:nvPr/>
          </p:nvSpPr>
          <p:spPr bwMode="auto">
            <a:xfrm>
              <a:off x="492" y="1623"/>
              <a:ext cx="1407" cy="231"/>
            </a:xfrm>
            <a:prstGeom prst="rect">
              <a:avLst/>
            </a:prstGeom>
            <a:noFill/>
            <a:ln w="9525">
              <a:noFill/>
              <a:miter lim="800000"/>
              <a:headEnd/>
              <a:tailEnd/>
            </a:ln>
          </p:spPr>
          <p:txBody>
            <a:bodyPr>
              <a:spAutoFit/>
            </a:bodyPr>
            <a:lstStyle/>
            <a:p>
              <a:r>
                <a:rPr lang="el-GR" b="1">
                  <a:solidFill>
                    <a:srgbClr val="FFFF00"/>
                  </a:solidFill>
                  <a:latin typeface="Tahoma" pitchFamily="34" charset="0"/>
                </a:rPr>
                <a:t>Εγκεφ. επεισόδια</a:t>
              </a:r>
              <a:endParaRPr lang="en-US" b="1">
                <a:solidFill>
                  <a:srgbClr val="FFFF00"/>
                </a:solidFill>
                <a:latin typeface="Tahoma" pitchFamily="34" charset="0"/>
              </a:endParaRPr>
            </a:p>
          </p:txBody>
        </p:sp>
        <p:sp>
          <p:nvSpPr>
            <p:cNvPr id="38924" name="Text Box 55"/>
            <p:cNvSpPr txBox="1">
              <a:spLocks noChangeArrowheads="1"/>
            </p:cNvSpPr>
            <p:nvPr/>
          </p:nvSpPr>
          <p:spPr bwMode="auto">
            <a:xfrm>
              <a:off x="486" y="1935"/>
              <a:ext cx="627" cy="233"/>
            </a:xfrm>
            <a:prstGeom prst="rect">
              <a:avLst/>
            </a:prstGeom>
            <a:noFill/>
            <a:ln w="9525">
              <a:noFill/>
              <a:miter lim="800000"/>
              <a:headEnd/>
              <a:tailEnd/>
            </a:ln>
          </p:spPr>
          <p:txBody>
            <a:bodyPr wrap="none">
              <a:spAutoFit/>
            </a:bodyPr>
            <a:lstStyle/>
            <a:p>
              <a:r>
                <a:rPr lang="el-GR" b="1">
                  <a:solidFill>
                    <a:srgbClr val="FFFF00"/>
                  </a:solidFill>
                  <a:latin typeface="Tahoma" pitchFamily="34" charset="0"/>
                </a:rPr>
                <a:t>Θάνατοι</a:t>
              </a:r>
              <a:endParaRPr lang="en-US" b="1">
                <a:solidFill>
                  <a:srgbClr val="FFFF00"/>
                </a:solidFill>
                <a:latin typeface="Tahoma" pitchFamily="34" charset="0"/>
              </a:endParaRPr>
            </a:p>
          </p:txBody>
        </p:sp>
        <p:sp>
          <p:nvSpPr>
            <p:cNvPr id="38925" name="Text Box 56"/>
            <p:cNvSpPr txBox="1">
              <a:spLocks noChangeArrowheads="1"/>
            </p:cNvSpPr>
            <p:nvPr/>
          </p:nvSpPr>
          <p:spPr bwMode="auto">
            <a:xfrm>
              <a:off x="486" y="2291"/>
              <a:ext cx="801" cy="233"/>
            </a:xfrm>
            <a:prstGeom prst="rect">
              <a:avLst/>
            </a:prstGeom>
            <a:noFill/>
            <a:ln w="9525">
              <a:noFill/>
              <a:miter lim="800000"/>
              <a:headEnd/>
              <a:tailEnd/>
            </a:ln>
          </p:spPr>
          <p:txBody>
            <a:bodyPr wrap="none">
              <a:spAutoFit/>
            </a:bodyPr>
            <a:lstStyle/>
            <a:p>
              <a:r>
                <a:rPr lang="el-GR" b="1">
                  <a:solidFill>
                    <a:srgbClr val="FFFF00"/>
                  </a:solidFill>
                  <a:latin typeface="Tahoma" pitchFamily="34" charset="0"/>
                </a:rPr>
                <a:t>Έμφραγμα</a:t>
              </a:r>
              <a:endParaRPr lang="en-US" b="1">
                <a:solidFill>
                  <a:srgbClr val="FFFF00"/>
                </a:solidFill>
                <a:latin typeface="Tahoma" pitchFamily="34" charset="0"/>
              </a:endParaRPr>
            </a:p>
          </p:txBody>
        </p:sp>
        <p:sp>
          <p:nvSpPr>
            <p:cNvPr id="38926" name="Text Box 57"/>
            <p:cNvSpPr txBox="1">
              <a:spLocks noChangeArrowheads="1"/>
            </p:cNvSpPr>
            <p:nvPr/>
          </p:nvSpPr>
          <p:spPr bwMode="auto">
            <a:xfrm>
              <a:off x="486" y="2653"/>
              <a:ext cx="1711" cy="231"/>
            </a:xfrm>
            <a:prstGeom prst="rect">
              <a:avLst/>
            </a:prstGeom>
            <a:noFill/>
            <a:ln w="9525">
              <a:noFill/>
              <a:miter lim="800000"/>
              <a:headEnd/>
              <a:tailEnd/>
            </a:ln>
          </p:spPr>
          <p:txBody>
            <a:bodyPr>
              <a:spAutoFit/>
            </a:bodyPr>
            <a:lstStyle/>
            <a:p>
              <a:r>
                <a:rPr lang="el-GR" b="1">
                  <a:solidFill>
                    <a:srgbClr val="FFFF00"/>
                  </a:solidFill>
                  <a:latin typeface="Tahoma" pitchFamily="34" charset="0"/>
                </a:rPr>
                <a:t>Καρδ. ανεπάρκεια</a:t>
              </a:r>
              <a:endParaRPr lang="en-US" b="1">
                <a:solidFill>
                  <a:srgbClr val="FFFF00"/>
                </a:solidFill>
                <a:latin typeface="Tahoma" pitchFamily="34" charset="0"/>
              </a:endParaRPr>
            </a:p>
          </p:txBody>
        </p:sp>
        <p:sp>
          <p:nvSpPr>
            <p:cNvPr id="38927" name="Text Box 58"/>
            <p:cNvSpPr txBox="1">
              <a:spLocks noChangeArrowheads="1"/>
            </p:cNvSpPr>
            <p:nvPr/>
          </p:nvSpPr>
          <p:spPr bwMode="auto">
            <a:xfrm>
              <a:off x="174" y="4106"/>
              <a:ext cx="1005" cy="194"/>
            </a:xfrm>
            <a:prstGeom prst="rect">
              <a:avLst/>
            </a:prstGeom>
            <a:noFill/>
            <a:ln w="9525">
              <a:noFill/>
              <a:miter lim="800000"/>
              <a:headEnd/>
              <a:tailEnd/>
            </a:ln>
          </p:spPr>
          <p:txBody>
            <a:bodyPr wrap="none">
              <a:spAutoFit/>
            </a:bodyPr>
            <a:lstStyle/>
            <a:p>
              <a:r>
                <a:rPr lang="el-GR" sz="1400" b="1">
                  <a:solidFill>
                    <a:srgbClr val="FFFF00"/>
                  </a:solidFill>
                  <a:latin typeface="Tahoma" pitchFamily="34" charset="0"/>
                </a:rPr>
                <a:t>ΣΑΠ</a:t>
              </a:r>
              <a:r>
                <a:rPr lang="en-US" sz="1400" b="1">
                  <a:solidFill>
                    <a:srgbClr val="FFFF00"/>
                  </a:solidFill>
                  <a:latin typeface="Tahoma" pitchFamily="34" charset="0"/>
                </a:rPr>
                <a:t> &lt; 140 mmHg</a:t>
              </a:r>
            </a:p>
          </p:txBody>
        </p:sp>
      </p:grpSp>
      <p:sp>
        <p:nvSpPr>
          <p:cNvPr id="38918" name="Rectangle 59"/>
          <p:cNvSpPr>
            <a:spLocks noChangeArrowheads="1"/>
          </p:cNvSpPr>
          <p:nvPr/>
        </p:nvSpPr>
        <p:spPr bwMode="auto">
          <a:xfrm>
            <a:off x="2400300" y="152400"/>
            <a:ext cx="7277100" cy="504825"/>
          </a:xfrm>
          <a:prstGeom prst="rect">
            <a:avLst/>
          </a:prstGeom>
          <a:noFill/>
          <a:ln w="12700">
            <a:noFill/>
            <a:miter lim="800000"/>
            <a:headEnd/>
            <a:tailEnd/>
          </a:ln>
        </p:spPr>
        <p:txBody>
          <a:bodyPr tIns="44450" rIns="90488" bIns="44450" anchor="b">
            <a:spAutoFit/>
          </a:bodyPr>
          <a:lstStyle/>
          <a:p>
            <a:pPr algn="ctr" eaLnBrk="0" hangingPunct="0">
              <a:lnSpc>
                <a:spcPct val="90000"/>
              </a:lnSpc>
            </a:pPr>
            <a:r>
              <a:rPr lang="el-GR" sz="3000" b="1">
                <a:solidFill>
                  <a:srgbClr val="FF9900"/>
                </a:solidFill>
                <a:latin typeface="Tahoma" pitchFamily="34" charset="0"/>
              </a:rPr>
              <a:t>Ρύθμιση Αρτ. Πίεσης το 1</a:t>
            </a:r>
            <a:r>
              <a:rPr lang="el-GR" sz="3000" b="1" baseline="30000">
                <a:solidFill>
                  <a:srgbClr val="FF9900"/>
                </a:solidFill>
                <a:latin typeface="Tahoma" pitchFamily="34" charset="0"/>
              </a:rPr>
              <a:t>ο</a:t>
            </a:r>
            <a:r>
              <a:rPr lang="el-GR" sz="3000" b="1">
                <a:solidFill>
                  <a:srgbClr val="FF9900"/>
                </a:solidFill>
                <a:latin typeface="Tahoma" pitchFamily="34" charset="0"/>
              </a:rPr>
              <a:t> 6μηνο</a:t>
            </a:r>
            <a:endParaRPr lang="en-US" sz="3000" b="1">
              <a:solidFill>
                <a:srgbClr val="FF9900"/>
              </a:solidFill>
              <a:latin typeface="Tahoma" pitchFamily="34" charset="0"/>
            </a:endParaRPr>
          </a:p>
        </p:txBody>
      </p:sp>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ChangeArrowheads="1"/>
          </p:cNvSpPr>
          <p:nvPr/>
        </p:nvSpPr>
        <p:spPr bwMode="auto">
          <a:xfrm>
            <a:off x="174625" y="1285875"/>
            <a:ext cx="9969500" cy="4286250"/>
          </a:xfrm>
          <a:prstGeom prst="roundRect">
            <a:avLst>
              <a:gd name="adj" fmla="val 16667"/>
            </a:avLst>
          </a:prstGeom>
          <a:solidFill>
            <a:srgbClr val="000000"/>
          </a:solidFill>
          <a:ln w="76200">
            <a:solidFill>
              <a:srgbClr val="CC0000"/>
            </a:solidFill>
            <a:round/>
            <a:headEnd/>
            <a:tailEnd/>
          </a:ln>
        </p:spPr>
        <p:txBody>
          <a:bodyPr wrap="none" anchor="ctr"/>
          <a:lstStyle/>
          <a:p>
            <a:endParaRPr lang="el-GR">
              <a:solidFill>
                <a:srgbClr val="FFFFFF"/>
              </a:solidFill>
            </a:endParaRPr>
          </a:p>
        </p:txBody>
      </p:sp>
      <p:pic>
        <p:nvPicPr>
          <p:cNvPr id="39939" name="Picture 9" descr="?code=200B"/>
          <p:cNvPicPr>
            <a:picLocks noChangeAspect="1" noChangeArrowheads="1"/>
          </p:cNvPicPr>
          <p:nvPr/>
        </p:nvPicPr>
        <p:blipFill>
          <a:blip r:embed="rId3"/>
          <a:srcRect/>
          <a:stretch>
            <a:fillRect/>
          </a:stretch>
        </p:blipFill>
        <p:spPr bwMode="auto">
          <a:xfrm>
            <a:off x="4589463" y="3346450"/>
            <a:ext cx="11112" cy="11113"/>
          </a:xfrm>
          <a:prstGeom prst="rect">
            <a:avLst/>
          </a:prstGeom>
          <a:noFill/>
          <a:ln w="9525">
            <a:noFill/>
            <a:miter lim="800000"/>
            <a:headEnd/>
            <a:tailEnd/>
          </a:ln>
        </p:spPr>
      </p:pic>
      <p:pic>
        <p:nvPicPr>
          <p:cNvPr id="39940" name="Picture 10" descr="?code=200B"/>
          <p:cNvPicPr>
            <a:picLocks noChangeAspect="1" noChangeArrowheads="1"/>
          </p:cNvPicPr>
          <p:nvPr/>
        </p:nvPicPr>
        <p:blipFill>
          <a:blip r:embed="rId3"/>
          <a:srcRect/>
          <a:stretch>
            <a:fillRect/>
          </a:stretch>
        </p:blipFill>
        <p:spPr bwMode="auto">
          <a:xfrm>
            <a:off x="5551488" y="3346450"/>
            <a:ext cx="9525" cy="11113"/>
          </a:xfrm>
          <a:prstGeom prst="rect">
            <a:avLst/>
          </a:prstGeom>
          <a:noFill/>
          <a:ln w="9525">
            <a:noFill/>
            <a:miter lim="800000"/>
            <a:headEnd/>
            <a:tailEnd/>
          </a:ln>
        </p:spPr>
      </p:pic>
      <p:pic>
        <p:nvPicPr>
          <p:cNvPr id="39941" name="Picture 11" descr="?code=200B"/>
          <p:cNvPicPr>
            <a:picLocks noChangeAspect="1" noChangeArrowheads="1"/>
          </p:cNvPicPr>
          <p:nvPr/>
        </p:nvPicPr>
        <p:blipFill>
          <a:blip r:embed="rId3"/>
          <a:srcRect/>
          <a:stretch>
            <a:fillRect/>
          </a:stretch>
        </p:blipFill>
        <p:spPr bwMode="auto">
          <a:xfrm>
            <a:off x="6394450" y="3346450"/>
            <a:ext cx="9525" cy="11113"/>
          </a:xfrm>
          <a:prstGeom prst="rect">
            <a:avLst/>
          </a:prstGeom>
          <a:noFill/>
          <a:ln w="9525">
            <a:noFill/>
            <a:miter lim="800000"/>
            <a:headEnd/>
            <a:tailEnd/>
          </a:ln>
        </p:spPr>
      </p:pic>
      <p:pic>
        <p:nvPicPr>
          <p:cNvPr id="39942" name="Picture 12" descr="?code=200B"/>
          <p:cNvPicPr>
            <a:picLocks noChangeAspect="1" noChangeArrowheads="1"/>
          </p:cNvPicPr>
          <p:nvPr/>
        </p:nvPicPr>
        <p:blipFill>
          <a:blip r:embed="rId3"/>
          <a:srcRect/>
          <a:stretch>
            <a:fillRect/>
          </a:stretch>
        </p:blipFill>
        <p:spPr bwMode="auto">
          <a:xfrm>
            <a:off x="7065963" y="3346450"/>
            <a:ext cx="11112" cy="11113"/>
          </a:xfrm>
          <a:prstGeom prst="rect">
            <a:avLst/>
          </a:prstGeom>
          <a:noFill/>
          <a:ln w="9525">
            <a:noFill/>
            <a:miter lim="800000"/>
            <a:headEnd/>
            <a:tailEnd/>
          </a:ln>
        </p:spPr>
      </p:pic>
      <p:sp>
        <p:nvSpPr>
          <p:cNvPr id="39943" name="Text Box 13"/>
          <p:cNvSpPr txBox="1">
            <a:spLocks noChangeArrowheads="1"/>
          </p:cNvSpPr>
          <p:nvPr/>
        </p:nvSpPr>
        <p:spPr bwMode="auto">
          <a:xfrm>
            <a:off x="714375" y="2428875"/>
            <a:ext cx="8929688" cy="1446213"/>
          </a:xfrm>
          <a:prstGeom prst="rect">
            <a:avLst/>
          </a:prstGeom>
          <a:noFill/>
          <a:ln w="9525">
            <a:noFill/>
            <a:miter lim="800000"/>
            <a:headEnd/>
            <a:tailEnd/>
          </a:ln>
        </p:spPr>
        <p:txBody>
          <a:bodyPr>
            <a:spAutoFit/>
          </a:bodyPr>
          <a:lstStyle/>
          <a:p>
            <a:pPr algn="ctr">
              <a:spcBef>
                <a:spcPct val="50000"/>
              </a:spcBef>
            </a:pPr>
            <a:r>
              <a:rPr lang="el-GR" sz="4400" b="1">
                <a:solidFill>
                  <a:srgbClr val="66FFFF"/>
                </a:solidFill>
                <a:latin typeface="Comic Sans MS" pitchFamily="66" charset="0"/>
              </a:rPr>
              <a:t>ΕΡ.3:</a:t>
            </a:r>
            <a:r>
              <a:rPr lang="en-US" sz="4400" b="1">
                <a:solidFill>
                  <a:srgbClr val="66FFFF"/>
                </a:solidFill>
                <a:latin typeface="Comic Sans MS" pitchFamily="66" charset="0"/>
              </a:rPr>
              <a:t> </a:t>
            </a:r>
            <a:r>
              <a:rPr lang="el-GR" sz="4400" b="1">
                <a:solidFill>
                  <a:srgbClr val="66FFFF"/>
                </a:solidFill>
                <a:latin typeface="Comic Sans MS" pitchFamily="66" charset="0"/>
              </a:rPr>
              <a:t>Να χρησιμοποιήσω έτοιμο συνδυασμό ή διαφορετικά δισκία? </a:t>
            </a:r>
            <a:r>
              <a:rPr lang="en-US" sz="4400" b="1">
                <a:solidFill>
                  <a:srgbClr val="66FFFF"/>
                </a:solidFill>
                <a:latin typeface="Comic Sans MS" pitchFamily="66" charset="0"/>
              </a:rPr>
              <a:t> </a:t>
            </a:r>
            <a:endParaRPr lang="el-GR" sz="4400" b="1" i="1">
              <a:solidFill>
                <a:srgbClr val="FFFF0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ChangeArrowheads="1"/>
          </p:cNvSpPr>
          <p:nvPr/>
        </p:nvSpPr>
        <p:spPr bwMode="auto">
          <a:xfrm>
            <a:off x="0" y="333375"/>
            <a:ext cx="10287000" cy="6119813"/>
          </a:xfrm>
          <a:prstGeom prst="roundRect">
            <a:avLst>
              <a:gd name="adj" fmla="val 16667"/>
            </a:avLst>
          </a:prstGeom>
          <a:solidFill>
            <a:srgbClr val="003300"/>
          </a:solidFill>
          <a:ln w="76200">
            <a:solidFill>
              <a:srgbClr val="FF0000"/>
            </a:solidFill>
            <a:round/>
            <a:headEnd/>
            <a:tailEnd/>
          </a:ln>
        </p:spPr>
        <p:txBody>
          <a:bodyPr wrap="none" anchor="ctr"/>
          <a:lstStyle/>
          <a:p>
            <a:endParaRPr lang="el-GR">
              <a:solidFill>
                <a:srgbClr val="000000"/>
              </a:solidFill>
            </a:endParaRPr>
          </a:p>
        </p:txBody>
      </p:sp>
      <p:sp>
        <p:nvSpPr>
          <p:cNvPr id="43011" name="Text Box 3"/>
          <p:cNvSpPr txBox="1">
            <a:spLocks noChangeArrowheads="1"/>
          </p:cNvSpPr>
          <p:nvPr/>
        </p:nvSpPr>
        <p:spPr bwMode="auto">
          <a:xfrm>
            <a:off x="536575" y="476250"/>
            <a:ext cx="9144000" cy="5508625"/>
          </a:xfrm>
          <a:prstGeom prst="rect">
            <a:avLst/>
          </a:prstGeom>
          <a:noFill/>
          <a:ln w="9525">
            <a:noFill/>
            <a:miter lim="800000"/>
            <a:headEnd/>
            <a:tailEnd/>
          </a:ln>
        </p:spPr>
        <p:txBody>
          <a:bodyPr lIns="91328" tIns="45662" rIns="91328" bIns="45662">
            <a:spAutoFit/>
          </a:bodyPr>
          <a:lstStyle/>
          <a:p>
            <a:pPr algn="ctr">
              <a:spcBef>
                <a:spcPct val="50000"/>
              </a:spcBef>
            </a:pPr>
            <a:r>
              <a:rPr lang="el-GR" sz="3200" b="1">
                <a:solidFill>
                  <a:srgbClr val="FFFF00"/>
                </a:solidFill>
                <a:latin typeface="Comic Sans MS" pitchFamily="66" charset="0"/>
              </a:rPr>
              <a:t>ΣΤΑΘΕΡΟΣ ΣΥΝΔΥΑΣΜΟΣ ΑΝΤΙΥΠΕΡΤΑΣΙΚΩΝ ΦΑΡΜΑΚΩΝ</a:t>
            </a:r>
          </a:p>
          <a:p>
            <a:pPr algn="ctr">
              <a:spcBef>
                <a:spcPct val="50000"/>
              </a:spcBef>
            </a:pPr>
            <a:endParaRPr lang="el-GR" sz="3200" b="1">
              <a:solidFill>
                <a:srgbClr val="FFFF00"/>
              </a:solidFill>
              <a:latin typeface="Comic Sans MS" pitchFamily="66" charset="0"/>
            </a:endParaRPr>
          </a:p>
          <a:p>
            <a:pPr algn="ctr">
              <a:spcBef>
                <a:spcPct val="50000"/>
              </a:spcBef>
            </a:pPr>
            <a:r>
              <a:rPr lang="el-GR" sz="3200" b="1">
                <a:solidFill>
                  <a:srgbClr val="FFFF00"/>
                </a:solidFill>
                <a:latin typeface="Comic Sans MS" pitchFamily="66" charset="0"/>
              </a:rPr>
              <a:t>Καλύτερη συμμόρφωση στην αγωγή</a:t>
            </a:r>
          </a:p>
          <a:p>
            <a:pPr algn="ctr">
              <a:spcBef>
                <a:spcPct val="50000"/>
              </a:spcBef>
            </a:pPr>
            <a:endParaRPr lang="el-GR" sz="3200" b="1">
              <a:solidFill>
                <a:srgbClr val="FFFF00"/>
              </a:solidFill>
              <a:latin typeface="Comic Sans MS" pitchFamily="66" charset="0"/>
            </a:endParaRPr>
          </a:p>
          <a:p>
            <a:pPr algn="ctr">
              <a:spcBef>
                <a:spcPct val="50000"/>
              </a:spcBef>
            </a:pPr>
            <a:r>
              <a:rPr lang="el-GR" sz="3200" b="1">
                <a:solidFill>
                  <a:srgbClr val="FFFF00"/>
                </a:solidFill>
                <a:latin typeface="Comic Sans MS" pitchFamily="66" charset="0"/>
              </a:rPr>
              <a:t>Μεγαλύτερη δυνατότητα επίτευξης του στόχου</a:t>
            </a:r>
          </a:p>
          <a:p>
            <a:pPr algn="ctr">
              <a:spcBef>
                <a:spcPct val="50000"/>
              </a:spcBef>
            </a:pPr>
            <a:endParaRPr lang="el-GR" sz="3200" b="1">
              <a:solidFill>
                <a:srgbClr val="FFFF00"/>
              </a:solidFill>
              <a:latin typeface="Comic Sans MS" pitchFamily="66" charset="0"/>
            </a:endParaRPr>
          </a:p>
          <a:p>
            <a:pPr algn="ctr">
              <a:spcBef>
                <a:spcPct val="50000"/>
              </a:spcBef>
            </a:pPr>
            <a:r>
              <a:rPr lang="el-GR" sz="3200" b="1">
                <a:solidFill>
                  <a:srgbClr val="FFFF00"/>
                </a:solidFill>
                <a:latin typeface="Comic Sans MS" pitchFamily="66" charset="0"/>
              </a:rPr>
              <a:t>Λιγότερα συμβάματα</a:t>
            </a:r>
          </a:p>
        </p:txBody>
      </p:sp>
      <p:sp>
        <p:nvSpPr>
          <p:cNvPr id="43012" name="AutoShape 4"/>
          <p:cNvSpPr>
            <a:spLocks noChangeArrowheads="1"/>
          </p:cNvSpPr>
          <p:nvPr/>
        </p:nvSpPr>
        <p:spPr bwMode="auto">
          <a:xfrm>
            <a:off x="4351338" y="1628775"/>
            <a:ext cx="1439862" cy="719138"/>
          </a:xfrm>
          <a:prstGeom prst="downArrow">
            <a:avLst>
              <a:gd name="adj1" fmla="val 50000"/>
              <a:gd name="adj2" fmla="val 25000"/>
            </a:avLst>
          </a:prstGeom>
          <a:solidFill>
            <a:srgbClr val="FF0066"/>
          </a:solidFill>
          <a:ln w="57150">
            <a:solidFill>
              <a:srgbClr val="66FFFF"/>
            </a:solidFill>
            <a:miter lim="800000"/>
            <a:headEnd/>
            <a:tailEnd/>
          </a:ln>
        </p:spPr>
        <p:txBody>
          <a:bodyPr wrap="none" anchor="ctr"/>
          <a:lstStyle/>
          <a:p>
            <a:endParaRPr lang="el-GR">
              <a:solidFill>
                <a:srgbClr val="000000"/>
              </a:solidFill>
            </a:endParaRPr>
          </a:p>
        </p:txBody>
      </p:sp>
      <p:sp>
        <p:nvSpPr>
          <p:cNvPr id="43013" name="AutoShape 5"/>
          <p:cNvSpPr>
            <a:spLocks noChangeArrowheads="1"/>
          </p:cNvSpPr>
          <p:nvPr/>
        </p:nvSpPr>
        <p:spPr bwMode="auto">
          <a:xfrm>
            <a:off x="4422775" y="3141663"/>
            <a:ext cx="1439863" cy="719137"/>
          </a:xfrm>
          <a:prstGeom prst="downArrow">
            <a:avLst>
              <a:gd name="adj1" fmla="val 50000"/>
              <a:gd name="adj2" fmla="val 25000"/>
            </a:avLst>
          </a:prstGeom>
          <a:solidFill>
            <a:srgbClr val="FF0066"/>
          </a:solidFill>
          <a:ln w="57150">
            <a:solidFill>
              <a:srgbClr val="66FFFF"/>
            </a:solidFill>
            <a:miter lim="800000"/>
            <a:headEnd/>
            <a:tailEnd/>
          </a:ln>
        </p:spPr>
        <p:txBody>
          <a:bodyPr wrap="none" anchor="ctr"/>
          <a:lstStyle/>
          <a:p>
            <a:endParaRPr lang="el-GR">
              <a:solidFill>
                <a:srgbClr val="000000"/>
              </a:solidFill>
            </a:endParaRPr>
          </a:p>
        </p:txBody>
      </p:sp>
      <p:sp>
        <p:nvSpPr>
          <p:cNvPr id="43014" name="AutoShape 6"/>
          <p:cNvSpPr>
            <a:spLocks noChangeArrowheads="1"/>
          </p:cNvSpPr>
          <p:nvPr/>
        </p:nvSpPr>
        <p:spPr bwMode="auto">
          <a:xfrm>
            <a:off x="4494213" y="4654550"/>
            <a:ext cx="1439862" cy="719138"/>
          </a:xfrm>
          <a:prstGeom prst="downArrow">
            <a:avLst>
              <a:gd name="adj1" fmla="val 50000"/>
              <a:gd name="adj2" fmla="val 25000"/>
            </a:avLst>
          </a:prstGeom>
          <a:solidFill>
            <a:srgbClr val="FF0066"/>
          </a:solidFill>
          <a:ln w="57150">
            <a:solidFill>
              <a:srgbClr val="66FFFF"/>
            </a:solidFill>
            <a:miter lim="800000"/>
            <a:headEnd/>
            <a:tailEnd/>
          </a:ln>
        </p:spPr>
        <p:txBody>
          <a:bodyPr wrap="none" anchor="ctr"/>
          <a:lstStyle/>
          <a:p>
            <a:endParaRPr lang="el-GR">
              <a:solidFill>
                <a:srgbClr val="000000"/>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1_Προεπιλεγμένη σχεδίαση">
  <a:themeElements>
    <a:clrScheme name="4_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36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36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4_Προεπιλεγμένη σχεδίαση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Προεπιλεγμένη σχεδίαση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Προεπιλεγμένη σχεδίαση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J2225-Registry-Template_02">
  <a:themeElements>
    <a:clrScheme name="">
      <a:dk1>
        <a:srgbClr val="808080"/>
      </a:dk1>
      <a:lt1>
        <a:srgbClr val="FFFFFF"/>
      </a:lt1>
      <a:dk2>
        <a:srgbClr val="0000FF"/>
      </a:dk2>
      <a:lt2>
        <a:srgbClr val="000000"/>
      </a:lt2>
      <a:accent1>
        <a:srgbClr val="00CC99"/>
      </a:accent1>
      <a:accent2>
        <a:srgbClr val="3333CC"/>
      </a:accent2>
      <a:accent3>
        <a:srgbClr val="AAAAFF"/>
      </a:accent3>
      <a:accent4>
        <a:srgbClr val="DADADA"/>
      </a:accent4>
      <a:accent5>
        <a:srgbClr val="AAE2CA"/>
      </a:accent5>
      <a:accent6>
        <a:srgbClr val="2D2DB9"/>
      </a:accent6>
      <a:hlink>
        <a:srgbClr val="CCCCFF"/>
      </a:hlink>
      <a:folHlink>
        <a:srgbClr val="B2B2B2"/>
      </a:folHlink>
    </a:clrScheme>
    <a:fontScheme name="1_J2225-Registry-Template_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J2225-Registry-Template_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J2225-Registry-Template_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J2225-Registry-Template_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J2225-Registry-Template_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J2225-Registry-Template_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J2225-Registry-Template_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J2225-Registry-Template_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GLAI Revision 1">
  <a:themeElements>
    <a:clrScheme name="">
      <a:dk1>
        <a:srgbClr val="8B4505"/>
      </a:dk1>
      <a:lt1>
        <a:srgbClr val="FFFFFF"/>
      </a:lt1>
      <a:dk2>
        <a:srgbClr val="A20078"/>
      </a:dk2>
      <a:lt2>
        <a:srgbClr val="FF0000"/>
      </a:lt2>
      <a:accent1>
        <a:srgbClr val="3587FF"/>
      </a:accent1>
      <a:accent2>
        <a:srgbClr val="FAB270"/>
      </a:accent2>
      <a:accent3>
        <a:srgbClr val="CEAABE"/>
      </a:accent3>
      <a:accent4>
        <a:srgbClr val="DADADA"/>
      </a:accent4>
      <a:accent5>
        <a:srgbClr val="AEC3FF"/>
      </a:accent5>
      <a:accent6>
        <a:srgbClr val="E3A165"/>
      </a:accent6>
      <a:hlink>
        <a:srgbClr val="CC3399"/>
      </a:hlink>
      <a:folHlink>
        <a:srgbClr val="004DBE"/>
      </a:folHlink>
    </a:clrScheme>
    <a:fontScheme name="GLAI Revision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I Revision 1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GLAI Revision 1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GLAI Revision 1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GLAI Revision 1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GLAI Revision 1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GLAI Revision 1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GLAI Revision 1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GLAI Revision 1 8">
        <a:dk1>
          <a:srgbClr val="000000"/>
        </a:dk1>
        <a:lt1>
          <a:srgbClr val="FFFFFF"/>
        </a:lt1>
        <a:dk2>
          <a:srgbClr val="000000"/>
        </a:dk2>
        <a:lt2>
          <a:srgbClr val="777777"/>
        </a:lt2>
        <a:accent1>
          <a:srgbClr val="00E8AB"/>
        </a:accent1>
        <a:accent2>
          <a:srgbClr val="6600FF"/>
        </a:accent2>
        <a:accent3>
          <a:srgbClr val="FFFFFF"/>
        </a:accent3>
        <a:accent4>
          <a:srgbClr val="000000"/>
        </a:accent4>
        <a:accent5>
          <a:srgbClr val="AAF2D2"/>
        </a:accent5>
        <a:accent6>
          <a:srgbClr val="5C00E7"/>
        </a:accent6>
        <a:hlink>
          <a:srgbClr val="99CCFF"/>
        </a:hlink>
        <a:folHlink>
          <a:srgbClr val="C0C0C0"/>
        </a:folHlink>
      </a:clrScheme>
      <a:clrMap bg1="lt1" tx1="dk1" bg2="lt2" tx2="dk2" accent1="accent1" accent2="accent2" accent3="accent3" accent4="accent4" accent5="accent5" accent6="accent6" hlink="hlink" folHlink="folHlink"/>
    </a:extraClrScheme>
    <a:extraClrScheme>
      <a:clrScheme name="GLAI Revision 1 9">
        <a:dk1>
          <a:srgbClr val="790015"/>
        </a:dk1>
        <a:lt1>
          <a:srgbClr val="FAFD00"/>
        </a:lt1>
        <a:dk2>
          <a:srgbClr val="114FFB"/>
        </a:dk2>
        <a:lt2>
          <a:srgbClr val="99CCFF"/>
        </a:lt2>
        <a:accent1>
          <a:srgbClr val="99CCFF"/>
        </a:accent1>
        <a:accent2>
          <a:srgbClr val="FFFF00"/>
        </a:accent2>
        <a:accent3>
          <a:srgbClr val="AAB2FD"/>
        </a:accent3>
        <a:accent4>
          <a:srgbClr val="D6D800"/>
        </a:accent4>
        <a:accent5>
          <a:srgbClr val="CAE2FF"/>
        </a:accent5>
        <a:accent6>
          <a:srgbClr val="E7E700"/>
        </a:accent6>
        <a:hlink>
          <a:srgbClr val="CAC6C7"/>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5_Προεπιλεγμένη σχεδίαση">
  <a:themeElements>
    <a:clrScheme name="Προεπιλεγμένη σχεδίαση 8">
      <a:dk1>
        <a:srgbClr val="FFFF00"/>
      </a:dk1>
      <a:lt1>
        <a:srgbClr val="FFFFFF"/>
      </a:lt1>
      <a:dk2>
        <a:srgbClr val="FF9900"/>
      </a:dk2>
      <a:lt2>
        <a:srgbClr val="66FF33"/>
      </a:lt2>
      <a:accent1>
        <a:srgbClr val="00CC99"/>
      </a:accent1>
      <a:accent2>
        <a:srgbClr val="3333CC"/>
      </a:accent2>
      <a:accent3>
        <a:srgbClr val="FFFFFF"/>
      </a:accent3>
      <a:accent4>
        <a:srgbClr val="DADA00"/>
      </a:accent4>
      <a:accent5>
        <a:srgbClr val="AAE2CA"/>
      </a:accent5>
      <a:accent6>
        <a:srgbClr val="2D2DB9"/>
      </a:accent6>
      <a:hlink>
        <a:srgbClr val="CCCCFF"/>
      </a:hlink>
      <a:folHlink>
        <a:srgbClr val="B2B2B2"/>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l-GR" sz="1800" b="1"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l-GR" sz="1800" b="1" i="0" u="none" strike="noStrike" cap="none" normalizeH="0" baseline="0" smtClean="0">
            <a:ln>
              <a:noFill/>
            </a:ln>
            <a:solidFill>
              <a:schemeClr val="bg1"/>
            </a:solidFill>
            <a:effectLst/>
            <a:latin typeface="Arial" pitchFamily="34" charset="0"/>
          </a:defRPr>
        </a:defPPr>
      </a:lstStyle>
    </a:lnDef>
  </a:objectDefaults>
  <a:extraClrSchemeLst>
    <a:extraClrScheme>
      <a:clrScheme name="Προεπιλεγμένη σχεδίαση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8">
        <a:dk1>
          <a:srgbClr val="FFFF00"/>
        </a:dk1>
        <a:lt1>
          <a:srgbClr val="FFFFFF"/>
        </a:lt1>
        <a:dk2>
          <a:srgbClr val="FF9900"/>
        </a:dk2>
        <a:lt2>
          <a:srgbClr val="66FF33"/>
        </a:lt2>
        <a:accent1>
          <a:srgbClr val="00CC99"/>
        </a:accent1>
        <a:accent2>
          <a:srgbClr val="3333CC"/>
        </a:accent2>
        <a:accent3>
          <a:srgbClr val="FFFFFF"/>
        </a:accent3>
        <a:accent4>
          <a:srgbClr val="DADA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_Προεπιλεγμένη σχεδίαση">
  <a:themeElements>
    <a:clrScheme name="4_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Προεπιλεγμένη σχεδίαση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Προεπιλεγμένη σχεδίαση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Προεπιλεγμένη σχεδίαση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4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4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808080"/>
    </a:dk1>
    <a:lt1>
      <a:srgbClr val="FFFFFF"/>
    </a:lt1>
    <a:dk2>
      <a:srgbClr val="0000FF"/>
    </a:dk2>
    <a:lt2>
      <a:srgbClr val="FFFFFF"/>
    </a:lt2>
    <a:accent1>
      <a:srgbClr val="00CC99"/>
    </a:accent1>
    <a:accent2>
      <a:srgbClr val="3333CC"/>
    </a:accent2>
    <a:accent3>
      <a:srgbClr val="AAAAFF"/>
    </a:accent3>
    <a:accent4>
      <a:srgbClr val="DADADA"/>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3190</TotalTime>
  <Words>1273</Words>
  <Application>Microsoft Office PowerPoint</Application>
  <PresentationFormat>Διαφάνειες 35 χιλ.</PresentationFormat>
  <Paragraphs>171</Paragraphs>
  <Slides>29</Slides>
  <Notes>18</Notes>
  <HiddenSlides>0</HiddenSlides>
  <MMClips>0</MMClips>
  <ScaleCrop>false</ScaleCrop>
  <HeadingPairs>
    <vt:vector size="6" baseType="variant">
      <vt:variant>
        <vt:lpstr>Θέμα</vt:lpstr>
      </vt:variant>
      <vt:variant>
        <vt:i4>9</vt:i4>
      </vt:variant>
      <vt:variant>
        <vt:lpstr>Ενσωματωμένοι διακομιστές OLE</vt:lpstr>
      </vt:variant>
      <vt:variant>
        <vt:i4>1</vt:i4>
      </vt:variant>
      <vt:variant>
        <vt:lpstr>Τίτλοι διαφανειών</vt:lpstr>
      </vt:variant>
      <vt:variant>
        <vt:i4>29</vt:i4>
      </vt:variant>
    </vt:vector>
  </HeadingPairs>
  <TitlesOfParts>
    <vt:vector size="39" baseType="lpstr">
      <vt:lpstr>11_Προεπιλεγμένη σχεδίαση</vt:lpstr>
      <vt:lpstr>1_J2225-Registry-Template_02</vt:lpstr>
      <vt:lpstr>1_GLAI Revision 1</vt:lpstr>
      <vt:lpstr>15_Προεπιλεγμένη σχεδίαση</vt:lpstr>
      <vt:lpstr>13_Προεπιλεγμένη σχεδίαση</vt:lpstr>
      <vt:lpstr>4_Default Design</vt:lpstr>
      <vt:lpstr>5_Default Design</vt:lpstr>
      <vt:lpstr>Office Theme</vt:lpstr>
      <vt:lpstr>3_Θέμα του Office</vt:lpstr>
      <vt:lpstr>Gráfico</vt:lpstr>
      <vt:lpstr>Διαφάνεια 1</vt:lpstr>
      <vt:lpstr>Διαφάνεια 2</vt:lpstr>
      <vt:lpstr>  ΜΟΝΟΘΕΡΑΠΕΙΑ VS ΘΕΡΑΠΕΙΑ ΣΥΝΔΥΑΣΜΟΥ ΦΑΡΜΑΚΩΝ</vt:lpstr>
      <vt:lpstr>Διαφάνεια 4</vt:lpstr>
      <vt:lpstr>Συνδυάζοντας διαφορετικούς παράγοντες,  παρουσιάζονται επιπρόσθετες αυξήσεις στην αποτελεσματικότητα, αλλά όχι και στις ανεπιθύμητες ενέργειες </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Θειαζιδικά διουρητικά</vt:lpstr>
      <vt:lpstr>Θειαζιδικά διουρητικά &amp; κίνδυνος εμφάνισης ΣΔ</vt:lpstr>
      <vt:lpstr>ALLHAT: Incidence of New-Onset Diabetes at 4 Years</vt:lpstr>
      <vt:lpstr>Διαφάνεια 17</vt:lpstr>
      <vt:lpstr>Διαφάνεια 18</vt:lpstr>
      <vt:lpstr>Διαφάνεια 19</vt:lpstr>
      <vt:lpstr>Διαφάνεια 20</vt:lpstr>
      <vt:lpstr>Διαφάνεια 21</vt:lpstr>
      <vt:lpstr>Διαφάνεια 22</vt:lpstr>
      <vt:lpstr>Σημαντική μείωση στο οίδημα επαγόμενου της αμλοδιπίνης με την προσθήκη ολμεσαρτάνης</vt:lpstr>
      <vt:lpstr>Avoiding Cardiovascular Events through COMbination Therapy in Patients  LIving with Systolic Hypertension</vt:lpstr>
      <vt:lpstr>Kaplan Meier for Primary Endpoint</vt:lpstr>
      <vt:lpstr>Διαφάνεια 26</vt:lpstr>
      <vt:lpstr>Διαφάνεια 27</vt:lpstr>
      <vt:lpstr>ΣΥΜΠΕΡΑΣΜΑΤΑ [I]</vt:lpstr>
      <vt:lpstr>ΣΥΜΠΕΡΑΣΜΑΤΑ [II]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Επιπολασμός της Υπέρτασης σε σχέση με την Ηλικία και το Φύλο</dc:title>
  <dc:creator>Vagelis</dc:creator>
  <cp:lastModifiedBy>User</cp:lastModifiedBy>
  <cp:revision>286</cp:revision>
  <dcterms:created xsi:type="dcterms:W3CDTF">2008-09-28T09:08:22Z</dcterms:created>
  <dcterms:modified xsi:type="dcterms:W3CDTF">2014-12-10T12:58:43Z</dcterms:modified>
</cp:coreProperties>
</file>