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90" r:id="rId2"/>
    <p:sldId id="288" r:id="rId3"/>
    <p:sldId id="291" r:id="rId4"/>
    <p:sldId id="292" r:id="rId5"/>
    <p:sldId id="293" r:id="rId6"/>
    <p:sldId id="294" r:id="rId7"/>
    <p:sldId id="295" r:id="rId8"/>
    <p:sldId id="289" r:id="rId9"/>
    <p:sldId id="365" r:id="rId10"/>
    <p:sldId id="369" r:id="rId11"/>
    <p:sldId id="366" r:id="rId12"/>
    <p:sldId id="367" r:id="rId13"/>
    <p:sldId id="370" r:id="rId14"/>
    <p:sldId id="371" r:id="rId15"/>
    <p:sldId id="364" r:id="rId16"/>
    <p:sldId id="363" r:id="rId17"/>
    <p:sldId id="303" r:id="rId18"/>
    <p:sldId id="257" r:id="rId19"/>
    <p:sldId id="373" r:id="rId20"/>
    <p:sldId id="319" r:id="rId21"/>
    <p:sldId id="379" r:id="rId22"/>
    <p:sldId id="331" r:id="rId23"/>
    <p:sldId id="329" r:id="rId24"/>
    <p:sldId id="330" r:id="rId25"/>
    <p:sldId id="332" r:id="rId26"/>
    <p:sldId id="333" r:id="rId27"/>
    <p:sldId id="334" r:id="rId28"/>
    <p:sldId id="380" r:id="rId29"/>
    <p:sldId id="335" r:id="rId30"/>
    <p:sldId id="305" r:id="rId31"/>
    <p:sldId id="306" r:id="rId32"/>
    <p:sldId id="337" r:id="rId33"/>
    <p:sldId id="336" r:id="rId34"/>
    <p:sldId id="339" r:id="rId35"/>
    <p:sldId id="307" r:id="rId36"/>
    <p:sldId id="340" r:id="rId37"/>
    <p:sldId id="338" r:id="rId38"/>
    <p:sldId id="308" r:id="rId39"/>
    <p:sldId id="344" r:id="rId40"/>
    <p:sldId id="343" r:id="rId41"/>
    <p:sldId id="345" r:id="rId42"/>
    <p:sldId id="342" r:id="rId43"/>
    <p:sldId id="315" r:id="rId44"/>
    <p:sldId id="266" r:id="rId45"/>
    <p:sldId id="352" r:id="rId46"/>
    <p:sldId id="353" r:id="rId47"/>
    <p:sldId id="316" r:id="rId48"/>
    <p:sldId id="317" r:id="rId49"/>
    <p:sldId id="377" r:id="rId50"/>
    <p:sldId id="318" r:id="rId51"/>
    <p:sldId id="349" r:id="rId52"/>
    <p:sldId id="348" r:id="rId53"/>
    <p:sldId id="350" r:id="rId54"/>
    <p:sldId id="273" r:id="rId55"/>
    <p:sldId id="274" r:id="rId56"/>
    <p:sldId id="313" r:id="rId57"/>
    <p:sldId id="314" r:id="rId58"/>
    <p:sldId id="320" r:id="rId59"/>
    <p:sldId id="378" r:id="rId60"/>
    <p:sldId id="382" r:id="rId61"/>
    <p:sldId id="381" r:id="rId62"/>
    <p:sldId id="383" r:id="rId63"/>
    <p:sldId id="321" r:id="rId64"/>
    <p:sldId id="362" r:id="rId65"/>
    <p:sldId id="361" r:id="rId66"/>
    <p:sldId id="326" r:id="rId67"/>
    <p:sldId id="327" r:id="rId68"/>
    <p:sldId id="328" r:id="rId69"/>
    <p:sldId id="351" r:id="rId70"/>
    <p:sldId id="341" r:id="rId71"/>
    <p:sldId id="354" r:id="rId72"/>
    <p:sldId id="297" r:id="rId73"/>
    <p:sldId id="298" r:id="rId74"/>
    <p:sldId id="299" r:id="rId75"/>
    <p:sldId id="300" r:id="rId76"/>
    <p:sldId id="301" r:id="rId77"/>
    <p:sldId id="302" r:id="rId78"/>
    <p:sldId id="355" r:id="rId7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D137-3297-4437-8B73-BFCC6B085919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61E6D-CD00-4FC0-9987-5AFACB1B664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617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99FD0-0D8B-4049-932E-521CC3AA7952}" type="slidenum">
              <a:rPr lang="el-GR" smtClean="0"/>
              <a:pPr/>
              <a:t>47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648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F8EA6-D3AD-4EE9-AAB7-0306D0240F5E}" type="slidenum">
              <a:rPr lang="el-GR" smtClean="0">
                <a:solidFill>
                  <a:srgbClr val="000000"/>
                </a:solidFill>
              </a:rPr>
              <a:pPr/>
              <a:t>48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F66-7498-4BD7-A763-C78627AA8100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077-F1E7-4FCA-BB67-D53A537B9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F66-7498-4BD7-A763-C78627AA8100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077-F1E7-4FCA-BB67-D53A537B9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F66-7498-4BD7-A763-C78627AA8100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077-F1E7-4FCA-BB67-D53A537B9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F66-7498-4BD7-A763-C78627AA8100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077-F1E7-4FCA-BB67-D53A537B9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F66-7498-4BD7-A763-C78627AA8100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077-F1E7-4FCA-BB67-D53A537B9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F66-7498-4BD7-A763-C78627AA8100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077-F1E7-4FCA-BB67-D53A537B9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F66-7498-4BD7-A763-C78627AA8100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077-F1E7-4FCA-BB67-D53A537B9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F66-7498-4BD7-A763-C78627AA8100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077-F1E7-4FCA-BB67-D53A537B9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F66-7498-4BD7-A763-C78627AA8100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077-F1E7-4FCA-BB67-D53A537B9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F66-7498-4BD7-A763-C78627AA8100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077-F1E7-4FCA-BB67-D53A537B9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F66-7498-4BD7-A763-C78627AA8100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077-F1E7-4FCA-BB67-D53A537B9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5DF66-7498-4BD7-A763-C78627AA8100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4F077-F1E7-4FCA-BB67-D53A537B9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ncbi.nlm.nih.gov/pmc/articles/PMC3955493/figure/fig7560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472" y="1643050"/>
            <a:ext cx="7772400" cy="1470025"/>
          </a:xfrm>
        </p:spPr>
        <p:txBody>
          <a:bodyPr/>
          <a:lstStyle/>
          <a:p>
            <a:r>
              <a:rPr lang="el-GR" dirty="0" err="1" smtClean="0"/>
              <a:t>Ενδοκοιλιακές</a:t>
            </a:r>
            <a:r>
              <a:rPr lang="el-GR" dirty="0" smtClean="0"/>
              <a:t> λοιμώξεις σε διαβητικούς ασθενείς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57224" y="3886200"/>
            <a:ext cx="6915176" cy="1752600"/>
          </a:xfrm>
        </p:spPr>
        <p:txBody>
          <a:bodyPr>
            <a:normAutofit fontScale="92500"/>
          </a:bodyPr>
          <a:lstStyle/>
          <a:p>
            <a:r>
              <a:rPr lang="el-GR" b="1" dirty="0" err="1" smtClean="0">
                <a:solidFill>
                  <a:srgbClr val="FF0000"/>
                </a:solidFill>
              </a:rPr>
              <a:t>Λιάμης</a:t>
            </a:r>
            <a:r>
              <a:rPr lang="el-GR" b="1" dirty="0" smtClean="0">
                <a:solidFill>
                  <a:srgbClr val="FF0000"/>
                </a:solidFill>
              </a:rPr>
              <a:t> Γεώργιος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Επίκουρος Καθηγητής Παθολογίας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Ιατρική Σχολή Πανεπιστημίου Ιωαννίνων 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xQTEhUTExQVFhUXGBwYGBcYGBwYFxoYGBgYFhoYGBcYHCgiGBolGxcaITEhJSksLi4uFx8zODMsNygtLisBCgoKDg0OGxAQGywlHCQsLCwsLCwsLCwsLCwsLCwsLCwsLCwvLCwsLCwsLCwsLCwsLCwsLCwsLCwsLCwsLCwsLP/AABEIAPIA0QMBIgACEQEDEQH/xAAbAAABBQEBAAAAAAAAAAAAAAAAAgMEBQYHAf/EAEUQAAEDAgMEBgcFBQcEAwAAAAEAAhEDIQQxQRJRYXEFIoGRofAGBxMyscHRFCMzUuEkQmLC8UNTc5KTstI0coKiFRYX/8QAGgEAAwEBAQEAAAAAAAAAAAAAAAIDBAEFBv/EACgRAAICAQMDBAIDAQAAAAAAAAABAhEDEiExBDJBEyJRgRTwM2FxBf/aAAwDAQACEQMRAD8A7ihCEAC5j606c4il/hfzldOXMvWofv6QGZp/zFdXIGPpDagaDJWTMMY46nQJWBwgY2Tn5sOKcrYqDsC5/KMh/wBx+Spp+Tup+DxmHESLD8xzPJScLhS+wFvjx4JdKm50bWfwVq4toMJcRxnPuFzyTUkLbYmqxlGnLnNaBqc+TQqWt0iXiGEsZJy952WvFRKmNFeo5xbLWfvO91vANGpTdXpGBEAHMSMuQUpyLQiW+HosDZLtmciSJ5BuZ5lN1C2o9rWyY/iEaiTYrOVcftHrO71PZUaQ0A5ATHf8/BRczRGBNbsXnaHYD3XCXssOT2zxBaf8xskNqMsZI4k5cgE2cSP3YPZHxUZSReGKT4slGpUaQ1wid4z5HVPvc7UnkoNPHOEAWb+Ujaaew68VLFdjzH4ZIyILmdhHWb2zzXNSfDH9OS5QOdEXBI01HNPe2Bh7RwI8VCcwNbfscDLf8wseS8wr8xOd4ncl1MbQqssHQSC3I9Yb9rUfNN06Ygk53tpbMc160ge6dJ4lwGXD6L2nVLiM+V88phBythRwYLYEnXtzMbxql4ajmCY+uicFJ8wRAmZy4pVQ7OcT53p06ITVlj6Lt2cQwbw4nuNuxbhYH0Xf+2NsT1SS7933Tqc9PFb5aIu0YcipghCEwgIQhAAhCj12iZ18P0QAurUIOVt6wHp5Q28VTd+62n2yHE9gW4kxnnkNf6LA+sWk91elTac6d9LbRFzuXY8gZmvi3VKns6Wf59Bvj6qdhKQpn2dMbVXWbi+pPyUBxNP7mjd8jacLwdw3u+Eq6o0m4YNYD946XOdmQQbknwlVXycYt80s4dUOZN9njlmqHHVHPfAMnfyzMbhuVr0pjGi8XAuNZib8VTVHezbMdd+/90c96nNlIIYYS0BoyB/zHKSNTK8Y0RcmfAj5BKoNAO04mRftFwBxySmN2otA8e1ZZ5DfgwOWyIzMMHky0ED5z9PBSaWDay4Aac5j5lWGGwRNhuvNsyPBT6OAADS8iM3NmDlOgtbuULlI9GOPHj/tlO+jJ13QprcGYsIG82Ge8wFfPDWsnYLbDcRmQTe8/TLchzottttYkGcxvjK+QjJN6aXLOfkN8Ip3YSBfz8skipSsLcdxgH9VeU8UCLuaXCwkHOLmxucrJNdm3dokMlpLABNyASBcc7rvprwznrPiSKQvIPVJg/8Aj2GTsmOMiyYBG0ARG4iw/wApsTwsrR2F1gXOX9e26jVKWYhK7Q1RkKo42i03cHEZAtg9s9XxVjT6byDad/8AEpjPdsuKoXU4MwDxI4/ROU9It/TcurI0Ql00bNMa9SoydprJ1EOdlJEjLsRSwIzLi7KZy17s1AwFeATpac4lWWGrab/jG7sPcmTT5ITg1wW/RMCq0AQINt1itLTq2vnwE5GNFluhT96J3GN4tB7IiOa0jKZtEgcCVpjwedlVSHmVQTAlOJujEWTiYmCEIQAFNBjfeidd6dUWo3Z7fgdP1QA4Gj3ieIWG9YGK+8aGGJp9Z5jqsDjlxJyWyBMXynslZD0zpbVemX/hsp7UHU7Rid4C7HkDOYNrcNRNd/vH3GHNo/5HMqBhnHZNZ/8AaGY/hzA5z8kxiKxxLy5x2abOseDAD8k9T6QFVjXtbssMbLdAJzO63cqeLDzQ+DLmyJtLt0zcnhJ8FW9I1B7RxJ2gDA4/QSp//wAhDHvBAmWtMbhFuMkmeCrcJQLjJWXNNJG7pMDyO/B7RpbRv3aBWeFod3kDklYPDki9h8dI/VWeG2W03N2QXb894tuzz7lmS1O2erNqCqI6KophwAB2gATuILg5wtexUHEYowCDlutB/VMYqvEnThprfgoH2eq++w4NPu2N+In3uxclJvZDY4RSuQ7Xxlg2bJD6+Rgnlw/VTujugnOdBDhA/LnyKnnok0zDoIy3wBPgD8EuiT3Yzz406TKH27pnZJ18eKfo14M+6RnoPJv4qc4QSTxjLMxp5yTeLogiLdWwsJ3nnfSdEaaG1p8ol4PEDJxIOhF7E2tOUF3ennYeJDovqN0nUWm2SoAdg6QNMwO8+C0HRFbaGwYIMQOMjKAmhK/ayOWOlaolfiaOkZRbs3qDXYdL9xVxjOqS0xItoRM757e1Qqp3ee9LJbjRdo86NeJm8RJi4H6K9DSOMxfI6rLOlrtoRE6fRaPo3Ft2RJJ468E0KI54vkvOg6e1VBm4nxaVpALjgfp9VmuhKkVbH3ge0hpv4rSAzFsvMWGWXctmPg8fqFUiRh2wL+dE6m2OJ0jt/ROJyAIQhAAm/ZCZunCmhiG+QgBsum1g3X+u9c+9Z2Ih1Om2bs1EWkgDzuXQXPJds2A8lYH09wk4im/NtOltOIy98gBdSt0F0ZGsxtNmxPXcNp/AZNZ8SVHpj2eHaLgtbHMwBYae8UrEND3CbOAmpO8bt4FrJPSD+q1us/r9E0pUmx8cNUkvkbpdfZ0DRAGnE81Z0sPESBNr6d6iYVmndxy+qt+jhJ1JnSJORMWiOJ3cF5zepn0MYrHCkPPaKQBMxkHCLySSLzHx6p4FQKvSOU2PCbzPhopGOrydl1ovOpIvOl+t5yVHiyZgHPXt17Us5b0h8ULVyJeDqmo4gDdF7CDMnfktb0dA67jtRvMOdwHAFUHR1BrY8ePm/wBFaUqJf7uediJsCbX1APcng2uCedJ8ly/FGQWt2SJIvGncRmqvpbpDbLSNwBiPG3Mbl5VxBZa8FsEgkkGbjhe8HeN6qajgLXv3xnC7OfgngwK9Q/SqCDlI1SKjoBBBif3s+7t8VEbVDRxS9u3HzZQbNemhdQAtFrgQAABa5niZR0fW2RBj424pdOq2DLlFbUHtANO9F+RflMt8T1mtgERYaN7oytKiPEnM30zvxT1Ku7ZDZOzctB7eyLmUmmDIjL9cx2iJTPcSK0qiuxjJBAHZyTvRlQkReRpzt3J6vTz0k+Mn5J7orCib2jcuVudlKkaLoBx9swOvZ0GB+U52WuqDTXLMm/BY/wBHgftDbkgNME5wQtiW356k/NbcPaeJ1lept8EhtUG2qWmqPZ2fNOqpkBCEIAFHrFs8d4t3zZSE26m0SYG9AEZoOcGJGfPh5usT6w3xUbBGyGbRyudpwDeIkkxyW4F+sd9t24QNwXPfWRVIr0rW2Nq+p23QTwXU6CrMZh9olznG7o7yU1O1UcDpbuUtoaecyTpyUDCmXEnOe/zCnndQNvRRvLZcYUZfwmeR0dbcYKt8NhGMpuc/akNictAA0hpz3z271W9Gu60EG4zjfmRxiUrpjFGSyZAE2kicutH70dmSxqkrPYknKWkra2IM3gaW7kvAU9t+07IWGk3gDhnKgOEu0Ex/X5q8pNDWtzAN22teC6Cfeg9U8lNLyaZNLZFzRwYsCYAAMDMkmwhOYilsAAiDE7JA0E6Ek5gzNilYLpEtJkdUAEWysSIOlrb1E6Qxj3kF1iLzN4JMa8fgrukrRgSm5U+CNiazrXsZjfoJPncoVV2/yEp7c87i3wTVWpv5dyg3ZtjFJCWXklePqj6XsvHERZR6jLidRl4JWNzsOsfOX6d6dog7Qynn4J2nRm4HdlknG0r2ExnZMlsSlLeiYySLfEJ7CMOsbrcJ1Pak4cDQDjKkgDQWFk8URyS8EOqyZ3DtU/o3CkiRJAz/AEXjMNJJI+ferGgwhkzPAa80yjuRyT9tIl9BAfaGgEizvhyWoaTOfAZfRZToMzXb/wCU84Nxx+q1D43z5t4k+K04uDy+p7/okU3jkeOaeUVpLYzI77fIqUqmYEIQgAXhC9QgBL2yIXOPWWC2pTeY/Dj/ANit+90l17AdkrmfrVq/fUWx+547RCLo7FWzK4Spsh7gB1muA/8AIbJIG+5UfACb6SlsqANc0/pqT8l70bSkDQZKGd+1Hp9BH3yNB0OL6G1pG6OEqFjXdecovwk8+xWHRoGfw3Rr51Vf0k6XHhbIzY9+ZJkrNPtPUxU8jKwUtp3139i0FGgH1AyXQ25FswNItfxCrOjsOXmACTNuMzCuuja3smPgflHWGTi1xyzF2hvZvSx3HzOuOSy9gAzaIItBE5mIEnNtjGXaqd7oEET8ua9bjC4BpJJE3J3kWv5uoeJxWgXZyvglig1Z5UdHEb0xVKVS2YLnO2Rui54xoFEDwTAy4rlDqSvYlU6S9Yy9x2pdCqL34CBnlN9E97ZrbBK1Y6mlZNY2NbHPNeD3omxgGxvHBV46SkhlyZ0VvgmbtBN+W9MvglJeWSBSg8I82CeZskWzOnIpunkb3y/VOMcCWgKhmk7H6bCZIiPIz7E49+y2Mt69dYEDVNudOd0zZJK2TvR8fftn+K3MOzO+y1T6UGe3mT+qzXo+Pv2nUA/ArWVGyI85q+HtPP6rvGqIO1wjstA+qkLxoheqpmBCEIAEl7oEpSj4jMaC5KAEupmSd+Ylcz9Z7D9po5/hfzldOpukSCGt0/Vc39ZQnE0pP9luge+UsuCmPuMNXbG1qIPfYfNTOjbNiDKhdJO2Tzt2+QpvRziIJCz5nsj1eiVORo6NKG5SCQJyJmbgcRPduuqbF0XTsuzBiBnEkTxy+Cv8JLmTMOHONm4Jz94kHh1exVNZwDs7G9875ggCBkPOUsiTRqxSakwwWFGzYSZNstN4MgkBw3J12EDb6c9LwY3kHPmpfRzGkATs3Li4nPKAbwRAvF9CvMeTFxEdWBbIWsdwtdcW0Rtb10iixFctdHMdiqn1ZmFJ6ZrjtNhe6iYWgTfTeiK2tjTlT0oeknM3TzKBzUzAdGyRtZaq3bhw05R2Wt58V3+ybklsQ8JhHGwE7vgpf2RxaQWW5QZ581dYKvTAbNiO8cL6JnpLpRuw4BsuMbDpiDN3EDPkVRKKW7MrlOUqSM30fgoqbREx50Who9UQO0qt6OMEh3OeamMrSSDqe4SFOPyap8USXPHugRl5KSXQfgUgt1/MT4LzFPyC7ZFonNrSJS258lCwhkRxVg3KEcs49iz9HQPatjj8CtYst6Ptio3t+C1K1Yu08vqn7wQhCoZwQhCABN16ci2acQgCCAW6d/yXP/WQ4e3pSTJpa5GHOsuiVKhMi0eRdc29Yz5rU2kAg07z/wBxSy4KYu4w3SVwJ/N8irLo67YKp8XTgtuSAYvy0O4K0wWiy5uD2eijyabC1S0E3PGLTnnpe8ZXKpcc/rk6D9Yjfpl4K06Pqt2SDcgGBIF+M5xu4qo6YaSZi2RtF7XO7MKUt4o0wWmbJHR2NkkC1jM9X3Wkm57RAkmOxOY2uHE5m5ucr7lUdHjaJaJvYXiXTAi4EX13KfWNs/00g8vqlb2HUUpFPiwHOaNRNlddG4RsgPIa3ZME5SB5uqlrfvJ3W/VXAwz3iW5c9eA1VFxRHJe7RNova2YIMWByBuYOVrQUsggTtOIyvwtbhCkYHDMazZc0OeQZnIHIbMbhdKx77bhoOC44vyJGSKys4k3yRTZofIT9I6nvThZquFU6VIZptgJxoz5+EpMnXLcvWEmBxy7V2xJKiVRdMOyACadclKp07Z9ifDNyZRISmKwtPrZ6BWOyoOGEPHJWFk1UI5WWfQf4ze34LULLdBfjN5H4LUrRj4PP6nvBCEKhnBCEIAFGxTJc3cpKZdRk9s8baIAZq4YCIvzXOfWcfvqMD+y/ncuoubOa5h61TGIpf4X85Sy4KYu4wWKENjiPmp+B0UHparYRvE/D69ymYC4A1y7VlyLY9npJe5ovcLEEn4x8FEx1PaDrGZkbhGY7nDknsN4R5jvXuLpQ11rnKTw7pO7Oyl4Nj2ZSUqsDTuzvJnU5BSKmIF0w4ET5zCUQC2Uo+yI9Adad6v8ACVIHLRZwPMqzo17Kj2JVexefb3Wyiw3d3YmKmJBmTKrajySEh4MJdTYnpJFmawmBAXv2hohVTmlN348EKwdFxUxIJGfIKdhiCQez4QqLBxIJ17/irSmACBpae9d4Jv3cFiKQvwKdaMwEwx4kC97qYymQJsqozTTPKbLtUpwUdjusFIJXWLGyz6B/GbyPwK1KyvQP4zeR+BWqVsfBi6nvBCEKhnBCEIAEIQgAXLfWx/1FL/C/nK6kuW+td37TSnWl/O5LLgpi7zElu1nlM/8ArHzKVgqnVjeR4efBJaery+BuonR9SZNxMkd/gs8laPW6eSU0ajA1p1i6XjCd+fzjgq7BVr9bzwPnerOCW6aX3ReSO7xUUjdOVStFPiT13NAyte02zPemmM0nlr/RTKlITO+/EcxqoOIEG3nvSj+BFdm7yE5Scn8NTsJSnYfZ0TWK9gpkyPOin+zkJnC4UmDGqs20CBCKEc0MU8ICL9ihY+Wty/orVjoEKo9IyRTdaDGf6rqRCUkkVmBxxqPDRYz4DO61eHpy5o3/AFWQ9Eei5eal4Ecto6+JW6wjdl+enz0T5EtVEsEm4NvljtGnd05zpoBopTqggXH65JrCvBJGep7ymKrot3HVdWwsk2x5h6486Kawqso+9KnUnWlcsK2LfoL8ZvI/ArVLJdAfjt5H4Fa1aMfB5/U94IQhUM4IQhAAhCEAC5V62HftdJu+jI7KhB+IXVCuU+t//qKLvy0yezacCO6/YEsuCmHvMNiHQOdio1KpDs7eQn8VBbzCrm1PdKnVo3RlpkaLCi+fIefN1cMeQJEjfnlOc8ZzWdwleyu6NVoi4PI2mM769iy8M9Nu0gq0zaCOJtprbO57lXOomVaPfc2587KORKRlYtCKAUxotGajBkRn54qdQAiV0WUj3A4/2RIc0PaYkEXEatOi0Yax7NptwR2i2oWaqNlKwuMcy4y3fNUhOtmZ8uLV7o8k57YNu9VHTFMOBaTYq1fjNoR4qm6TOqZtEtLrcc6NpNptDASB5+quMPnnNvqqLDulWtM7LdQVK7ZeqjSJuFztuSKlaTChsxezl3hOBxJlNZJxJNN5E71Lp1Itc/BV238bp323cuo5Rp/R9/3zeTvgVpziNw7zCxPo48e3bGRabA/wnetkwDee6/PKVqxdp5nVKpj7aoJi/dbsTiaptuIyi8ZSnVQzAhCEAC8JXqTUYCIKAGTV63vCOxcw9ah/aaQBB+6m3/e5dP8AsjePeuY+tLDAYmiR/dfzuSz4K4e85+er1CbR1OQzbzGnDko1Wls06bvzbQ7WOv4Ob3q0xGGDhB5jhxVXjHfd02atfUPY4Uh8WnvSRNM000S+jnAiCfnfv3q4oiNbbuXIcVmej3AOgrSYQNKz5I0z0OnytxJrrjz4ExPcvGkBSKVIRFzrmB4lLdhBuNxrbyLbvoptWXUq2Ijot5+Sk0niImN3kqNUphFIBLsM02iXVdOSbdAEb/BJLQmqkLrYtMQypB2SbaJVakHN2gRnEapqvTaU9g8HtRAk+dUya8iyi6sbpyMlKbVtcpNTCbJuhlIE5GUje52m0DnN0t2qcKw01F1DGCGs3UujQAXULJKgDhb+iWHrw0wSlU6TZ1711M44MtvRr/qG3Bs7/aVtWPIsDbiVj/RamDiWDSHa/wAJW6+yN4962Ye08nrFWT6GsPTkHz2KWwWXlKkG5JaqZAQhCABeOHYvUIAiUnOJILsuAXNfWwSMRSvcUp7NsrpNF8Pdz+a5r62OtiaJbpSOn8RSz4K4e8yb2yqHGMO1yV3QqyOXwVZjW9Y9qlE2TVqyrqmCCFeYLEWB0/oqbENsmsDiSHBhOZgTkJPFNONo5iy6JG4w2ImJIHLip1N5g5/I75WcwWKi1vPyVuyuCIWV7HpRqStDOLc6bHNKpg70jEZLz2wG9IkVbH9rMaqJUqEG5spDX2EqNi8rLtC6j0VlOoYnZAgqnDtykUjPwRQOnsW2Jxe3Ak803REwZIIKYpMhLwZgElL/AKdaS2RMxVbKNE4yobdb4KDUfMynaD4/oizmhIlNnazkQl1HkCxhIoVAZPFeYr3SugXnoaScSw7WYdu/KV0ClWO1suz3rnXoM8faWSRk7/aV0Rjdp+1ppxWzB2nj9f8Ay/RJQhCsYgQhCABCF46dPFAEbDe+/wA6rmfrbqbOKouBypXHDbcumsoOBJ2hfguV+t8u+1UJI/CN4yO25LLgpidSMlWZPWb4fD5qJir87p/Cu2bb8ue7kdD2Lx9LPtUkbmynbcHgSPmPAhVmMZCt2UyHPFrwR3QfgFExtCyoiElsTeh8RtME+TkrvBVIMWt9fHtWQ6JqFri3ff5LS4R/aVHJE29NkuNFhiHWHNK5phzpFzlw/VetceCjRtvYfbYJqojiexID5QIiITFu5WnR9Lq8lCqU+tKssHlG9dONjzGanJN03WTzsoUZtMg5qbKrdjpFiU9h8kxsk8k5TaRkRCEhnyP02bzbNe1cimgDqUuOITJCSZe+hTdrEMH8Lv8AaV0PC1IOwcxkudegriMYxvB3+0rpNehtXyO9a8PaeN138n0PISKYOsJaqYwQhCABCEIA8K5N64T+1Uf8L+crrSpumvRfC4p7X16Ze5o2Qdt7YEzEMcAbrjWw8JKMrZwSi0EbJyOXDhyUim2SA4wRadCMgfquyf8A5/0f/cH/AFav/NIxnoVgGMLvYOMae1q8vzpNLL+tE4jXpw4E2g7J7f1ASMVRtOfBdgxHox0eXdbDf3d/b1R7zwyfe096dQh3ovgC7ZGGk7Tmj9oqgGNmIIcQZ2hy1uu6Wc9aJwDFtLHBw0Mq8wOJkAjVdZxHoZ0Y5occIYcGuE4iu0w4ltxt2ylSOivQXotxe1uGLdlzgAcRWM7LnNkS/Lqza1+aHGwhmUHZzCkVIBXRqHo7gIBGEcJa1wPtqpEO9nmdq2yagmdL3vFqz0PwBb+FOh2atVwBzzDtxzPBSeJmxdfD4ZydxslYana66UfRrACoWGhADwyTXqfkNSY2stOZSP8A4TBaYY2a4x7epPV0EGHEgWiy56LD87H8P9+zm1RqeweUro1T0dwO01pw/vFok16ggOa5wJE7m5cUxS6JwOwHfZnZbRHtqhMTSmATJMVe3ZtmCu+kzn5uP4ZjKFc3AtOdvBIK3rei8CI/Z3X2/wC0qZteWCetaQ1zjuDTmvavROCbtfcSGtDrVql5cWmATJgAnedAUjwSY8evxLw/37MC3JOh1lvq/QeCaXRRkAD+1qCdokWE3DSLnSHbky3orByG/ZnXIAPtakfjGiTM5WDgdQ4ZIWCR1/8AQx/D/fsxDaiXIXS//p2D/uj/AKlT/kg+h2D/ALo/6lT/AJLvoyOPr8fw/wB+zF+gwP22mf4X/wC0rqaqOj/RzD0XipTYWuEwdt5zsbFxCt1fHFxVMwdTmWWepfAIQhOZwQhCABCEIAEIQgAXhQhAHi9QhAHiIQhAAvQhCAPChCEAAQhCAPV4hCABCEIAUEIQgAQhCABCEIAEIQ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6388" name="Picture 4" descr="https://encrypted-tbn1.gstatic.com/images?q=tbn:ANd9GcRD1AXy7TYaNvO_tl7IkaKrHB8szGBvE430X-4MeoJvVruxoBl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42" y="404663"/>
            <a:ext cx="3292309" cy="4356000"/>
          </a:xfrm>
          <a:prstGeom prst="rect">
            <a:avLst/>
          </a:prstGeom>
          <a:noFill/>
        </p:spPr>
      </p:pic>
      <p:pic>
        <p:nvPicPr>
          <p:cNvPr id="16390" name="Picture 6" descr="https://encrypted-tbn2.gstatic.com/images?q=tbn:ANd9GcSXmKiUnwvtQXlP84z3vTAK_2vK0FXkHL1fZTcQ5WTjl5H9et_x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857232"/>
            <a:ext cx="3903114" cy="2052000"/>
          </a:xfrm>
          <a:prstGeom prst="rect">
            <a:avLst/>
          </a:prstGeom>
          <a:noFill/>
        </p:spPr>
      </p:pic>
      <p:pic>
        <p:nvPicPr>
          <p:cNvPr id="16392" name="Picture 8" descr="https://encrypted-tbn3.gstatic.com/images?q=tbn:ANd9GcS8JNXl20zT77-vr7GSv1xks1lQuE8cMBrDQbil8lK9Td9vpxu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0" y="3286124"/>
            <a:ext cx="2573639" cy="3456000"/>
          </a:xfrm>
          <a:prstGeom prst="rect">
            <a:avLst/>
          </a:prstGeom>
          <a:noFill/>
        </p:spPr>
      </p:pic>
      <p:sp>
        <p:nvSpPr>
          <p:cNvPr id="16394" name="AutoShape 10" descr="data:image/jpeg;base64,/9j/4AAQSkZJRgABAQAAAQABAAD/2wCEAAkGBhQSERQSEhQUFRQUGBQUFRUUFBQUFxQVFBQVFBQUFBcXHCYeFxkjGRQUHy8gIycpLCwsFR4xNTAqNSYsLCkBCQoKDgwOGg8PGiwkHyQsLCwsLSwsLCksLCksLCwsLCwsLCwsLCwsLCwsKSwsLCwpLCwsLCksKSksLCwsLCwsLP/AABEIAMIBAwMBIgACEQEDEQH/xAAcAAABBQEBAQAAAAAAAAAAAAABAAIDBAUGBwj/xAA9EAABAwIEAwYEBAQFBQEAAAABAAIRAwQFEiExQVFhBhMicYGRobHB0Qcy4fBCUnLxFBUjM2JTgpKywjT/xAAaAQACAwEBAAAAAAAAAAAAAAABAgADBAUG/8QAKREAAgICAgIBAwQDAQAAAAAAAAECEQMhEjEEQRMiUWEFMkKBcZHw0f/aAAwDAQACEQMRAD8A5hEJqcunR4oUogoNTpRoAnGBJ/ueAQYzidz+4HRNGrujdPXifonpUr2WT+lcF/Y5JJIpykUoFCUVAiSKBCdSEmDtufIan4IPWwpW6Qy6/hby1Pm79IRboHeX/wBBRufJLjx191F305h099QqnqOzTHctdL/wNS4jQan6KF9xzPxVe4uw0nidPVZl1ihndug0EFCU0i7F47l0jWqXgmPuni62/suc/wA30gj1Vr/OGHcnTok+Uvl4kl6H4vjBByt348FlC7c8+ID1UFxUzvLuaa1429iqnJyZ1MWGOOKSWyerzGkbiVr9nGF9zbt51WSOYzAn5Lnnzx2XefhHhJr3jX8KIzHzILW/U+iC26HmklZ79SZLI5j+y53t7ZZ7XN/EzUfX4LqW0zAHxWViha4Bh2OnptJWlGKceUWjxppUoCnxOwNKq9h4E+o3BULVejzs1ToD02mE56LQpQvoIQcnJqgBIEIgJFqlEG5SknT1SQtBKwCcmynAolgmozHpJ9tU2UHnQ+RQk9D419SDQGikTGjRGUyEe3YUkJSzKAGoygUUAhlEmGk/zeEeQ1P0Hqoy5WqNkazgynLnRo0CSeJOnVVzklSZowYpSb4oyru4ytWReYxG2pW9ivYfEnaNtKpG0jKZ9JkeqWGfhbenWrbVB00+6z5Mh1vG8RJXM45ueq4+Fzj0+pVtvZys7UtA+JXp9h2CuGj/APO8AdB8lbr9nalMDPTc2ebTCxSyy+x14YoHkrsCqDc9NkquDvA2XpVTDBxCp1sJBVXzyLHhR5pUw8jbRQ1bY+a768wfkFiXWFcvY6K6GVPsqljkujl3DgvSvwrxAW7KlRxa3MdC4jUD9lefX1qWmVs9m+0woGH0mO4S5oOUdBt6rRF07KZq0e8W/a3vAGs8RPHYJxrlsl4mePLlC4TB8apPcxzTlJOoaSJnhpyWrj3a1rKTmAwdg466+R3WhStGV0lZQ7YuBrhw4taDpGoWISjRxgx4jnB3DxurNPu6rRlhruSTJ5UcDSn79+jBi/TZ+dznhatfxem/8FSEZUlW1c3ceqjnRaoTjNXF2crNhyYZcckWn+dCJQhEIFMVCKIKQCSAASkhKSISuEggESUqLgFL7EIFHgg9oeLppj2oyomO/fJFFO0LKNOh6BTCiTG+n75blRtLsKg30EpoEnilm5D1P2H1THNneT8vYaJbb6Q6jFfuf+htfwkkuaOmZpPsDK6Xsa7/AAtCte6F35Gk6ka9eZI9lx9w+BB2P0XV06jTY2tFvGKj/IOLo949lmySr6n6Ox4kE9JG7e/iPeUnU8vdva4GWvZx5giFr4d+JdY/7lGmf6SR91w2M4a6pDmmC0aRxVbC8Rex2V/6hYPkk9xOwscV2ewWnbmm4+OkW9RB+y17btBb1BAeBOkP0+ei85sage2QpqjEqzS9lvwxfR6De9nqFUSabZ5tgFchjPYV7AXUSXj+UjxAfVVLPFatH/be4dJkex0XSYX21DvDXbl/5t29RwTcoZNMXhKG0eb3Vm5pIcCCNwRCyL6xDhsvccUwKjdszDLJHhqNj58V53i3Z91CpleOrSNnDmFVPG47XRZGalpnA4n2HuRQFfuj3e8iJA4Et3AXEXVEjhC+sL+6NC1pVSAQ3uxUBH8DoDj8ZXk34z9kaVJ1K6tw1rKshzWjw5okEeY+S2pJLRibbezyixvnMIc0kEGR91r0sSc92ao4ud+9VhVWmZWjhgTx7M+dLjZuWteTEA+q0O54tMFU6FMRmOi0KRkLXFJqpHByZHCXKGqLtpi5b4X6jmrwsRVBe1wbHTdYz6YKno3DmtLGnQ6n9Fkh4MceT5Mbr8ejpZP1mXkYPh8iKf59/wDfkThBQQKIK6J54MJSkkgAMJJkIqEKgKSaiEqNI5IISk0ogGPZrPunTyPwTi5RTyQcUOpMdlPM+mnyRbThIPQLlEkiOUnpjwE1ztEmgnbVODRsT7a+52UlJIMcbk9GbfNLoaN4j31W/wBn6BIDJktAEk8AqLLMkFw3K6z8NeyxuTWLnZe7LQJadZk7yuVkksn0o9P4uL4lbJqYEkeiycSw3WRut/FbNtO7q0gQ0NiAXb+EHisurU8GadA7LvrqJVPBxTOimpIOD3ZbDSt4GRK522EulbdBypi70PXEmDJRFFPdUyhVjdwJOyt+Ng5ovYfilS3MsOnFp/KfMfVdba31G/pFjgA6NW6S0/zN6Lgv8wa4JlO6yODgSIIMgkHfVGMnHTFnFS2j0/EcLFW3dQJgOblneI4/BeSfi5cMp07eypuzdyJdz2hoJ5xJXrGE9oKNwP8ATdJAktOjh5grjPxQ7Cm5a2ra0gaxMPghuYRoTJAlaHdaMlK02fOtYQ9zTx26Kayfl6rtm/g9iFUPqGm2kWAw17hmqRwbln4wuOwqxqOrd1k8c5cp0II3BVkbpGfLTTo2rKrmAH78lq0xAU1XsvWo0+8OThoCSRPWIVdlE8T7LbE875CqW9EocE/MmsogJ4CsMTaGpycQgmFsKBSJQ1QIKEUwjqkgEqwlCSSU0CJTQUUEQhdqkzRCY32/eiaKs7afP9ErlukOoa30Skc4Hnv7bpocOAJ89B9/kmjoEoUpvthtLpf7HOeTp8BoP19U+3tM7h0QDYWzhdusnlT+OFL2dH9OxfNl5S6RetrYAbLt/wAPQ5rqoY0ZTlLjOo3iFytKgug7KYoy2qu7yQ14AkAnUHSQFzMT+rZ6fJH6dFftr2Qr17p9anTzNytJPhaRA1AMyfRcaLV7iKTQ46yGjUl22wHJe1XRp3lF1OnWEO0cWEFwHIjceqq4D2Sp2ri5vicf43RIHJoA0WqUXLozKXFHlFtSIdlggjQgiII58lv2mVsOcuj7bYTSP+ux9NtUDxNLmg1AOQ4uC89qYtuTwWeMOEqNHLnGzcr3wJ0H6Kle0XFuhHksijjI4bnir9rWlX8q0ytpPaM64FRusFR0MY1yvOvlC32RCxsXs2uGwkbHj7quTT7IotdGx2cxruLhj/4T4XeRXcXHaD/DXLWVT/oV/wAjyfyVP5Z5FeMWd0SCCdWmPTgvQL2l/mGEwf8AcYDlJ2zM6naQtHj7TiZc6VqX9HdXnaGnR1qiKf8A1R4mAH+cj8o6nTquF7WdmWOvKV/bNaWPEVXsIM6eF419JHRcP2F/FM2odb3IL6YnK8S5zf8AjxBHKF6N2a7WYfU8FGs3K8z3bpa5jjyDjO/LitMUntGWVrTM7HBbgCjWqFmduhyuMEcTG3qsS97H1KdPvmPbWp75qcnTnCX4jYdXpXAe5wfRdpTj+HTUHr1UHZPtBVt6jWzNN7gHNMECdJErRE5OdxlPjNf2ZedGSt7tlhjaFyQ0Q14DwBwncDpKwwVYtnKyR4ScQQllRcgiKAlNLpRISyoBIi4pKSEkBrKcJSimpS8cEHmBqiFG4ZjHAanz4BCX2Q0Vu30Km2dT7cgi0J4SaEUqA5NuxQijCICYSwNEkBdNhrNFztq2X+S6ChWyhcXzZ3kr7Hqv0vHxw39zbotESVBcPzODR1O/LZUf8YT0Ro1IdmnosfJWdgWDkh7zxnnMdJW/c273MnO4+bjHtKwsPaKbn9TK6OlYVqjGlrdDqBJmOZ4K9zil9ToTS7OUv6pZKx6ZJzFP7X4i6m59MsLXDTxb68QsPBa7yBnJMmJPwT4sTvkV5Mkaov1KPdQQCRuY3/VdT2Za2sQGkaidVnutcw09FWqV3UodSMCfEwAaGI0I1jofRaXjV2VKdKjoMQIaSOXJYN1ceKFC7Fg7jB66Kp3+Z87rFJPltUXtrjpkFSnFUkbELufw6ug5lekTpoY6OBB+S4u4dqtD8P8AEiL5zBsWGfMEFa/Ff1Iw5/2s86xqgWXFamBAa945bOP0UWG0S54LSZGszEHmCtj8Q2RiFxrpmnbmAoMKtSGzETr5BX0uVFGXJxx2ev8AZLEG4ja/4e5IdVp8zldyD2+iYzsh3F22TNJsPzGDqD+WB1hcLYlzS0sLmubs5pgj1XR4ZjNUVA6rWc9uoOYjYjhA1K2RTOJPLjk1yWzQ7Y4oyvUDmzLBkIPETMhYCmun5nudzM8lArKOZlnzk2KEgigVCsaQkigVAghJKUktBKAKAKASSGweNYHP6prePmfmnUzBB6hBinsP8P7DwRA0QbxSTCDw5KUwNT4RAWsPbx6q9PHYBU7PYK3VaMsHjyXn8r5ZGe08ePHEl+A06zSd1pWrANTsuVqWr2PzT4RsCSJ8z0W/b3RbAOrSNDzHMIKKZrTrRbr0BVMzGXUEc+Hmu7wztnbiiBWcA5oDSesLk6FBpZmYRPFvHz6rmLqxJc7PEwduPXz2WjhGuORJmfMuW0W/xIvGXVZpZlhukjl81j0WhjQDoAHfSPNQW9I8QYmPJX6lpnAjhursaS0ujNxdF21qwz+EzrpwWdfS3xNOo3RdRLAA31UbySE2SVqizEmuzGucRzkhwgjiNJHVa1rbBrRHoqlbBO8nNoJB3PBXS6B5aBY5u9GhqK2kVL6tlBKqdh8SFOtWuHzA00314DrsquPXPhgcdFDg9iWtk+fqtXjxaOX5ORRiw3lu6vWfXqR4nF0HeJ0mOi0aNPSB5/3Kd3cdSrVsyPP5BbYxpnFzZ3JbLFBmisNTWhPhaEcuTthSlIBFErAU1OIQIQChIQkUkAjSigkgEynscww4EeakzLtqmFh/5ojlEqJ2AUhswHzlZ1kO1Lxm3o48FOPPnr9/itq6wtgmWFo5tJWK5kmGS4cNNZR5rsrfjzSaIw/xQpJVesCN9CFK10hWpmZxJZSqHQ9Qo5Tqw0I4kew/VSTpaBCFvZfsToFdqskKhgmrAei3LamHaFcCepM9pi3FMls6dOozK7fn1Wfe2nd6ODnM4Fv5mp97hNRsmkSPIptjjRyGnUpgH+aNdPkrFFV+TZDIqpmRd4u+h4qZzjpoW/1DgsV2Pvqkuc8gncA6ei2sWZSJkfmPI9VRsOzYcx5gh8yCSRPonhKv3Iz54t/tZpYNRzNBifquktbQbwB9VUw20FNoaDMb+fGFoCvCWWXbokMaSKmK2n8onbbSOapUrEN8Wi1ateVn1626qc21RZSRBcLFxCqArt7dQFTsLM13yfyt1PXkE0F7ZnySt8UVbPD5Y6rUbM6Mn5wmuplpjLHQahamJ3rcwYNQ3gNifsqnfFxl0dAOC0+PGcp8vRzfPyYoY3j7YKNL0+atMpRsomOU1MrqxR5ibbJWtTwEwFPlOZ2OhGE0JGURREIQlBQ1QCGEHBAkpIBGwkiigGzuTTUT2wrQCDmrEj1BQdSBVMYawPL8ozbSr9xThOpW86lEBh4jggrDk7gfvzSw3s02mPF43dRp6Bb/AHaQMFPYjxxbujCvsApkExl/p0HsuVun5HEfmfP/AGt5Tz04L0mowOaQeK4ntThxY4VGgakBx10PAjXilm6Vsiwxb0ingdwRma46ySDzBW7bV8pXMvYQJG41/RaFniAeAuVKpttHZx/RFJnYW11I1VK+smkzCp0Lk81ZdVS8nVGjsyHYc0uOYTO0dNpWh3QEJr38VDVroOVjWWQ8DVRVLlVHV1XqVUlE5l2peaKhcXir1bnkqVQlxytkk7BXQhZRkyUCvcSVLTxBwZ3bdBxnQk+U/ZT2VgWuAcddTI0j1nVb1K2aI8I66CffeVujiX8jnZM0/wCDo5ynQJEhpPWDHlt8lNToAb6ldS5w4a9d1DVw9lTz5jf9VrjJLVHJy+PKW1LZhtAClBU1fCXt2BcOY+yrAK5M5eTHKL+okDkQ9ABPCdFDAaiOdEoZUQaAXJZkciiDOZlAKSHkpuZIhNhKxkhEooZUkuwnobWouRBQWRHpynd7KWlsPJKrTlGi3hyTIBIGKG4pxryUwSKICrRchdWTagIcJCQbldHA7fZWmo+iHIX3Zkz4CPI/dc7c4c+k7Yj5fqF6hUtgVQvMJkaifmqJePF7WjRDyZLT2cFRvy3fTruPdXqeImNx7rQuezzeEjy0WdU7M8nQeoj5LLPE49muGaMumF1yTxTHV+qjd2eqjZ4Pr+ijOD1Ry9/0VGi9WOfdKvUuOqNTDXjePf8ARUbphaNT6BRUyO6Ju8zODRq52gC38OwkU2ydXOiTy6DoudsDlc0hpJJHi/fBdiTAaPX4Lowx8Ozk/P8AK3XRA63BOmmoE+St1LbIJaTzMwg0fKf/ACKNapJjgnEbIjG6dYmdQn06QUzLYHTWPNMJZHc3Efxx0aAT7nRR0qQeDn8Q5wA9vnG4VgYe1uwk+clGhT6wmTFkk1TMm8w409Rqw7H7qrmXQva4CWNBHEHlzhQOqNMBwaeeg+CsU/uc+fhJu4sxs6OZWMRw/Jq38p+HRVGlWp2c+eNwdMdmRhMLvIKJ1w3nKLYii30SuKaQSonXfIfBRm4dy+KRtFigyx6pKr3zuiSFj/Gz05PypoClasiPREEokcffyUr2IMPApgEbghAUjG8PbyTXsKICCvSBCVrVnQ7j9ynqF9IzmG44cxxCYhfypjwQjQqyJCfEpkKVatuHajQqhVt40IWi9sFOyhwgqEMM27ecKGpZHhBWtdWEbiR8QqDqMflJ+aplhxy7RbHPOPTMe7w2odgD6rFrdmbh5khscBmXYtrOGhClZVlVrxoLosflZGc3h/Z3u2+LxHfjA8lcMk8jqt1pQq0mngFbx9FF+zLe2dPU/ID5pjWQrzaAnYJrqEKAsrMcrFJyj7r3T8iNiktJ8pVqIO2h5hMpCApGGT0CgCpSqFh1JnnwPmn3FsHDOwa6ZhO3kp6tvIVMOdTO6YBbyB7crhod1yd3Qex5YToDpAiRwXWNqg+Ieo+yoYxQDmh43bv5IxdOjN5ELjyXaMEW3Me+qcKKkIKCvOTyYzuwj3QRJQzIE2DJ0SSLkkA7PSgE4JgcpabVkR6QMJhpwpQnJyFSrpry+XEKV2okJ7qfJRUfCcp2Oo+oRAQuI8kxvEKzWo8lUdM6qEAx2R2v5XHXoefkVeOir/mH0UVtcZTkdsdGk/8AqfoiAulgcIVOtbvbtsrT2RspKdSdCiAotvXDRwlNFvTcZEg+6vVLUHVUalEtMhK9EDVw0gaajoqbqQ5K/TviN1YexjxOn1UIZDWkKXTjorjrMjYyq1SlzCgCu+lqo3tI4eqsPpmNNfPdV3F20fVAljANZQeeCcXE7jX9780gAgCxrKU7qVojQJFNzhMgD4kKGtQkc1KHjmpGt0RAYb3mm7/iduitCqHDz3HMKS9oeoUDKLeWvmUCHOVmuY4tB2PHlwSbeDiFs3lo17oOjuB/e6ybiyLTDh5HgVbFnMy4eLtrQhVBSkKubUcE0UDwJTWyjjH7lmElV7p3NJKHivueqMUySSynoBBSNSSToAVWvdh/U35opJmRk4VS5CSSHohFS3CV+3wnyPySSTIV9k9k4mm0nXwjfyQckkiQmplKtsgkgiezPqhQUTqkkkYS9bOKnqjRFJEDM6rukEUk3oVkblE4aBFJBdgJqY19EnhFJFEM+qNU4cEEkpEGvss+vu398Ukkz7F9kN6dWJXw/wBNySSi7RMn7X/gximO3SSVsjioKSSSg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396" name="AutoShape 12" descr="data:image/jpeg;base64,/9j/4AAQSkZJRgABAQAAAQABAAD/2wCEAAkGBhQSERQSEhQUFRQUGBQUFRUUFBQUFxQVFBQVFBQUFBcXHCYeFxkjGRQUHy8gIycpLCwsFR4xNTAqNSYsLCkBCQoKDgwOGg8PGiwkHyQsLCwsLSwsLCksLCksLCwsLCwsLCwsLCwsLCwsKSwsLCwpLCwsLCksKSksLCwsLCwsLP/AABEIAMIBAwMBIgACEQEDEQH/xAAcAAABBQEBAQAAAAAAAAAAAAABAAIDBAUGBwj/xAA9EAABAwIEAwYEBAQFBQEAAAABAAIRAwQFEiExQVFhBhMicYGRobHB0Qcy4fBCUnLxFBUjM2JTgpKywjT/xAAaAQACAwEBAAAAAAAAAAAAAAABAgADBAUG/8QAKREAAgICAgIBAwQDAQAAAAAAAAECEQMhEjEEQRMiUWEFMkKBcZHw0f/aAAwDAQACEQMRAD8A5hEJqcunR4oUogoNTpRoAnGBJ/ueAQYzidz+4HRNGrujdPXifonpUr2WT+lcF/Y5JJIpykUoFCUVAiSKBCdSEmDtufIan4IPWwpW6Qy6/hby1Pm79IRboHeX/wBBRufJLjx191F305h099QqnqOzTHctdL/wNS4jQan6KF9xzPxVe4uw0nidPVZl1ihndug0EFCU0i7F47l0jWqXgmPuni62/suc/wA30gj1Vr/OGHcnTok+Uvl4kl6H4vjBByt348FlC7c8+ID1UFxUzvLuaa1429iqnJyZ1MWGOOKSWyerzGkbiVr9nGF9zbt51WSOYzAn5Lnnzx2XefhHhJr3jX8KIzHzILW/U+iC26HmklZ79SZLI5j+y53t7ZZ7XN/EzUfX4LqW0zAHxWViha4Bh2OnptJWlGKceUWjxppUoCnxOwNKq9h4E+o3BULVejzs1ToD02mE56LQpQvoIQcnJqgBIEIgJFqlEG5SknT1SQtBKwCcmynAolgmozHpJ9tU2UHnQ+RQk9D419SDQGikTGjRGUyEe3YUkJSzKAGoygUUAhlEmGk/zeEeQ1P0Hqoy5WqNkazgynLnRo0CSeJOnVVzklSZowYpSb4oyru4ytWReYxG2pW9ivYfEnaNtKpG0jKZ9JkeqWGfhbenWrbVB00+6z5Mh1vG8RJXM45ueq4+Fzj0+pVtvZys7UtA+JXp9h2CuGj/APO8AdB8lbr9nalMDPTc2ebTCxSyy+x14YoHkrsCqDc9NkquDvA2XpVTDBxCp1sJBVXzyLHhR5pUw8jbRQ1bY+a768wfkFiXWFcvY6K6GVPsqljkujl3DgvSvwrxAW7KlRxa3MdC4jUD9lefX1qWmVs9m+0woGH0mO4S5oOUdBt6rRF07KZq0e8W/a3vAGs8RPHYJxrlsl4mePLlC4TB8apPcxzTlJOoaSJnhpyWrj3a1rKTmAwdg466+R3WhStGV0lZQ7YuBrhw4taDpGoWISjRxgx4jnB3DxurNPu6rRlhruSTJ5UcDSn79+jBi/TZ+dznhatfxem/8FSEZUlW1c3ceqjnRaoTjNXF2crNhyYZcckWn+dCJQhEIFMVCKIKQCSAASkhKSISuEggESUqLgFL7EIFHgg9oeLppj2oyomO/fJFFO0LKNOh6BTCiTG+n75blRtLsKg30EpoEnilm5D1P2H1THNneT8vYaJbb6Q6jFfuf+htfwkkuaOmZpPsDK6Xsa7/AAtCte6F35Gk6ka9eZI9lx9w+BB2P0XV06jTY2tFvGKj/IOLo949lmySr6n6Ox4kE9JG7e/iPeUnU8vdva4GWvZx5giFr4d+JdY/7lGmf6SR91w2M4a6pDmmC0aRxVbC8Rex2V/6hYPkk9xOwscV2ewWnbmm4+OkW9RB+y17btBb1BAeBOkP0+ei85sage2QpqjEqzS9lvwxfR6De9nqFUSabZ5tgFchjPYV7AXUSXj+UjxAfVVLPFatH/be4dJkex0XSYX21DvDXbl/5t29RwTcoZNMXhKG0eb3Vm5pIcCCNwRCyL6xDhsvccUwKjdszDLJHhqNj58V53i3Z91CpleOrSNnDmFVPG47XRZGalpnA4n2HuRQFfuj3e8iJA4Et3AXEXVEjhC+sL+6NC1pVSAQ3uxUBH8DoDj8ZXk34z9kaVJ1K6tw1rKshzWjw5okEeY+S2pJLRibbezyixvnMIc0kEGR91r0sSc92ao4ud+9VhVWmZWjhgTx7M+dLjZuWteTEA+q0O54tMFU6FMRmOi0KRkLXFJqpHByZHCXKGqLtpi5b4X6jmrwsRVBe1wbHTdYz6YKno3DmtLGnQ6n9Fkh4MceT5Mbr8ejpZP1mXkYPh8iKf59/wDfkThBQQKIK6J54MJSkkgAMJJkIqEKgKSaiEqNI5IISk0ogGPZrPunTyPwTi5RTyQcUOpMdlPM+mnyRbThIPQLlEkiOUnpjwE1ztEmgnbVODRsT7a+52UlJIMcbk9GbfNLoaN4j31W/wBn6BIDJktAEk8AqLLMkFw3K6z8NeyxuTWLnZe7LQJadZk7yuVkksn0o9P4uL4lbJqYEkeiycSw3WRut/FbNtO7q0gQ0NiAXb+EHisurU8GadA7LvrqJVPBxTOimpIOD3ZbDSt4GRK522EulbdBypi70PXEmDJRFFPdUyhVjdwJOyt+Ng5ovYfilS3MsOnFp/KfMfVdba31G/pFjgA6NW6S0/zN6Lgv8wa4JlO6yODgSIIMgkHfVGMnHTFnFS2j0/EcLFW3dQJgOblneI4/BeSfi5cMp07eypuzdyJdz2hoJ5xJXrGE9oKNwP8ATdJAktOjh5grjPxQ7Cm5a2ra0gaxMPghuYRoTJAlaHdaMlK02fOtYQ9zTx26Kayfl6rtm/g9iFUPqGm2kWAw17hmqRwbln4wuOwqxqOrd1k8c5cp0II3BVkbpGfLTTo2rKrmAH78lq0xAU1XsvWo0+8OThoCSRPWIVdlE8T7LbE875CqW9EocE/MmsogJ4CsMTaGpycQgmFsKBSJQ1QIKEUwjqkgEqwlCSSU0CJTQUUEQhdqkzRCY32/eiaKs7afP9ErlukOoa30Skc4Hnv7bpocOAJ89B9/kmjoEoUpvthtLpf7HOeTp8BoP19U+3tM7h0QDYWzhdusnlT+OFL2dH9OxfNl5S6RetrYAbLt/wAPQ5rqoY0ZTlLjOo3iFytKgug7KYoy2qu7yQ14AkAnUHSQFzMT+rZ6fJH6dFftr2Qr17p9anTzNytJPhaRA1AMyfRcaLV7iKTQ46yGjUl22wHJe1XRp3lF1OnWEO0cWEFwHIjceqq4D2Sp2ri5vicf43RIHJoA0WqUXLozKXFHlFtSIdlggjQgiII58lv2mVsOcuj7bYTSP+ux9NtUDxNLmg1AOQ4uC89qYtuTwWeMOEqNHLnGzcr3wJ0H6Kle0XFuhHksijjI4bnir9rWlX8q0ytpPaM64FRusFR0MY1yvOvlC32RCxsXs2uGwkbHj7quTT7IotdGx2cxruLhj/4T4XeRXcXHaD/DXLWVT/oV/wAjyfyVP5Z5FeMWd0SCCdWmPTgvQL2l/mGEwf8AcYDlJ2zM6naQtHj7TiZc6VqX9HdXnaGnR1qiKf8A1R4mAH+cj8o6nTquF7WdmWOvKV/bNaWPEVXsIM6eF419JHRcP2F/FM2odb3IL6YnK8S5zf8AjxBHKF6N2a7WYfU8FGs3K8z3bpa5jjyDjO/LitMUntGWVrTM7HBbgCjWqFmduhyuMEcTG3qsS97H1KdPvmPbWp75qcnTnCX4jYdXpXAe5wfRdpTj+HTUHr1UHZPtBVt6jWzNN7gHNMECdJErRE5OdxlPjNf2ZedGSt7tlhjaFyQ0Q14DwBwncDpKwwVYtnKyR4ScQQllRcgiKAlNLpRISyoBIi4pKSEkBrKcJSimpS8cEHmBqiFG4ZjHAanz4BCX2Q0Vu30Km2dT7cgi0J4SaEUqA5NuxQijCICYSwNEkBdNhrNFztq2X+S6ChWyhcXzZ3kr7Hqv0vHxw39zbotESVBcPzODR1O/LZUf8YT0Ro1IdmnosfJWdgWDkh7zxnnMdJW/c273MnO4+bjHtKwsPaKbn9TK6OlYVqjGlrdDqBJmOZ4K9zil9ToTS7OUv6pZKx6ZJzFP7X4i6m59MsLXDTxb68QsPBa7yBnJMmJPwT4sTvkV5Mkaov1KPdQQCRuY3/VdT2Za2sQGkaidVnutcw09FWqV3UodSMCfEwAaGI0I1jofRaXjV2VKdKjoMQIaSOXJYN1ceKFC7Fg7jB66Kp3+Z87rFJPltUXtrjpkFSnFUkbELufw6ug5lekTpoY6OBB+S4u4dqtD8P8AEiL5zBsWGfMEFa/Ff1Iw5/2s86xqgWXFamBAa945bOP0UWG0S54LSZGszEHmCtj8Q2RiFxrpmnbmAoMKtSGzETr5BX0uVFGXJxx2ev8AZLEG4ja/4e5IdVp8zldyD2+iYzsh3F22TNJsPzGDqD+WB1hcLYlzS0sLmubs5pgj1XR4ZjNUVA6rWc9uoOYjYjhA1K2RTOJPLjk1yWzQ7Y4oyvUDmzLBkIPETMhYCmun5nudzM8lArKOZlnzk2KEgigVCsaQkigVAghJKUktBKAKAKASSGweNYHP6prePmfmnUzBB6hBinsP8P7DwRA0QbxSTCDw5KUwNT4RAWsPbx6q9PHYBU7PYK3VaMsHjyXn8r5ZGe08ePHEl+A06zSd1pWrANTsuVqWr2PzT4RsCSJ8z0W/b3RbAOrSNDzHMIKKZrTrRbr0BVMzGXUEc+Hmu7wztnbiiBWcA5oDSesLk6FBpZmYRPFvHz6rmLqxJc7PEwduPXz2WjhGuORJmfMuW0W/xIvGXVZpZlhukjl81j0WhjQDoAHfSPNQW9I8QYmPJX6lpnAjhursaS0ujNxdF21qwz+EzrpwWdfS3xNOo3RdRLAA31UbySE2SVqizEmuzGucRzkhwgjiNJHVa1rbBrRHoqlbBO8nNoJB3PBXS6B5aBY5u9GhqK2kVL6tlBKqdh8SFOtWuHzA00314DrsquPXPhgcdFDg9iWtk+fqtXjxaOX5ORRiw3lu6vWfXqR4nF0HeJ0mOi0aNPSB5/3Kd3cdSrVsyPP5BbYxpnFzZ3JbLFBmisNTWhPhaEcuTthSlIBFErAU1OIQIQChIQkUkAjSigkgEynscww4EeakzLtqmFh/5ojlEqJ2AUhswHzlZ1kO1Lxm3o48FOPPnr9/itq6wtgmWFo5tJWK5kmGS4cNNZR5rsrfjzSaIw/xQpJVesCN9CFK10hWpmZxJZSqHQ9Qo5Tqw0I4kew/VSTpaBCFvZfsToFdqskKhgmrAei3LamHaFcCepM9pi3FMls6dOozK7fn1Wfe2nd6ODnM4Fv5mp97hNRsmkSPIptjjRyGnUpgH+aNdPkrFFV+TZDIqpmRd4u+h4qZzjpoW/1DgsV2Pvqkuc8gncA6ei2sWZSJkfmPI9VRsOzYcx5gh8yCSRPonhKv3Iz54t/tZpYNRzNBifquktbQbwB9VUw20FNoaDMb+fGFoCvCWWXbokMaSKmK2n8onbbSOapUrEN8Wi1ateVn1626qc21RZSRBcLFxCqArt7dQFTsLM13yfyt1PXkE0F7ZnySt8UVbPD5Y6rUbM6Mn5wmuplpjLHQahamJ3rcwYNQ3gNifsqnfFxl0dAOC0+PGcp8vRzfPyYoY3j7YKNL0+atMpRsomOU1MrqxR5ibbJWtTwEwFPlOZ2OhGE0JGURREIQlBQ1QCGEHBAkpIBGwkiigGzuTTUT2wrQCDmrEj1BQdSBVMYawPL8ozbSr9xThOpW86lEBh4jggrDk7gfvzSw3s02mPF43dRp6Bb/AHaQMFPYjxxbujCvsApkExl/p0HsuVun5HEfmfP/AGt5Tz04L0mowOaQeK4ntThxY4VGgakBx10PAjXilm6Vsiwxb0ingdwRma46ySDzBW7bV8pXMvYQJG41/RaFniAeAuVKpttHZx/RFJnYW11I1VK+smkzCp0Lk81ZdVS8nVGjsyHYc0uOYTO0dNpWh3QEJr38VDVroOVjWWQ8DVRVLlVHV1XqVUlE5l2peaKhcXir1bnkqVQlxytkk7BXQhZRkyUCvcSVLTxBwZ3bdBxnQk+U/ZT2VgWuAcddTI0j1nVb1K2aI8I66CffeVujiX8jnZM0/wCDo5ynQJEhpPWDHlt8lNToAb6ldS5w4a9d1DVw9lTz5jf9VrjJLVHJy+PKW1LZhtAClBU1fCXt2BcOY+yrAK5M5eTHKL+okDkQ9ABPCdFDAaiOdEoZUQaAXJZkciiDOZlAKSHkpuZIhNhKxkhEooZUkuwnobWouRBQWRHpynd7KWlsPJKrTlGi3hyTIBIGKG4pxryUwSKICrRchdWTagIcJCQbldHA7fZWmo+iHIX3Zkz4CPI/dc7c4c+k7Yj5fqF6hUtgVQvMJkaifmqJePF7WjRDyZLT2cFRvy3fTruPdXqeImNx7rQuezzeEjy0WdU7M8nQeoj5LLPE49muGaMumF1yTxTHV+qjd2eqjZ4Pr+ijOD1Ry9/0VGi9WOfdKvUuOqNTDXjePf8ARUbphaNT6BRUyO6Ju8zODRq52gC38OwkU2ydXOiTy6DoudsDlc0hpJJHi/fBdiTAaPX4Lowx8Ozk/P8AK3XRA63BOmmoE+St1LbIJaTzMwg0fKf/ACKNapJjgnEbIjG6dYmdQn06QUzLYHTWPNMJZHc3Efxx0aAT7nRR0qQeDn8Q5wA9vnG4VgYe1uwk+clGhT6wmTFkk1TMm8w409Rqw7H7qrmXQva4CWNBHEHlzhQOqNMBwaeeg+CsU/uc+fhJu4sxs6OZWMRw/Jq38p+HRVGlWp2c+eNwdMdmRhMLvIKJ1w3nKLYii30SuKaQSonXfIfBRm4dy+KRtFigyx6pKr3zuiSFj/Gz05PypoClasiPREEokcffyUr2IMPApgEbghAUjG8PbyTXsKICCvSBCVrVnQ7j9ynqF9IzmG44cxxCYhfypjwQjQqyJCfEpkKVatuHajQqhVt40IWi9sFOyhwgqEMM27ecKGpZHhBWtdWEbiR8QqDqMflJ+aplhxy7RbHPOPTMe7w2odgD6rFrdmbh5khscBmXYtrOGhClZVlVrxoLosflZGc3h/Z3u2+LxHfjA8lcMk8jqt1pQq0mngFbx9FF+zLe2dPU/ID5pjWQrzaAnYJrqEKAsrMcrFJyj7r3T8iNiktJ8pVqIO2h5hMpCApGGT0CgCpSqFh1JnnwPmn3FsHDOwa6ZhO3kp6tvIVMOdTO6YBbyB7crhod1yd3Qex5YToDpAiRwXWNqg+Ieo+yoYxQDmh43bv5IxdOjN5ELjyXaMEW3Me+qcKKkIKCvOTyYzuwj3QRJQzIE2DJ0SSLkkA7PSgE4JgcpabVkR6QMJhpwpQnJyFSrpry+XEKV2okJ7qfJRUfCcp2Oo+oRAQuI8kxvEKzWo8lUdM6qEAx2R2v5XHXoefkVeOir/mH0UVtcZTkdsdGk/8AqfoiAulgcIVOtbvbtsrT2RspKdSdCiAotvXDRwlNFvTcZEg+6vVLUHVUalEtMhK9EDVw0gaajoqbqQ5K/TviN1YexjxOn1UIZDWkKXTjorjrMjYyq1SlzCgCu+lqo3tI4eqsPpmNNfPdV3F20fVAljANZQeeCcXE7jX9780gAgCxrKU7qVojQJFNzhMgD4kKGtQkc1KHjmpGt0RAYb3mm7/iduitCqHDz3HMKS9oeoUDKLeWvmUCHOVmuY4tB2PHlwSbeDiFs3lo17oOjuB/e6ybiyLTDh5HgVbFnMy4eLtrQhVBSkKubUcE0UDwJTWyjjH7lmElV7p3NJKHivueqMUySSynoBBSNSSToAVWvdh/U35opJmRk4VS5CSSHohFS3CV+3wnyPySSTIV9k9k4mm0nXwjfyQckkiQmplKtsgkgiezPqhQUTqkkkYS9bOKnqjRFJEDM6rukEUk3oVkblE4aBFJBdgJqY19EnhFJFEM+qNU4cEEkpEGvss+vu398Ukkz7F9kN6dWJXw/wBNySSi7RMn7X/gximO3SSVsjioKSSSg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366713"/>
            <a:ext cx="80867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371475"/>
            <a:ext cx="81057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pi.ning.com/files/10lzIrvAFt3JKXOss18cixN-zODi48saAk68hpLX6NVATA5pKKiAFzwFoHqx*5l2pcJl*yykijPP3MYnd3-BsNcOpG0*xwcI/image222.jpg?width=737&amp;height=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019925" cy="52578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2.gstatic.com/images?q=tbn:ANd9GcRf-aoWf71H7xlM7gNgoHFH89jDpJMhsjEVHpKVTaUNQ0HTxkl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199998" cy="2520000"/>
          </a:xfrm>
          <a:prstGeom prst="rect">
            <a:avLst/>
          </a:prstGeom>
          <a:noFill/>
        </p:spPr>
      </p:pic>
      <p:pic>
        <p:nvPicPr>
          <p:cNvPr id="17412" name="Picture 4" descr="https://encrypted-tbn1.gstatic.com/images?q=tbn:ANd9GcRWPxbO20j_cARj1-7v-v8plwlW-fuYh1giq50XOB5JqFcWQI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714356"/>
            <a:ext cx="1259083" cy="2232000"/>
          </a:xfrm>
          <a:prstGeom prst="rect">
            <a:avLst/>
          </a:prstGeom>
          <a:noFill/>
        </p:spPr>
      </p:pic>
      <p:pic>
        <p:nvPicPr>
          <p:cNvPr id="17414" name="Picture 6" descr="https://encrypted-tbn3.gstatic.com/images?q=tbn:ANd9GcToApuqBZ_RnmjvGsFtng3le867hxdbIOYEecI9pBdYkwvwgBwL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86190"/>
            <a:ext cx="3008411" cy="2952000"/>
          </a:xfrm>
          <a:prstGeom prst="rect">
            <a:avLst/>
          </a:prstGeom>
          <a:noFill/>
        </p:spPr>
      </p:pic>
      <p:sp>
        <p:nvSpPr>
          <p:cNvPr id="17416" name="AutoShape 8" descr="data:image/jpeg;base64,/9j/4AAQSkZJRgABAQAAAQABAAD/2wCEAAkGBhQSERQSEhQUFRQUGBQUFRUUFBQUFxQVFBQVFBQUFBcXHCYeFxkjGRQUHy8gIycpLCwsFR4xNTAqNSYsLCkBCQoKDgwOGg8PGiwkHyQsLCwsLSwsLCksLCksLCwsLCwsLCwsLCwsLCwsKSwsLCwpLCwsLCksKSksLCwsLCwsLP/AABEIAMIBAwMBIgACEQEDEQH/xAAcAAABBQEBAQAAAAAAAAAAAAABAAIDBAUGBwj/xAA9EAABAwIEAwYEBAQFBQEAAAABAAIRAwQFEiExQVFhBhMicYGRobHB0Qcy4fBCUnLxFBUjM2JTgpKywjT/xAAaAQACAwEBAAAAAAAAAAAAAAABAgADBAUG/8QAKREAAgICAgIBAwQDAQAAAAAAAAECEQMhEjEEQRMiUWEFMkKBcZHw0f/aAAwDAQACEQMRAD8A5hEJqcunR4oUogoNTpRoAnGBJ/ueAQYzidz+4HRNGrujdPXifonpUr2WT+lcF/Y5JJIpykUoFCUVAiSKBCdSEmDtufIan4IPWwpW6Qy6/hby1Pm79IRboHeX/wBBRufJLjx191F305h099QqnqOzTHctdL/wNS4jQan6KF9xzPxVe4uw0nidPVZl1ihndug0EFCU0i7F47l0jWqXgmPuni62/suc/wA30gj1Vr/OGHcnTok+Uvl4kl6H4vjBByt348FlC7c8+ID1UFxUzvLuaa1429iqnJyZ1MWGOOKSWyerzGkbiVr9nGF9zbt51WSOYzAn5Lnnzx2XefhHhJr3jX8KIzHzILW/U+iC26HmklZ79SZLI5j+y53t7ZZ7XN/EzUfX4LqW0zAHxWViha4Bh2OnptJWlGKceUWjxppUoCnxOwNKq9h4E+o3BULVejzs1ToD02mE56LQpQvoIQcnJqgBIEIgJFqlEG5SknT1SQtBKwCcmynAolgmozHpJ9tU2UHnQ+RQk9D419SDQGikTGjRGUyEe3YUkJSzKAGoygUUAhlEmGk/zeEeQ1P0Hqoy5WqNkazgynLnRo0CSeJOnVVzklSZowYpSb4oyru4ytWReYxG2pW9ivYfEnaNtKpG0jKZ9JkeqWGfhbenWrbVB00+6z5Mh1vG8RJXM45ueq4+Fzj0+pVtvZys7UtA+JXp9h2CuGj/APO8AdB8lbr9nalMDPTc2ebTCxSyy+x14YoHkrsCqDc9NkquDvA2XpVTDBxCp1sJBVXzyLHhR5pUw8jbRQ1bY+a768wfkFiXWFcvY6K6GVPsqljkujl3DgvSvwrxAW7KlRxa3MdC4jUD9lefX1qWmVs9m+0woGH0mO4S5oOUdBt6rRF07KZq0e8W/a3vAGs8RPHYJxrlsl4mePLlC4TB8apPcxzTlJOoaSJnhpyWrj3a1rKTmAwdg466+R3WhStGV0lZQ7YuBrhw4taDpGoWISjRxgx4jnB3DxurNPu6rRlhruSTJ5UcDSn79+jBi/TZ+dznhatfxem/8FSEZUlW1c3ceqjnRaoTjNXF2crNhyYZcckWn+dCJQhEIFMVCKIKQCSAASkhKSISuEggESUqLgFL7EIFHgg9oeLppj2oyomO/fJFFO0LKNOh6BTCiTG+n75blRtLsKg30EpoEnilm5D1P2H1THNneT8vYaJbb6Q6jFfuf+htfwkkuaOmZpPsDK6Xsa7/AAtCte6F35Gk6ka9eZI9lx9w+BB2P0XV06jTY2tFvGKj/IOLo949lmySr6n6Ox4kE9JG7e/iPeUnU8vdva4GWvZx5giFr4d+JdY/7lGmf6SR91w2M4a6pDmmC0aRxVbC8Rex2V/6hYPkk9xOwscV2ewWnbmm4+OkW9RB+y17btBb1BAeBOkP0+ei85sage2QpqjEqzS9lvwxfR6De9nqFUSabZ5tgFchjPYV7AXUSXj+UjxAfVVLPFatH/be4dJkex0XSYX21DvDXbl/5t29RwTcoZNMXhKG0eb3Vm5pIcCCNwRCyL6xDhsvccUwKjdszDLJHhqNj58V53i3Z91CpleOrSNnDmFVPG47XRZGalpnA4n2HuRQFfuj3e8iJA4Et3AXEXVEjhC+sL+6NC1pVSAQ3uxUBH8DoDj8ZXk34z9kaVJ1K6tw1rKshzWjw5okEeY+S2pJLRibbezyixvnMIc0kEGR91r0sSc92ao4ud+9VhVWmZWjhgTx7M+dLjZuWteTEA+q0O54tMFU6FMRmOi0KRkLXFJqpHByZHCXKGqLtpi5b4X6jmrwsRVBe1wbHTdYz6YKno3DmtLGnQ6n9Fkh4MceT5Mbr8ejpZP1mXkYPh8iKf59/wDfkThBQQKIK6J54MJSkkgAMJJkIqEKgKSaiEqNI5IISk0ogGPZrPunTyPwTi5RTyQcUOpMdlPM+mnyRbThIPQLlEkiOUnpjwE1ztEmgnbVODRsT7a+52UlJIMcbk9GbfNLoaN4j31W/wBn6BIDJktAEk8AqLLMkFw3K6z8NeyxuTWLnZe7LQJadZk7yuVkksn0o9P4uL4lbJqYEkeiycSw3WRut/FbNtO7q0gQ0NiAXb+EHisurU8GadA7LvrqJVPBxTOimpIOD3ZbDSt4GRK522EulbdBypi70PXEmDJRFFPdUyhVjdwJOyt+Ng5ovYfilS3MsOnFp/KfMfVdba31G/pFjgA6NW6S0/zN6Lgv8wa4JlO6yODgSIIMgkHfVGMnHTFnFS2j0/EcLFW3dQJgOblneI4/BeSfi5cMp07eypuzdyJdz2hoJ5xJXrGE9oKNwP8ATdJAktOjh5grjPxQ7Cm5a2ra0gaxMPghuYRoTJAlaHdaMlK02fOtYQ9zTx26Kayfl6rtm/g9iFUPqGm2kWAw17hmqRwbln4wuOwqxqOrd1k8c5cp0II3BVkbpGfLTTo2rKrmAH78lq0xAU1XsvWo0+8OThoCSRPWIVdlE8T7LbE875CqW9EocE/MmsogJ4CsMTaGpycQgmFsKBSJQ1QIKEUwjqkgEqwlCSSU0CJTQUUEQhdqkzRCY32/eiaKs7afP9ErlukOoa30Skc4Hnv7bpocOAJ89B9/kmjoEoUpvthtLpf7HOeTp8BoP19U+3tM7h0QDYWzhdusnlT+OFL2dH9OxfNl5S6RetrYAbLt/wAPQ5rqoY0ZTlLjOo3iFytKgug7KYoy2qu7yQ14AkAnUHSQFzMT+rZ6fJH6dFftr2Qr17p9anTzNytJPhaRA1AMyfRcaLV7iKTQ46yGjUl22wHJe1XRp3lF1OnWEO0cWEFwHIjceqq4D2Sp2ri5vicf43RIHJoA0WqUXLozKXFHlFtSIdlggjQgiII58lv2mVsOcuj7bYTSP+ux9NtUDxNLmg1AOQ4uC89qYtuTwWeMOEqNHLnGzcr3wJ0H6Kle0XFuhHksijjI4bnir9rWlX8q0ytpPaM64FRusFR0MY1yvOvlC32RCxsXs2uGwkbHj7quTT7IotdGx2cxruLhj/4T4XeRXcXHaD/DXLWVT/oV/wAjyfyVP5Z5FeMWd0SCCdWmPTgvQL2l/mGEwf8AcYDlJ2zM6naQtHj7TiZc6VqX9HdXnaGnR1qiKf8A1R4mAH+cj8o6nTquF7WdmWOvKV/bNaWPEVXsIM6eF419JHRcP2F/FM2odb3IL6YnK8S5zf8AjxBHKF6N2a7WYfU8FGs3K8z3bpa5jjyDjO/LitMUntGWVrTM7HBbgCjWqFmduhyuMEcTG3qsS97H1KdPvmPbWp75qcnTnCX4jYdXpXAe5wfRdpTj+HTUHr1UHZPtBVt6jWzNN7gHNMECdJErRE5OdxlPjNf2ZedGSt7tlhjaFyQ0Q14DwBwncDpKwwVYtnKyR4ScQQllRcgiKAlNLpRISyoBIi4pKSEkBrKcJSimpS8cEHmBqiFG4ZjHAanz4BCX2Q0Vu30Km2dT7cgi0J4SaEUqA5NuxQijCICYSwNEkBdNhrNFztq2X+S6ChWyhcXzZ3kr7Hqv0vHxw39zbotESVBcPzODR1O/LZUf8YT0Ro1IdmnosfJWdgWDkh7zxnnMdJW/c273MnO4+bjHtKwsPaKbn9TK6OlYVqjGlrdDqBJmOZ4K9zil9ToTS7OUv6pZKx6ZJzFP7X4i6m59MsLXDTxb68QsPBa7yBnJMmJPwT4sTvkV5Mkaov1KPdQQCRuY3/VdT2Za2sQGkaidVnutcw09FWqV3UodSMCfEwAaGI0I1jofRaXjV2VKdKjoMQIaSOXJYN1ceKFC7Fg7jB66Kp3+Z87rFJPltUXtrjpkFSnFUkbELufw6ug5lekTpoY6OBB+S4u4dqtD8P8AEiL5zBsWGfMEFa/Ff1Iw5/2s86xqgWXFamBAa945bOP0UWG0S54LSZGszEHmCtj8Q2RiFxrpmnbmAoMKtSGzETr5BX0uVFGXJxx2ev8AZLEG4ja/4e5IdVp8zldyD2+iYzsh3F22TNJsPzGDqD+WB1hcLYlzS0sLmubs5pgj1XR4ZjNUVA6rWc9uoOYjYjhA1K2RTOJPLjk1yWzQ7Y4oyvUDmzLBkIPETMhYCmun5nudzM8lArKOZlnzk2KEgigVCsaQkigVAghJKUktBKAKAKASSGweNYHP6prePmfmnUzBB6hBinsP8P7DwRA0QbxSTCDw5KUwNT4RAWsPbx6q9PHYBU7PYK3VaMsHjyXn8r5ZGe08ePHEl+A06zSd1pWrANTsuVqWr2PzT4RsCSJ8z0W/b3RbAOrSNDzHMIKKZrTrRbr0BVMzGXUEc+Hmu7wztnbiiBWcA5oDSesLk6FBpZmYRPFvHz6rmLqxJc7PEwduPXz2WjhGuORJmfMuW0W/xIvGXVZpZlhukjl81j0WhjQDoAHfSPNQW9I8QYmPJX6lpnAjhursaS0ujNxdF21qwz+EzrpwWdfS3xNOo3RdRLAA31UbySE2SVqizEmuzGucRzkhwgjiNJHVa1rbBrRHoqlbBO8nNoJB3PBXS6B5aBY5u9GhqK2kVL6tlBKqdh8SFOtWuHzA00314DrsquPXPhgcdFDg9iWtk+fqtXjxaOX5ORRiw3lu6vWfXqR4nF0HeJ0mOi0aNPSB5/3Kd3cdSrVsyPP5BbYxpnFzZ3JbLFBmisNTWhPhaEcuTthSlIBFErAU1OIQIQChIQkUkAjSigkgEynscww4EeakzLtqmFh/5ojlEqJ2AUhswHzlZ1kO1Lxm3o48FOPPnr9/itq6wtgmWFo5tJWK5kmGS4cNNZR5rsrfjzSaIw/xQpJVesCN9CFK10hWpmZxJZSqHQ9Qo5Tqw0I4kew/VSTpaBCFvZfsToFdqskKhgmrAei3LamHaFcCepM9pi3FMls6dOozK7fn1Wfe2nd6ODnM4Fv5mp97hNRsmkSPIptjjRyGnUpgH+aNdPkrFFV+TZDIqpmRd4u+h4qZzjpoW/1DgsV2Pvqkuc8gncA6ei2sWZSJkfmPI9VRsOzYcx5gh8yCSRPonhKv3Iz54t/tZpYNRzNBifquktbQbwB9VUw20FNoaDMb+fGFoCvCWWXbokMaSKmK2n8onbbSOapUrEN8Wi1ateVn1626qc21RZSRBcLFxCqArt7dQFTsLM13yfyt1PXkE0F7ZnySt8UVbPD5Y6rUbM6Mn5wmuplpjLHQahamJ3rcwYNQ3gNifsqnfFxl0dAOC0+PGcp8vRzfPyYoY3j7YKNL0+atMpRsomOU1MrqxR5ibbJWtTwEwFPlOZ2OhGE0JGURREIQlBQ1QCGEHBAkpIBGwkiigGzuTTUT2wrQCDmrEj1BQdSBVMYawPL8ozbSr9xThOpW86lEBh4jggrDk7gfvzSw3s02mPF43dRp6Bb/AHaQMFPYjxxbujCvsApkExl/p0HsuVun5HEfmfP/AGt5Tz04L0mowOaQeK4ntThxY4VGgakBx10PAjXilm6Vsiwxb0ingdwRma46ySDzBW7bV8pXMvYQJG41/RaFniAeAuVKpttHZx/RFJnYW11I1VK+smkzCp0Lk81ZdVS8nVGjsyHYc0uOYTO0dNpWh3QEJr38VDVroOVjWWQ8DVRVLlVHV1XqVUlE5l2peaKhcXir1bnkqVQlxytkk7BXQhZRkyUCvcSVLTxBwZ3bdBxnQk+U/ZT2VgWuAcddTI0j1nVb1K2aI8I66CffeVujiX8jnZM0/wCDo5ynQJEhpPWDHlt8lNToAb6ldS5w4a9d1DVw9lTz5jf9VrjJLVHJy+PKW1LZhtAClBU1fCXt2BcOY+yrAK5M5eTHKL+okDkQ9ABPCdFDAaiOdEoZUQaAXJZkciiDOZlAKSHkpuZIhNhKxkhEooZUkuwnobWouRBQWRHpynd7KWlsPJKrTlGi3hyTIBIGKG4pxryUwSKICrRchdWTagIcJCQbldHA7fZWmo+iHIX3Zkz4CPI/dc7c4c+k7Yj5fqF6hUtgVQvMJkaifmqJePF7WjRDyZLT2cFRvy3fTruPdXqeImNx7rQuezzeEjy0WdU7M8nQeoj5LLPE49muGaMumF1yTxTHV+qjd2eqjZ4Pr+ijOD1Ry9/0VGi9WOfdKvUuOqNTDXjePf8ARUbphaNT6BRUyO6Ju8zODRq52gC38OwkU2ydXOiTy6DoudsDlc0hpJJHi/fBdiTAaPX4Lowx8Ozk/P8AK3XRA63BOmmoE+St1LbIJaTzMwg0fKf/ACKNapJjgnEbIjG6dYmdQn06QUzLYHTWPNMJZHc3Efxx0aAT7nRR0qQeDn8Q5wA9vnG4VgYe1uwk+clGhT6wmTFkk1TMm8w409Rqw7H7qrmXQva4CWNBHEHlzhQOqNMBwaeeg+CsU/uc+fhJu4sxs6OZWMRw/Jq38p+HRVGlWp2c+eNwdMdmRhMLvIKJ1w3nKLYii30SuKaQSonXfIfBRm4dy+KRtFigyx6pKr3zuiSFj/Gz05PypoClasiPREEokcffyUr2IMPApgEbghAUjG8PbyTXsKICCvSBCVrVnQ7j9ynqF9IzmG44cxxCYhfypjwQjQqyJCfEpkKVatuHajQqhVt40IWi9sFOyhwgqEMM27ecKGpZHhBWtdWEbiR8QqDqMflJ+aplhxy7RbHPOPTMe7w2odgD6rFrdmbh5khscBmXYtrOGhClZVlVrxoLosflZGc3h/Z3u2+LxHfjA8lcMk8jqt1pQq0mngFbx9FF+zLe2dPU/ID5pjWQrzaAnYJrqEKAsrMcrFJyj7r3T8iNiktJ8pVqIO2h5hMpCApGGT0CgCpSqFh1JnnwPmn3FsHDOwa6ZhO3kp6tvIVMOdTO6YBbyB7crhod1yd3Qex5YToDpAiRwXWNqg+Ieo+yoYxQDmh43bv5IxdOjN5ELjyXaMEW3Me+qcKKkIKCvOTyYzuwj3QRJQzIE2DJ0SSLkkA7PSgE4JgcpabVkR6QMJhpwpQnJyFSrpry+XEKV2okJ7qfJRUfCcp2Oo+oRAQuI8kxvEKzWo8lUdM6qEAx2R2v5XHXoefkVeOir/mH0UVtcZTkdsdGk/8AqfoiAulgcIVOtbvbtsrT2RspKdSdCiAotvXDRwlNFvTcZEg+6vVLUHVUalEtMhK9EDVw0gaajoqbqQ5K/TviN1YexjxOn1UIZDWkKXTjorjrMjYyq1SlzCgCu+lqo3tI4eqsPpmNNfPdV3F20fVAljANZQeeCcXE7jX9780gAgCxrKU7qVojQJFNzhMgD4kKGtQkc1KHjmpGt0RAYb3mm7/iduitCqHDz3HMKS9oeoUDKLeWvmUCHOVmuY4tB2PHlwSbeDiFs3lo17oOjuB/e6ybiyLTDh5HgVbFnMy4eLtrQhVBSkKubUcE0UDwJTWyjjH7lmElV7p3NJKHivueqMUySSynoBBSNSSToAVWvdh/U35opJmRk4VS5CSSHohFS3CV+3wnyPySSTIV9k9k4mm0nXwjfyQckkiQmplKtsgkgiezPqhQUTqkkkYS9bOKnqjRFJEDM6rukEUk3oVkblE4aBFJBdgJqY19EnhFJFEM+qNU4cEEkpEGvss+vu398Ukkz7F9kN6dWJXw/wBNySSi7RMn7X/gximO3SSVsjioKSSSg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An external file that holds a picture, illustration, etc.&#10;Object name is ircmj-15-10384-g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3"/>
            <a:ext cx="6893460" cy="47160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case report of emphysematous </a:t>
            </a:r>
            <a:r>
              <a:rPr lang="en-US" sz="3200" dirty="0" err="1" smtClean="0"/>
              <a:t>pyelonephritis</a:t>
            </a:r>
            <a:r>
              <a:rPr lang="en-US" sz="3200" dirty="0" smtClean="0"/>
              <a:t> as a first presentation of diabetes mellitus</a:t>
            </a:r>
            <a:endParaRPr lang="el-G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re 1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6630349" cy="453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FF0000"/>
                </a:solidFill>
              </a:rPr>
              <a:t>Ενδοκοιλιακές</a:t>
            </a:r>
            <a:r>
              <a:rPr lang="el-GR" dirty="0" smtClean="0">
                <a:solidFill>
                  <a:srgbClr val="FF0000"/>
                </a:solidFill>
              </a:rPr>
              <a:t> λοιμώξεις &amp; ΣΔ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85720" y="4000504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Κοινές λοιμώξεις</a:t>
            </a:r>
            <a:endParaRPr lang="el-GR" sz="2800" dirty="0"/>
          </a:p>
        </p:txBody>
      </p:sp>
      <p:sp>
        <p:nvSpPr>
          <p:cNvPr id="6" name="5 - TextBox"/>
          <p:cNvSpPr txBox="1"/>
          <p:nvPr/>
        </p:nvSpPr>
        <p:spPr>
          <a:xfrm>
            <a:off x="3143240" y="414338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&lt;&lt; </a:t>
            </a:r>
            <a:r>
              <a:rPr lang="el-GR" sz="2800" dirty="0" err="1" smtClean="0"/>
              <a:t>Ιατρογενείς</a:t>
            </a:r>
            <a:r>
              <a:rPr lang="el-GR" sz="2800" dirty="0" smtClean="0"/>
              <a:t>&gt;&gt;</a:t>
            </a:r>
            <a:endParaRPr lang="el-GR" sz="2800" dirty="0"/>
          </a:p>
        </p:txBody>
      </p:sp>
      <p:sp>
        <p:nvSpPr>
          <p:cNvPr id="7" name="6 - TextBox"/>
          <p:cNvSpPr txBox="1"/>
          <p:nvPr/>
        </p:nvSpPr>
        <p:spPr>
          <a:xfrm>
            <a:off x="6072198" y="4071942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err="1" smtClean="0"/>
              <a:t>Εμφυσηματώδης</a:t>
            </a:r>
            <a:r>
              <a:rPr lang="el-GR" sz="2800" dirty="0" smtClean="0"/>
              <a:t> χολοκυστίτιδα</a:t>
            </a:r>
            <a:endParaRPr lang="el-GR" sz="2800" dirty="0"/>
          </a:p>
        </p:txBody>
      </p:sp>
      <p:sp>
        <p:nvSpPr>
          <p:cNvPr id="8" name="7 - Βέλος προς τα κάτω"/>
          <p:cNvSpPr/>
          <p:nvPr/>
        </p:nvSpPr>
        <p:spPr>
          <a:xfrm rot="2084586">
            <a:off x="1841283" y="1950515"/>
            <a:ext cx="484632" cy="1536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4071934" y="2071678"/>
            <a:ext cx="484632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Βέλος προς τα κάτω"/>
          <p:cNvSpPr/>
          <p:nvPr/>
        </p:nvSpPr>
        <p:spPr>
          <a:xfrm rot="20077183">
            <a:off x="6062340" y="1866677"/>
            <a:ext cx="530855" cy="1789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ΣΔ &amp; κοινές </a:t>
            </a:r>
            <a:r>
              <a:rPr lang="el-GR" dirty="0" err="1" smtClean="0"/>
              <a:t>ενδοκοιλιακές</a:t>
            </a:r>
            <a:r>
              <a:rPr lang="el-GR" dirty="0" smtClean="0"/>
              <a:t> λοιμώξεις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xMTEhUUExQWFRUXGBUVFRcYFhgUGBYYFBQXFxgXFBUZHCggGBolHBQUITEiJSkrLi4uFx8zODMsNygtLiwBCgoKDg0OGxAQGywkICQsLCwsLCwsLCwsLCwsLCwsLCwsLCwsLCwsLCwsLCwsLCwsLCwsLCwsLCwsLCwsLCwsLP/AABEIALcBEwMBIgACEQEDEQH/xAAbAAABBQEBAAAAAAAAAAAAAAAFAAECAwQGB//EADsQAAEDAgMECAQFBQACAwAAAAEAAhEDIQQSMQVBUWEGInGBkaGx8BMywdFCUnKS4RQVI2LxFoIzY7L/xAAaAQACAwEBAAAAAAAAAAAAAAAAAwECBAUG/8QALBEAAgIBAwQBAwMFAQAAAAAAAAECEQMSITEEE0FRMiJhcRQz8CNCUpHBBf/aAAwDAQACEQMRAD8A8YpOt74qWZVUzZTlAEpSLlGUpQA8p8yjKtw1B1Rwa0fYcyjxYeaFQpl7g0LYdmv/ADN8/si+GwYptgX4nifsoVnLO81v6R3bpbgc4F35h5/ZSZs1x3j33LdqrmERpedZt4R9VdzfgI40+TLT6PVXMNQFuUEA3vf/AEAzRziFUzY7z+Jvn9kVotPZ4hEaWGss8+plHkasCZzrdg1D+Jvgfspno5U/Ozwd9l07KYbeQsOKx43JS6rJJ1EjtQXIBfsV41e3z+yods535m++5FH1i5Ulh3rXCUq+oU4L+0xs2U8/ib77lqo7AcZzVWMO4ZXHNykCy1YWuAiDMQOI8VSeWa4QaI1yBKnR+oPxsPODfyVTtiPGrm+B+y6J2J7FVVrN3FU780W7cTmnYBw3jwP2THBO4jzRl1UEqeQFOWV0myuhXsAf6U8QnGEP5m++5Fa1CdyzGmUxZEyjizJ/RO4j33JjhHcR77lrmFKVNsKVbGH+lPEJf0p4hbSFEoTshqgdVYWmD/3sUESq0w4Qe4obVaWmCpsgSSiCkSpAkkoZk5cgCSSjmSQBUzRSUWp0AOkmV+Ewrqjg1gkny5lAD4LCPquDWCT6DiV2GC2cKTYbcn5jvJH0utOydltosAEFx+Z35jy4BaqjCOHkuZ1HVa3oi9jTjw1vIGV5Qyu663Yx3P0WNriLDv0V8K2tl5K9isNW/CUW6rM0GdFtoyRy971OSRMVSNVFg1t4K3MAsxt7lZsXiyLArJocmMdVuS2hjjoDCEveSk50qWWy348agjK3qRX3pOrHimIKlQoklO+5WnwiAJVwJ4rY3BtHDxUKtIDh4pbypukTTXJldVdx9VH4pVmUcVW6lzlXVeiK9MWcrRTrwsZYU8ocUyFJoJsM8+fFX0aFNzstR3w7GHZMwzHQPg9VvO6y4Cpa8ovQxL2Tke5kiDlcWyDuMahY5y0SNEUpR2AuJwhaSN4MWNjzB3rG4Qi2IaAI9hD3tlOxTso4V+Spvv8AlKtRUS1aQ7MEyUmt0V0XyZaYUa1EOEHuKkbGVcWyJV2/JTTewCqsLTBUUVxNEEQf+IZUYWmCmJ2UaognTJKSBJJJIAZqdM1OgBI90OH+Z36D6hAV0XQhs1nfoPqErO/6Ui0PkjtA1Yto1Mo1ut2IqhgkmFzOMrhzp+3quNghqaNs9jM91yogn3/xM5wTU4XSpIhxvgup2O9aDVNt/YqXaKs1osFWtRP5NVeva9u5Dqj1LEl1p7lRvV8UEtxOST4Y7XcVYSFVlTgwU2ikHXJJzVJlYt0UM8pMCGSvsJ9YlRaC5XUqObsSaQ0/yqqUU6REoNLcs/ooAmxdcXa4FvODY9qZuD3TKYYgbvol/UiVEnOiY9tjVMKRos5neFsGI9/dUVnA+wiEpeSJJeyNCoWmR3ohTxXNC7JBymeJS3YQyOKoIOqTMnyVEqNMl1hcq8YJ/A+apSjyWVszEXSBhJ7SDeyZrldU1sTVDVeKVF25Ipm6q/ihctpFr6coVtEQQjICEbWHWHYq4m9VFskdrMKSSSeIEkkkgBmp0zU6AEuk6Cuiu79B9QubRPYWILHujUtjzS8sdUGi0HUkzqtrY4EwNLyhZMqppkyVqpMNjuWOGNY4m1buylw7VBmvv1VxF1SNbhXiyd7Ln+96oa2T38lc99t32Wdpg8VaC2ZST3NW1C3qxw92WFzexTrPlX4XC5wY13b1MFpjbFy3ZLBUieEKrHYct/6rqLzTMOBBlEazQ5vFKnkcJKXglR1Ro51qvL7KFagQ6I7FBzSLER22WlNNJit0TbUINlU90pPPbKswdFr6ga+qKTYPXLS4ZgJa22km0kwFZLyVcrKVZTZP8kBX/wBLHzGIngQY3gjUKlwEeYlTafBFaRqTCTb1WkYSd91DDuErVUqQkZZSi1Q2Ci0DalOE4bZWvqSVY1kloHFX1utymlNm7ZGDjrEAouKdpAMaTFp4So4alA0V+IbUpgCo17Gv67J+V4/M37rm5MjySf2NcYqKBO1sC4ZDlu/5QCHZpO4Am6EuEGCI1kGxEayjWLxABbB6zSHDU/KZHYqMPtBueo+pQpVXVJ+f4gDSd7WscPvz1Wjp29O5EudgW1kkBWVsMR/0KygyagERfdPbvuj+EwdJ5Iq1TSaBNmF7nEfhaJgHmbBOlkoU1vuczRdZD9r6jsW/FNAeYmN0m8c4tKG7UN29ibDd2LnajTMKSSScKEkkkgBmp0zU6AEt2yfnP6SsK37GdFSwmyh8MtBXJBiiwb9Fuo8lBmHJ07fdle1tlglK9joPZGUsWV5uiVSn71Q6s0q2J7lZ/SrGc6yrFzx9U5KgDCfFUJycGw0AeCI7JaBIshVKoIJJ8l0Gxmh7dCDxI9UnPKok4o72ZdrYEm7YMX9hVYAy2DusjmIwJI1vxCBVGOpvM7+XBYceZTjoGvHTKnU5f7KfF0Q4RZNRePiwtNdkSnu1VivaAFVhCsoUZ93T1jPNacIbcFtcnosQo3IoxALRE28YV2CoUalJ/wASo9lRo6kQ9p5PYQCBzaT2J8S2xlDMwG9Vwy1InIqexcyBqLp6tRZ/icCtFGmTuuU1pXuUTb2RGkzf/C04V4+I36XWzDbIm7p8FCrhGtqMA4ykvNB2hixtVQdY2VZWpkgSSQ2Q2STlB3NnQdisYbW1V2NeHEEU2U4aAcs3jeZJuVyL0s2ppgvaNWl/S5Mg+P8AGzfEyMB+Fl+UvDczr3uSgjInQeCPYvDgsY51VoDnlhbdz2QJzOYLlvMIJiKeV7hOaDqAQHc4Oi3Ym3Hcol6HwjP8g7CujwLaJcPjue2nvLIzTykH0XP4AA1I5FF36QjJ4QuSAu3qbBWcKJcac9QuEOI5rn9qC7exdBiiC9BNuC7ewrVhfgTkjsDEkklpEiSSSQAzU6ZqdACRHYbZqHsQ4ot0bH+Q/pPqqz+LGYv3I/k6jCAwrDTnTvCekIVtNhF90wuU5nSlDyVOw08o4HRYsfhTE+yum2Zgs/BX19gnQ3njdU7qixeizz0BOG89/uUc2v0dfTMsuOGm5Aw7xG732LdjzRnG0xGmS2ZpwOHBfBI98F22AwDW33rh6Nbrh5kmRJMei9L6OijVol1SsymQ42IL3uEW6kcd8pHVp0OhHSrKKvYhe0sIHtvxRzFUmWyvc63WluWCOFzIWDEMtZciMWtzQ2jhMRLKrTccd3ete0KnV18FHpNQIqA8R6IV8QxB0XbxR7mNM505aZNEcxWig+N6zNw7nXa0nVWYeiSfI8lqlp00KinqNQpOqaAxxj6ojgdlMbrc8xK1YDLkDY+ULZRC5+XM4qo7GmMFqtmR+Cb+VoO6wCrqUG5tACFdjMRln3dD6byDmeJuIbOpJ0nclYnKStsmSSYXFQBtvNA31ZqTz9FfiscM7hkyDMRkmcvKd6GVqkER907HCWrcJOtzo6VcZRdNX2i2JlAmVpPduH2VNStfTsUPp7luXulYc2c11VznkOIHBpIEm07gsu0GQ6P4RLZWMdToua15Y1zYcJMPIOhj6oXiKkncChx0ulwEPbKMGYqDvnvRqtUsDI7UEw4vw4qeJrWgK8ldFWvqKg/M9x8EJ6QDrN7D6olg9Sh/SIdZvYfVaMaqaQibuIHSSSWoQJJJJADNTpmp0AJGOjA/yn9B9Qg6NdFRNV36D6hVyfFjMP7kfydhSpT7ut+Co5iBvKrwtMaXn1810Wz9nglp4argzl9J2VV0wpsnZoaLW3EQiBwlr+iuw1KIN4RA09OCyTnqVeRW8WAsTgA5t2rz7pT0eN6jAcw+YC8j7r1qqALIXj6TS0yEnHnlincS2lSVM8Jywfous2BipaPDwWPphsn4dTO35HEk2iDu3IPgMW6mQRx0FvqvQKUeoxWjIm4SpnpAIcNPoqajUJwe2gYkR3/VbjiwRYgjuXL7Eoumh/cTAXSdnUa7gb8YKA4am1xAJi66jaTg7hBsRxC53E4K5ygrpdK9MGmZckblYdpUWxuWPH0w0jjH/Vjw+PrM1aTwkTrvHNUVqr3nrNPhCsoNO2FLhCZiyDI8rLQzHO5Rw3rA6nGoj6K7D4bMbH1/4pnCMkFtCrVSdZ81H4oEZpLd4Bgkb7kWRnDbKaRBBdxWj/xykRoR3lJ7+KGzLLHKSs5jFVmFzjTa5rSeq1zi9wHAvgSVXlk8EZxXR0MuxxI3TqENfhSDefBa45YS+ItRbluR+JuaeRuVNlKdxPIKIZCuYSDrdVlIfGHss+KTruTPdPuFJrN+9MkyYxKPAmG0d6zYh26y0uY6C4B0TlzZTlJ/LmiJ5SsjqpEjcbn3CZBboXPZDUXXhD9uukt7CtmHN5WLbrYLewrQl/UTMstoUC0kkk8QJJJJADNTpmp0AJHuhrZru/QfUICj3Q0xWP6D6hUyfB/gZh/cj+T0XCU2jnvXSdHcpe4Gn8QkWGYgjmBvXNYSpou36OOcwZgBM7x/IXnXxbOtkVx2C1KgIiCOMzPYQVYxpHBaTVLvmAlJo4rN1Narg9hEW0twZWZc9yz1myjOIot5BCcVTK52STjuzVikpbHK9ItlGowtFhfx8V5pWw5YSHwHDUb+0DeF7NUZOoK5LpT0V+LTNRnzskxHzDhuXX/83rIx2lwK6rE3wcG+oDF/pK00nPZoTB0vp7CGxGoIPArRTI/KD4x5LvNKjA/saRXfq4k9u7miWApfFqU6YcGuqODATcSbCYuhjXBwES2NQfcQtWzq7qbs13NMCo0ZWlzZkhr4lh5iCEmSSZpjG0FNq7JrYd4p125SRmFxBEkdWCfODyVDNnOdYDz4psXixUrPqMD25nZuu7O88nv/ABLqejW2sI2k9tek01ZzU3PaXgyB1SW3ABnxSWxbTo5bEbFcAN8/Ux3qGK2RWw96rWhucsLc7S4ODQ4S0GQIIMroMdjmRqN9r6cOxctiC95fUp0nup04+I8AlrRFsx0CjHkcm0uCdOx02yzTcW5yWsJAcWxmiPwyCJWnEvYXf4wWiwguzk878eC5/ZmNaWFzqtKmwENPWzVd3yUBLnDmSE56SUqdR2Rvx2gj4b6gNO7SDmdTGs3EEpD6ablxsX1VsmFcTTHcuax2HJdYW7Ubp1zWmoYGYk5WiGiToBwVlSjAGnPsU446JBKV1scxSwJTVqYaffmt+OxrR1WjMeQP0WH+iqOMkRK1a0+SU2VsBM8BqpObb37laaeGLBf/ALfVU1xwKq2nugvcuxGPpHDil8KoHSHSK9T4ecEy80sxbOWBoNUDrequebnkqQC5wHsLVC7ti8lJbFmFbLgFl6TNhzP0/VEaTchBQzpDVzObebH1QpasyoTOOnE75A6SSS1mZCSSSQAzU6ZqdACRrooYrH9B9QgqLdG3RVP6Sqz+L/BfH80ehYSpeRK7fYWMJbeZsvPcFUuEf2VjS13JedyxpUdv5KmejU6srLtDagpRIOt7rLgMTmEyPJa61HOIN1hTp6ZIpoSZsoY1rm/K1w/2CoeQdwHZp3LIMLlESYUxayR1GRqPbjx+P+krFG9SKsZStZRptltxqN6tqHkm0EG8pWCq0ou/bPIumuyxSrnIIDrxFgZM2QBrSNzh2Eeh0XqXSPCNd8wnmuSr4EcNPPsXpej6hrGoz8GDLiuWqJz39QAY387eIWmniTuEeJRhmHp6lpnn9iFTXaw2y30BMtHLktEpxlwVW2xgbXvp5FSNdp3Hsh3qiWz8QAYcNLETMcxa66algGPFgI471lyZow5Q5QbODqVRFvOfUhYHVdYcY3gOse0cV6JV2M0T9QsGL2WzfTY7taNOVlXH12GyZYZpcHDgnUGPqp1WEHXXmusbsak4WpD/ANZb6FRb0YpPsC9jv1/R0rWuuxUZ/wBNO7MWx9qBrI0iZJ0Sr4t9YwDbsgEKz+xMpwC4vPMiPAIns7DhpEwfe4LNkzYU3OI6OLJwyGytltaNxdvP8oyzCtG66kxwAJgenkqamJhcueaWSWxq7aUQTtdgEnhKC4yvRdTotZRcx4Dy+qQYrAus5pOoERZXdINozZttcyqx+1jXDS5xLKbBTpjqDK0CdG21vK6/TwaxGOTbkC35BvkzcAwY7FbsqhLnOjTy7VHaGPfWLM5EMbkbYCwOrjvParKL8rYWx2oinblRPFtG64Heua2objvRrE1NQCSge0tQp6eGllMztGNJJJazMJJJJADNTpmp0AJE9gf/ACHsQxWUapaczTBUNWmiU6dnd4d90Ww9e65zZONbWbP4x8zfqOSI06y4+bG+Dp4sqZ1ez9ollwfNdDg9sSBfzXA0sQPutFLFwsU8SY/bk9IG0gd6g7EDiufwlWiaD3Cs3OMgawkNdP4oaT5wqMF0jbSqNL8xAMuygSeQkhZcnRyZMJpJ7HVF0AnhqeCzPxAdeQuZx/SqrVmzQC6SQDJH4QRMWQz+6VwJAbl/TvVv0LhK4kLJa+oPbQYXErCMDa1/BDae3Kmjg0zwELfh9psi5IPPRWyLJCOxaEUyrGYOTqDG8EEeIKDY/Bu42321XS47Emocxg6CwAFkLrgEEEwox55pl3hi1bOdxDCCLX3EHcj/AEb2mQcpHG82WGrSOkC2h1lZabHU3ZtQJHDVb5ac0KfJni3jl9j0A12uGk++1CsaWzwQlnSLqhj8wjQRI7lXW2i13yhxdukADw1XJj0c4yNyzxaNNXF5flWZ2MIM6k63UGGdeseZgDlzTVmENmW5XfM0fMI0uRHgVshiitmZp5LdohVqEHrRJAMSDrppyVtOsALjzVLQdQAe0mfELPVA0uDrcggjgN60dqPFFNbYRrbZaGgbx3IJjtsl0gDXfwUa1AGT9YVIoDUXPj/1MxdPji7KzlJqmZ8KSHh8B0EGHDM0xxG8LTtLGVK1R1SqQXPuYaGtEAABoGgAAWisKUj4TagaAAS8glzgLkACGjkqKgEXK2Oe1IVFfTZlotE3MAX0zRGhjelinFpgiDqLjQ74lJ9YGwIt4rNngyrRTkykmt2iOK6piQew+RnRCccbhasXiYuTJKGvcSZK2KNGGUrIpJJKxUSSSSAGanTNToA3YDZNWtm+E3PlALoIBE6WJuSbACVKvsWuxnxHMOWJmWzExJbOYCQdQr9j7Tp0m1GvpuqB/wAM2qCnBpvLhMsdIJ4EIltfpY7EU3U3MAaQCC18EOGps27TPynTigAJgKFYRUph1nNYCL9Z2je+F2eCw9WrP+Ise0S9hIESSMwk6HKVz2wOkj8K1wa1rsz2uM6dUEWEWd1rHct+H6YljjUbT/yEZSfiSIaXlnVyRM1DMkgxoJVMmJTX3/n85GQnodoNs2fWAksMcZBm0w2/W7pScxwDS4EZhLZESOSWE6YiszKWAE5jUaH5dYGakcv+PQGLhNjtsiq0N+G1uU9SC4kNgCDJIm26Oxc+eBJ0bceXWEdkYF9Z+RgzHhma3/8AZCrx2ENN5YYkWMEG/CQUPwu0XMMtJB3RFlcca5zg5xzHfYfRISrke9Tf2N2CwL6hhjS42mGkx2rp3dDnih8VxIgE5C2CDpvQfo/tEU6rXxJBt1i0Dt4r0nHdJaD6LgxzXOgEtM2GqfghFvcRlyTXxPJjsl5BOV0DW0IfVBFl6ptDpNh34d7TSBnc12Ul0WMge4Xm7wC7TXiZVM8YJbblsc5PlUZqFctNnO36aTunktDtoEiC1ru+Frp4CQ1xENdIa4ixjWN5T09nTvgdn3WKWPy4jlJpcmOjiHyRkYRFhoR3qssB1LSSJgEmORMAbkWGzxYkkgXgdUnS06rM/Z5zGBlEzB60a2Mq6UK9FFJ3uD6haG34xa5HaAp4jDGm1riGkPEty1GOMW+drT1TfRaX4NwkAw0wYbYGNCQNSqH0CBp4WTMcYUV1Suiplbg3xMeik103J7twWdzrwSRzN/JVVKh3S5sgZgLX0nh2K0caXBeTvyGRjaJoPpuoB1QkGnXENc0bwTqUGrVRPv1UXA/iMcgbxxtoq35YsYPNXl9ykKiVVXlRpiTrr2CFXmOhNgl8QKyRdv0HcJg3upyzCsyhpLqtV4iplJJND4jgJHBqFMyl4LgXA/hpjW3VHmstStaJtMxJieIG481TWrcLeXomqN8Cb0tmnatesS1tYnqCGMdEsbuFkCxeJA+yljMTHP3vQp7iTJWuEPJjnL0J7puVFOmTRQkkkkAJJJJADNTpJIASSSSAEkkkgCyjVLTLTBWz+71P9f2pJKrjGXKJUmuGP/eav+v7VJu3ao/L+3+UklHbh6LrLNeS+n0mxDdC39v8q0dLsSN7f2/ykkjtw9Ed2fsY9LcTxZ+3+Uw6V4j/AE/b/KSSO3D0Hcn7NmL6fY2oQXuY4tAa2WaAcACof+c4vjT/AGfykkqvDjfMUHcn7EenOL40/wBn8pndN8WdTTP/AKa9t0klH6fF/iv9B3J+xDpxi/8A6/2fymPTfF8af7P5TpI/T4v8UHdn7Kn9L8Q75vhm0XZ/Ki/pbiSx1MFrKb4LmNaGtJbpZOkrLDjXCQdyfsxDbVX/AF/aoHa1T/X9qSSntw9E92fsj/dKn+vgl/dKnEeCSSnRH0R3JexjtKpy8FE45/LwSSUqKXCIcm+WZ6jyTJUUklJUSSSSAEkkkgBJJJ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60" name="Picture 4" descr="Pseudomembranous Colitis St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2057400" cy="2228850"/>
          </a:xfrm>
          <a:prstGeom prst="rect">
            <a:avLst/>
          </a:prstGeom>
          <a:noFill/>
        </p:spPr>
      </p:pic>
      <p:sp>
        <p:nvSpPr>
          <p:cNvPr id="19462" name="AutoShape 6" descr="data:image/jpeg;base64,/9j/4AAQSkZJRgABAQAAAQABAAD/2wCEAAkGBxITEhQTExMUFBUUFRUUFBcUFBQSFBQVFBQWFhQVFRUYHCggGBolHBQUITEhJSkrLi4uFx8zODMsNygtLisBCgoKDg0OGxAQGywkICQsLCwsLCwsLCwsLCwsLCwsLCwsLCwsLCwsLCwsLCwsLCwsLCwsLCwsLCwsLCwsLCwsLP/AABEIAOQA3QMBIgACEQEDEQH/xAAcAAACAwEBAQEAAAAAAAAAAAAEBQIDBgABBwj/xAA8EAABAwMDAgQDBgUDAwUAAAABAAIDBBEhBRIxQVEGImFxEzKBgpGhscHCFEJSYtEjM+Gy8PEHFXJzkv/EABoBAAIDAQEAAAAAAAAAAAAAAAIDAQQFAAb/xAAuEQACAgEEAQIFAgcBAAAAAAAAAQIRAwQSITEiE0EFMlFx8GGRIzNCgaGx0RT/2gAMAwEAAhEDEQA/APhy5cuXHHBbbwTou1zaiVv/ANbT/wBZH5Jf4T0H4rhLIP8ATacD+sj9AtzI+yoavPx6cf7lvT4b8pDr/wBwaOyFqay44ASh0lkXpsRebnhYc9NCHkXiVNp7pDdwsPZOoKANFrD7kfAwAKZCzsuok3SOoCZE0dB9ypqrdgi5uEBO5Fik5A0Jq91yAAAqWwX6Iqct5RWnRAm9uFqRbjEmzoKCdrN4YSzjdYWCi4POHeX6LTUkAIsS63QDi/S4Q9RRm9yP8/eqOTUwuvc5WLKPw1USsdI0AtF8uIBNs4FkrNOeoW307UHxMLWusDyLX/8ACzWsubawOb9Dc8p8Mice+SFKV89EIdNxcgZ9Ar2UjR0H3BQpqx5d8MsdvAw0Alx+gypwQySmQb2RfD5Ejtjiedoac3S5QyzlSCckuyElMzsg6ynba1gEwpI7suTk9+QmOk0lOXH+IcQAMAAm/fIGOiCCkp7W/wBznSVmOfRZw1REABWhni8zw35dx23523wfRKpqci+P+U9ZXe1s48pmA4/REVWmMljdG8Xa4WPGOxHqgIXkG9ifbonFPNhLybovdFkNJnx7X9HfTSljsjljujh/lK19m1/S2VMRY7BGWn+l3Qr5FqFE+F7o3izm/j6hei0GsWohT+Zd/wDTOz4djtdAy5cuV8QctB4S8OOq33IIiZ87u/8AaPX8kBoelPqJQxuB/M7+kd/dfYYBFTQNiiFmtFh3J6k+pVHW6l4o7YfM/wDBYwYd7t9AUdOAfhsAAAsAOgQ+qN2EBdBWkOJHJQVbK5zvMc/ksuEX7ml1wcnmjHCRRWvZP6KzRhBqflogeRnhXXSpszgFB9U/gLJ9F2QFVtSBhJ66rsCpzuAFybuQlgeVawwUSGwOOQnKcaDUt32JWerpGtPJug2TnkErUUVKILZ9VgnbeysnlFl8xi1qVv8AMfqmdPq73Wu5Zeb4c3Lcg4tGxoRE4uEge4jIDflPo49lU+EXDhGyMtO4FgNx6G5N1Z4ZqGuaQSL/AJppJAFVlllg8aJ2psWGnLpPiuuX227+tugwpyaaw5GT1v3902pIN3lAVctNtJzaxyglqJ5FfNA7UnQA2kFuEPJBYo6aVByzBJ3NjFEoe0AKiVjpAGD+XgAdVOaRXUNxlvPdGk1ycxHJTm9uvsqAXA2stBPF96EMQ68qxHK65IB9qzfizQROy4xI0eU9x/SVo3nNkLUTjqrGnnOE1OJEoKSpnxiaMtJaQQQSCD0IUFtPE+kfEvKweYcj+oD9VjCF6zDlWWNmVlxuDo+q6JpLYIw1vJF3HqSva2XNkXM+33JO6cfEueAsya3SbZqqoqkGhojaTe5KFhjLiSUfHTmWxtgKjU2mIe6r45eVe4Dke08QJ4TymcwDPCzUesxsZa1ylbtTe4kjAPRNlhlIXuN3NXRgeyUVett6LOGrNuUN8x5v+SXHSK+Ttw0n1a56lVmvlP8AaO6jTbGjNlax7XHKZtjH2BtlUQaTkFx7qfwwOQR9UxpKZt8KdXTWyeEDyq6JSFT4mEY59VXCXNKYCEdApPhBHFkalRO0aaTWOYQQbXWui1G4ysVosQLg0nrha6elO3HICytbGLfI+D+o3pa8DLTYq01LSDc5OVkg9zTg/wCFYat5/wCASq8NNxw+A3ji3Yxr5w0lKpqknhDVDySbk3VUcBaLZ+uU5aaKDUQ5oD7c/ei6eTZycdD2QdPG34bnfEIk4bGGX3favhF6Q97DvLGuNrASDc0HuACF08O1W+hO5N0g2reDY4GOnVJ6yqDUTUOddzrC7iSbYAv0aOgSOuvfnCVjjFyCohVSuw4i27jIv93IVAnuNpAN+vVQlF8qdPCCMrUUIpcHfc5sbcgjPdZXxHoDd4ex23dfcOlxbI+9aX4fmsClevRWLef5v0T9PJxycMVlgnHkc6ibN+iB0ilMhJPA/FRq3l1m9TZPKWARx7R7lTqMmxE2FQzNY3OLLGeINT+K6w+Ufii9Urr3bfAWbeSTZDpMHO5ipujzcVKOMlc1qsDjwFosSSjpXOuqS0g2uUXHVODbAKvZdDG75Jopa1EMc8C6ra3KKqIgG8qJMg8ptVkae6PdroksC0hJmxqUke2yF4YPmiVJo0sDrZKvkdu+iTUFeN1ncJox/UcFVpw2sfB2TZghw5ButrRag2SMOHNrH3WX0+i3c9Uyp6Esd5Ta/c4WdqIxycB3QVXEAq3Ta58JLoyASLZaHY9L8JbNIZHBhGR16KbbtNiuwRcBvjNUy74O5xPJc4k+pPVGt0Rx4zi6lo7huyn1Q9u0bb369reiTqcri+Dm9tJGRij2SWPUrQRwggkm1uPX0QFUwF3qMoyprHvADrWaMWFvqfVVJzU15MiW72BK0CyzlWc3TyeUlBPpg4FHge1kiRz79FOCEyEMG0E9XODG/VxNgukG13GEdRShwLBHHY3u8tvIL9nXwtSEl2Q3QvdC6KQtJa7F7sc2Rvtubi6V6/Jln2v0Wuk00NYMYPB7rJeIqexb9r9EeKcZZUKm7idSC8o9E01isEcZP3JNNKWOuRawSysqTIc8BWJYvUnfsC3RSX7rk9VL+EO3cVzGggAdSnNaQ2K3pZPnLbSQnsQNUo3I1lJZu4oZkR/FM3oijgfxTFzWNjv1QBHmsUQ2G/0QykiaAnCy9Ac7CKroAG3CqpTwpUk1ZBUWkFeSX5Rpju6691ANsAFynZwtDT0Wh0iNz9oKAhjG1GUNXtA9CgzNtEwdM2elRgW9CitRIubAhp4vylFHqLbKVVX7sDAWN6cnKy1VlAriHWtxwUR/Fb3A8d1HVqBkbowyVsu5tyRfynGDhW6fCGvz1FlZ2uPsdwui9l73CZRVhwDycJe8BryArIhchJywjKNsenaC54HRzgOsS5t/KdwHv2VjkwpqbybyPL3xz7coDV22GFly85UkQmC1LfLhKzUOtwj6eIvab/RBVdO5rSCrWJQT2sgXOkN8gel+PqmmplrHscJ4pi4Z+CwMawdiRglKKeicSjKmgDRhaMJY48NC5Rt9h7K1uN4cR2aQD9CcJB4mYCWEXAO6wJBP8vJGCuE20gHum9VpnxWMd8SNmXCznWJw3ohhDbkTQvIkol/iXQGuZuAzb9FgmUdnOaegX2mqprx2t0/RfK9fj+G9xt3CraDVSc5Qv3YWSNq0ZyCQNdfsmVK4yu83A4CVN5TCnfYXW1NeNlZBs/BH3KowiwQrpsphEbhIdxRIrmZZyawUp23I5HVL6/BFkQ7UnEAZJARtSkuCSqWxO1CROAf6Bc+97qDm9U2EKXILDamoAGOqBcSeV1lNzMXRqCRBFziARdVtkI6oh0BFr8FVVDQDhFwcPtOku0JvC61jYGxBsevVINBnw5pHsnVPe+VSypJlvE7RsTpdLNINtS1rntB2tZjdjyjPPokuu6XLTFjyHBpNhuFsjpZHijhZB8b4tpm5Ywdxx6qrxHrck8UDnva7a7zRt5uP5nIY7GnxQmW+MvHlC2Kcl2UfA87gB1VFFBvu4NIB4Roo8Hknp2VDLqIRe1lqL4DmVeC0n5exwqa+sbtSuaF7bm2EvkJecA+gGUiEMbdolo0mmVdoyOhxe2Pa6jU8ZBHuCEtpnSxhtnPDQdwa4lzLjIOw4/BX6tr80oDZHAgG4AAaL98co/RhKXD/AD9xb3J8dFIwcIWvqccoUzuueqiaR7+iZHGovlhATQHH6qjW3kbB/wDL9EWaVzTkITW6hvkx/V+1X8TTkqE5Oj7ayO7Pp+i+cePNPsXO7r6ZT/KPZZfxzTh0TvYry+CTx6pv9X/sjHLlo+ItGUSxyobgkHupsevadoTVM9eMq8VJAFlXO29rqAJCGk1RJJ7i7KsiKrPlz3XNvyijwcWSN6qRbdqqLlzmkNuD7hc0RZBoV3whblURO6K0ORkWduwosbkL2WIjNsL2JpOQhdHDnRtNJeTwAE7mpy044VPh8Ex3PJOU5dHdZWbNUx+PgXQfEe9rGAue7DRjKIrdGmieGPYW7+Cevspxxua4OaS1wyCMEJtRVUs0oMzy8tHluALfQABLlqYKLbuwpOd0uhjQUVmgdhZGinCtYVJpXmsuVylY1cAslOLWPC8p6RjcgBHANItYlxwOyGkBBLeo5twix7krR13wC1cASCo04Odwm+oVFsIWnPfqrUN65RJXBpbR0RX8K31+gurwVeGqHOdkcIQVlAeo54WV8R6YAWeu79q39XHbkWWT8Tkf6f2v2q7oss/US/Ohc/lPotHV+UeyU+KH3id7FUQSkNCE1WXcwhFLTRjmbX1Hekk7R8mnFnn3UmwHd04vn9Ffq9PteT6quZ3ynst6MvFUU8iplrpQbAhHRwA8C4QsjWkX6ovS57CxSpt1aBQJUUVz2XjIC0i/CZz2JUXsuDZCpsKgSSi6heshBFrKcFSLbSvHSDkFFcgaF9TTWRUFC1zNwOQrJpWnqgxOY3eU4KYtzVEUGMBIsRwhmmxItZca4oeoqb9FKhK+TuDSeHaqxLCechaJ0tgVk9K01zW/FPPIHoi26g4nJwOioZ8SlLxGwfBroJ/iCOMhoAPzYB+07sidMj2veLh1nW3DIPsVmm14LcdcJnp1TsFlS1EZuNMYjViS5sF64Oa6xSqj1URu3WBPqo6hru9253NrY4AWfj0aatvn7B3K6S4G+8dULNUgfok7a0uJPRV1UlhcnlRHTUwwx8t3biofFup6bp5eA53HQI2SkA4CZKShwQ2gD45CubqBHBsfQ2UJobJfNhHjmmQ4phNXXF2S4k9yblZvxEb7L/3ftR0pSbXpD5PtftWhp4fxE1+cATSUTe7MD2CW6jFhNwPL9ENNHe4U5OJstowerUO5V0kcZaWPABHXhaStgvcfcs/VQC97ZT4TtUIyY7E1TBYnabgdsqulmIWjp2RObYt2u7pK7T7SEXxyrEMi6kVXFo8fUEqDpz3sip6AgXBugWC5A/NHDY+jrOjbfk2VUo5F00ipyzzFoIQpax8nFgj9RAi8qNr9ytJPTQ7eAlkVCHOwSBdd/wChfQhoDZTkoiHTHu+VrjbsCtPoukMc63QcrWw6e0WDW4VDP8Q2dErG2ZeQyGJrdhvaxwllRC648pwM2Byt8/TiOii3Tb8i35qhj+JJO6Hem0jC6dTOvkEdeCnbIiSn7qBg5z9VBtO3o1Bl1qmHGLQLHSk5K59GBklHMpyeCB0yUu1V7mODcH1BuFXhNylSY1IjK+3047KMQ3vAOQhCSecommdtcD2V5Y9seQvY19OAAAOApy2sllPW3GArH1Nws/LHkTXJXVlJ6lHzyJfOixKmEASJLr38n2v2p1M1IdePyfa/atbSvzQGT5T6WwYHsF4+O6lHwPYKdkrPLzZaQoqqa6UGhBfYjlaiWNRooWh+QMpHqtLg59GZ1DQ9oJaC4fiEi/g/iHYXWcPlJ/VfVpKbtwVmdW8ONcS9vfIQYPiFPbMrySkYmejqIsEbh6ZCGbp8rzcMIW7g0Jzh/uOA7HKIj8MOGRJ+CtP4jij7iZYz5yQR5X7geytZpEhFwCL98LYapoUjbOIDrdQMpUWvvm/pZPhrFONxYOxg+naEDYyn6LSQaTceRgA4BIVWkUJLgXPFh0/ytU6YYAIwqWfPJvsLbQJQaW2Jv9x5KYRBoCqlmFsn8kvqNSazF7lZk1LIx0Yh1XPi17IGWvzYeySVWove6zb5+pWh0TR7eZ+TznoieJYo3IKVRVl0VMSASpGjPZO2RBRlAVT1HYn1eTPSaf8A9hK67T/dat7VW6IdkyGp2jVIxo09/QE/RE0+mHlwIWjODjCree6c9bJqguWCRxACyomCIlch5eEMZ32RQO8hCuC57Du9FxBVuNEUDStWf8RM+T7X7VoXApR4hi/2/tftV3SyrIvz2F5PlN5B8o9grr4QdG+7R7foiguyx5dls6yrIsuc5cThVKCoKptQbwcKcrs3FiOoQTKIv4VcTnRu2vvboeiqZcUbtCXGNjNkY5HVEBqGheLhGcqjkTTFTsolAOCstq2mWO5uFq5GXSXUmvyOidppSi+GTCmjJ1W9p5I9uqlT1T75cU2iiEhDXYscoip0Vgy0rajlilUkFQAai4+Y/eqYoS51h168ov8AgAOT/hEx1LGkBoHqUM8qrwQSQz0rRWNIJyVoWMAGEsoKm4Rjp1iZ5TlLkrZFJsue9VWUdymwJHICVESFU4Ih4VRCigosGkYqjGiHBVvOEaHxbApGIOYIuZCyKzAMFkICGkkRMh7oJpuVcx8gs8c49km11/yfa/anU3CzfiOTLPtftV/SxvIvz2FZH4myoJcBMGSrPUc2AmcD1Zzx8mWosYPaFFwUGSKV1QqhiDtPqg3BR1Tse2xsbpZT0l0wZSkBUs8kmVMqjuu+RQ6ndG7ym7fyTOnmUpIihnREG91VlNS7JtSVBbnJTqsvlNuUU6eyR6jM51yAQB1RYIXIKEKAG1Wb8d01ppNw4NkmdY2I+vqnFPWjaGBn/f3LSycLhBNBt2dQCl1XKwG4AXs9nYDSD73U6XRXOI3HCBZYxXkRwjtMkceAbXT2Fp6qdJp4YLBEiFZ2bPGT4EyyIjGFc0LzYQpAKrJiW7IuVErrK97lS8oVImBSVVIriq3okx8QORiArH2BsmMxQFTFcH1VvE+eRrQnfJdSY8L2Wn24QMoIWtjcX0KkX1E4WU8SS5Z9r9E5kZflIfELMs+1+iv6SKWRCp/KW+DvEgmb8N5tI0d/nA6j1W7pDcYK/PlPO5jg5psWm4K+veCfEbZ25w8YePXuPQrR12lrzj0BptRu8ZdmpEtuUZR5KEnZfIU9Ll89isKdVwXt3BqqOOwRVlTAURHJZZDUZZKm6RnZG22VPYhJmI6WS6HIVfNsjOoO0TCTQrqY7dEJPSHNjg8hOnQF2QCbLyGK6KMpxjuosrLwKKbS2gDyphFpjeyYtYFMBQ80pCpZm+gRlCwdArmxAK0leJcvuKc2zxRJVroja6pIU5MGSCTmmrITTPC5FwwAjKCcomcjqj02THjneSO5fQJxclwW1AAJygnuUnOuovAQZZxnNuKpfQbCNdlJK8Xj1FzrBckWKITEBCukVkz0K9WscaObK6gghKqliOnJslL3OcSOAFoYlYtg08jQCSQA3JJ4AC+Z+INfdNJ5CWsbcN7nuT+CN8Ya/wDEJhiPkaSHO/rIPA9Flbr1Gg0exb59mfnzW6ieIvS9QfBIJGHI6dCOoKEXLSaTVMrJ07R+gvCmqR1MDZGH0cDy1w5BTCaCx3t5C+E+FfEUlHLvaSWOsJGX+Ydx6jovuGk6kyZgkY7c1wuP+fVeT+KaKWCW+Pys1NPn3qn2P6KvDgO6M/iAs6CA7CvZUW6rAyR3D3jTHDqgLhUjplZ3UnuIwSPZdRTlo5uUK01qyfRiauCr2ghQbKEppp79UTu9VOSeXYsbfCFPCkxoCvbIGOY4RjJVVSp89CZwaJujIVRksvZqklATSpudYt38Fuv1Oxwb7DZKs25VP8RdLnT9yvW1ACJxyTXk2x6wpBxkQ8kipfUhQdUBQsD9wlFIuZIphyAlqArKWovlE8F9BOgklUyFezzDugZ6lDHG7JTITG5VJkVUtQhnSrQwwYEmFSr5z498SBm6mhPmP+64dP7Ae/dN/G3ioU7PhRn/AFnD/wDA7n1XyV7ySSTcnJJySeq9J8N0K/mz69ihnzf0oiVy5ct0pnLly5ccctn/AOm2pytmMId/puBcQehHUdl6uSdTFSxST+gzC6mj6tC8q2Q8Lly8PkitzNdMrc8lCGQ3XLlONIOxhSSlHCUrlyXlSOLRKbhHsfhcuVKaQE+jx7yhZnleLkuKREACR9iqnPK9XK9BcDGz3ebIN9Q7K5cnxSBKTMURTTELlyY0gZM9lncgp5jdeLkKirITBpZinWgkCnqJS1rnRtc5u4XFwMfRcuVjClvj90V9Q2on55r6t8sjpHm7nkkn3PT0Q65cvZ1SpGccuXLlx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64" name="Picture 8" descr="http://withfriendship.com/images/i/42378/Pseudomembranous-colitis-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06"/>
            <a:ext cx="3495675" cy="3590926"/>
          </a:xfrm>
          <a:prstGeom prst="rect">
            <a:avLst/>
          </a:prstGeom>
          <a:noFill/>
        </p:spPr>
      </p:pic>
      <p:pic>
        <p:nvPicPr>
          <p:cNvPr id="19466" name="Picture 10" descr="http://www.gihealth.com/images/imgCdifficil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071942"/>
            <a:ext cx="2057400" cy="2228850"/>
          </a:xfrm>
          <a:prstGeom prst="rect">
            <a:avLst/>
          </a:prstGeom>
          <a:noFill/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ΣΔ &amp; </a:t>
            </a:r>
            <a:r>
              <a:rPr lang="el-GR" sz="3200" dirty="0" err="1" smtClean="0">
                <a:solidFill>
                  <a:srgbClr val="FF0000"/>
                </a:solidFill>
              </a:rPr>
              <a:t>ψευδομεμβρανώδης</a:t>
            </a:r>
            <a:r>
              <a:rPr lang="el-GR" sz="3200" dirty="0" smtClean="0">
                <a:solidFill>
                  <a:srgbClr val="FF0000"/>
                </a:solidFill>
              </a:rPr>
              <a:t> εντεροκολίτιδα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ΣΔ &amp; λοιμώξεις (1)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Οι λοιμώξεις εξακολουθούν να αποτελούν σημαντική αιτία νοσηρότητας και θνητότητας σε διαβητικούς ασθενείς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800" b="1" dirty="0" smtClean="0">
                <a:solidFill>
                  <a:srgbClr val="FF0000"/>
                </a:solidFill>
              </a:rPr>
              <a:t>Hospital-acquired Clostridium </a:t>
            </a:r>
            <a:r>
              <a:rPr lang="en-GB" sz="2800" b="1" dirty="0" err="1" smtClean="0">
                <a:solidFill>
                  <a:srgbClr val="FF0000"/>
                </a:solidFill>
              </a:rPr>
              <a:t>difficile</a:t>
            </a:r>
            <a:r>
              <a:rPr lang="en-GB" sz="2800" b="1" dirty="0" smtClean="0">
                <a:solidFill>
                  <a:srgbClr val="FF0000"/>
                </a:solidFill>
              </a:rPr>
              <a:t> infection: determinants for severe disease</a:t>
            </a:r>
            <a:br>
              <a:rPr lang="en-GB" sz="2800" b="1" dirty="0" smtClean="0">
                <a:solidFill>
                  <a:srgbClr val="FF0000"/>
                </a:solidFill>
              </a:rPr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l-GR" sz="2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38290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000" dirty="0" smtClean="0"/>
              <a:t>     </a:t>
            </a:r>
            <a:r>
              <a:rPr lang="en-US" sz="2800" dirty="0" smtClean="0"/>
              <a:t>Variables identified to be independently associated with severe CDI were: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/>
              <a:t>severe </a:t>
            </a:r>
            <a:r>
              <a:rPr lang="en-US" sz="2800" dirty="0" err="1" smtClean="0"/>
              <a:t>diarrhoea</a:t>
            </a:r>
            <a:r>
              <a:rPr lang="en-US" sz="2800" dirty="0" smtClean="0"/>
              <a:t> (OR 3.64, 95% CI 1.19-11.11, p=0.02),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/>
              <a:t>chronic pulmonary disease (OR 3.0, 95% CI 1.08-8.40, p=0.04),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/>
              <a:t>chronic renal disease (OR 2.9, 95% CI 1.07-7.81, p=0.04)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</a:rPr>
              <a:t>diabetes mellitus (OR 4.30, 95% CI 1.57-11.76, p=0.004).</a:t>
            </a:r>
            <a:endParaRPr lang="el-GR" sz="2800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14282" y="5715016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Wenisch</a:t>
            </a:r>
            <a:r>
              <a:rPr lang="en-GB" sz="2400" dirty="0" smtClean="0"/>
              <a:t> JM et al. </a:t>
            </a:r>
            <a:r>
              <a:rPr lang="en-GB" sz="2400" dirty="0" err="1" smtClean="0"/>
              <a:t>Eur</a:t>
            </a:r>
            <a:r>
              <a:rPr lang="en-GB" sz="2400" dirty="0" smtClean="0"/>
              <a:t> J </a:t>
            </a:r>
            <a:r>
              <a:rPr lang="en-GB" sz="2400" dirty="0" err="1" smtClean="0"/>
              <a:t>Clin</a:t>
            </a:r>
            <a:r>
              <a:rPr lang="en-GB" sz="2400" dirty="0" smtClean="0"/>
              <a:t> </a:t>
            </a:r>
            <a:r>
              <a:rPr lang="en-GB" sz="2400" dirty="0" err="1" smtClean="0"/>
              <a:t>Microbiol</a:t>
            </a:r>
            <a:r>
              <a:rPr lang="en-GB" sz="2400" dirty="0" smtClean="0"/>
              <a:t> Infect Dis.</a:t>
            </a:r>
            <a:r>
              <a:rPr lang="el-GR" sz="2400" dirty="0" smtClean="0"/>
              <a:t> </a:t>
            </a:r>
            <a:r>
              <a:rPr lang="en-GB" sz="2400" dirty="0" smtClean="0"/>
              <a:t>2012;1923-30.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1.gstatic.com/images?q=tbn:ANd9GcRcjU1QNAXGbSZCN2BP-TDq30Yt_zNauJVj3ufoqDkXwH4G7EtL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2733675" cy="1666875"/>
          </a:xfrm>
          <a:prstGeom prst="rect">
            <a:avLst/>
          </a:prstGeom>
          <a:noFill/>
        </p:spPr>
      </p:pic>
      <p:sp>
        <p:nvSpPr>
          <p:cNvPr id="21508" name="AutoShape 4" descr="data:image/jpeg;base64,/9j/4AAQSkZJRgABAQAAAQABAAD/2wCEAAkGBxQTEhUUEhQWExQXFxUUFBQUFBUUFBQXFRQXFhQUFRcYHCggGBolHBQUITEhJSkrLi4uFx8zODMsNygtLisBCgoKDg0OGxAQGy8kICQsLCwsLzQsLCwsLCwsLCwsLCwsLCwsLCwsLCwsLCwsLCwsLCwsLCwsLCwsLCwsLCwsLP/AABEIANwA5gMBIgACEQEDEQH/xAAbAAACAwEBAQAAAAAAAAAAAAADBAACBQEGB//EADcQAAEDAwMDAgUDAwMEAwAAAAEAAhEDBCESMUEFUWETcQYiMoGRobHwQsHRBxThI1Ji8RUzcv/EABoBAAIDAQEAAAAAAAAAAAAAAAIEAAEDBQb/xAAlEQACAgICAgIDAQEBAAAAAAAAAQIRAyEEEjFBEyIyYXFR8CP/2gAMAwEAAhEDEQA/APnS6GqaSiDaFCFGsyvR/Dfw/wCrFasIpCS1uxqx53DZ55hA6R0dzgKtQRTGQDM1M7DsPK9i241MHAGAOB4CCeRROnw+C5/+k1oYbGiYwAIHYcQvTdR6W1lOiRnXAd9wCP3SVfohpUGPeJDo1AbtkSJCduK1V4ZqbLWCWQOw3S6ae2b5cnZr4n4Yr0praN2xz40gPEngkYKdp9Ra1t25p+arUJaf/HSGg/oVhmm6o8EzGZVtnAcK1KloLJx4zalJ7Jct9TRTYJJIEb+8r0d3RqW76T2gBksY8gfSCYM/lT4cfTkBoBqkkknhoRfiC91l9ECA2C84zEOAH5VqL/ITzZW5LEloV+KL8PqsYCDTYC49i7Zv4XmLxxcmb6vrcIGAIUo0ppy45Lo+0qpSse4+GOGN+zFqBGbbkMmN9kxd24a5Rlc6M/ZZ0dDva0JmkYkpd1o57yAJDQtGkGkt1Ehm7+6466DTUDfpdhveO6tRLjkknox2sAylpJynxSgadx/lc/2vykqNaHI5F78mXVyk3sT9ennCTqlUtGs0qEbhiRqNwtC4cFnvK2gef5qiAqNQnNR3BD0lbJo4uSOwTN11zl1w7KAIjBplWuVyVVzVAO6hXosF1RRQrswq9n8L/Bj3tZcXDS2ifoacOqHiRwznylvhH4Y9VzatcEUgZa3moRsf/wAz+V9YN6bgU6QAkGcbYELOba8DWPDLUmeR6rb+AAMNA2A8LKMtH4/Mr199ay6O0g+Fm1bIZB7FYSV+T0OHkLoos3n9b9Wk1oacAaif6sQn7Tq4Fvpg+oGlsEYzsfZeP6ZV0w07f2WhUuYJ7ZCideBHJw4XS/pt9DsRUY4mdIloPJImSsWqz5C/aCceyZtOsOp0XMaBJmJ4nss9up7Qw/nv7qWgcePJGbfoF0XqDqTzUGSRGeyYrXZcXOOC46ieSV19MN2aMAJH/avJ8Hjsh7DXXHKXZg3VeQrNeT/MJt9pAGEoaRBPaf4FOxrGcRarq1jkINcuyAJK06dPHn9kEUTJ791Xs2jkRmtLiI/KtRocndarKQDZ558rho4BV7CedehAsjJS1WqdsQnbp0brIvamN0RrhTkL3XhZNWplPXL8eVkVH5QezTPk6RK1XShaETQrgLVOji5U5u2LOooTmwnHHhAr0zjBAOR5HhGnYnlxpeBQBQhFLVUhaKQnKFA1E90fpNS5rNo0RqqOkgEwABuSeAi/EPQa1nVFKuAHFusFpkESRv8AZELuJmKKKK6YB9T6HcFzGjaPl9gvVWB0EEdt+V4zpzPSrGmf63YPAXpbV/ywTluD9knez1PKgl+Pg0vT+r8+6UuLYjJBytbpMFzC498cLfr2LHbhFTltHMln+KVHz5tpOQNtlRjTu4YXs7Lp2l9SduCYhY9/aDU5u2xjn3QyTGIcpSZjig5xJAkDgcALVsunn0/U/p7/AN57Lcp3dBjHBkAwccuMLNt75ootpRtv+ZU6OrkZS5GSWoxGek29Mse6qBg84wExf+kQ3SBPcDhYXUOojMcYKz230kGcDbKv61VFLjzk+zs0btozCyq+F2pfj8pKpX+ZC6Q7ixSXkbaAJKHUqgQfyk6txhL1KpIwpYwsbZovqgNKGLnCzK9QiP0QKdQzkq0zZce15L39xJwsS5qElNXJzCTefCGTOhCChGkK3L8oAZAk7/lMBvP4QiSd1ExLMnJ2wekrmnlHa1TRgqRYvLHYE0eVSU3V2wl6a0j5F541YvUbOFR9KE4cN/ulXbZWqEcuIZ6J1V9rXZWpkamyIIwWu+oH3gbK3xN1ipe1vXqloOkNa1sgNA4EnKznhAq42Wv9OfOFbRyFFPdRXQufSK7dQBG7cg8z3Wx0i+D6eg/UD9zwFm2rZaZVWW7mu9SnOlsa4/MlJTVM9rOEZR6s9dY1C2dRyP0XprTqYgTnG68PQq6jqH9WSdxEYWva1CRCuMqZxs+FS8nor+5aWAz9W32WZfVA5wcN9OfsgOfgDgFXe8T9kUpWYY8Sg7M+qySUoJg/hOV6oHKybm+AMDYoLHcUXLwLXPYYSVN0/LOU3UMxB9oStiz1KxDQSZjHjlA/0dGFU9eDpcdJ7hN07YhjHO3OCPHBWi3o7RIeYjLjvPhAuGgnG3CvZh8qlqIlXABGMJUvE/lG6g4QRgmN/KxDcy3UNwYPsqG8OPsrGalaUlUqQYG5Q6leFXSQ0OIjcefBU7D0cajomXGAM8nsq1aJyiWR+Sdt91S4upwBxudyo1RTsHUpw3zslC2CjOr4QazuFVC+RkVhTO/dCpBMNcJgo0haX+lH05EJXRutTqbQ0DBBP7bLNReDCaTAzAQ3ZRXDKrVduiTYlkj6FC5CqbJgtS71smc3KqKKKKIhSkfUmNiOBytHpd76J1thwdAc0iWlvZZofifJCctx8kJWTfY9fljcal7BiqWEimA2kSSGzMSZiT7r0loch3ERPhecr0icDfhblkNLWtOdp8BV7Fc6XTRoNYM5kE/hIXWJJOOITtYNkBpgcH2WX1OQe47qNi2L8hG7f5+ywrt/MxG6ZvbuDnlZlw7WCOXYQNna4+Prs0rUFwkTE/lPdDBbVedoy0qtu0NAaOwyi1bkAwPYnn2Ui2Y5Zdril5Hri5kHO+fdZlWvG6s49zss65q6oMz/ADhUBixevQvXqSTmUgKRB1DbI91ekC57uw3hNUQJA4ElUzqfgqQrUogQSZVHU9WcgeU7eDKSdWjfCiDi+ystpwRGNki8ZkfhMVauIBlJ1DlXZJaRzUNUH/hBqbqtQ7rlIyYVp0Izl6DW7oTJpjcFKEQu+oQ0lXe9GLdaY5fVg9uTL2jHt5WZTfyrGpDSe+EGmMLStCuSX20dL/uqlhOQqFMNcI3yP1Vp6MHt7AOd3SNV2UzcPWe92VrA5vJe6CalEJRGJdWfUKbt94nA4C1LATJIkbBZLjDfJ/RbXTqcMa37lJyez2ObULGaFL8pw25A+Uy4xM7ATkrtKQABuThavULIUqQcSS8loInefCq2zlZcyi6Yp1aixnpej80gl4wRH/d4Mrz3VL0H6Z/Cc6gQ0kNOdyOVjXlx/wAq5NMY4mHabdmF1KsSYH2VbFpbUZOffhDc6XNO606DR6jR2WaPQSqMKHP9xpzB7LPo1nPqt1fKAZIH7lN12uJxAEpe1Gp9UjbAB4JAEx90SdCmOqbH7ypgrLvrjS0Mb9Tv0TlarLRj8obaGp2s8Y9lRMf02xWxpwD+vlMMbDSQAr+o1s9ttktVuMY7qjS3I5Uykq7cflFqXU7cfZJV3yQTspYxFNAnOiY5QC/BxyjhyWdVgKKvRjmdFQxEtWiST2kKtV37Iba/yoqsQlJJh3P4Q7ipghApGXKz8/lGqQtKbabK3FUlrZ4Vab11jdRgZJMAcn2HKPe2L6RAe3STsIhH2XsV23YJ+yE/ZW1JG4uDKJRM8uRROV6koCo55KutUcucuzsiiiisE+nkfMBuQcrbtJ1TxH9lk2rPnyZ3W1Z25cA0H6nBvtPKTmer5D+qNSlULWtIE9j/AHC7cX+rLn6iNpjELV66wNp0qMCDiRgw0f3XjeqgiQNu87Imuq0cvA455bQO7vwSSYnbHPusavc6pCWua8HJCUc4u+mc4Lu3GFnJnocPGjDYWybNQkfSBH3Wj06gTUcXGJyP8KlqzQwCPdaFsAM4z5VF5cn+HalPuhhjR9GxzHnlWu6gjfKXLwAO/IUMIJ0K3heIDHbkTjjwm2V27A4G/kpa5uPmGMdkjpIJnn/KvY0sfZUzvUbgkmIA91nl0gCdz+yPdZ528Jajv4E5Q+zd/VUQn5iBKlUAkZjjwu16nP6R/dShZ6sk57cKUZyyJaB0zLvCBWgbpuvT0pCvUL+wgAYAG3dWkKZsnVbBOqSVdjVwMgIraeFoc5Jt2wbirN2yoyn3Xa+6lovrWz1H+mdsz/fNfUOltNj3AuI0lxhsGfclT/UbrFO6vB6IBZRBZrBAD3GJI8Db8rzjLmGxt94Q6pAEY742yj7WkqEnxk5duwvVOJ2WZXKeuXLMfutoifKf2o60K8oSI1qIUOqKKKEPrNH6v0W1aOgY3GRHfuvP2phxEQQTP91s2b4yUlJNSZ6jkRtJHsevkG3B+px06HDeTuvG9UpRgffytinb1HUXVAYY0EgHmOR4hYt+4kB3cLScrVnN4mNQyOnZ5HqtEB2qME7eeVo2lIBrZxKD1KjIOECzryyDMtwsLPTL7QQ9cCQC3ugvrEBvuNlRrzuJ7K9o0FongypYNUth64Il0YWfUuMfyU/XedJ91mvA1SZ8qMPD+yAl0AZdH2C5UZA0k7c+yvTeA35cE8oRnM78KXo0TEiZkIb37DhXqAjb7rlJv5VWDKRQbgJtlWEvW3XHEojGjt1VB2SFIfNHdNVKZ9kvUJkIkxXkLVv0EuXACGiY3Kq16qBn2V4lUL7bsXe7ZSocp/onTRcXdGgX+m2o4gviYhpIAHmI+6v1/pwtrupb6tYpwQ/GZAPzAYBGdlr1aVijzLu4vyW6F0epXc4UGOe6npqOjjMtBnvp2XPivrr7yt6lQNYWN9MMZMDSTMzzP7LR+HPiGpZmo6kGzUDQ7W3VGkktIAI/7ivM16e+Zklx9ySSY432VKW9MyywnbuK/pn1nZQHNRq26GmI+Dl5G3JlRjdWVHZ2V5RAEUUUUIfYOq2YpXVZrRDQ4QDkmRkyiUidQ7LRpdFrV6VSu7d5L8n5i3fbgdgl6DGAawdTdO/OqOAlprZ6DHmi49G7Y5/8s8UfSxp5xkjssO9vytK5ttNJrzE1MgAyfuOFg3tQDjflBJuqNuLixuTaQndXU/ufus23qf8AUicH91Wq8gmfKDQE1As2drqorRqUxE5wF22qQ0g7z+ip6cZ/RcpOBJUqwfIU1SXb4Sl2YRCcGe+Eu4mQT+FEGnoPAAEDKlUahgx5QwcSqPwcmOVAL9g6rQC2MkYchXFWIhUrOnaSVKTS852Csycl4RYU/BnuUQMwi1Gb+Nko+rmUPkJKthbpZ9Z0kFFc9BDckokxPkSvRX1FdlTCoGqsZARUmJObRbUZkYI2I4+6ZtQwlmCTOqqSd/8AKRfM43TdgPq7x9kTbqgIJSyUzap3ds2wqNdS1Xhe706h3a0kEEHgACI5Xnazjud4ym37LPvHiSijszy41iTa/YlW3QnKzt1V+yZRxpO3Zymqly61yjFASzVF1RQh9xr/ABcWW3otbDtJp+pOw2JA7ws2ncjQ1o2gfwrEvRl2eT+67ZVsQfslcjd0eqx8HHD7pbNsun7LNv6RIRKFQyVys8lpWdm0I9JaMCvSJdvPf3RW2xa9jSInIKs1v/UaO7h+69X1jprfT9R+NDSQ4ngCVcY2b5+R8bSPLV3GdOyDWYTUaBzur03avm9+Z25RqMCoCd+Pbyga2aLImtHarYG2PKUunSEzc3IJ0jtlJV3bKBK6LWQlpnuqXDfzymmiGiOd0nVfk/ZSrAidbTA/n7oLMeExKXqd1C5IJ6p/5WfV5R6lbEfdJmoiSsVz5klTDU4UpjH8/CWY9e5/0y6fa1G3L7uDoDdIe4gNZplz8cyjjA52TlKCto8kWbKhEO8K9sw1XODASC52gZnTJjfwg1WkfJyN1OlB/KpK0i1Bg0vLiQ7ZoAmZ/ZHI0iB90pRp5yjVR5QSu9BYk6baOuKx7t0laFQxKy6hkrfEjn87JqiMaqVkZmyFXW5zGtAmiT47ogH/ALQwURQEqZUVlFCH0K4/qmPqOfugW78n8K1Z8uPulWEg/uk8n5M9xF/RGvb1I9l2tcYWcbozHCGandBYSh7K3DhqGeRMbxOV6z4hvKfoh0Es0aQPJxJXibt/bJVq9859MM4xM+OFpCVaFeTFSkv0TptSAQf4FZ1R2oHsEvQfCu6shlvYeNpRoI+4kzz/ADdDFeN0CrUAElLPuAfKqipcpR0zRddy2ErUrRCTdVMbLrW4zk+VfUXfLv8AEZN5kKtS6xukbgeFGIvjVC75c7oNUrEoUY7qSitpO+UwcmBHPsiUaFsk3NhKNKYTYaA0/wDEfqq3FQMp6QD6xcZ40jhFuWFzmlrS1hAwee58qpN35HMWKJbp1w5jw5mCRp4wDyPKl1QDXYOoyZceZVn0gMc8AZJQasn9lnYz0ijhaBt5QKjoELtR6WuKiJKxfLlpALqukWnMq9YyqpqKpHn8+RzkH1SEGsiNMDKC9yICRxishSrOcoAccouKKEPdisM+6BcO5CpQdhEqEYSc03JnscU7gq/wEHnlU9dUqugoLqvhUohPM4nXv5Qw/KBVrxgIDXmUaic/Nyk3o0KdcZQH18qrWxvyg1t1aj6MZciXU7VrTjhXp04yhU28pouxCjVGeO5vtI6wSuv2QwYVatbEKkrN7SRWq/hUoDeUA1E106g6q4MYJJmFooMR+ZOVHrPgX4TF967nvNOnRhstAJc4t1kZ4Aj8ryzLs6hn6CQ37EiY87rW6d16vZU7m2pkM9Q/OYlzTGklh4wIU+HunUXULh1R0OY0GmCdzv8AdW0kio/I51erEKbZJcck5ytQ3JLGgwdLYbA2ysxhgDVIPY/lXdWJ37JZnZxtRiem+BuoUaN76lcgN9CoGuI1AP104wMgwXrF6xe033Vy+mIpOeTT4xAlwHEmVl+p5SVzco4Yk3f/AHo5+dxjN5E/IevXSFasShOqkrmtMRhRzs3IlkZ1qsqgTldc5GLEe9DJUUUIRRRRQhFFFFCG7Y30fK77H/K0HV1g1QYV6dyRg5Wc4Xs6HE5zh9ZeDRqVu6WfXxhC9ZDJWaiNZOVa0QZUiCu7DCo5yMTk9FqlUqjWlQDui0mSoCnJsMMBWp5K47smLVvZZykdDHG9AQxK12rUrYbESe6A23VKSWy8uJvSMwMPZM2VZ9Jweww4bFPU6McIDwtFlsWlxOquwHqOe5z35c45KdY4R+PuvSf6a9Dp3dW49WQynTBwYMuJyfAAleWpVp1zw9wafAcQD+AFc06srj5Ixm4+xzq90KtQvDdIgAD2Cz/VhHJws26qALOKGs+bqrOXNZJudKjnTkri3iqRx8uVzdkUUURGRZrlHFVUUIRVLlYlchQhRxRFzSuqEIooooQ03oTmor1VgytGjOwQcicLlwPmQvCzlE2hNhXFUOVxRClRq5NsKjU3YwlF2i5U0bRlTGpynbZ0Z5SFLlN0tws5L2N4sjvR73/Tz4Zp3FCvc12lwBc2i0ksHyg6zj/yQPi34bbY2tEueX16jgHcCYl2nwJAWVa/EFajaMoMI9N1QTIk5fqInsSFPjDqdS5u3Gqf/rAaxow1oI1HHeVUWpOkLueZTdMwbh5BjbCQqOMol5UOUvbOkouqNZ53aiaXTuq1qAqCi8s9Rul8RkdkhQqwIVqiXeVZlN07GqlbCzLl6u+oUvV3RRjQvmzOWjgdKuSht3REYuRRRRQhFFFFCHCF0BRRQhFFFFCFw/wFFRR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1510" name="Picture 6" descr="http://www.gastrolab.net/m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3733800" cy="3571875"/>
          </a:xfrm>
          <a:prstGeom prst="rect">
            <a:avLst/>
          </a:prstGeom>
          <a:noFill/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Helicobacter pylori infection </a:t>
            </a:r>
            <a:r>
              <a:rPr lang="el-GR" sz="3200" dirty="0" smtClean="0">
                <a:solidFill>
                  <a:srgbClr val="FF0000"/>
                </a:solidFill>
              </a:rPr>
              <a:t>&amp;</a:t>
            </a:r>
            <a:r>
              <a:rPr lang="en-US" sz="3200" dirty="0" smtClean="0">
                <a:solidFill>
                  <a:srgbClr val="FF0000"/>
                </a:solidFill>
              </a:rPr>
              <a:t> DM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Helicobacter pylori infection </a:t>
            </a:r>
            <a:r>
              <a:rPr lang="el-GR" sz="3200" dirty="0" smtClean="0">
                <a:solidFill>
                  <a:srgbClr val="FF0000"/>
                </a:solidFill>
              </a:rPr>
              <a:t>&amp;</a:t>
            </a:r>
            <a:r>
              <a:rPr lang="en-US" sz="3200" dirty="0" smtClean="0">
                <a:solidFill>
                  <a:srgbClr val="FF0000"/>
                </a:solidFill>
              </a:rPr>
              <a:t> DM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l-GR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Χημικές αλλαγές στο γαστρικό βλεννογόνο εξαιτίας διαταραχών στο μεταβολισμό της γλυκόζης πιθανά προάγουν τον αποικισμό με </a:t>
            </a:r>
            <a:r>
              <a:rPr lang="en-US" dirty="0" smtClean="0"/>
              <a:t>H. </a:t>
            </a:r>
            <a:r>
              <a:rPr lang="en-US" dirty="0" err="1" smtClean="0"/>
              <a:t>pyl</a:t>
            </a:r>
            <a:r>
              <a:rPr lang="el-GR" dirty="0" smtClean="0"/>
              <a:t>ο</a:t>
            </a:r>
            <a:r>
              <a:rPr lang="en-US" dirty="0" err="1" smtClean="0"/>
              <a:t>ri</a:t>
            </a:r>
            <a:endParaRPr lang="el-GR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Μείωση στη γαστρεντερική κινητικότητα και στη γαστρική έκκριση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Αυξημένη ευπάθεια  (διαταραχές της ανοσολογικής απάντησης) σε λοίμωξη από</a:t>
            </a:r>
            <a:r>
              <a:rPr lang="en-US" dirty="0" smtClean="0"/>
              <a:t> H. </a:t>
            </a:r>
            <a:r>
              <a:rPr lang="en-US" dirty="0" err="1" smtClean="0"/>
              <a:t>pyl</a:t>
            </a:r>
            <a:r>
              <a:rPr lang="el-GR" dirty="0" smtClean="0"/>
              <a:t>ο</a:t>
            </a:r>
            <a:r>
              <a:rPr lang="en-US" dirty="0" err="1" smtClean="0"/>
              <a:t>ri</a:t>
            </a:r>
            <a:r>
              <a:rPr lang="el-GR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Αυξημένη επίπτωση</a:t>
            </a:r>
            <a:r>
              <a:rPr lang="en-US" dirty="0" smtClean="0"/>
              <a:t>;</a:t>
            </a:r>
            <a:endParaRPr lang="el-GR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Αντικρουόμενα αποτελέσματα μελετών</a:t>
            </a:r>
          </a:p>
          <a:p>
            <a:endParaRPr lang="el-GR" dirty="0" smtClean="0"/>
          </a:p>
          <a:p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Association between Helicobacter pylori infection and diabetes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mellitus: </a:t>
            </a:r>
            <a:r>
              <a:rPr lang="el-GR" sz="3200" dirty="0" smtClean="0">
                <a:solidFill>
                  <a:srgbClr val="FF0000"/>
                </a:solidFill>
              </a:rPr>
              <a:t/>
            </a:r>
            <a:br>
              <a:rPr lang="el-GR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A meta-analysis of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observational studies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500034" y="2714620"/>
            <a:ext cx="8229600" cy="311468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41 </a:t>
            </a:r>
            <a:r>
              <a:rPr lang="el-GR" dirty="0" smtClean="0"/>
              <a:t>μελέτες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14080 ασθενείς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  <a:cs typeface="Arial" pitchFamily="34" charset="0"/>
              </a:rPr>
              <a:t>Zhou</a:t>
            </a:r>
            <a:r>
              <a:rPr lang="el-GR" dirty="0" smtClean="0">
                <a:latin typeface="+mj-lt"/>
                <a:cs typeface="Arial" pitchFamily="34" charset="0"/>
              </a:rPr>
              <a:t> Χ </a:t>
            </a:r>
            <a:r>
              <a:rPr lang="en-US" dirty="0" smtClean="0">
                <a:latin typeface="+mj-lt"/>
                <a:cs typeface="Arial" pitchFamily="34" charset="0"/>
              </a:rPr>
              <a:t>et al. </a:t>
            </a:r>
            <a:r>
              <a:rPr lang="pt-BR" dirty="0" smtClean="0">
                <a:latin typeface="+mj-lt"/>
                <a:cs typeface="Arial" pitchFamily="34" charset="0"/>
              </a:rPr>
              <a:t>D i a b e t e s  r e s e a r c h a n d c l i n i c a l p r a c t i c e  ( 2 0 1 3 ) 2 0 0 – 2 0 8</a:t>
            </a:r>
            <a:endParaRPr lang="el-GR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0"/>
            <a:ext cx="7353300" cy="66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5984" y="857232"/>
            <a:ext cx="4143404" cy="15001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Σακχαρώδης Διαβήτης</a:t>
            </a:r>
            <a:endParaRPr lang="el-G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2500298" y="4429132"/>
            <a:ext cx="4143404" cy="15001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Λοίμωξη από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H.pylori</a:t>
            </a:r>
            <a:endParaRPr lang="el-G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3 - Βέλος προς τα κάτω"/>
          <p:cNvSpPr/>
          <p:nvPr/>
        </p:nvSpPr>
        <p:spPr>
          <a:xfrm>
            <a:off x="3143240" y="292893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Βέλος προς τα κάτω"/>
          <p:cNvSpPr/>
          <p:nvPr/>
        </p:nvSpPr>
        <p:spPr>
          <a:xfrm rot="10800000">
            <a:off x="5000628" y="292893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2104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Υπερανάπτυξη</a:t>
            </a:r>
            <a:r>
              <a:rPr lang="el-GR" dirty="0" smtClean="0">
                <a:solidFill>
                  <a:srgbClr val="FF0000"/>
                </a:solidFill>
              </a:rPr>
              <a:t> βακτηριδίων</a:t>
            </a:r>
            <a:r>
              <a:rPr lang="en-US" dirty="0" smtClean="0">
                <a:solidFill>
                  <a:srgbClr val="FF0000"/>
                </a:solidFill>
              </a:rPr>
              <a:t> &amp; </a:t>
            </a:r>
            <a:r>
              <a:rPr lang="el-GR" dirty="0" smtClean="0">
                <a:solidFill>
                  <a:srgbClr val="FF0000"/>
                </a:solidFill>
              </a:rPr>
              <a:t>ΣΔ</a:t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Διαταραχή κινητικότητας του εντέρου (διαβητική </a:t>
            </a:r>
            <a:r>
              <a:rPr lang="el-GR" dirty="0" err="1" smtClean="0"/>
              <a:t>εντεροπάθεια</a:t>
            </a:r>
            <a:r>
              <a:rPr lang="el-GR" dirty="0" smtClean="0"/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Απουσία συμπτωμάτων ή μη ειδικά συμπτώματα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Μετεωρισμός, διάρροια, απώλεια βάρους, </a:t>
            </a:r>
            <a:r>
              <a:rPr lang="el-GR" dirty="0" err="1" smtClean="0"/>
              <a:t>στεατόρροια</a:t>
            </a:r>
            <a:endParaRPr lang="el-GR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Έλλειψη λιποδιαλυτών βιταμινών, Β12 &amp; σιδήρου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0.gstatic.com/images?q=tbn:ANd9GcTXyhaiaYZ7oYc7zAA7F4LO8I51-hSA9QauBBJcO22jdOxOUy83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2286000" cy="18288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Salmonellosis</a:t>
            </a:r>
            <a:r>
              <a:rPr lang="en-US" sz="3200" dirty="0" smtClean="0">
                <a:solidFill>
                  <a:srgbClr val="FF0000"/>
                </a:solidFill>
              </a:rPr>
              <a:t> &amp; DM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22532" name="AutoShape 4" descr="data:image/jpeg;base64,/9j/4AAQSkZJRgABAQAAAQABAAD/2wCEAAkGBhQSERMUExQVFRUVFBgXFxgYGBsYGBkYFRcVFRccGBcaGyYeGBojHBcUHy8gIycpLCwsFx4xNTAqNSYrLCkBCQoKDgwOGg8PGiwkHyQsLCwsKiksLCwpLCksLCwsLCwsLCkpLCwsKSwpLCwsLCksKSwsLCwpLCkpLCwsKSwpKf/AABEIALcBEwMBIgACEQEDEQH/xAAcAAABBQEBAQAAAAAAAAAAAAADAAECBAUGBwj/xABHEAABAwIDBAcEBwYEBQUBAAABAAIRAyEEEjEFQVFhBiJxgZHR8BOhscEUMkKT0uHxByNSVHKSGDNDgggXRFNjYnOistMW/8QAGgEAAgMBAQAAAAAAAAAAAAAAAAECAwQFBv/EAC8RAAIBAwMBBwQABwAAAAAAAAABAgMRIQQSMUETIjIzUVKRFCNhcQVCgaGxwfD/2gAMAwEAAhEDEQA/APGKeg7/AIqaHTdZPnQBJJRzJZkATSUMyLh6Re4ADt5BAJX4FSpFxgK2Nlk7/cVqigwRkY5gAg5nZnOPEwAAOQ05p8kiTZo38Sq3LODTGkrd4zGbGJ+0PApq2ysurx2AEnwlWqmKJ0sJ7/0UBaSB7vRUk2VyUb4H2b0fFYw2q0O/hLTMcYXc4L9hFaq0EYukJ/8AG/zXBVnkDMCQRpBIIX0L0Dx00GS7Mcous2oqTpJNMvhThOm2llHA/wCHev8AzdH7t/ml/h2r/wA3R+7f5r3NjpUlGOobMtjwv/DrX/m6P3b/ADTf4dq/83R+7f5r3QvUTWHFSdeQbTwt/wDw91x/1dH7t/4kOn+wOsbfS6I/2P8ANe0YvE81mVKkGQqJaqSZrp6bcsnmA/4eMR/N0fu3+aX+HfEfzdH7t/mvYcHtGbEqzVrkCVOOpkymVFxdjxM/8PVb+co/dv8AxIdT9gdVuuMo/wBjvm5eyVsbOvzWbiGtdwUnqWuhbDSuXJ5LU/Yi8X+mUP7fOogN/Y086YzD+A//AEXpOKogaBURh5NwPXBUvVz6I6EP4ZBq+44kfsQqxbF0PA/iVOv+yGs3/qKR5hrj816UMNwt65IrWka6I+pqEo/w6nF953/seVf8q6v/AHmf2OVXE/s4qs/1Gn/a5eztpgCTA7bJq1Jr+q2HOOgET+qPqKgPSaddH8nzpj9nuovLXbtDxHEKqvZ+lvQt7qZNSi5rZ+uIdlO42uO8QvJdrbJfQeWvH9J3OHEFb6cnJZOXqKKg90HeP+ClKdQlNKsMoRJDlKUAESQ5ToACzRSlRbonQA8pSmRKNEuIA1KAJYaiXugT3Cfgup2XsulnDDV9lTykuqFuZxIEgBoOpO7Tmq+Dp+ybDRDjqZMnj2BWsK4tPVylx33sN6qlK5rp0tuWQb7Mg/XBG9wy248lVxdZxgXytmNIO6bfNH2jtE1TAs0dxt7zdSxWKpuo0mNw9Ck6nYuYHmrWkXLnxljkUrdRVJvhGczhv9/ckO/Xehxltu93gourDfB7h8lYZwwG4gge73gruP2ZdJHU3Gm4jqkQNOruMb1wYJ7FJr3Mc17DDmn0NFCrBVI7WXaer2U79Hg+nMNtjmIWhT2gCJmV5f0P6Qe1pCTB4H4dy6zC43l81xLypvazrVNJFrdE6CtilEV7LMONlMMSn2hUtPgsPpscT7WIGkwPebKpjqNCmIpOmd05h47lCriM1iFUqtAvZG9ely+FB7k7v9EqFUtdIK2aeLMX0XOtqSVosqHKowwy+tSTtct1AHaKk7Dua5CweKIfHNbzaQcFpS3FM26OHwZDqJIuEE4YjQSt36BuG/fwUa2y3sv1Xt3jRw+R9aqSpN8FX1kY4MqnRJ3FHbgy76oJ7OParraDSAREHf5rVwuFaADY87e7gnCnd2Ka2raXdM/A9GmDrPGZ3bbzKNtHZ2HDQXta24gglrsw0gggyrlbHNaY1PLz3LB2nWLzLrDhv9+i22hTVmc+LqVJcsMzpXhXZqdR+UwQWvBGYaGHfVdPALyvpDsWlVDmQTTzH2ZMZmjcRHorqNohvCeUWWNiqoi2nBZnVurI6tLSRhlu6fQ8c2vsl+HfleOwjQjl5KgSvVdq7MZWYWPFjoYu08ZXnG1tluoPLXX3gjQjiFrpVd/PJztRpnSyuCjKSZJXGUdMkkgBmp0zU6AEtDYhHtL8FnrS2GOuTIEN3mJ7OaT4JQ8SNsnf8/LVCxGJ6pAMe7yT1nXA1B7PzUGUs4O699N3gqVk21HZFOmMm498xfmrYwjnXgttO/t0Ks13B7csSAJsDu5jeqHtjmhzzmFoJIN+SsMyiSLs0THC3AeKsMxYYzKBJ5xA93zQRTNusY5wVAUANb/BIfSwqNIvMSBvubm6kKPW5DgCPiL+CiQD1Wxfs07Vbw9OBYWjUcee5Juw4RQbZW0nYeoHA9UkTqIJ3yvVtlbVFRjXTqLxe+5eQ1IuPXfZbPRXbrqTsj3dU2bO8SBfmJ1WTUUtyujraWtZ7HwepMr33Kz9IBCw6eIJ3yrIf3Lm2aZ1XTTyXnVVXc7mhirzQqriL+vFSwSjAIx3XjiuiwtAFq5rCOzm663ZlGApQWTJrZbUBGzQDKsh0I+IMBUjWWpYRzlJz5LbqoIvKdu1XtsQ13O4PeACFmurkbyhuqlJSad0RemjLk0fpYPATw0QnNbxI7DCzH1oQKm0SEtzbuy1afFkaf0wARr2mfC6ysftTl32+Ko4raTvX6LHxe0j6PyhLcX09PYNjMfO5Zld5BlDr154eKG2p6uo3Ne2yJudI3LhunP+ZT/pPxXZOq9y43pwZfT/AKT/APZadO+8c3XR+1f8nMJJJLoHDEkmlOgBmp0zU6AEtTo+yap5NWWtXo4P3jv6OPMJPglDxI1MZRIjzQqdYDW89/etVzAbW9c1QxdAg2EGdLSeaoi+hvnBvgmzG1S7MHgWygAAdUboiIQaD6nsqjM9INa8VHNcaTHvJmMjiPaP5tB7lGlXk3A7xAt3fFFLRPwiYHcNVMocQWYRIi2smI7kMuA60TwB1M8lcNUTIBeRZsjfybc961dk7N/1HS55NrfVPDS6AtYqYDY5a17nkAubYDXsIN/cgPpZLEQ7NECYhdNQqltQgSZdDjGg3i4Wd0lIhwZ1gCCSBAZOnZKiycXmxlNbNN9ovGvyVaqwHKBuNjzWpTrMfRh5LSD/AAukxwMXHNV8LhgahIMgDulQTsy5I6rYG0i5sO1Hguip4i35+a4dlTI4Otzi36ro8LiNDqCO2O5YKsO9dHY01XdGz6Gs2oJ/RDxFrzI9blU+lN0MBWaFORYA+u1VbTZu6mnsipDhbyXaYdwyiFwNJ7tB8VpU+kJYAHGPE/IqyCOdq6bqO8TV2viy0GD8Fjs2k4n8kHG7QFT7WvP5WQaNaOHb+ats2OnTUY2NM1ydCg4iuQNfgma5VsYTHco2JWBO2lqJCzsTtA3v4QqjmnNF/eo1sK4G88UmWpJE6mLniqTwfWisvaI5qu2rfTxSJXtwANSULfZFq8te79UzG7zrz+ajbIORN1ERp67wuL6Zjr0/6fmu2q1JHFcT0y+vT/p+a00PMRz9d5D/AGc2kUkl0jz40JJ0kAM1OmanQAlqdH/8xx4MJ57llrd6I4UvrkB2U5D36WKT4LKXjR0Bc1waWnQiZJME6aDXlKNjWmWzqZvx+ans/GVKJq0nVMtGp1i10ZXOaYEEiRwVmphS+marWv8A3bspDKXtGAG8uq+06kcMpWW503i7Zz20NmkdZsXN2qlTfMiwi0u6oHZx7l0ZE2jn+g3IdTCNdq0GdQRI8U4ytyVyjcDhqDKRaM4dUidOOscls4Sr1Zc1rGiYJIjuWczBNAgNDdLgcO1Sr0OqbzPAn56KLkLsrh8VXcG5KRyEm77SZt1WzPiqFHYrAet13bySbnjl4q8xo5nTf8URwEEie+8d8pbmT2KKwU8S8mb2FgCLDlBsh0KeUAWmbwLdiLEulrvaDdltfsvMKyzBne6M14OoUGycUCrxG6RzWp0aw7q7vZhwBHFUm4Yi5jvsFHZGK9ji6bpaATB3NHDcovJbTe3g7bFdEXASHNmb2j5qtWHsmG9+HoLtWmWAjK6dDJXNba2K5+hsqUjTT1DliRzuExVVxOUW5x5BbdLBOLZcArmx9jinG/t/JalWmB6/NW8EpVEsHIY5rmmw9d6sYLM4DX12LZfhg762iLRwrG6KSaDfgDSoEC/mh1WTwhX3CeHxVNzL7vf5qDIKVzCxLQ18wnr4gOACt4rDZidJRGbNDWy4+/5JE3LBTp7HLm5vkqFXCiezdBWy6vksLjms58GU9pFTdyg+iBwVd58Pcr9UblQrVI3pWJ7iuakA6rkOmVSX0+w/FdS4zcrlemX12f0n4yrKPjRl1vkP9nOJJJLonAEkkkgBmp0zU6AEtnozUIqkgwQwx4hYy3uh9LNWd/7Z+ISlwyyl44nQvDnSXG5Fp+Sg1oB1IOW4BcJ5GNd9itN1IRBB7Ij3FBrYYOFwOIKwXsrnZYKLQIjdClTf4Dn+V0IEss7Tjp7k/tWi8jxiO6yMclTQe2vr4qZPZfl+aED6+aK1vAIbJRQ2GZLZylsCO/xUQ6ercEnWEN2JFMzOuom5VvDlr3tqMJy3MERN9DZRuTlG4sJQDHhrIMGwPWmdddCrO0R1oiDqSOHYjU6YnOy+U3YeBQzTNUuyvm/VBtEati90hxXoUXUxyPb+qrVKWZ4BMBom0q3WIv8ACx7dyu7I2c0BznuJJsNMscIjSeadxPDOl6JdIpYKTrlthe8cVuVMc2VwuIwrqLw9pHAxHCVt4faIfEXnx8lWyzYrm6/Ft3GOE6Hv3Kr9PmxI8VnPqDTtI4R2JNcDwQWqBonFgiBv70ai8AcO8+SySPRRA4gRcQgTjbBfq4yFUqYk6z4foq1V54++6FmPH5fqgltsT+kGfU96lWc59ptw/NV28Sje1iPOU07EWgbmWiZjmqz2gHXdv/VXMRHnPms7EneZ8ZCn+REMUQBPuWXVE3O9Er1ibbkIiblVt5LEmBczt8eC5Tpl9dnYfiusA4cVyfTEden/AE/NXUfGZNY/ss5xJJJdA4QkkkkAM1OmanQA4W50Rb++d/QeW8aFYS3OiUe2MgHqHXtCT4ZZS8xHa1CCZDnuJHWzTY9s3VjD7Pe+nUq5azGsGZr3Ny4dwaYI9q5wAfwG9Vhf+Htkjw9BPg3mhWZXptY5zTBa9rXNc06iHAhronrC91z4tLk607/yjV84dD6NVhgGXMcOq4S05iIgqDWhpnK13MiStbE7UrYgmkxop4cNkUGwGtg5i4SQJk6CRwAVOnTovpvLqlTD1WRGcl2Hq3/jawupmNzoHNK1+BxnaN5ooVcFTzkB1QDWCYnfwR6OzRa9QibS6Ld0JfSWAhrqtMSbOLi9g32LQXFv+0q3gqrXCxDhJEi4ka6gHxCjktajcgzDR9VgFxeAfeUZ1I79QjlnCVAGOe4zbzSJjDqw4Rb4b+aHWptec1I5XgXEwHb9TvRBUbNyYO8Xg+KDXiBJm9jxQK9gOIrB7Q7MKb2mCw6nlEa630W3Wc2mxvsQ4B8OhwFrXF5ssihWzVaYgFzjadbcrlaVaoX1DA0tbQd4QQtukNhMRllrwXtPEzHYmpfunQOsx150g9yM6hB1t61KDXpAadsHRRNFuhqCpbTmnaSTofXuWVhsWWmBcHcdR2cloNrG+iRJX6h20xxvzPkpmtaPgqxBJup62gd4/NP8DsmSazj70gzmmcCPUKYdGtvDyQQdwL2xHr4KvVN7HwVt4kW9d+qr1HePagXJVey03CqV37t6t1jIjQT67lVcy07+SdySxyVMx4ehvSHy9bkUMjXy96FV4apWyIDUjsXI9MD12dh+JXYPXIdMz12dh+K0UfGjHrPJf7OcSSSW84aEkkkgYzU6ZqdACW70PqltckfwGdNJHFYS3uh7ZrOH/jPxCUnhltHzInZ0Kkzc8oKf4j1dVqVX2b4dodFoVKcgOaQb5bEB39puQuazsSwyqzEtcSyWknUOg8Li8rSwGLNFzi01AHsyF7KjmRO8NEioBwd4qjU2jR+iDDuwZGJa+WYlobpmzAlwIebEtLYI5oouB1piwSatkUJb000WdlY04Z5cGGqxzQMwy06zCCYfRLgWtdrIkJhWNR7nk1XZnSPbOa6pFgMxbAJshCnN9bRaU40uPGEbmS7OO7cFc0309cU1V/ZGvanDh7tP1soe2kn7MjkUmSuxNwxqB2UgBokzv7LKuK97b1qbDqy2qLdQgybA8RJELMdSLnutEHtAnSCNUJFbbuG2MJxAdlBDAS61+7RaWDoyTlJuZAFz+SFRwrWmftZPeruDweZo6w1uZh0b+SJcllPhsndxcCRI10Hi0KvWowYiB7vXYtWvis5HVYxjbCNe10aqrX1mN24z3hRuWq75MivhtZuj4PESI3jijVaQPqVSqdUg6RrCRK9jTvaI7FKo4n9EFrQbtJI3207osphkj8kEl+RySOHuKb6RO718k7gNJE96l7Px4pjsDkxIVeDebqyafPXs8lE0hrPzQQKznZlXfpceat1AqrqfOPXvQIr1RI3hAe1WnCJuqlRt76apgDyarkOmg/eM5A/Fde9/D12Lj+mR67Ow/FX0fGYtZik/2c6kkkt5xhJJJIAZqdM1OgBLoOhc+3IAJJYQAOJIXPra6LuIquI3MM+IUZcMspO00d1jMATIeMpG47vkqVGrBDXGHfZP5q9QrU3NaW2MdYFxcCRvGYSO5NUpBwIiRO8XB5c1zsnd8WAWGewVD9IoOxDSwhuSq6k5rwQQbOAI71KhIHmZcBuk/aPOVUNfL1HiRud8u3RGMtgGRwkahNu5DbZ3Lszf4z8k+bj8SR71TOIA+tA9yj9MvDSHHtUCVi45/CTG6VCqXE0xIBdYR8lDDbKr1SBkLRr1up/8jYLZ2fs+jhpfUdSLhOj9OyCJKQON+QONxQpUm4ekxrC//McT+8f2cRyUQGsa32dMgAQ9znySRvygDKEKnUANSp7OpULvquMl0cidys4evAa7IQd4JGnZFk27YJdiFwrA8uIdmDh1ZOkaiVobOeA0i44gRI7lQ2fXmo0ODTMiQT9pXaVBpJ5HVQZbGNsFqi1ocIyjf1hLT4oNeg3P1GhkA6E5TPdHgjuAIs4TzB81EsdG4/FAbclRzhwykcQq1SoI6pk893YDZWqrOyAe9VcQ4637v0SHJEMNX6xDssnSAAD4K9eL2WSXEEEfFaTIGvvTsRT6E6YGpF+MKRYB2+P6KBcZsZ9cUmu4wO9CLelwcm5tHv8AGVLPmHPtT57W8VHKY18YTIPJGDpCq1COF/UwiuPHeqzrGfkgi8A3CyrPM6SjVT2jj63Ku/QW/JMHwAqEC28eC4/pc6Xs7CF1Fd0QBqTAH5Rdcz0uw+R1Mb8pJ7SbrRQ8Rz9W/t/1OeSSSW45IkkkkAM1OmanQAlvdEBUFV7qdP2gZTLqgESGSJIBPWi1gCd6wVJjyDayOVYadnc9HfRDLtPUfccATpK2NjjBV6NNtfF1KGKpBzQaoyUTBJAcdHjW+YFcj0Z2x7RjqbyJAtp7lqmlkaQ4TSOupInX1yWGXdwdjzIJxdjRqbLeGOe9tKthicvt6L21KM8yHZ2XtBG/Xes5+z3sEMfVewfZzaDlOoWxs3aTDVpDHD6ThWsIZNL2lRn8IOUzHOCbDRDp0KLnvGHx2FoQ4llHEUamHbk3AVKhI5eSjsvmIlVlF2qfJnMw4gluUSLyZ84WpTf1WiGiIsLTz6u9BYJa937prqZyvyVmOBJ3hrSZbzBKsUw9pGalWpzoalN7Gu/pc5uVw81W7mqLh6kzhwSMxJ37/wA1abh4gNgndO/vuoh0ak91vFEqZmuIeIsNet7xZQJ3dyH0dwkEwddfgFHKeO7XzRmOjjfghGrexNuyfzQSuynXo7xuII8Vq0qhndxvrpxCzKpzHqgm8l0WbHErWLcwkX0uDa3YEmicco0WmwkWO88fBVqtAgEgOI+1Ee6UWnTMAyCIvM27DCG4lpvpxa74g70uAAVHNLdHA9x94CC4MyGanWmzQ13i4n5IlV2kvBndN1UxWEtmBFt3kdEEZNEKrAR5KxhZPUImND5rLfUG7We1b1LZzq9IQIIuXNN00Vt2YNz4sYn3pwQZkJ8TSdThtQmNxgme0qJpDhEdp8E7WLLqwN1QjcouNrwJUqroMAG/I9uiDUqOOkT4+5BEG7t99kF7zprO8IlUkcO75lVq1SZAPeIjuQFyJfrbxMaKnXqQLmQfQT1wBqLc+PIce1Dp4bRz7AGQDrbTsU0slcm8oLsLo+/F4qnTDi3quc4gfUYO3ibRyWb+1jYuHwlShQpP9pVawmsTGaXGW5jxjdKNX6aPwHtvYOb7aswMJIdmptBPWaScsknhaFwON2hUrPL6j3vcTJc4lxJPM6rXRi7uTONXm33SumSSWkzCSSSQAzdE6ZqdAGhszYVXEB5phpyAFwLmtPWMANDiMxJ3BFr9Ga7KXtHNaBGYtzsNQNkiXUgc7RI1ICWx9sNotqNdT9oH5DGYtvTOYTAuCdQI7lobV6aPxFNzKgBBggAkZXgklw1EGYym29NW6g+DL2fsus6H0gTFRjJBH13zlGu+F6BsalVqy1zGtqMAc8F7Q0tOYTM6S0ri9h9KqmEa4UwOs9rnE3s0EQOBvM6hXcP05cwl7aYDyMubMfqguc20RILrnfChKClyW06rp8HXVuj9Wkc9NrXMP2BUaTMSfZ36/YELE0wabHVZax4DmuLM+VsxmgEG3iFLYn7QPpDclRozX9oAYzSIzNt1dAe9WdtVDWYPZim1zXS3KIkQBDiLnQLHKCh+zp0ajmsmnisDjqOHz5sHtTCwJBaXFrTEkEDNAESQTEyQVV2Z0dq41lWvhqlHD0qbo+jmrVqMYWiTrApgzYQIvGq5nA40U3GKTDvdTc+tSuN7TSqN94Vx2HpVHuqezcwu+yK73X39Yw6O2e1EpRtgrhSmnj5/5/6L9JryAQ4NJ1aZLZHB1yPmnfjqjLOpRzb1mx3J8M9rQGiwAEAmY7CitqNMjQm0h2vbFlndjeAG2BEZZ93gh1tpGPqgR61RKgY3S87id/ehtotJl+7QSffuSwCvfBd2W0MDi8tJcRb+Ef1HValCkWmwGUyQQbLPwrWvkOIHOI/RHDAAMjnWuYMjX+Ex7igvjhWNVtrkDmc1pUaji0kiD71nnEjc4ETrMjwmydxnhbn8goiaLTsRSfZzMruIsguIEQc0HR2nrvVDFVRlGWoM0/VyukDt0KAMaWmNZ3zfw3qSZVImcCXOIygSZztf9UbwGkQ4962cDiXUZgAt5u6x7m6IIp6EEkxoD8YCNM2Fid0fkhkeeTbp4mhVZB1Kx9obGc3/ACjY8i49g5xKpVKfWF4O6I8kfD7Wr0pyHON+YRpzTuG3asMHtKrhKdNraQxBrCJc9hY2DqHCwnsVBhBFj25fPetep0kbUP7ymW8dMv5rN2hg2GXNMDkT8kMdJbcNlaq4COXNVK1cbp74Ci4vaL34WiyE2m49Z8NbubvPbvTHKW0VKlm6ztNw3lUdr7VbTBLnxE5WCC57iLS0/Vpje7uS29tv2LZ+sSOoCde0cFwOJxbqji55knetdOnfLOZqKzj3VyLFYl1Rxc4kk3k+tEFOmWo5wkkkkAJJJJADNTpJIASSSSAEkkkgAuHxDmODmkgjeFpu6UVjqWmNOq2R7kkkmk+SUZOPDFiulNepGZwMaSxk+OVQb0mxA+0P7W+SSSWyPoS7WfqyQ6V4j+Nv9jfJL/8AqcR/E3+xvkkklsj6D7ap7mSb0txAIOcW/wDQ34Qpu6Z4o6vaf9jPJJJGyPoPt6nuY46aYr+Nv3bPwqY6dYv+Nv3bPwpJI7OPoH1FX3P5E3p1ixo9v3dP8Kc9PMWf9Qfds8kkkdnD0QfUVfc/kC3pjiRo9v8AYzyUm9NcUPtt76bD8WpJI7OPohfUVfc/kN/zAxg0qN+7p/hUv+YeN/7jfu6f4UkkbI+gdvU9z+SP/MHGf9xv3VP8KZ3T7GHWo37tn4UySNkfQO3qe5/JE9OMWdajfu2fhUB00xQ0qD+xn4UkkbI+gdvU9z+ST+m+LP8AqN/sZ+FBPS3E6l7f7G+SSSNkfQTqzfVmbi8W6q8veZcdTAH6IKSSmQbbyxJJJIEJJJJACCSSS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2534" name="Picture 6" descr="http://www.gastrointestinalatlas.com/SalmonellaDuodena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88840"/>
            <a:ext cx="3810000" cy="2543175"/>
          </a:xfrm>
          <a:prstGeom prst="rect">
            <a:avLst/>
          </a:prstGeom>
          <a:noFill/>
        </p:spPr>
      </p:pic>
      <p:pic>
        <p:nvPicPr>
          <p:cNvPr id="22536" name="Picture 8" descr="https://encrypted-tbn3.gstatic.com/images?q=tbn:ANd9GcSQ2vy3uH7H7f6Pr8l1UAWta8xPKhKCbbxnUZulLgj3eoxyFrY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276872"/>
            <a:ext cx="2143125" cy="2143125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642910" y="535782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Telzak</a:t>
            </a:r>
            <a:r>
              <a:rPr lang="en-GB" dirty="0" smtClean="0"/>
              <a:t> EE</a:t>
            </a:r>
            <a:r>
              <a:rPr lang="el-GR" dirty="0" smtClean="0"/>
              <a:t> </a:t>
            </a:r>
            <a:r>
              <a:rPr lang="en-US" dirty="0" smtClean="0"/>
              <a:t>et al</a:t>
            </a:r>
            <a:r>
              <a:rPr lang="en-GB" dirty="0" smtClean="0"/>
              <a:t>. Diabetes </a:t>
            </a:r>
            <a:r>
              <a:rPr lang="en-US" dirty="0" smtClean="0"/>
              <a:t>mellitus — a newly described risk factor for infection from </a:t>
            </a:r>
            <a:r>
              <a:rPr lang="en-US" i="1" dirty="0" smtClean="0"/>
              <a:t>Salmonella </a:t>
            </a:r>
            <a:r>
              <a:rPr lang="en-US" i="1" dirty="0" err="1" smtClean="0"/>
              <a:t>enteritidis</a:t>
            </a:r>
            <a:r>
              <a:rPr lang="en-US" i="1" dirty="0" smtClean="0"/>
              <a:t>. </a:t>
            </a:r>
            <a:r>
              <a:rPr lang="en-GB" dirty="0" smtClean="0"/>
              <a:t>J Infect </a:t>
            </a:r>
            <a:r>
              <a:rPr lang="en-GB" dirty="0" err="1" smtClean="0"/>
              <a:t>Dis</a:t>
            </a:r>
            <a:r>
              <a:rPr lang="en-GB" dirty="0" smtClean="0"/>
              <a:t> 1991;164:538-41.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2285984" y="428604"/>
            <a:ext cx="3700482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Σ.  Διαβήτης</a:t>
            </a:r>
            <a:endParaRPr lang="el-G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1357290" y="1428736"/>
            <a:ext cx="1000132" cy="85725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285720" y="2428868"/>
            <a:ext cx="2643206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err="1" smtClean="0">
                <a:solidFill>
                  <a:schemeClr val="bg2">
                    <a:lumMod val="10000"/>
                  </a:schemeClr>
                </a:solidFill>
              </a:rPr>
              <a:t>Αθηρωματικές</a:t>
            </a:r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αλλοιώσεις</a:t>
            </a:r>
            <a:endParaRPr lang="el-G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429256" y="2285992"/>
            <a:ext cx="2643206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Λοίμωξη από </a:t>
            </a:r>
            <a:r>
              <a:rPr lang="el-GR" sz="2400" dirty="0" err="1" smtClean="0">
                <a:solidFill>
                  <a:schemeClr val="bg2">
                    <a:lumMod val="10000"/>
                  </a:schemeClr>
                </a:solidFill>
              </a:rPr>
              <a:t>σαλμονέλλα</a:t>
            </a:r>
            <a:endParaRPr lang="el-GR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l-G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85720" y="4143380"/>
            <a:ext cx="2643206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Αορτίτιδα</a:t>
            </a:r>
            <a:endParaRPr lang="el-G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1785918" y="5715016"/>
            <a:ext cx="2643206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Ανεύρυσμα</a:t>
            </a:r>
            <a:endParaRPr lang="el-G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5500694" y="5643578"/>
            <a:ext cx="3643306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Μεγέθυνση </a:t>
            </a:r>
            <a:r>
              <a:rPr lang="el-GR" sz="2400" dirty="0" err="1" smtClean="0">
                <a:solidFill>
                  <a:schemeClr val="bg2">
                    <a:lumMod val="10000"/>
                  </a:schemeClr>
                </a:solidFill>
              </a:rPr>
              <a:t>ανεύρυσματος</a:t>
            </a:r>
            <a:endParaRPr lang="el-G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>
            <a:off x="1857356" y="3500438"/>
            <a:ext cx="428628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rot="16200000" flipH="1">
            <a:off x="5965041" y="1321579"/>
            <a:ext cx="928694" cy="85725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 rot="5400000">
            <a:off x="3643306" y="3929066"/>
            <a:ext cx="2500330" cy="107157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 flipV="1">
            <a:off x="4500562" y="6215082"/>
            <a:ext cx="1000132" cy="2857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 rot="10800000" flipV="1">
            <a:off x="3000364" y="2786058"/>
            <a:ext cx="2357454" cy="7143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ύγραμμο βέλος σύνδεσης"/>
          <p:cNvCxnSpPr/>
          <p:nvPr/>
        </p:nvCxnSpPr>
        <p:spPr>
          <a:xfrm rot="16200000" flipH="1">
            <a:off x="1219176" y="3709990"/>
            <a:ext cx="571504" cy="9524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- Ευθύγραμμο βέλος σύνδεσης"/>
          <p:cNvCxnSpPr/>
          <p:nvPr/>
        </p:nvCxnSpPr>
        <p:spPr>
          <a:xfrm rot="16200000" flipH="1">
            <a:off x="1504928" y="5424502"/>
            <a:ext cx="571504" cy="9524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ΣΔ &amp; λοιμώξεις (2)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Απορρύθμιση του </a:t>
            </a:r>
            <a:r>
              <a:rPr lang="el-GR" sz="2800" dirty="0" err="1" smtClean="0"/>
              <a:t>γλυκαιμικού</a:t>
            </a:r>
            <a:r>
              <a:rPr lang="el-GR" sz="2800" dirty="0" smtClean="0"/>
              <a:t> ελέγχου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Μπορεί να έχουν σοβαρότερη πορεία απ’ ότι σε μη διαβητικούς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Οι διαβητικοί εμφανίζουν ειδική προδιάθεση για ορισμένες λοιμώξεις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538163"/>
            <a:ext cx="702945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474345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390525"/>
            <a:ext cx="89058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0" y="4071942"/>
            <a:ext cx="9001156" cy="250033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4429132"/>
            <a:ext cx="9001156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Emphysematous </a:t>
            </a:r>
            <a:r>
              <a:rPr lang="en-US" sz="2800" dirty="0" err="1" smtClean="0"/>
              <a:t>cholecystitis</a:t>
            </a:r>
            <a:r>
              <a:rPr lang="en-US" sz="2800" dirty="0" smtClean="0"/>
              <a:t> due to </a:t>
            </a:r>
            <a:r>
              <a:rPr lang="en-US" sz="2800" i="1" dirty="0" smtClean="0"/>
              <a:t>Salmonella derby</a:t>
            </a:r>
            <a:r>
              <a:rPr lang="el-GR" sz="2800" i="1" dirty="0" smtClean="0"/>
              <a:t/>
            </a:r>
            <a:br>
              <a:rPr lang="el-GR" sz="2800" i="1" dirty="0" smtClean="0"/>
            </a:br>
            <a:r>
              <a:rPr lang="en-GB" sz="2800" b="1" i="1" dirty="0" smtClean="0"/>
              <a:t> </a:t>
            </a:r>
            <a:r>
              <a:rPr lang="en-GB" sz="2800" dirty="0" smtClean="0"/>
              <a:t>Lancet Infect </a:t>
            </a:r>
            <a:r>
              <a:rPr lang="en-GB" sz="2800" dirty="0" err="1" smtClean="0"/>
              <a:t>Dis</a:t>
            </a:r>
            <a:r>
              <a:rPr lang="en-GB" sz="2800" dirty="0" smtClean="0"/>
              <a:t> 2006;</a:t>
            </a:r>
            <a:r>
              <a:rPr lang="el-GR" sz="2800" dirty="0" smtClean="0"/>
              <a:t>6: 118–20</a:t>
            </a:r>
            <a:endParaRPr lang="el-GR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85850"/>
            <a:ext cx="641985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DM &amp; TBC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39938" name="Picture 2" descr="Marked omental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71810"/>
            <a:ext cx="3895793" cy="32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Extrapulmonary</a:t>
            </a:r>
            <a:r>
              <a:rPr lang="en-US" sz="3200" b="1" dirty="0" smtClean="0">
                <a:solidFill>
                  <a:srgbClr val="FF0000"/>
                </a:solidFill>
              </a:rPr>
              <a:t> tuberculosis: a study comparing diabetic and </a:t>
            </a:r>
            <a:r>
              <a:rPr lang="en-US" sz="3200" b="1" dirty="0" err="1" smtClean="0">
                <a:solidFill>
                  <a:srgbClr val="FF0000"/>
                </a:solidFill>
              </a:rPr>
              <a:t>nondiabetic</a:t>
            </a:r>
            <a:r>
              <a:rPr lang="en-US" sz="3200" b="1" dirty="0" smtClean="0">
                <a:solidFill>
                  <a:srgbClr val="FF0000"/>
                </a:solidFill>
              </a:rPr>
              <a:t> patients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3757626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The incidence of </a:t>
            </a:r>
            <a:r>
              <a:rPr lang="en-US" dirty="0" err="1" smtClean="0"/>
              <a:t>tuberculous</a:t>
            </a:r>
            <a:r>
              <a:rPr lang="en-US" dirty="0" smtClean="0"/>
              <a:t> peritonitis in Diabetic group was higher than in Non-Diabetic group (</a:t>
            </a:r>
            <a:r>
              <a:rPr lang="en-US" dirty="0" smtClean="0">
                <a:solidFill>
                  <a:srgbClr val="C00000"/>
                </a:solidFill>
              </a:rPr>
              <a:t>26.7% vs. 6.7%, p=0.046). </a:t>
            </a:r>
            <a:endParaRPr lang="el-GR" dirty="0" smtClean="0">
              <a:solidFill>
                <a:srgbClr val="C0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The odds ratio of </a:t>
            </a:r>
            <a:r>
              <a:rPr lang="en-US" dirty="0" err="1" smtClean="0"/>
              <a:t>tuberculous</a:t>
            </a:r>
            <a:r>
              <a:rPr lang="en-US" dirty="0" smtClean="0"/>
              <a:t> peritonitis for Diabetic group was 5. 091 (95% CI 1.103-23.493, p=0.037). 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71472" y="614364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Weng</a:t>
            </a:r>
            <a:r>
              <a:rPr lang="en-GB" dirty="0" smtClean="0"/>
              <a:t> S</a:t>
            </a:r>
            <a:r>
              <a:rPr lang="en-US" dirty="0" smtClean="0"/>
              <a:t>F et al</a:t>
            </a:r>
            <a:r>
              <a:rPr lang="en-GB" dirty="0" smtClean="0"/>
              <a:t>.</a:t>
            </a:r>
            <a:r>
              <a:rPr lang="pt-BR" dirty="0" smtClean="0">
                <a:hlinkClick r:id="" action="ppaction://hlinkfile" tooltip="Experimental and clinical endocrinology &amp; diabetes : official journal, German Society of Endocrinology [and] German Diabetes Association."/>
              </a:rPr>
              <a:t>Exp Clin Endocrinol Diabetes.</a:t>
            </a:r>
            <a:r>
              <a:rPr lang="pt-BR" dirty="0" smtClean="0"/>
              <a:t> 2009 Jun;117(6):305-7.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952500"/>
            <a:ext cx="91154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285720" y="4857760"/>
            <a:ext cx="8643998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688" y="428604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Spontaneous </a:t>
            </a:r>
            <a:r>
              <a:rPr lang="en-US" sz="3600" dirty="0" err="1" smtClean="0">
                <a:solidFill>
                  <a:srgbClr val="FF0000"/>
                </a:solidFill>
              </a:rPr>
              <a:t>Listeria</a:t>
            </a:r>
            <a:r>
              <a:rPr lang="en-US" sz="3600" dirty="0" smtClean="0">
                <a:solidFill>
                  <a:srgbClr val="FF0000"/>
                </a:solidFill>
              </a:rPr>
              <a:t> </a:t>
            </a:r>
            <a:r>
              <a:rPr lang="en-US" sz="3600" dirty="0" err="1" smtClean="0">
                <a:solidFill>
                  <a:srgbClr val="FF0000"/>
                </a:solidFill>
              </a:rPr>
              <a:t>monocytogenes</a:t>
            </a:r>
            <a:r>
              <a:rPr lang="en-US" sz="3600" dirty="0" smtClean="0">
                <a:solidFill>
                  <a:srgbClr val="FF0000"/>
                </a:solidFill>
              </a:rPr>
              <a:t> peritonitis: a population-based study of 13 cases collected in Spain.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785927"/>
            <a:ext cx="8229600" cy="250033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Συχνή η συνύπαρξη ΣΔ σε </a:t>
            </a:r>
            <a:r>
              <a:rPr lang="el-GR" sz="2400" dirty="0" err="1" smtClean="0"/>
              <a:t>κιρρωτικούς</a:t>
            </a:r>
            <a:r>
              <a:rPr lang="el-GR" sz="2400" dirty="0" smtClean="0"/>
              <a:t> ασθενείς με αυτόματη </a:t>
            </a:r>
            <a:r>
              <a:rPr lang="el-GR" sz="2400" dirty="0" err="1" smtClean="0"/>
              <a:t>βακτηριακή</a:t>
            </a:r>
            <a:r>
              <a:rPr lang="el-GR" sz="2400" dirty="0" smtClean="0"/>
              <a:t> περιτονίτιδα από </a:t>
            </a:r>
            <a:r>
              <a:rPr lang="en-US" sz="2400" dirty="0" err="1" smtClean="0"/>
              <a:t>Listeria</a:t>
            </a:r>
            <a:r>
              <a:rPr lang="en-US" sz="2400" dirty="0" smtClean="0"/>
              <a:t> </a:t>
            </a:r>
            <a:r>
              <a:rPr lang="en-US" sz="2400" dirty="0" err="1" smtClean="0"/>
              <a:t>monocytogenes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Υπόνοια αυτόματης </a:t>
            </a:r>
            <a:r>
              <a:rPr lang="el-GR" sz="2400" dirty="0" err="1" smtClean="0"/>
              <a:t>βακτηριακής</a:t>
            </a:r>
            <a:r>
              <a:rPr lang="el-GR" sz="2400" dirty="0" smtClean="0"/>
              <a:t> περιτονίτιδας από </a:t>
            </a:r>
            <a:r>
              <a:rPr lang="en-US" sz="2400" dirty="0" err="1" smtClean="0"/>
              <a:t>Listeria</a:t>
            </a:r>
            <a:r>
              <a:rPr lang="en-US" sz="2400" dirty="0" smtClean="0"/>
              <a:t> </a:t>
            </a:r>
            <a:r>
              <a:rPr lang="en-US" sz="2400" dirty="0" err="1" smtClean="0"/>
              <a:t>monocytogenes</a:t>
            </a:r>
            <a:r>
              <a:rPr lang="el-GR" sz="2400" dirty="0" smtClean="0"/>
              <a:t> θα πρέπει να εγείρεται σε ασθενείς με τελικού σταδίου ηπατική νόσο και ανεπαρκή ανταπόκριση στη συμβατική αντιβιοτική αγωγή εντός</a:t>
            </a:r>
            <a:r>
              <a:rPr lang="en-US" sz="2400" dirty="0" smtClean="0"/>
              <a:t> 48-72 h. </a:t>
            </a:r>
            <a:endParaRPr lang="el-GR" sz="2400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500034" y="628652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Nolla-Salas et al. </a:t>
            </a:r>
            <a:r>
              <a:rPr lang="sv-SE" dirty="0" smtClean="0"/>
              <a:t>Am J </a:t>
            </a:r>
            <a:r>
              <a:rPr lang="sv-SE" dirty="0" err="1" smtClean="0"/>
              <a:t>Gastroenterol</a:t>
            </a:r>
            <a:r>
              <a:rPr lang="sv-SE" dirty="0" smtClean="0"/>
              <a:t>. 2002 Jun;97(6):1507-11.</a:t>
            </a:r>
            <a:endParaRPr lang="el-GR" dirty="0"/>
          </a:p>
        </p:txBody>
      </p:sp>
      <p:pic>
        <p:nvPicPr>
          <p:cNvPr id="5" name="Picture 6" descr="https://encrypted-tbn3.gstatic.com/images?q=tbn:ANd9GcTWux2fT7oQoX2PcgIbO0E7aPa1sTnKuuxlJHN3dyTjcpoEvT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357694"/>
            <a:ext cx="2466975" cy="1847851"/>
          </a:xfrm>
          <a:prstGeom prst="rect">
            <a:avLst/>
          </a:prstGeom>
          <a:noFill/>
        </p:spPr>
      </p:pic>
      <p:pic>
        <p:nvPicPr>
          <p:cNvPr id="6" name="Picture 4" descr="https://encrypted-tbn3.gstatic.com/images?q=tbn:ANd9GcTQsxdV8O6UYpFNEVrt-W8OQFkPq71fOdHuLA00hXN1-3cAljBr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256"/>
            <a:ext cx="2286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L. </a:t>
            </a:r>
            <a:r>
              <a:rPr lang="en-US" dirty="0" err="1" smtClean="0"/>
              <a:t>monocytogenes</a:t>
            </a:r>
            <a:r>
              <a:rPr lang="en-US" dirty="0" smtClean="0"/>
              <a:t> is a rare cause of solitary liver abscess which occurs in elderly patients with diabetes mellitus.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n-GB" dirty="0" smtClean="0"/>
          </a:p>
          <a:p>
            <a:endParaRPr lang="en-GB" b="1" dirty="0" smtClean="0"/>
          </a:p>
          <a:p>
            <a:endParaRPr lang="en-GB" sz="2600" dirty="0" smtClean="0"/>
          </a:p>
          <a:p>
            <a:r>
              <a:rPr lang="en-GB" sz="2600" dirty="0" err="1" smtClean="0"/>
              <a:t>Brönnimann</a:t>
            </a:r>
            <a:r>
              <a:rPr lang="en-GB" sz="2600" dirty="0" smtClean="0"/>
              <a:t>  S et al.</a:t>
            </a:r>
            <a:r>
              <a:rPr lang="en-GB" sz="2600" u="sng" dirty="0" smtClean="0"/>
              <a:t> Dig </a:t>
            </a:r>
            <a:r>
              <a:rPr lang="en-GB" sz="2600" u="sng" dirty="0" err="1" smtClean="0"/>
              <a:t>Surg</a:t>
            </a:r>
            <a:r>
              <a:rPr lang="el-GR" sz="2600" u="sng" dirty="0" smtClean="0"/>
              <a:t>.</a:t>
            </a:r>
            <a:r>
              <a:rPr lang="en-GB" sz="2600" dirty="0" smtClean="0"/>
              <a:t> 1998;15(4):364-8</a:t>
            </a:r>
          </a:p>
          <a:p>
            <a:endParaRPr lang="el-GR" dirty="0"/>
          </a:p>
        </p:txBody>
      </p:sp>
      <p:pic>
        <p:nvPicPr>
          <p:cNvPr id="4" name="Picture 2" descr="https://encrypted-tbn2.gstatic.com/images?q=tbn:ANd9GcS8dj8RBosJJcup5nwEXTP-nrme010Zxonl85JlenehHmEuca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86124"/>
            <a:ext cx="3692062" cy="24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ΣΔ &amp; ηπατικό απόστημα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ΣΔ &amp; λοιμώξεις (3)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Συνήθως οι λοιμώξεις των διαβητικών δεν είναι μοναδικές για αυτόν τον πληθυσμό ασθενών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Κοινές λοιμώξεις (άτυπη εικόνα- μεγαλύτερη βαρύτητα)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Η επιθετική διάγνωση και θεραπεία κοινών λοιμώξεων είναι ίσως σημαντικότερη από τη γνώση των </a:t>
            </a:r>
            <a:r>
              <a:rPr lang="el-GR" sz="2800" dirty="0" err="1" smtClean="0"/>
              <a:t>ασυνήθων</a:t>
            </a:r>
            <a:r>
              <a:rPr lang="el-GR" sz="2800" dirty="0" smtClean="0"/>
              <a:t> λοιμώξεων που προδιατίθενται οι διαβητικοί 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Ο ΣΔ θεωρείται ισχυρός παράγοντας κινδύνου για την εμφάνιση ηπατικού αποστήματος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28596" y="5929330"/>
            <a:ext cx="8286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Yoon J</a:t>
            </a:r>
            <a:r>
              <a:rPr lang="el-GR" sz="2000" dirty="0" smtClean="0"/>
              <a:t>Η </a:t>
            </a:r>
            <a:r>
              <a:rPr lang="en-US" sz="2000" dirty="0" smtClean="0"/>
              <a:t>et al.</a:t>
            </a:r>
            <a:r>
              <a:rPr lang="en-GB" sz="2000" dirty="0" smtClean="0"/>
              <a:t> Scand J Infect Dis. 2014;46(1):21-6</a:t>
            </a:r>
            <a:endParaRPr lang="el-GR" sz="2000" dirty="0" smtClean="0"/>
          </a:p>
          <a:p>
            <a:r>
              <a:rPr lang="en-GB" sz="2000" dirty="0" smtClean="0"/>
              <a:t>Thomsen RW</a:t>
            </a:r>
            <a:r>
              <a:rPr lang="en-US" sz="2000" dirty="0" smtClean="0"/>
              <a:t> et al. </a:t>
            </a:r>
            <a:r>
              <a:rPr lang="en-GB" sz="2000" dirty="0" err="1" smtClean="0"/>
              <a:t>Clin</a:t>
            </a:r>
            <a:r>
              <a:rPr lang="en-GB" sz="2000" dirty="0" smtClean="0"/>
              <a:t> Infect Dis. 2007;44(9):1194-201</a:t>
            </a:r>
            <a:endParaRPr lang="en-GB" sz="2000" b="1" dirty="0" smtClean="0"/>
          </a:p>
          <a:p>
            <a:endParaRPr lang="en-GB" sz="2000" dirty="0" smtClean="0"/>
          </a:p>
          <a:p>
            <a:endParaRPr lang="en-GB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14554"/>
            <a:ext cx="42291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Characteristics of </a:t>
            </a:r>
            <a:r>
              <a:rPr lang="en-US" sz="3200" b="1" dirty="0" err="1" smtClean="0">
                <a:solidFill>
                  <a:srgbClr val="FF0000"/>
                </a:solidFill>
              </a:rPr>
              <a:t>pyogenic</a:t>
            </a:r>
            <a:r>
              <a:rPr lang="en-US" sz="3200" b="1" dirty="0" smtClean="0">
                <a:solidFill>
                  <a:srgbClr val="FF0000"/>
                </a:solidFill>
              </a:rPr>
              <a:t> liver abscess patients with and without diabetes mellitus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                       Patients with DM had: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800" dirty="0" smtClean="0">
                <a:solidFill>
                  <a:srgbClr val="C00000"/>
                </a:solidFill>
              </a:rPr>
              <a:t>higher prevalence rates of:</a:t>
            </a:r>
            <a:r>
              <a:rPr lang="en-GB" sz="2800" dirty="0" smtClean="0"/>
              <a:t> cryptogenic </a:t>
            </a:r>
            <a:r>
              <a:rPr lang="en-GB" sz="2800" dirty="0" err="1" smtClean="0"/>
              <a:t>etiology</a:t>
            </a:r>
            <a:r>
              <a:rPr lang="en-GB" sz="2800" dirty="0" smtClean="0"/>
              <a:t>, gas-forming nature, thrombocytopenia, </a:t>
            </a:r>
            <a:r>
              <a:rPr lang="en-GB" sz="2800" dirty="0" err="1" smtClean="0"/>
              <a:t>hyperglycemia</a:t>
            </a:r>
            <a:r>
              <a:rPr lang="en-GB" sz="2800" dirty="0" smtClean="0"/>
              <a:t>, growth of </a:t>
            </a:r>
            <a:r>
              <a:rPr lang="en-GB" sz="2800" dirty="0" err="1" smtClean="0"/>
              <a:t>Klebsiella</a:t>
            </a:r>
            <a:r>
              <a:rPr lang="en-GB" sz="2800" dirty="0" smtClean="0"/>
              <a:t> pneumonia in blood cultures, metastatic infection, and </a:t>
            </a:r>
            <a:r>
              <a:rPr lang="en-GB" sz="2800" dirty="0" err="1" smtClean="0"/>
              <a:t>bacteremia</a:t>
            </a:r>
            <a:r>
              <a:rPr lang="en-GB" sz="2800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C00000"/>
                </a:solidFill>
              </a:rPr>
              <a:t>lower prevalence rates of: </a:t>
            </a:r>
            <a:r>
              <a:rPr lang="en-GB" sz="2800" dirty="0" err="1" smtClean="0"/>
              <a:t>biliary</a:t>
            </a:r>
            <a:r>
              <a:rPr lang="en-GB" sz="2800" dirty="0" smtClean="0"/>
              <a:t> origin, right upper quadrant pain, and growth of Escherichia coli in pus cultures.</a:t>
            </a:r>
            <a:endParaRPr lang="el-GR" sz="2800" dirty="0"/>
          </a:p>
        </p:txBody>
      </p:sp>
      <p:sp>
        <p:nvSpPr>
          <p:cNvPr id="4" name="3 - TextBox"/>
          <p:cNvSpPr txBox="1"/>
          <p:nvPr/>
        </p:nvSpPr>
        <p:spPr>
          <a:xfrm>
            <a:off x="785786" y="642939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Foo</a:t>
            </a:r>
            <a:r>
              <a:rPr lang="en-GB" dirty="0" smtClean="0"/>
              <a:t> N</a:t>
            </a:r>
            <a:r>
              <a:rPr lang="en-US" dirty="0" smtClean="0"/>
              <a:t>P et al. </a:t>
            </a:r>
            <a:r>
              <a:rPr lang="sv-SE" dirty="0" smtClean="0"/>
              <a:t>Am J Gastroenterol.2010 Feb;105(2):328-35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Invasive liver abscess syndrome caused by </a:t>
            </a:r>
            <a:r>
              <a:rPr lang="en-US" sz="3600" dirty="0" err="1" smtClean="0">
                <a:solidFill>
                  <a:srgbClr val="FF0000"/>
                </a:solidFill>
              </a:rPr>
              <a:t>Klebsiella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pneumoniae</a:t>
            </a:r>
            <a:r>
              <a:rPr lang="en-GB" dirty="0" smtClean="0"/>
              <a:t/>
            </a:r>
            <a:br>
              <a:rPr lang="en-GB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Παρουσία ΣΔ μέχρι 78 % (Ταϊβάν)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Παρουσία ΣΔ 15- 33 % (ΗΠΑ)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Ο πτωχός </a:t>
            </a:r>
            <a:r>
              <a:rPr lang="el-GR" sz="2800" dirty="0" err="1" smtClean="0"/>
              <a:t>γλυκαιμικός</a:t>
            </a:r>
            <a:r>
              <a:rPr lang="el-GR" sz="2800" dirty="0" smtClean="0"/>
              <a:t> έλεγχος διαταράσσει την φαγοκυτταρική ικανότητα των </a:t>
            </a:r>
            <a:r>
              <a:rPr lang="el-GR" sz="2800" dirty="0" err="1" smtClean="0"/>
              <a:t>ουδετεροφίλων</a:t>
            </a:r>
            <a:r>
              <a:rPr lang="el-GR" sz="2800" dirty="0" smtClean="0"/>
              <a:t>  για συγκεκριμένους </a:t>
            </a:r>
            <a:r>
              <a:rPr lang="el-GR" sz="2800" dirty="0" err="1" smtClean="0"/>
              <a:t>ορότυπους</a:t>
            </a:r>
            <a:r>
              <a:rPr lang="el-GR" sz="2800" dirty="0" smtClean="0"/>
              <a:t>  (</a:t>
            </a:r>
            <a:r>
              <a:rPr lang="en-US" sz="2800" dirty="0" smtClean="0"/>
              <a:t>K1 and K2 capsular serotypes</a:t>
            </a:r>
            <a:r>
              <a:rPr lang="el-GR" sz="2800" dirty="0" smtClean="0"/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Γενετικοί παράγοντες (αυξημένος αποικισμός του ΓΕΣ ατόμων της κίτρινης φυλής  από τους </a:t>
            </a:r>
            <a:r>
              <a:rPr lang="el-GR" sz="2800" dirty="0" err="1" smtClean="0"/>
              <a:t>ορότυπους</a:t>
            </a:r>
            <a:r>
              <a:rPr lang="el-GR" sz="2800" dirty="0" smtClean="0"/>
              <a:t> Κ1 &amp; Κ2)  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785926"/>
            <a:ext cx="8229600" cy="1143000"/>
          </a:xfrm>
        </p:spPr>
        <p:txBody>
          <a:bodyPr/>
          <a:lstStyle/>
          <a:p>
            <a:r>
              <a:rPr lang="el-GR" dirty="0" smtClean="0"/>
              <a:t>&lt;&lt;</a:t>
            </a:r>
            <a:r>
              <a:rPr lang="el-GR" dirty="0" err="1" smtClean="0"/>
              <a:t>Ιατρογενείς</a:t>
            </a:r>
            <a:r>
              <a:rPr lang="el-GR" dirty="0" smtClean="0"/>
              <a:t>&gt;&gt; λοιμώξεις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8606" b="19159"/>
          <a:stretch>
            <a:fillRect/>
          </a:stretch>
        </p:blipFill>
        <p:spPr bwMode="auto">
          <a:xfrm>
            <a:off x="142844" y="1714488"/>
            <a:ext cx="8786875" cy="334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Μετεγχειρητικές λοιμώξεις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Risk factors of postoperative infections in adults with complicated appendicitis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290037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/>
              <a:t>Diabetes mellitus was the only significant factor associated with </a:t>
            </a:r>
            <a:r>
              <a:rPr lang="en-GB" sz="2800" dirty="0" smtClean="0"/>
              <a:t>postoperative intra-abdominal abscess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   </a:t>
            </a:r>
            <a:r>
              <a:rPr lang="en-US" sz="2800" dirty="0" smtClean="0"/>
              <a:t> (odds ratio: 6.6; 95% confidence interval: 1.67-25.9) </a:t>
            </a:r>
            <a:endParaRPr lang="el-GR" sz="2800" dirty="0"/>
          </a:p>
        </p:txBody>
      </p:sp>
      <p:sp>
        <p:nvSpPr>
          <p:cNvPr id="4" name="3 - TextBox"/>
          <p:cNvSpPr txBox="1"/>
          <p:nvPr/>
        </p:nvSpPr>
        <p:spPr>
          <a:xfrm>
            <a:off x="857224" y="564357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Ming PC et al. </a:t>
            </a:r>
            <a:r>
              <a:rPr lang="en-GB" dirty="0" err="1" smtClean="0"/>
              <a:t>Surg</a:t>
            </a:r>
            <a:r>
              <a:rPr lang="en-GB" dirty="0" smtClean="0"/>
              <a:t> </a:t>
            </a:r>
            <a:r>
              <a:rPr lang="en-GB" dirty="0" err="1" smtClean="0"/>
              <a:t>Laparosc</a:t>
            </a:r>
            <a:r>
              <a:rPr lang="en-GB" dirty="0" smtClean="0"/>
              <a:t> </a:t>
            </a:r>
            <a:r>
              <a:rPr lang="en-GB" dirty="0" err="1" smtClean="0"/>
              <a:t>Endosc</a:t>
            </a:r>
            <a:r>
              <a:rPr lang="en-GB" dirty="0" smtClean="0"/>
              <a:t> </a:t>
            </a:r>
            <a:r>
              <a:rPr lang="en-GB" dirty="0" err="1" smtClean="0"/>
              <a:t>Percutan</a:t>
            </a:r>
            <a:r>
              <a:rPr lang="en-GB" dirty="0" smtClean="0"/>
              <a:t> Tech. 2009 Jun;19(3):244-8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Effects of diabetes mellitus in patients presenting with diverticulitis: clinical correlations and disease characteristics in more than 1,000 patients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368618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/>
              <a:t>The </a:t>
            </a:r>
            <a:r>
              <a:rPr lang="en-US" sz="2800" dirty="0" err="1" smtClean="0"/>
              <a:t>nonoperative</a:t>
            </a:r>
            <a:r>
              <a:rPr lang="en-US" sz="2800" dirty="0" smtClean="0"/>
              <a:t> success rate is similar to non-DM patients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/>
              <a:t>Surgical management in DM patients is associated with a higher incidence of infectious complications and acute kidney injury.</a:t>
            </a:r>
            <a:endParaRPr lang="el-GR" sz="2800" dirty="0"/>
          </a:p>
        </p:txBody>
      </p:sp>
      <p:sp>
        <p:nvSpPr>
          <p:cNvPr id="4" name="3 - TextBox"/>
          <p:cNvSpPr txBox="1"/>
          <p:nvPr/>
        </p:nvSpPr>
        <p:spPr>
          <a:xfrm>
            <a:off x="642910" y="5929330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Cologne KG et al. </a:t>
            </a:r>
            <a:r>
              <a:rPr lang="pt-BR" dirty="0" smtClean="0"/>
              <a:t>J Trauma Acute Care Surg. 2014 Mar;76(3):704-9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" descr="Slide4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7260168" y="6237288"/>
            <a:ext cx="1600200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1" y="6308726"/>
            <a:ext cx="2012244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1051279" y="4868863"/>
            <a:ext cx="6849533" cy="647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" descr="Slide6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7260168" y="59436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" y="6308726"/>
            <a:ext cx="2012244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4BxriyxGzrx2bc5_OpP4QOGgBPVGP3KX034zPQGPbpvHeiR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428867"/>
            <a:ext cx="3316269" cy="2484000"/>
          </a:xfrm>
          <a:prstGeom prst="rect">
            <a:avLst/>
          </a:prstGeom>
          <a:noFill/>
        </p:spPr>
      </p:pic>
      <p:pic>
        <p:nvPicPr>
          <p:cNvPr id="1030" name="Picture 6" descr="https://encrypted-tbn2.gstatic.com/images?q=tbn:ANd9GcTe8ixgCFwaosNvNy0vnb6CRyHuA2FWtiSwtwGsNzBlqE2ROUR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64"/>
            <a:ext cx="2896255" cy="32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742950"/>
            <a:ext cx="80486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Λοιμώξεις περιτοναίου από συνεχή περιτοναϊκή διύλιση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Στο 50% ευθύνεται ο </a:t>
            </a:r>
            <a:r>
              <a:rPr lang="el-GR" sz="2800" dirty="0" err="1" smtClean="0"/>
              <a:t>κοαγκουλάση</a:t>
            </a:r>
            <a:r>
              <a:rPr lang="el-GR" sz="2800" dirty="0" smtClean="0"/>
              <a:t> αρνητικός σταφυλόκοκκος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Στις υπόλοιπες περιπτώσεις: χρυσίζων σταφυλόκοκκος, στρεπτόκοκκοι &amp; </a:t>
            </a:r>
            <a:r>
              <a:rPr lang="en-US" sz="2800" dirty="0" smtClean="0"/>
              <a:t>gram (-) </a:t>
            </a:r>
            <a:r>
              <a:rPr lang="el-GR" sz="2800" dirty="0" smtClean="0"/>
              <a:t>βακτηρίδια </a:t>
            </a:r>
            <a:endParaRPr lang="el-GR" sz="2800" dirty="0"/>
          </a:p>
        </p:txBody>
      </p:sp>
      <p:pic>
        <p:nvPicPr>
          <p:cNvPr id="4" name="Picture 4" descr="https://encrypted-tbn3.gstatic.com/images?q=tbn:ANd9GcQ-opYUcSxB7TXqp6MwjhHYPNyXmKQAIAB3LJwHMX9EoHpknyq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143380"/>
            <a:ext cx="3075959" cy="23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2285992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ΣΔ &amp; χολοκυστίτιδα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ΣΔ &amp; χολολιθίαση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7295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Αυξημένη επίπτωση χολολιθίασης σε ΣΔ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Αντίσταση στην ινσουλίνη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err="1" smtClean="0"/>
              <a:t>Υπερτριγλυκαιριδαιμία</a:t>
            </a:r>
            <a:endParaRPr lang="el-GR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Χολική στάση (</a:t>
            </a:r>
            <a:r>
              <a:rPr lang="el-GR" sz="2800" dirty="0" err="1" smtClean="0"/>
              <a:t>υποκινητικότητα</a:t>
            </a:r>
            <a:r>
              <a:rPr lang="el-GR" sz="2800" dirty="0" smtClean="0"/>
              <a:t> χοληδόχου κύστεως εξαιτίας αυτόνομης νευροπάθειας)</a:t>
            </a:r>
          </a:p>
          <a:p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3184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Risk factors for acute </a:t>
            </a:r>
            <a:r>
              <a:rPr lang="en-US" sz="3200" dirty="0" err="1" smtClean="0">
                <a:solidFill>
                  <a:srgbClr val="FF0000"/>
                </a:solidFill>
              </a:rPr>
              <a:t>acalculous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cholecystitis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dirty="0" smtClean="0"/>
              <a:t>Acute </a:t>
            </a:r>
            <a:r>
              <a:rPr lang="en-GB" sz="2400" dirty="0" err="1" smtClean="0"/>
              <a:t>myelogenous</a:t>
            </a:r>
            <a:r>
              <a:rPr lang="en-GB" sz="2400" dirty="0" smtClean="0"/>
              <a:t> </a:t>
            </a:r>
            <a:r>
              <a:rPr lang="en-GB" sz="2400" dirty="0" err="1" smtClean="0"/>
              <a:t>leukemia</a:t>
            </a:r>
            <a:r>
              <a:rPr lang="en-GB" sz="2400" dirty="0" smtClean="0"/>
              <a:t> </a:t>
            </a: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dirty="0" smtClean="0"/>
              <a:t> Acquired immune deficiency syndrome </a:t>
            </a:r>
            <a:r>
              <a:rPr lang="el-GR" sz="2400" dirty="0" smtClean="0"/>
              <a:t>/</a:t>
            </a:r>
            <a:r>
              <a:rPr lang="en-GB" sz="2400" dirty="0" err="1" smtClean="0"/>
              <a:t>Immunosuppression</a:t>
            </a:r>
            <a:r>
              <a:rPr lang="en-GB" sz="2400" dirty="0" smtClean="0"/>
              <a:t> </a:t>
            </a: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dirty="0" smtClean="0"/>
              <a:t>Infections </a:t>
            </a:r>
            <a:r>
              <a:rPr lang="el-GR" sz="2400" dirty="0" smtClean="0"/>
              <a:t>/</a:t>
            </a:r>
            <a:r>
              <a:rPr lang="en-GB" sz="2400" dirty="0" smtClean="0"/>
              <a:t>Sepsis/hypotension </a:t>
            </a: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dirty="0" err="1" smtClean="0"/>
              <a:t>Ampullary</a:t>
            </a:r>
            <a:r>
              <a:rPr lang="en-GB" sz="2400" dirty="0" smtClean="0"/>
              <a:t> </a:t>
            </a:r>
            <a:r>
              <a:rPr lang="en-GB" sz="2400" dirty="0" err="1" smtClean="0"/>
              <a:t>stenosis</a:t>
            </a:r>
            <a:r>
              <a:rPr lang="el-GR" sz="2400" dirty="0" smtClean="0"/>
              <a:t>/</a:t>
            </a:r>
            <a:r>
              <a:rPr lang="en-GB" sz="2400" dirty="0" smtClean="0"/>
              <a:t> </a:t>
            </a:r>
            <a:r>
              <a:rPr lang="en-GB" sz="2400" dirty="0" err="1" smtClean="0"/>
              <a:t>Nonbiliary</a:t>
            </a:r>
            <a:r>
              <a:rPr lang="en-GB" sz="2400" dirty="0" smtClean="0"/>
              <a:t> surgery </a:t>
            </a: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dirty="0" smtClean="0"/>
              <a:t>Bone marrow transplantation </a:t>
            </a: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dirty="0" smtClean="0"/>
              <a:t>Burns</a:t>
            </a:r>
            <a:r>
              <a:rPr lang="el-GR" sz="2400" dirty="0" smtClean="0"/>
              <a:t>/</a:t>
            </a:r>
            <a:r>
              <a:rPr lang="en-GB" sz="2400" dirty="0" smtClean="0"/>
              <a:t>Major trauma</a:t>
            </a:r>
            <a:r>
              <a:rPr lang="el-GR" sz="2400" dirty="0" smtClean="0"/>
              <a:t>/</a:t>
            </a:r>
            <a:r>
              <a:rPr lang="en-GB" sz="2400" dirty="0" smtClean="0"/>
              <a:t> Multiple transfusions</a:t>
            </a: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dirty="0" smtClean="0"/>
              <a:t> Mechanical ventilation</a:t>
            </a:r>
            <a:r>
              <a:rPr lang="el-GR" sz="2400" dirty="0" smtClean="0"/>
              <a:t> / </a:t>
            </a:r>
            <a:r>
              <a:rPr lang="en-GB" sz="2400" dirty="0" smtClean="0"/>
              <a:t>Cardiopulmonary resuscitation</a:t>
            </a: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dirty="0" smtClean="0"/>
              <a:t>Coronary heart disease </a:t>
            </a:r>
            <a:r>
              <a:rPr lang="el-GR" sz="2400" dirty="0" smtClean="0"/>
              <a:t>/</a:t>
            </a:r>
            <a:r>
              <a:rPr lang="en-GB" sz="2400" dirty="0" smtClean="0"/>
              <a:t>Heart failure </a:t>
            </a: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dirty="0" smtClean="0"/>
              <a:t>Diabetes mellitus </a:t>
            </a: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dirty="0" smtClean="0"/>
              <a:t>End-stage renal disease </a:t>
            </a: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dirty="0" smtClean="0"/>
              <a:t>Medications (</a:t>
            </a:r>
            <a:r>
              <a:rPr lang="en-GB" sz="2400" dirty="0" err="1" smtClean="0"/>
              <a:t>eg</a:t>
            </a:r>
            <a:r>
              <a:rPr lang="en-GB" sz="2400" dirty="0" smtClean="0"/>
              <a:t>, opiates, </a:t>
            </a:r>
            <a:r>
              <a:rPr lang="en-GB" sz="2400" dirty="0" err="1" smtClean="0"/>
              <a:t>sunitinib</a:t>
            </a:r>
            <a:r>
              <a:rPr lang="en-GB" sz="2400" dirty="0" smtClean="0"/>
              <a:t>)</a:t>
            </a:r>
            <a:r>
              <a:rPr lang="el-GR" sz="2400" dirty="0" smtClean="0"/>
              <a:t>/</a:t>
            </a:r>
            <a:r>
              <a:rPr lang="en-GB" sz="2400" dirty="0" smtClean="0"/>
              <a:t>Total </a:t>
            </a:r>
            <a:r>
              <a:rPr lang="en-GB" sz="2400" dirty="0" err="1" smtClean="0"/>
              <a:t>parenteral</a:t>
            </a:r>
            <a:r>
              <a:rPr lang="en-GB" sz="2400" dirty="0" smtClean="0"/>
              <a:t> nutrition  </a:t>
            </a: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dirty="0" err="1" smtClean="0"/>
              <a:t>Vasculitis</a:t>
            </a:r>
            <a:r>
              <a:rPr lang="en-GB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FF0000"/>
                </a:solidFill>
              </a:rPr>
              <a:t>Εμφυσηματώδης</a:t>
            </a:r>
            <a:r>
              <a:rPr lang="el-GR" dirty="0" smtClean="0">
                <a:solidFill>
                  <a:srgbClr val="FF0000"/>
                </a:solidFill>
              </a:rPr>
              <a:t> χολοκυστίτιδα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Πρόκειται για μικτή (</a:t>
            </a:r>
            <a:r>
              <a:rPr lang="en-US" sz="2800" dirty="0" smtClean="0"/>
              <a:t>Gram </a:t>
            </a:r>
            <a:r>
              <a:rPr lang="el-GR" sz="2800" dirty="0" smtClean="0"/>
              <a:t>-, </a:t>
            </a:r>
            <a:r>
              <a:rPr lang="en-US" sz="2800" dirty="0" smtClean="0"/>
              <a:t>gram +</a:t>
            </a:r>
            <a:r>
              <a:rPr lang="el-GR" sz="2800" dirty="0" smtClean="0"/>
              <a:t> &amp; αναερόβια) αεριογόνο λοίμωξη της χοληδόχου κύστης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Οφείλεται σε αεριογόνα μικρόβια</a:t>
            </a:r>
            <a:r>
              <a:rPr lang="en-GB" sz="2800" dirty="0" smtClean="0"/>
              <a:t>(</a:t>
            </a:r>
            <a:r>
              <a:rPr lang="el-GR" sz="2800" dirty="0" smtClean="0"/>
              <a:t>π.χ.</a:t>
            </a:r>
            <a:r>
              <a:rPr lang="en-GB" sz="2800" dirty="0" smtClean="0"/>
              <a:t> Clostridium </a:t>
            </a:r>
            <a:r>
              <a:rPr lang="en-GB" sz="2800" dirty="0" err="1" smtClean="0"/>
              <a:t>welchii</a:t>
            </a:r>
            <a:r>
              <a:rPr lang="en-GB" sz="2800" dirty="0" smtClean="0"/>
              <a:t>) . </a:t>
            </a:r>
            <a:endParaRPr lang="el-GR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Άλλα αίτια: </a:t>
            </a:r>
            <a:r>
              <a:rPr lang="en-GB" sz="2800" dirty="0" smtClean="0"/>
              <a:t>Escherichia coli (15 </a:t>
            </a:r>
            <a:r>
              <a:rPr lang="el-GR" sz="2800" dirty="0" smtClean="0"/>
              <a:t>%</a:t>
            </a:r>
            <a:r>
              <a:rPr lang="en-GB" sz="2800" dirty="0" smtClean="0"/>
              <a:t>), staphylococci, streptococci, Pseudomonas</a:t>
            </a:r>
            <a:r>
              <a:rPr lang="el-GR" sz="2800" dirty="0" smtClean="0"/>
              <a:t> &amp;</a:t>
            </a:r>
            <a:r>
              <a:rPr lang="en-GB" sz="2800" dirty="0" smtClean="0"/>
              <a:t> </a:t>
            </a:r>
            <a:r>
              <a:rPr lang="en-GB" sz="2800" dirty="0" err="1" smtClean="0"/>
              <a:t>Klebsiella</a:t>
            </a:r>
            <a:r>
              <a:rPr lang="en-GB" sz="2800" dirty="0" smtClean="0"/>
              <a:t> </a:t>
            </a:r>
            <a:endParaRPr lang="el-GR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Το 35% -50% των περιπτώσεων αφορά διαβητικούς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Μόνο στο 50% ανευρίσκεται χολολιθίαση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Μειωμένη χολική κινητικότητα και αυξημένη παρουσία βακτηρίων στη χολή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Η διαβητική </a:t>
            </a:r>
            <a:r>
              <a:rPr lang="el-GR" sz="2800" dirty="0" err="1" smtClean="0"/>
              <a:t>αγγειοπάθεια</a:t>
            </a:r>
            <a:r>
              <a:rPr lang="el-GR" sz="2800" dirty="0" smtClean="0"/>
              <a:t> φαίνεται ότι διαδραματίζει πρωταρχικό ρόλο στην </a:t>
            </a:r>
            <a:r>
              <a:rPr lang="el-GR" sz="2800" dirty="0" err="1" smtClean="0"/>
              <a:t>παθογένηση</a:t>
            </a:r>
            <a:endParaRPr lang="el-GR" sz="2800" dirty="0" smtClean="0"/>
          </a:p>
          <a:p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FF0000"/>
                </a:solidFill>
              </a:rPr>
              <a:t>Εμφυσηματώδης</a:t>
            </a:r>
            <a:r>
              <a:rPr lang="el-GR" dirty="0" smtClean="0">
                <a:solidFill>
                  <a:srgbClr val="FF0000"/>
                </a:solidFill>
              </a:rPr>
              <a:t> χολοκυστίτιδα (2)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Άλγος (ΔΕ) υποχόνδριο, πυρετός, ναυτία, έμετοι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Τοξική εικόνα ασθενούς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err="1" smtClean="0"/>
              <a:t>Επιπλέκεται</a:t>
            </a:r>
            <a:r>
              <a:rPr lang="el-GR" dirty="0" smtClean="0"/>
              <a:t> συχνά από ανιούσα </a:t>
            </a:r>
            <a:r>
              <a:rPr lang="el-GR" dirty="0" err="1" smtClean="0"/>
              <a:t>χολαγγείτιδα</a:t>
            </a:r>
            <a:r>
              <a:rPr lang="el-GR" dirty="0" smtClean="0"/>
              <a:t>  (αέρας στα χοληφόρα &amp; το ήπαρ)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Γάγγραινα και διάτρηση της χοληδόχου κύστης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 Βαρύτερη κλινική εικόνα και μεγαλύτερη θνητότητα (&gt; 15% </a:t>
            </a:r>
            <a:r>
              <a:rPr lang="en-US" dirty="0" err="1" smtClean="0"/>
              <a:t>vs</a:t>
            </a:r>
            <a:r>
              <a:rPr lang="en-US" dirty="0" smtClean="0"/>
              <a:t> &lt; 5%) </a:t>
            </a:r>
            <a:r>
              <a:rPr lang="el-GR" dirty="0" smtClean="0"/>
              <a:t>σε σύγκριση με την απλή οξεία χολοκυστίτιδα</a:t>
            </a:r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FF0000"/>
                </a:solidFill>
              </a:rPr>
              <a:t>Εμφυσηματώδης</a:t>
            </a:r>
            <a:r>
              <a:rPr lang="el-GR" dirty="0" smtClean="0">
                <a:solidFill>
                  <a:srgbClr val="FF0000"/>
                </a:solidFill>
              </a:rPr>
              <a:t> χολοκυστίτιδα (3)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Ανεύρεση </a:t>
            </a:r>
            <a:r>
              <a:rPr lang="el-GR" sz="2800" dirty="0" err="1" smtClean="0"/>
              <a:t>κρηγμού</a:t>
            </a:r>
            <a:r>
              <a:rPr lang="el-GR" sz="2800" dirty="0" smtClean="0"/>
              <a:t> στην ψηλάφηση υποδηλώνει την παρουσία εκτεταμένης γάγγραινας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Ήπια-μέτρια αύξηση της έμμεσης </a:t>
            </a:r>
            <a:r>
              <a:rPr lang="el-GR" sz="2800" dirty="0" err="1" smtClean="0"/>
              <a:t>χολερυθρίνης</a:t>
            </a:r>
            <a:r>
              <a:rPr lang="el-GR" sz="2800" dirty="0" smtClean="0"/>
              <a:t> (</a:t>
            </a:r>
            <a:r>
              <a:rPr lang="el-GR" sz="2800" dirty="0" err="1" smtClean="0"/>
              <a:t>αιμόλυση</a:t>
            </a:r>
            <a:r>
              <a:rPr lang="el-GR" sz="2800" dirty="0" smtClean="0"/>
              <a:t> από </a:t>
            </a:r>
            <a:r>
              <a:rPr lang="el-GR" sz="2800" dirty="0" err="1" smtClean="0"/>
              <a:t>κλωστηρίδια</a:t>
            </a:r>
            <a:r>
              <a:rPr lang="el-GR" sz="2800" dirty="0" smtClean="0"/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 Διαγνωστική είναι η παρουσία αέρα στο τοίχωμα της χοληδόχου κύστης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FF0000"/>
                </a:solidFill>
              </a:rPr>
              <a:t>Εμφυσηματώδης</a:t>
            </a:r>
            <a:r>
              <a:rPr lang="el-GR" dirty="0" smtClean="0">
                <a:solidFill>
                  <a:srgbClr val="FF0000"/>
                </a:solidFill>
              </a:rPr>
              <a:t> χολοκυστίτιδα (4)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Αντιβιοτικά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Επείγουσα ανοικτή </a:t>
            </a:r>
            <a:r>
              <a:rPr lang="el-GR" sz="2800" dirty="0" err="1" smtClean="0"/>
              <a:t>χολοκυστεκτομή</a:t>
            </a:r>
            <a:r>
              <a:rPr lang="el-GR" sz="2800" dirty="0" smtClean="0"/>
              <a:t> (&lt;48 ώρες)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err="1" smtClean="0"/>
              <a:t>Διαδερμική</a:t>
            </a:r>
            <a:r>
              <a:rPr lang="el-GR" sz="2800" dirty="0" smtClean="0"/>
              <a:t> παροχέτευση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-1"/>
            <a:ext cx="5901638" cy="62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571440" y="6286520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Abdominal plain film showing round gas bubbles in the right upper </a:t>
            </a:r>
            <a:r>
              <a:rPr lang="en-GB" dirty="0" smtClean="0"/>
              <a:t>abdomen (</a:t>
            </a:r>
            <a:r>
              <a:rPr lang="en-GB" b="1" dirty="0" smtClean="0"/>
              <a:t>arrow).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data:image/jpeg;base64,/9j/4AAQSkZJRgABAQAAAQABAAD/2wCEAAkGBxQTEhQUEhQVFhUXFBcXFBUUFRQUFxUUFBQXFxUUFxQYHCggGBwlHBUUITEhJSksLi4uFx8zODMsNygtLisBCgoKDQ0MDw8NGisZHxw3Kys3KysrKysrKysrKysrKysrKysrKysrKysrKysrKysrKysrKyssKysrKysrKysrK//AABEIAL0BCwMBIgACEQEDEQH/xAAcAAACAgMBAQAAAAAAAAAAAAAEBQIDAAEGCAf/xABFEAACAQMBBQIKBgcGBwAAAAAAAQIDBBEhBRIxQVFScQYHExQiYZGhstIyNXSBkrEXQlRywdHwFSQ0RILxIyVTc6Kz4f/EABQBAQAAAAAAAAAAAAAAAAAAAAD/xAAUEQEAAAAAAAAAAAAAAAAAAAAA/9oADAMBAAIRAxEAPwD7dWqqEXKTwlxb5Ar2tR39zykd/Gd3OuHwZV4RvFtV/c/ijjrvFOo6n604x49FwQHdef0+3H2k1dQ7SOI2fc7zCr6/3fQXF8fUB1avqfbXtJK7h2kcfQrB9KeQOiVzDtI35ePVCWmy6MgGnl49UZ5ePVC0hKQDR3Ee0jXnUO0hLOWSAD3zqHaRvzmPaQh3i2EgHPnMe0jPOY9pCjJNIBp5ePVG/Lx6oV5NOQDTziPVGecR7SE8qhrfAc+cR7SM85j2kJ2zW8A585j2ka86h2kJZSK5SwA+d3DtIi76n217TkLraGHglbS3tQOuV5DtImq0XzRzVNajGitAGvlV1Rry8eqAdzJryYDBVo9UZ5VdQCKwSAOjJPgSB7XmEABbZSdCpnhu6nz7bdfykU48Yt6eo7zwjnu2tZ9KbPmuw5eUm+i46gMKdwqFHef0nwT68hbbXLbcm9W9QHbt55Wr6P0I6JfmyFnMDqrSrkd0Gc/suOB3SkAYmXRYNFlUrjPAA2dfoR3gaMiakBORDJjZEDbZbFFcY9SYFqaM3ylzIOqAS6hGUwOVyajXAu3tSakU76KvLAF75jqIElXEm2ttqmtHqA+uLyMVlsSXm3NcR1Rz1TbTraRzqw6w2a8a8eQDKlQdV5Y7sqG6sAFlBrCG0AJpBEJYRSteBdCPMCxMlvETYGItyQgibAItOLCQWz4vuCgFHha8Wdx/2pHyfz3za3lL9ap6Me7GrPqnhtLFhctcqUj4X4SX+/UUE9IRS/1PiAdY1kx3YW28945fZerSR19hLEVjp/TAb2bxoxpRkKrVZ4ole3WPQi9P1n/AA25vc6Lgnx6mUagphMLpSAaRmWqYBTqBEXkAnJNIqTMcwLnIqrXCQLXuuWRPd7QS5gNK1+kA1to/1k5q/wBtJc9e85zaG3W+YH0F7XS5ox7ZS5nyz+23niZV288cdQPplfwgjphr73goq+FdNLV4+9HyO82xOfMFhcvPHR8UB9ZuduuqvQfdqDvZ062G28fmclsK+hHG8+5fzO12ZtNywl7ugDfYfg1iMpJZUWspcVlfS7uPsOqtvJ+RxPSSliLWM4az11WciW22zKjGShrKSSz0x6imNzKbzJ89VwAdU6sVw1LFV9QDRQTCQBcKgRTlqBRmGUloBcbNRNgSjIlN6FZveAJseL7kGAVhxfcg0BL4Z/4G5z/0meY3dOVSUusm/az0t4fzxs28fShN+48v2KzJJc2B2exI+in1/gdNbz6HKWdxuvC4fwOgta+FmXBLUB5O88nDTi+H8yihPq+/Ikd/vyy/u7gujUAdQS5aafcXQk0LaVcKozb48AGlDUMjIW06wQquOYBm+C17vC4gdzeoRbSvsLOQLtrbW3TkNo7Zbzh4KNqXzk3roILiu8gTuryTerAa1wanIGmwNyqsi5M0aA2YmaLKWADNnx11/wBjrtl3u7HGe58/uOTpVRtZVtEB3uy77fjh/SXvQ8tqhw2zbpaY0ax96OrtLrRAPYS04l9OQBay5hsQCFIJhUYLThkLpx6gX06jLUmU05IIiwMJFcmb3gC9nPWXcg4A2bxl3IPA5vxjvGy737PU+E8z7KeMyfcv4s9L+Mlf8qvvs1T4TzAp4SQD6zq5YxvL/RU0+Gsu/oJbeahDfzy0XrB6dbOW+YHSWlcdxq8+pyVtddRzaXaa15APbepniMI1hFGslwYVSr5Ae06vrKa97yXAVTu86GRn1AneXRzu2L7LxnRBO0bl6+o5m9r+lqBq7riurULq8wGpIDW+RZhmANGG2jQGGGFlKk33AW0A6jUYOqIZQpPgAxsK+GdbZ3Oif9YOQo0dTorPTd1A6zZ13nQcW8snL2nos6TZ694DOC4F6K1HgWwQE4ssjMgkYBbk2yk3kBjsx+lLuX5jAWbJ4y7kMwOe8YLX9m3meHkJ59h5WqP0n3nqXxlfVV99mqfCeWZPUC+vV0jH72bozBpM2pAMqdYY0bjAgoyYxtnkB7QrtjJ3Tikub4/yFVGW6k+fJEqU9dQHFvLIVWm93iZ4P2E68/Jw3VJp4UpbqeOS9fqCfCLZU7ZxhUcd56uMZbzS5ZxwA5zadRJPqczcz1Ohv6bnndWcCWrYy10YCyvMHD5WMujI/wBnzXJgB4MwHOxn2WahYy7L9gAigXQs2+HEYWuyZv8AVeO4YUNmzT0gwFNrsmUpYenqf8Do/wCxXGKSjy4jTZmzcfT9/I6SlDdXVd39ZA+fvZj6e4yFpJPgfQIKLfBBMLGPQDh7a0b4IcW1nJYyv/h0M7aK4YRKlZPOQBrTZ7k8tjuyobrSIUVgZUH1AJgWpFCqE6VXUC9wNbpZCoSAoMLWivAB2yeMu5DMWbJ4y7kMwOa8Zf1VffZqnwnlg9T+Mv6qvvs1T4TywBhowwC6ihxZxSWXyFdCPAM8rjQBhGrnX2BltEW266je0QDvZFeVKUZw0cXlPGcPr6yO1qkpek25Sby23ltvi8vmV0NCy7WgAtj9JvqN4UU+SYs2ZT1b9g/oU8a8wKo2EF+qs9yIysYdF7Ax68SmppxAQ7TuqdO4oUsLFRvezyz6MP8AyyN42NOPJew57b2zIVLqjvSn/wATfi8NLdVOnmO7pprl69Tp6cW+Or9mQNwprkl7CxUkuSLIRJTQALp700NFD9Vohs+3WW2F1YZ/mAruqThquBbbXEmuKLmm3h/kR8xeNAL6FObeqD1JLvBKFCqovmDShUzlvADbymhVSv23gCnU3cLOc8SUJLkAbXu9MLiRs7hp8QKPENtqWWgHdrKTD4gdGGNA6mtAN4Kmi81gCzZP0pdy/NjMX7OXpS7kMAOa8Zf1VffZqnwnlc9UeMv6qvvs1T4TyuBhs0bQBVJ4RZB6gimE0QGtohvaIT2g5tdeIDW2iW1uBTbywHU8NZf3AV7PjjvGaYnoT9N94a7tRQBVSWAGdbLKZVnJ5ZunBt5AGvI/3m0/eq/+pnQU4oDhbJuLaTcc7raWY5WHh8tA+jT1AIpQN1If7F8EQqwbkkvvArpTwi6hW115kqtthfkUxpZwAW4RbyHUaKBra2DqEWtANypaaCW6eDoGLb223mAgabL7eIXK1eeBKnRA1Tph1vT1IUrZjClSAOtoBYPaoIAwwwwAmwWr7kGgVhxfcGgc14y/qq++zVPhPK56o8Zf1VffZqnwnlgDRtM0YBOCDKAPQDKC1APt/wCkNrSQnpSGFCpogG9vLLGMagsoaRL/ACmgE7mpu6lHnG8/UUXdXeTQJb1GtJfd60A9oPIbCIBYTWENqEQJU62ORfTu10IeS9gPWjuvQBrTrh9m9MtcRJaU23l6Id20s6AX+TySp2eC6lAt4AVKOAmKKZvmC1bvD4gMZFc4FNCvnUJpsCEKPU3K3T/2L0ie6APCkFUqZtFkUBZBEzSJwA04mki41gC6yjq+5BYNacWEgc14y/qq++zVPhPK56o8Zf1VffZqnwnlgDDRhgFtF6h9tLUXU3qF0Z6gMYPAbaavP9ZFkZZGdt6KANhV1WSV5c8kDb2QWtUA3mo6sU8KGrynxxyb5cVp+YyVSDe48ZxnHNLTX1cQOjL8jdhZbs5TTb3lz1eeL19gDuypNfReUOKc5dkT2s9RxRlwAOt6cpeoOpbLi+OrBbaTGtvLIFUrXHALs6ONXxCqUepcogZCJto0jeQK6lPQ5q/qtT0WTqosWbQ2bvPeXECOz5JLT3jSjIAs7R4D6dLABECRkUbaA3EvgU00XpASNo0bUQLEbNJG0gL7TiwkHt1qwgDmvGX9VX32ap8J5XPVHjL+qr77NU+E8sAaMNmAZEvTKC6GqAOsXrqNa1bexhYSFNssDGlUTAIgwepP0tDK9bC9yI23rANoUxjRhqA0EGu4UIZ09XeAxoxS4vAzs1n1nDwu25ZbG1rtZx0QHc0Y6DG0iczsvbDl9L8jqLK4Ul+QDCKJxKoouigN7pHdJYJqIEFHBPdyScCUIARhHBZukt0lFAYom1Elg3FAZCJMwwCUVkthArgghAR3TIEiKiBfQ5lxTQ5lwCHw7sp1tn3dKlFzqToTjCKxmUmsJa6Hnn9HO1P2Kp+Kj856kMA8t/o52p+xVPxUfnM/RztT9iqfio/OepDAPLf6OdqfsVT8VH5y2h4vNqJ62VTH71H5z0+YB5pn4vtpfsdT8VL5y+HgFtJf5Sp+Kn856PMA84S8BNpP/J1PxUvnLqHgLtBcbSp7afzHokwD4HT8C79Y/us/bT+YA2n4GbTk0o2lRxS7VJa/fM9FmAecaPgRtLCzZ1V/qpfOE0vAbaGdbWp+Kn8x6FMA+H2fgpfRf+Gnj96HzHQ7N2NeR0lRmly1hp7z6eYBy9Cxq4WYP3fzLVYVOy/cdGYBzysanZfuLY2U+y/cPDAEnmc+y/cThZz6fkODAFStZdGSVtLoMzAFvm8un5Geby6DIwBcreXQmqD6BxgAcaT6E9x9AkwAbcfQzcfQJMAqoxaLTD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364" name="AutoShape 4" descr="data:image/jpeg;base64,/9j/4AAQSkZJRgABAQAAAQABAAD/2wCEAAkGBxQTEhQUEhQVFhUXFBcXFBUUFRQUFxUUFBQXFxUUFxQYHCggGBwlHBUUITEhJSksLi4uFx8zODMsNygtLisBCgoKDQ0MDw8NGisZHxw3Kys3KysrKysrKysrKysrKysrKysrKysrKysrKysrKysrKysrKyssKysrKysrKysrK//AABEIAL0BCwMBIgACEQEDEQH/xAAcAAACAgMBAQAAAAAAAAAAAAAEBQIDAAEGCAf/xABFEAACAQMBBQIKBgcGBwAAAAAAAQIDBBEhBRIxQVFScQYHExQiYZGhstIyNXSBkrEXQlRywdHwFSQ0RILxIyVTc6Kz4f/EABQBAQAAAAAAAAAAAAAAAAAAAAD/xAAUEQEAAAAAAAAAAAAAAAAAAAAA/9oADAMBAAIRAxEAPwD7dWqqEXKTwlxb5Ar2tR39zykd/Gd3OuHwZV4RvFtV/c/ijjrvFOo6n604x49FwQHdef0+3H2k1dQ7SOI2fc7zCr6/3fQXF8fUB1avqfbXtJK7h2kcfQrB9KeQOiVzDtI35ePVCWmy6MgGnl49UZ5ePVC0hKQDR3Ee0jXnUO0hLOWSAD3zqHaRvzmPaQh3i2EgHPnMe0jPOY9pCjJNIBp5ePVG/Lx6oV5NOQDTziPVGecR7SE8qhrfAc+cR7SM85j2kJ2zW8A585j2ka86h2kJZSK5SwA+d3DtIi76n217TkLraGHglbS3tQOuV5DtImq0XzRzVNajGitAGvlV1Rry8eqAdzJryYDBVo9UZ5VdQCKwSAOjJPgSB7XmEABbZSdCpnhu6nz7bdfykU48Yt6eo7zwjnu2tZ9KbPmuw5eUm+i46gMKdwqFHef0nwT68hbbXLbcm9W9QHbt55Wr6P0I6JfmyFnMDqrSrkd0Gc/suOB3SkAYmXRYNFlUrjPAA2dfoR3gaMiakBORDJjZEDbZbFFcY9SYFqaM3ylzIOqAS6hGUwOVyajXAu3tSakU76KvLAF75jqIElXEm2ttqmtHqA+uLyMVlsSXm3NcR1Rz1TbTraRzqw6w2a8a8eQDKlQdV5Y7sqG6sAFlBrCG0AJpBEJYRSteBdCPMCxMlvETYGItyQgibAItOLCQWz4vuCgFHha8Wdx/2pHyfz3za3lL9ap6Me7GrPqnhtLFhctcqUj4X4SX+/UUE9IRS/1PiAdY1kx3YW28945fZerSR19hLEVjp/TAb2bxoxpRkKrVZ4ole3WPQi9P1n/AA25vc6Lgnx6mUagphMLpSAaRmWqYBTqBEXkAnJNIqTMcwLnIqrXCQLXuuWRPd7QS5gNK1+kA1to/1k5q/wBtJc9e85zaG3W+YH0F7XS5ox7ZS5nyz+23niZV288cdQPplfwgjphr73goq+FdNLV4+9HyO82xOfMFhcvPHR8UB9ZuduuqvQfdqDvZ062G28fmclsK+hHG8+5fzO12ZtNywl7ugDfYfg1iMpJZUWspcVlfS7uPsOqtvJ+RxPSSliLWM4az11WciW22zKjGShrKSSz0x6imNzKbzJ89VwAdU6sVw1LFV9QDRQTCQBcKgRTlqBRmGUloBcbNRNgSjIlN6FZveAJseL7kGAVhxfcg0BL4Z/4G5z/0meY3dOVSUusm/az0t4fzxs28fShN+48v2KzJJc2B2exI+in1/gdNbz6HKWdxuvC4fwOgta+FmXBLUB5O88nDTi+H8yihPq+/Ikd/vyy/u7gujUAdQS5aafcXQk0LaVcKozb48AGlDUMjIW06wQquOYBm+C17vC4gdzeoRbSvsLOQLtrbW3TkNo7Zbzh4KNqXzk3roILiu8gTuryTerAa1wanIGmwNyqsi5M0aA2YmaLKWADNnx11/wBjrtl3u7HGe58/uOTpVRtZVtEB3uy77fjh/SXvQ8tqhw2zbpaY0ax96OrtLrRAPYS04l9OQBay5hsQCFIJhUYLThkLpx6gX06jLUmU05IIiwMJFcmb3gC9nPWXcg4A2bxl3IPA5vxjvGy737PU+E8z7KeMyfcv4s9L+Mlf8qvvs1T4TzAp4SQD6zq5YxvL/RU0+Gsu/oJbeahDfzy0XrB6dbOW+YHSWlcdxq8+pyVtddRzaXaa15APbepniMI1hFGslwYVSr5Ae06vrKa97yXAVTu86GRn1AneXRzu2L7LxnRBO0bl6+o5m9r+lqBq7riurULq8wGpIDW+RZhmANGG2jQGGGFlKk33AW0A6jUYOqIZQpPgAxsK+GdbZ3Oif9YOQo0dTorPTd1A6zZ13nQcW8snL2nos6TZ694DOC4F6K1HgWwQE4ssjMgkYBbk2yk3kBjsx+lLuX5jAWbJ4y7kMwOe8YLX9m3meHkJ59h5WqP0n3nqXxlfVV99mqfCeWZPUC+vV0jH72bozBpM2pAMqdYY0bjAgoyYxtnkB7QrtjJ3Tikub4/yFVGW6k+fJEqU9dQHFvLIVWm93iZ4P2E68/Jw3VJp4UpbqeOS9fqCfCLZU7ZxhUcd56uMZbzS5ZxwA5zadRJPqczcz1Ohv6bnndWcCWrYy10YCyvMHD5WMujI/wBnzXJgB4MwHOxn2WahYy7L9gAigXQs2+HEYWuyZv8AVeO4YUNmzT0gwFNrsmUpYenqf8Do/wCxXGKSjy4jTZmzcfT9/I6SlDdXVd39ZA+fvZj6e4yFpJPgfQIKLfBBMLGPQDh7a0b4IcW1nJYyv/h0M7aK4YRKlZPOQBrTZ7k8tjuyobrSIUVgZUH1AJgWpFCqE6VXUC9wNbpZCoSAoMLWivAB2yeMu5DMWbJ4y7kMwOa8Zf1VffZqnwnlg9T+Mv6qvvs1T4TywBhowwC6ihxZxSWXyFdCPAM8rjQBhGrnX2BltEW266je0QDvZFeVKUZw0cXlPGcPr6yO1qkpek25Sby23ltvi8vmV0NCy7WgAtj9JvqN4UU+SYs2ZT1b9g/oU8a8wKo2EF+qs9yIysYdF7Ax68SmppxAQ7TuqdO4oUsLFRvezyz6MP8AyyN42NOPJew57b2zIVLqjvSn/wATfi8NLdVOnmO7pprl69Tp6cW+Or9mQNwprkl7CxUkuSLIRJTQALp700NFD9Vohs+3WW2F1YZ/mAruqThquBbbXEmuKLmm3h/kR8xeNAL6FObeqD1JLvBKFCqovmDShUzlvADbymhVSv23gCnU3cLOc8SUJLkAbXu9MLiRs7hp8QKPENtqWWgHdrKTD4gdGGNA6mtAN4Kmi81gCzZP0pdy/NjMX7OXpS7kMAOa8Zf1VffZqnwnlc9UeMv6qvvs1T4TyuBhs0bQBVJ4RZB6gimE0QGtohvaIT2g5tdeIDW2iW1uBTbywHU8NZf3AV7PjjvGaYnoT9N94a7tRQBVSWAGdbLKZVnJ5ZunBt5AGvI/3m0/eq/+pnQU4oDhbJuLaTcc7raWY5WHh8tA+jT1AIpQN1If7F8EQqwbkkvvArpTwi6hW115kqtthfkUxpZwAW4RbyHUaKBra2DqEWtANypaaCW6eDoGLb223mAgabL7eIXK1eeBKnRA1Tph1vT1IUrZjClSAOtoBYPaoIAwwwwAmwWr7kGgVhxfcGgc14y/qq++zVPhPK56o8Zf1VffZqnwnlgDRtM0YBOCDKAPQDKC1APt/wCkNrSQnpSGFCpogG9vLLGMagsoaRL/ACmgE7mpu6lHnG8/UUXdXeTQJb1GtJfd60A9oPIbCIBYTWENqEQJU62ORfTu10IeS9gPWjuvQBrTrh9m9MtcRJaU23l6Id20s6AX+TySp2eC6lAt4AVKOAmKKZvmC1bvD4gMZFc4FNCvnUJpsCEKPU3K3T/2L0ie6APCkFUqZtFkUBZBEzSJwA04mki41gC6yjq+5BYNacWEgc14y/qq++zVPhPK56o8Zf1VffZqnwnlgDDRhgFtF6h9tLUXU3qF0Z6gMYPAbaavP9ZFkZZGdt6KANhV1WSV5c8kDb2QWtUA3mo6sU8KGrynxxyb5cVp+YyVSDe48ZxnHNLTX1cQOjL8jdhZbs5TTb3lz1eeL19gDuypNfReUOKc5dkT2s9RxRlwAOt6cpeoOpbLi+OrBbaTGtvLIFUrXHALs6ONXxCqUepcogZCJto0jeQK6lPQ5q/qtT0WTqosWbQ2bvPeXECOz5JLT3jSjIAs7R4D6dLABECRkUbaA3EvgU00XpASNo0bUQLEbNJG0gL7TiwkHt1qwgDmvGX9VX32ap8J5XPVHjL+qr77NU+E8sAaMNmAZEvTKC6GqAOsXrqNa1bexhYSFNssDGlUTAIgwepP0tDK9bC9yI23rANoUxjRhqA0EGu4UIZ09XeAxoxS4vAzs1n1nDwu25ZbG1rtZx0QHc0Y6DG0iczsvbDl9L8jqLK4Ul+QDCKJxKoouigN7pHdJYJqIEFHBPdyScCUIARhHBZukt0lFAYom1Elg3FAZCJMwwCUVkthArgghAR3TIEiKiBfQ5lxTQ5lwCHw7sp1tn3dKlFzqToTjCKxmUmsJa6Hnn9HO1P2Kp+Kj856kMA8t/o52p+xVPxUfnM/RztT9iqfio/OepDAPLf6OdqfsVT8VH5y2h4vNqJ62VTH71H5z0+YB5pn4vtpfsdT8VL5y+HgFtJf5Sp+Kn856PMA84S8BNpP/J1PxUvnLqHgLtBcbSp7afzHokwD4HT8C79Y/us/bT+YA2n4GbTk0o2lRxS7VJa/fM9FmAecaPgRtLCzZ1V/qpfOE0vAbaGdbWp+Kn8x6FMA+H2fgpfRf+Gnj96HzHQ7N2NeR0lRmly1hp7z6eYBy9Cxq4WYP3fzLVYVOy/cdGYBzysanZfuLY2U+y/cPDAEnmc+y/cThZz6fkODAFStZdGSVtLoMzAFvm8un5Geby6DIwBcreXQmqD6BxgAcaT6E9x9AkwAbcfQzcfQJMAqoxaLTD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366" name="AutoShape 6" descr="data:image/jpeg;base64,/9j/4AAQSkZJRgABAQAAAQABAAD/2wCEAAkGBxQTEhQUEhQVFhUXFBcXFBUUFRQUFxUUFBQXFxUUFxQYHCggGBwlHBUUITEhJSksLi4uFx8zODMsNygtLisBCgoKDQ0MDw8NGisZHxw3Kys3KysrKysrKysrKysrKysrKysrKysrKysrKysrKysrKysrKyssKysrKysrKysrK//AABEIAL0BCwMBIgACEQEDEQH/xAAcAAACAgMBAQAAAAAAAAAAAAAEBQIDAAEGCAf/xABFEAACAQMBBQIKBgcGBwAAAAAAAQIDBBEhBRIxQVFScQYHExQiYZGhstIyNXSBkrEXQlRywdHwFSQ0RILxIyVTc6Kz4f/EABQBAQAAAAAAAAAAAAAAAAAAAAD/xAAUEQEAAAAAAAAAAAAAAAAAAAAA/9oADAMBAAIRAxEAPwD7dWqqEXKTwlxb5Ar2tR39zykd/Gd3OuHwZV4RvFtV/c/ijjrvFOo6n604x49FwQHdef0+3H2k1dQ7SOI2fc7zCr6/3fQXF8fUB1avqfbXtJK7h2kcfQrB9KeQOiVzDtI35ePVCWmy6MgGnl49UZ5ePVC0hKQDR3Ee0jXnUO0hLOWSAD3zqHaRvzmPaQh3i2EgHPnMe0jPOY9pCjJNIBp5ePVG/Lx6oV5NOQDTziPVGecR7SE8qhrfAc+cR7SM85j2kJ2zW8A585j2ka86h2kJZSK5SwA+d3DtIi76n217TkLraGHglbS3tQOuV5DtImq0XzRzVNajGitAGvlV1Rry8eqAdzJryYDBVo9UZ5VdQCKwSAOjJPgSB7XmEABbZSdCpnhu6nz7bdfykU48Yt6eo7zwjnu2tZ9KbPmuw5eUm+i46gMKdwqFHef0nwT68hbbXLbcm9W9QHbt55Wr6P0I6JfmyFnMDqrSrkd0Gc/suOB3SkAYmXRYNFlUrjPAA2dfoR3gaMiakBORDJjZEDbZbFFcY9SYFqaM3ylzIOqAS6hGUwOVyajXAu3tSakU76KvLAF75jqIElXEm2ttqmtHqA+uLyMVlsSXm3NcR1Rz1TbTraRzqw6w2a8a8eQDKlQdV5Y7sqG6sAFlBrCG0AJpBEJYRSteBdCPMCxMlvETYGItyQgibAItOLCQWz4vuCgFHha8Wdx/2pHyfz3za3lL9ap6Me7GrPqnhtLFhctcqUj4X4SX+/UUE9IRS/1PiAdY1kx3YW28945fZerSR19hLEVjp/TAb2bxoxpRkKrVZ4ole3WPQi9P1n/AA25vc6Lgnx6mUagphMLpSAaRmWqYBTqBEXkAnJNIqTMcwLnIqrXCQLXuuWRPd7QS5gNK1+kA1to/1k5q/wBtJc9e85zaG3W+YH0F7XS5ox7ZS5nyz+23niZV288cdQPplfwgjphr73goq+FdNLV4+9HyO82xOfMFhcvPHR8UB9ZuduuqvQfdqDvZ062G28fmclsK+hHG8+5fzO12ZtNywl7ugDfYfg1iMpJZUWspcVlfS7uPsOqtvJ+RxPSSliLWM4az11WciW22zKjGShrKSSz0x6imNzKbzJ89VwAdU6sVw1LFV9QDRQTCQBcKgRTlqBRmGUloBcbNRNgSjIlN6FZveAJseL7kGAVhxfcg0BL4Z/4G5z/0meY3dOVSUusm/az0t4fzxs28fShN+48v2KzJJc2B2exI+in1/gdNbz6HKWdxuvC4fwOgta+FmXBLUB5O88nDTi+H8yihPq+/Ikd/vyy/u7gujUAdQS5aafcXQk0LaVcKozb48AGlDUMjIW06wQquOYBm+C17vC4gdzeoRbSvsLOQLtrbW3TkNo7Zbzh4KNqXzk3roILiu8gTuryTerAa1wanIGmwNyqsi5M0aA2YmaLKWADNnx11/wBjrtl3u7HGe58/uOTpVRtZVtEB3uy77fjh/SXvQ8tqhw2zbpaY0ax96OrtLrRAPYS04l9OQBay5hsQCFIJhUYLThkLpx6gX06jLUmU05IIiwMJFcmb3gC9nPWXcg4A2bxl3IPA5vxjvGy737PU+E8z7KeMyfcv4s9L+Mlf8qvvs1T4TzAp4SQD6zq5YxvL/RU0+Gsu/oJbeahDfzy0XrB6dbOW+YHSWlcdxq8+pyVtddRzaXaa15APbepniMI1hFGslwYVSr5Ae06vrKa97yXAVTu86GRn1AneXRzu2L7LxnRBO0bl6+o5m9r+lqBq7riurULq8wGpIDW+RZhmANGG2jQGGGFlKk33AW0A6jUYOqIZQpPgAxsK+GdbZ3Oif9YOQo0dTorPTd1A6zZ13nQcW8snL2nos6TZ694DOC4F6K1HgWwQE4ssjMgkYBbk2yk3kBjsx+lLuX5jAWbJ4y7kMwOe8YLX9m3meHkJ59h5WqP0n3nqXxlfVV99mqfCeWZPUC+vV0jH72bozBpM2pAMqdYY0bjAgoyYxtnkB7QrtjJ3Tikub4/yFVGW6k+fJEqU9dQHFvLIVWm93iZ4P2E68/Jw3VJp4UpbqeOS9fqCfCLZU7ZxhUcd56uMZbzS5ZxwA5zadRJPqczcz1Ohv6bnndWcCWrYy10YCyvMHD5WMujI/wBnzXJgB4MwHOxn2WahYy7L9gAigXQs2+HEYWuyZv8AVeO4YUNmzT0gwFNrsmUpYenqf8Do/wCxXGKSjy4jTZmzcfT9/I6SlDdXVd39ZA+fvZj6e4yFpJPgfQIKLfBBMLGPQDh7a0b4IcW1nJYyv/h0M7aK4YRKlZPOQBrTZ7k8tjuyobrSIUVgZUH1AJgWpFCqE6VXUC9wNbpZCoSAoMLWivAB2yeMu5DMWbJ4y7kMwOa8Zf1VffZqnwnlg9T+Mv6qvvs1T4TywBhowwC6ihxZxSWXyFdCPAM8rjQBhGrnX2BltEW266je0QDvZFeVKUZw0cXlPGcPr6yO1qkpek25Sby23ltvi8vmV0NCy7WgAtj9JvqN4UU+SYs2ZT1b9g/oU8a8wKo2EF+qs9yIysYdF7Ax68SmppxAQ7TuqdO4oUsLFRvezyz6MP8AyyN42NOPJew57b2zIVLqjvSn/wATfi8NLdVOnmO7pprl69Tp6cW+Or9mQNwprkl7CxUkuSLIRJTQALp700NFD9Vohs+3WW2F1YZ/mAruqThquBbbXEmuKLmm3h/kR8xeNAL6FObeqD1JLvBKFCqovmDShUzlvADbymhVSv23gCnU3cLOc8SUJLkAbXu9MLiRs7hp8QKPENtqWWgHdrKTD4gdGGNA6mtAN4Kmi81gCzZP0pdy/NjMX7OXpS7kMAOa8Zf1VffZqnwnlc9UeMv6qvvs1T4TyuBhs0bQBVJ4RZB6gimE0QGtohvaIT2g5tdeIDW2iW1uBTbywHU8NZf3AV7PjjvGaYnoT9N94a7tRQBVSWAGdbLKZVnJ5ZunBt5AGvI/3m0/eq/+pnQU4oDhbJuLaTcc7raWY5WHh8tA+jT1AIpQN1If7F8EQqwbkkvvArpTwi6hW115kqtthfkUxpZwAW4RbyHUaKBra2DqEWtANypaaCW6eDoGLb223mAgabL7eIXK1eeBKnRA1Tph1vT1IUrZjClSAOtoBYPaoIAwwwwAmwWr7kGgVhxfcGgc14y/qq++zVPhPK56o8Zf1VffZqnwnlgDRtM0YBOCDKAPQDKC1APt/wCkNrSQnpSGFCpogG9vLLGMagsoaRL/ACmgE7mpu6lHnG8/UUXdXeTQJb1GtJfd60A9oPIbCIBYTWENqEQJU62ORfTu10IeS9gPWjuvQBrTrh9m9MtcRJaU23l6Id20s6AX+TySp2eC6lAt4AVKOAmKKZvmC1bvD4gMZFc4FNCvnUJpsCEKPU3K3T/2L0ie6APCkFUqZtFkUBZBEzSJwA04mki41gC6yjq+5BYNacWEgc14y/qq++zVPhPK56o8Zf1VffZqnwnlgDDRhgFtF6h9tLUXU3qF0Z6gMYPAbaavP9ZFkZZGdt6KANhV1WSV5c8kDb2QWtUA3mo6sU8KGrynxxyb5cVp+YyVSDe48ZxnHNLTX1cQOjL8jdhZbs5TTb3lz1eeL19gDuypNfReUOKc5dkT2s9RxRlwAOt6cpeoOpbLi+OrBbaTGtvLIFUrXHALs6ONXxCqUepcogZCJto0jeQK6lPQ5q/qtT0WTqosWbQ2bvPeXECOz5JLT3jSjIAs7R4D6dLABECRkUbaA3EvgU00XpASNo0bUQLEbNJG0gL7TiwkHt1qwgDmvGX9VX32ap8J5XPVHjL+qr77NU+E8sAaMNmAZEvTKC6GqAOsXrqNa1bexhYSFNssDGlUTAIgwepP0tDK9bC9yI23rANoUxjRhqA0EGu4UIZ09XeAxoxS4vAzs1n1nDwu25ZbG1rtZx0QHc0Y6DG0iczsvbDl9L8jqLK4Ul+QDCKJxKoouigN7pHdJYJqIEFHBPdyScCUIARhHBZukt0lFAYom1Elg3FAZCJMwwCUVkthArgghAR3TIEiKiBfQ5lxTQ5lwCHw7sp1tn3dKlFzqToTjCKxmUmsJa6Hnn9HO1P2Kp+Kj856kMA8t/o52p+xVPxUfnM/RztT9iqfio/OepDAPLf6OdqfsVT8VH5y2h4vNqJ62VTH71H5z0+YB5pn4vtpfsdT8VL5y+HgFtJf5Sp+Kn856PMA84S8BNpP/J1PxUvnLqHgLtBcbSp7afzHokwD4HT8C79Y/us/bT+YA2n4GbTk0o2lRxS7VJa/fM9FmAecaPgRtLCzZ1V/qpfOE0vAbaGdbWp+Kn8x6FMA+H2fgpfRf+Gnj96HzHQ7N2NeR0lRmly1hp7z6eYBy9Cxq4WYP3fzLVYVOy/cdGYBzysanZfuLY2U+y/cPDAEnmc+y/cThZz6fkODAFStZdGSVtLoMzAFvm8un5Geby6DIwBcreXQmqD6BxgAcaT6E9x9AkwAbcfQzcfQJMAqoxaLTD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5368" name="Picture 8" descr="https://encrypted-tbn2.gstatic.com/images?q=tbn:ANd9GcQHMS_1JRcdK1KSjwJT7ybLTghojusOXDrI3eKFoaL_qG0uRAcg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579432" cy="3132000"/>
          </a:xfrm>
          <a:prstGeom prst="rect">
            <a:avLst/>
          </a:prstGeom>
          <a:noFill/>
        </p:spPr>
      </p:pic>
      <p:pic>
        <p:nvPicPr>
          <p:cNvPr id="15370" name="Picture 10" descr="https://encrypted-tbn3.gstatic.com/images?q=tbn:ANd9GcTprRjOsJUMNAQLn_JRj78luZwUfo2OF-dlAlLCvHP-C4HjsZ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2969999" cy="3564000"/>
          </a:xfrm>
          <a:prstGeom prst="rect">
            <a:avLst/>
          </a:prstGeom>
          <a:noFill/>
        </p:spPr>
      </p:pic>
      <p:sp>
        <p:nvSpPr>
          <p:cNvPr id="15372" name="AutoShape 12" descr="data:image/jpeg;base64,/9j/4AAQSkZJRgABAQAAAQABAAD/2wCEAAkGBxQTEhQUEhQVFhUXFBcXFBUUFRQUFxUUFBQXFxUUFxQYHCggGBwlHBUUITEhJSksLi4uFx8zODMsNygtLisBCgoKDQ0MDw8NGisZHxw3Kys3KysrKysrKysrKysrKysrKysrKysrKysrKysrKysrKysrKyssKysrKysrKysrK//AABEIAL0BCwMBIgACEQEDEQH/xAAcAAACAgMBAQAAAAAAAAAAAAAEBQIDAAEGCAf/xABFEAACAQMBBQIKBgcGBwAAAAAAAQIDBBEhBRIxQVFScQYHExQiYZGhstIyNXSBkrEXQlRywdHwFSQ0RILxIyVTc6Kz4f/EABQBAQAAAAAAAAAAAAAAAAAAAAD/xAAUEQEAAAAAAAAAAAAAAAAAAAAA/9oADAMBAAIRAxEAPwD7dWqqEXKTwlxb5Ar2tR39zykd/Gd3OuHwZV4RvFtV/c/ijjrvFOo6n604x49FwQHdef0+3H2k1dQ7SOI2fc7zCr6/3fQXF8fUB1avqfbXtJK7h2kcfQrB9KeQOiVzDtI35ePVCWmy6MgGnl49UZ5ePVC0hKQDR3Ee0jXnUO0hLOWSAD3zqHaRvzmPaQh3i2EgHPnMe0jPOY9pCjJNIBp5ePVG/Lx6oV5NOQDTziPVGecR7SE8qhrfAc+cR7SM85j2kJ2zW8A585j2ka86h2kJZSK5SwA+d3DtIi76n217TkLraGHglbS3tQOuV5DtImq0XzRzVNajGitAGvlV1Rry8eqAdzJryYDBVo9UZ5VdQCKwSAOjJPgSB7XmEABbZSdCpnhu6nz7bdfykU48Yt6eo7zwjnu2tZ9KbPmuw5eUm+i46gMKdwqFHef0nwT68hbbXLbcm9W9QHbt55Wr6P0I6JfmyFnMDqrSrkd0Gc/suOB3SkAYmXRYNFlUrjPAA2dfoR3gaMiakBORDJjZEDbZbFFcY9SYFqaM3ylzIOqAS6hGUwOVyajXAu3tSakU76KvLAF75jqIElXEm2ttqmtHqA+uLyMVlsSXm3NcR1Rz1TbTraRzqw6w2a8a8eQDKlQdV5Y7sqG6sAFlBrCG0AJpBEJYRSteBdCPMCxMlvETYGItyQgibAItOLCQWz4vuCgFHha8Wdx/2pHyfz3za3lL9ap6Me7GrPqnhtLFhctcqUj4X4SX+/UUE9IRS/1PiAdY1kx3YW28945fZerSR19hLEVjp/TAb2bxoxpRkKrVZ4ole3WPQi9P1n/AA25vc6Lgnx6mUagphMLpSAaRmWqYBTqBEXkAnJNIqTMcwLnIqrXCQLXuuWRPd7QS5gNK1+kA1to/1k5q/wBtJc9e85zaG3W+YH0F7XS5ox7ZS5nyz+23niZV288cdQPplfwgjphr73goq+FdNLV4+9HyO82xOfMFhcvPHR8UB9ZuduuqvQfdqDvZ062G28fmclsK+hHG8+5fzO12ZtNywl7ugDfYfg1iMpJZUWspcVlfS7uPsOqtvJ+RxPSSliLWM4az11WciW22zKjGShrKSSz0x6imNzKbzJ89VwAdU6sVw1LFV9QDRQTCQBcKgRTlqBRmGUloBcbNRNgSjIlN6FZveAJseL7kGAVhxfcg0BL4Z/4G5z/0meY3dOVSUusm/az0t4fzxs28fShN+48v2KzJJc2B2exI+in1/gdNbz6HKWdxuvC4fwOgta+FmXBLUB5O88nDTi+H8yihPq+/Ikd/vyy/u7gujUAdQS5aafcXQk0LaVcKozb48AGlDUMjIW06wQquOYBm+C17vC4gdzeoRbSvsLOQLtrbW3TkNo7Zbzh4KNqXzk3roILiu8gTuryTerAa1wanIGmwNyqsi5M0aA2YmaLKWADNnx11/wBjrtl3u7HGe58/uOTpVRtZVtEB3uy77fjh/SXvQ8tqhw2zbpaY0ax96OrtLrRAPYS04l9OQBay5hsQCFIJhUYLThkLpx6gX06jLUmU05IIiwMJFcmb3gC9nPWXcg4A2bxl3IPA5vxjvGy737PU+E8z7KeMyfcv4s9L+Mlf8qvvs1T4TzAp4SQD6zq5YxvL/RU0+Gsu/oJbeahDfzy0XrB6dbOW+YHSWlcdxq8+pyVtddRzaXaa15APbepniMI1hFGslwYVSr5Ae06vrKa97yXAVTu86GRn1AneXRzu2L7LxnRBO0bl6+o5m9r+lqBq7riurULq8wGpIDW+RZhmANGG2jQGGGFlKk33AW0A6jUYOqIZQpPgAxsK+GdbZ3Oif9YOQo0dTorPTd1A6zZ13nQcW8snL2nos6TZ694DOC4F6K1HgWwQE4ssjMgkYBbk2yk3kBjsx+lLuX5jAWbJ4y7kMwOe8YLX9m3meHkJ59h5WqP0n3nqXxlfVV99mqfCeWZPUC+vV0jH72bozBpM2pAMqdYY0bjAgoyYxtnkB7QrtjJ3Tikub4/yFVGW6k+fJEqU9dQHFvLIVWm93iZ4P2E68/Jw3VJp4UpbqeOS9fqCfCLZU7ZxhUcd56uMZbzS5ZxwA5zadRJPqczcz1Ohv6bnndWcCWrYy10YCyvMHD5WMujI/wBnzXJgB4MwHOxn2WahYy7L9gAigXQs2+HEYWuyZv8AVeO4YUNmzT0gwFNrsmUpYenqf8Do/wCxXGKSjy4jTZmzcfT9/I6SlDdXVd39ZA+fvZj6e4yFpJPgfQIKLfBBMLGPQDh7a0b4IcW1nJYyv/h0M7aK4YRKlZPOQBrTZ7k8tjuyobrSIUVgZUH1AJgWpFCqE6VXUC9wNbpZCoSAoMLWivAB2yeMu5DMWbJ4y7kMwOa8Zf1VffZqnwnlg9T+Mv6qvvs1T4TywBhowwC6ihxZxSWXyFdCPAM8rjQBhGrnX2BltEW266je0QDvZFeVKUZw0cXlPGcPr6yO1qkpek25Sby23ltvi8vmV0NCy7WgAtj9JvqN4UU+SYs2ZT1b9g/oU8a8wKo2EF+qs9yIysYdF7Ax68SmppxAQ7TuqdO4oUsLFRvezyz6MP8AyyN42NOPJew57b2zIVLqjvSn/wATfi8NLdVOnmO7pprl69Tp6cW+Or9mQNwprkl7CxUkuSLIRJTQALp700NFD9Vohs+3WW2F1YZ/mAruqThquBbbXEmuKLmm3h/kR8xeNAL6FObeqD1JLvBKFCqovmDShUzlvADbymhVSv23gCnU3cLOc8SUJLkAbXu9MLiRs7hp8QKPENtqWWgHdrKTD4gdGGNA6mtAN4Kmi81gCzZP0pdy/NjMX7OXpS7kMAOa8Zf1VffZqnwnlc9UeMv6qvvs1T4TyuBhs0bQBVJ4RZB6gimE0QGtohvaIT2g5tdeIDW2iW1uBTbywHU8NZf3AV7PjjvGaYnoT9N94a7tRQBVSWAGdbLKZVnJ5ZunBt5AGvI/3m0/eq/+pnQU4oDhbJuLaTcc7raWY5WHh8tA+jT1AIpQN1If7F8EQqwbkkvvArpTwi6hW115kqtthfkUxpZwAW4RbyHUaKBra2DqEWtANypaaCW6eDoGLb223mAgabL7eIXK1eeBKnRA1Tph1vT1IUrZjClSAOtoBYPaoIAwwwwAmwWr7kGgVhxfcGgc14y/qq++zVPhPK56o8Zf1VffZqnwnlgDRtM0YBOCDKAPQDKC1APt/wCkNrSQnpSGFCpogG9vLLGMagsoaRL/ACmgE7mpu6lHnG8/UUXdXeTQJb1GtJfd60A9oPIbCIBYTWENqEQJU62ORfTu10IeS9gPWjuvQBrTrh9m9MtcRJaU23l6Id20s6AX+TySp2eC6lAt4AVKOAmKKZvmC1bvD4gMZFc4FNCvnUJpsCEKPU3K3T/2L0ie6APCkFUqZtFkUBZBEzSJwA04mki41gC6yjq+5BYNacWEgc14y/qq++zVPhPK56o8Zf1VffZqnwnlgDDRhgFtF6h9tLUXU3qF0Z6gMYPAbaavP9ZFkZZGdt6KANhV1WSV5c8kDb2QWtUA3mo6sU8KGrynxxyb5cVp+YyVSDe48ZxnHNLTX1cQOjL8jdhZbs5TTb3lz1eeL19gDuypNfReUOKc5dkT2s9RxRlwAOt6cpeoOpbLi+OrBbaTGtvLIFUrXHALs6ONXxCqUepcogZCJto0jeQK6lPQ5q/qtT0WTqosWbQ2bvPeXECOz5JLT3jSjIAs7R4D6dLABECRkUbaA3EvgU00XpASNo0bUQLEbNJG0gL7TiwkHt1qwgDmvGX9VX32ap8J5XPVHjL+qr77NU+E8sAaMNmAZEvTKC6GqAOsXrqNa1bexhYSFNssDGlUTAIgwepP0tDK9bC9yI23rANoUxjRhqA0EGu4UIZ09XeAxoxS4vAzs1n1nDwu25ZbG1rtZx0QHc0Y6DG0iczsvbDl9L8jqLK4Ul+QDCKJxKoouigN7pHdJYJqIEFHBPdyScCUIARhHBZukt0lFAYom1Elg3FAZCJMwwCUVkthArgghAR3TIEiKiBfQ5lxTQ5lwCHw7sp1tn3dKlFzqToTjCKxmUmsJa6Hnn9HO1P2Kp+Kj856kMA8t/o52p+xVPxUfnM/RztT9iqfio/OepDAPLf6OdqfsVT8VH5y2h4vNqJ62VTH71H5z0+YB5pn4vtpfsdT8VL5y+HgFtJf5Sp+Kn856PMA84S8BNpP/J1PxUvnLqHgLtBcbSp7afzHokwD4HT8C79Y/us/bT+YA2n4GbTk0o2lRxS7VJa/fM9FmAecaPgRtLCzZ1V/qpfOE0vAbaGdbWp+Kn8x6FMA+H2fgpfRf+Gnj96HzHQ7N2NeR0lRmly1hp7z6eYBy9Cxq4WYP3fzLVYVOy/cdGYBzysanZfuLY2U+y/cPDAEnmc+y/cThZz6fkODAFStZdGSVtLoMzAFvm8un5Geby6DIwBcreXQmqD6BxgAcaT6E9x9AkwAbcfQzcfQJMAqoxaLTD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609600"/>
            <a:ext cx="83724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06" y="357166"/>
            <a:ext cx="4997929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1142976" y="5715016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(A) Plain-film radiograph showing air in the lumen and wall of the enlarged gallbladder of an 87-year-old woman with abdominal pain and fever (arrows).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49911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500034" y="6072206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supine plain abdominal film reveals gas within the gallbladder (arrow) and air in its wall (arrowheads).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 b="48531"/>
          <a:stretch>
            <a:fillRect/>
          </a:stretch>
        </p:blipFill>
        <p:spPr bwMode="auto">
          <a:xfrm>
            <a:off x="1857356" y="214290"/>
            <a:ext cx="6368573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642910" y="593467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(A) An axial image of a contrast enhanced computed </a:t>
            </a:r>
            <a:r>
              <a:rPr lang="en-US" dirty="0" err="1" smtClean="0"/>
              <a:t>tomographic</a:t>
            </a:r>
            <a:r>
              <a:rPr lang="en-US" dirty="0" smtClean="0"/>
              <a:t> (CT) scan demonstrating air within the gallbladder lumen (arrows). </a:t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1248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607220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Computed tomography scan showing </a:t>
            </a:r>
            <a:r>
              <a:rPr lang="en-US" dirty="0" err="1" smtClean="0"/>
              <a:t>intraluminal</a:t>
            </a:r>
            <a:r>
              <a:rPr lang="en-US" dirty="0" smtClean="0"/>
              <a:t> gas in the nondependent portion of the gallbladder (</a:t>
            </a:r>
            <a:r>
              <a:rPr lang="en-US" b="1" dirty="0" smtClean="0"/>
              <a:t>arrow)</a:t>
            </a:r>
            <a:r>
              <a:rPr lang="el-GR" b="1" dirty="0" smtClean="0"/>
              <a:t>,</a:t>
            </a:r>
            <a:r>
              <a:rPr lang="en-US" b="1" dirty="0" smtClean="0"/>
              <a:t> </a:t>
            </a:r>
            <a:r>
              <a:rPr lang="en-US" b="1" dirty="0" err="1" smtClean="0"/>
              <a:t>allstones</a:t>
            </a:r>
            <a:r>
              <a:rPr lang="en-US" b="1" dirty="0" smtClean="0"/>
              <a:t> (arrowhead</a:t>
            </a:r>
            <a:r>
              <a:rPr lang="el-GR" b="1" dirty="0" smtClean="0"/>
              <a:t>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rrowheads="1"/>
          </p:cNvPicPr>
          <p:nvPr/>
        </p:nvPicPr>
        <p:blipFill>
          <a:blip r:embed="rId2"/>
          <a:srcRect t="3546"/>
          <a:stretch>
            <a:fillRect/>
          </a:stretch>
        </p:blipFill>
        <p:spPr bwMode="auto">
          <a:xfrm>
            <a:off x="1004889" y="121344"/>
            <a:ext cx="7048230" cy="666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69818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1142976" y="5857892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(B) Computed tomography of the abdomen,</a:t>
            </a:r>
            <a:r>
              <a:rPr lang="el-GR" b="1" dirty="0" smtClean="0"/>
              <a:t> </a:t>
            </a:r>
            <a:r>
              <a:rPr lang="en-US" b="1" dirty="0" smtClean="0"/>
              <a:t>showing an air–liquid level in the lumen (thin arrow) and gas in the wall (thick arrows) of the gallbladder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Acute emphysematous </a:t>
            </a:r>
            <a:r>
              <a:rPr lang="en-US" sz="2800" dirty="0" err="1" smtClean="0">
                <a:solidFill>
                  <a:srgbClr val="FF0000"/>
                </a:solidFill>
              </a:rPr>
              <a:t>cholecystitis</a:t>
            </a:r>
            <a:r>
              <a:rPr lang="en-US" sz="2800" dirty="0" smtClean="0">
                <a:solidFill>
                  <a:srgbClr val="FF0000"/>
                </a:solidFill>
              </a:rPr>
              <a:t> with initial </a:t>
            </a:r>
            <a:r>
              <a:rPr lang="en-GB" sz="2800" dirty="0" smtClean="0">
                <a:solidFill>
                  <a:srgbClr val="FF0000"/>
                </a:solidFill>
              </a:rPr>
              <a:t>normal radiological evaluation: a fatal diagnostic pitfall in the ED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38275"/>
            <a:ext cx="55816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105142" cy="58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857224" y="592933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Plain abdominal radiograph showed circumferential</a:t>
            </a:r>
          </a:p>
          <a:p>
            <a:r>
              <a:rPr lang="en-US" dirty="0" smtClean="0"/>
              <a:t>gallbladder wall gas </a:t>
            </a:r>
            <a:r>
              <a:rPr lang="en-US" dirty="0" err="1" smtClean="0"/>
              <a:t>lucency</a:t>
            </a:r>
            <a:r>
              <a:rPr lang="en-US" dirty="0" smtClean="0"/>
              <a:t> with </a:t>
            </a:r>
            <a:r>
              <a:rPr lang="en-US" dirty="0" err="1" smtClean="0"/>
              <a:t>intraluminal</a:t>
            </a:r>
            <a:r>
              <a:rPr lang="en-US" dirty="0" smtClean="0"/>
              <a:t> air-fluid level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419850" cy="59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00034" y="6215082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Abdominal computed tomography showed emphysematous </a:t>
            </a:r>
            <a:r>
              <a:rPr lang="en-GB" sz="2000" dirty="0" err="1" smtClean="0"/>
              <a:t>cholecystitis</a:t>
            </a:r>
            <a:r>
              <a:rPr lang="en-GB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FF0000"/>
                </a:solidFill>
              </a:rPr>
              <a:t>Ενδοκοιλιακές</a:t>
            </a:r>
            <a:r>
              <a:rPr lang="el-GR" dirty="0" smtClean="0">
                <a:solidFill>
                  <a:srgbClr val="FF0000"/>
                </a:solidFill>
              </a:rPr>
              <a:t> λοιμώξεις &amp; ΣΔ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85720" y="4000504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Κοινές λοιμώξεις</a:t>
            </a:r>
            <a:endParaRPr lang="el-GR" sz="2800" dirty="0"/>
          </a:p>
        </p:txBody>
      </p:sp>
      <p:sp>
        <p:nvSpPr>
          <p:cNvPr id="6" name="5 - TextBox"/>
          <p:cNvSpPr txBox="1"/>
          <p:nvPr/>
        </p:nvSpPr>
        <p:spPr>
          <a:xfrm>
            <a:off x="3143240" y="414338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&lt;&lt; </a:t>
            </a:r>
            <a:r>
              <a:rPr lang="el-GR" sz="2800" dirty="0" err="1" smtClean="0"/>
              <a:t>Ιατρογενείς</a:t>
            </a:r>
            <a:r>
              <a:rPr lang="el-GR" sz="2800" dirty="0" smtClean="0"/>
              <a:t>&gt;&gt;</a:t>
            </a:r>
            <a:endParaRPr lang="el-GR" sz="2800" dirty="0"/>
          </a:p>
        </p:txBody>
      </p:sp>
      <p:sp>
        <p:nvSpPr>
          <p:cNvPr id="7" name="6 - TextBox"/>
          <p:cNvSpPr txBox="1"/>
          <p:nvPr/>
        </p:nvSpPr>
        <p:spPr>
          <a:xfrm>
            <a:off x="6072198" y="4071942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err="1" smtClean="0"/>
              <a:t>Εμφυσηματώδης</a:t>
            </a:r>
            <a:r>
              <a:rPr lang="el-GR" sz="2800" dirty="0" smtClean="0"/>
              <a:t> χολοκυστίτιδα</a:t>
            </a:r>
            <a:endParaRPr lang="el-GR" sz="2800" dirty="0"/>
          </a:p>
        </p:txBody>
      </p:sp>
      <p:sp>
        <p:nvSpPr>
          <p:cNvPr id="8" name="7 - Βέλος προς τα κάτω"/>
          <p:cNvSpPr/>
          <p:nvPr/>
        </p:nvSpPr>
        <p:spPr>
          <a:xfrm rot="2084586">
            <a:off x="1894710" y="1929956"/>
            <a:ext cx="484632" cy="1536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4071934" y="2071678"/>
            <a:ext cx="484632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Βέλος προς τα κάτω"/>
          <p:cNvSpPr/>
          <p:nvPr/>
        </p:nvSpPr>
        <p:spPr>
          <a:xfrm rot="20077183">
            <a:off x="6062340" y="1866677"/>
            <a:ext cx="530855" cy="1789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76238"/>
            <a:ext cx="71628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143108" y="2571744"/>
            <a:ext cx="4794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Σας ευχαριστώ!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385763"/>
            <a:ext cx="79343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385763"/>
            <a:ext cx="786765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400050"/>
            <a:ext cx="801052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347663"/>
            <a:ext cx="804862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385763"/>
            <a:ext cx="806767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352425"/>
            <a:ext cx="817245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2866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109538"/>
            <a:ext cx="73533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1071538" y="785794"/>
            <a:ext cx="635798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1142976" y="3286124"/>
            <a:ext cx="6357982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071538" y="5286388"/>
            <a:ext cx="621510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76238"/>
            <a:ext cx="80772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1296</Words>
  <Application>Microsoft Office PowerPoint</Application>
  <PresentationFormat>Προβολή στην οθόνη (4:3)</PresentationFormat>
  <Paragraphs>163</Paragraphs>
  <Slides>78</Slides>
  <Notes>2</Notes>
  <HiddenSlides>8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78</vt:i4>
      </vt:variant>
    </vt:vector>
  </HeadingPairs>
  <TitlesOfParts>
    <vt:vector size="79" baseType="lpstr">
      <vt:lpstr>Θέμα του Office</vt:lpstr>
      <vt:lpstr>Ενδοκοιλιακές λοιμώξεις σε διαβητικούς ασθενείς</vt:lpstr>
      <vt:lpstr>ΣΔ &amp; λοιμώξεις (1)</vt:lpstr>
      <vt:lpstr>ΣΔ &amp; λοιμώξεις (2)</vt:lpstr>
      <vt:lpstr>ΣΔ &amp; λοιμώξεις (3)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A case report of emphysematous pyelonephritis as a first presentation of diabetes mellitus</vt:lpstr>
      <vt:lpstr>Διαφάνεια 16</vt:lpstr>
      <vt:lpstr>Ενδοκοιλιακές λοιμώξεις &amp; ΣΔ</vt:lpstr>
      <vt:lpstr>ΣΔ &amp; κοινές ενδοκοιλιακές λοιμώξεις</vt:lpstr>
      <vt:lpstr>ΣΔ &amp; ψευδομεμβρανώδης εντεροκολίτιδα</vt:lpstr>
      <vt:lpstr> Hospital-acquired Clostridium difficile infection: determinants for severe disease  </vt:lpstr>
      <vt:lpstr>Helicobacter pylori infection &amp; DM</vt:lpstr>
      <vt:lpstr>Helicobacter pylori infection &amp; DM</vt:lpstr>
      <vt:lpstr>Association between Helicobacter pylori infection and diabetes mellitus:  A meta-analysis of observational studies</vt:lpstr>
      <vt:lpstr>Διαφάνεια 24</vt:lpstr>
      <vt:lpstr>Διαφάνεια 25</vt:lpstr>
      <vt:lpstr>Διαφάνεια 26</vt:lpstr>
      <vt:lpstr>Υπερανάπτυξη βακτηριδίων &amp; ΣΔ </vt:lpstr>
      <vt:lpstr>Salmonellosis &amp; DM</vt:lpstr>
      <vt:lpstr>Διαφάνεια 29</vt:lpstr>
      <vt:lpstr>Διαφάνεια 30</vt:lpstr>
      <vt:lpstr>Διαφάνεια 31</vt:lpstr>
      <vt:lpstr>Διαφάνεια 32</vt:lpstr>
      <vt:lpstr>Emphysematous cholecystitis due to Salmonella derby  Lancet Infect Dis 2006;6: 118–20</vt:lpstr>
      <vt:lpstr>DM &amp; TBC</vt:lpstr>
      <vt:lpstr>Extrapulmonary tuberculosis: a study comparing diabetic and nondiabetic patients</vt:lpstr>
      <vt:lpstr>Διαφάνεια 36</vt:lpstr>
      <vt:lpstr>Spontaneous Listeria monocytogenes peritonitis: a population-based study of 13 cases collected in Spain. </vt:lpstr>
      <vt:lpstr>Διαφάνεια 38</vt:lpstr>
      <vt:lpstr>ΣΔ &amp; ηπατικό απόστημα</vt:lpstr>
      <vt:lpstr>Ο ΣΔ θεωρείται ισχυρός παράγοντας κινδύνου για την εμφάνιση ηπατικού αποστήματος</vt:lpstr>
      <vt:lpstr>Characteristics of pyogenic liver abscess patients with and without diabetes mellitus</vt:lpstr>
      <vt:lpstr>Invasive liver abscess syndrome caused by Klebsiella pneumoniae </vt:lpstr>
      <vt:lpstr>&lt;&lt;Ιατρογενείς&gt;&gt; λοιμώξεις </vt:lpstr>
      <vt:lpstr>Μετεγχειρητικές λοιμώξεις</vt:lpstr>
      <vt:lpstr>Risk factors of postoperative infections in adults with complicated appendicitis</vt:lpstr>
      <vt:lpstr>Effects of diabetes mellitus in patients presenting with diverticulitis: clinical correlations and disease characteristics in more than 1,000 patients</vt:lpstr>
      <vt:lpstr>Διαφάνεια 47</vt:lpstr>
      <vt:lpstr>Διαφάνεια 48</vt:lpstr>
      <vt:lpstr>Διαφάνεια 49</vt:lpstr>
      <vt:lpstr>Λοιμώξεις περιτοναίου από συνεχή περιτοναϊκή διύλιση</vt:lpstr>
      <vt:lpstr>ΣΔ &amp; χολοκυστίτιδα</vt:lpstr>
      <vt:lpstr>ΣΔ &amp; χολολιθίαση</vt:lpstr>
      <vt:lpstr>Risk factors for acute acalculous cholecystitis</vt:lpstr>
      <vt:lpstr>Εμφυσηματώδης χολοκυστίτιδα</vt:lpstr>
      <vt:lpstr>Εμφυσηματώδης χολοκυστίτιδα (2)</vt:lpstr>
      <vt:lpstr>Εμφυσηματώδης χολοκυστίτιδα (3)</vt:lpstr>
      <vt:lpstr>Εμφυσηματώδης χολοκυστίτιδα (4)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Acute emphysematous cholecystitis with initial normal radiological evaluation: a fatal diagnostic pitfall in the ED</vt:lpstr>
      <vt:lpstr>Διαφάνεια 67</vt:lpstr>
      <vt:lpstr>Διαφάνεια 68</vt:lpstr>
      <vt:lpstr>Ενδοκοιλιακές λοιμώξεις &amp; ΣΔ</vt:lpstr>
      <vt:lpstr>Διαφάνεια 70</vt:lpstr>
      <vt:lpstr>Διαφάνεια 71</vt:lpstr>
      <vt:lpstr>Διαφάνεια 72</vt:lpstr>
      <vt:lpstr>Διαφάνεια 73</vt:lpstr>
      <vt:lpstr>Διαφάνεια 74</vt:lpstr>
      <vt:lpstr>Διαφάνεια 75</vt:lpstr>
      <vt:lpstr>Διαφάνεια 76</vt:lpstr>
      <vt:lpstr>Διαφάνεια 77</vt:lpstr>
      <vt:lpstr>Διαφάνεια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Σακχαρώδης διαβήτης και ενδοκοιλιακές λοιμώξεις</dc:title>
  <dc:creator>Windows User</dc:creator>
  <cp:lastModifiedBy>User</cp:lastModifiedBy>
  <cp:revision>129</cp:revision>
  <dcterms:created xsi:type="dcterms:W3CDTF">2014-03-13T21:33:24Z</dcterms:created>
  <dcterms:modified xsi:type="dcterms:W3CDTF">2014-12-10T12:56:20Z</dcterms:modified>
</cp:coreProperties>
</file>