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67" r:id="rId3"/>
    <p:sldId id="308" r:id="rId4"/>
    <p:sldId id="309" r:id="rId5"/>
    <p:sldId id="307" r:id="rId6"/>
    <p:sldId id="322" r:id="rId7"/>
    <p:sldId id="271" r:id="rId8"/>
    <p:sldId id="280" r:id="rId9"/>
    <p:sldId id="320" r:id="rId10"/>
    <p:sldId id="266" r:id="rId11"/>
    <p:sldId id="258" r:id="rId12"/>
    <p:sldId id="319" r:id="rId13"/>
    <p:sldId id="259" r:id="rId14"/>
    <p:sldId id="260" r:id="rId15"/>
    <p:sldId id="261" r:id="rId16"/>
    <p:sldId id="284" r:id="rId17"/>
    <p:sldId id="262" r:id="rId18"/>
    <p:sldId id="283" r:id="rId19"/>
    <p:sldId id="278" r:id="rId20"/>
    <p:sldId id="285" r:id="rId21"/>
    <p:sldId id="286" r:id="rId22"/>
    <p:sldId id="287" r:id="rId23"/>
    <p:sldId id="289" r:id="rId24"/>
    <p:sldId id="290" r:id="rId25"/>
    <p:sldId id="333" r:id="rId26"/>
    <p:sldId id="272" r:id="rId27"/>
    <p:sldId id="316" r:id="rId28"/>
    <p:sldId id="324" r:id="rId29"/>
    <p:sldId id="327" r:id="rId30"/>
    <p:sldId id="275" r:id="rId31"/>
    <p:sldId id="326" r:id="rId32"/>
    <p:sldId id="295" r:id="rId33"/>
    <p:sldId id="294" r:id="rId34"/>
    <p:sldId id="293" r:id="rId35"/>
    <p:sldId id="296" r:id="rId36"/>
    <p:sldId id="297" r:id="rId37"/>
    <p:sldId id="298" r:id="rId38"/>
    <p:sldId id="300" r:id="rId39"/>
    <p:sldId id="299" r:id="rId40"/>
    <p:sldId id="314" r:id="rId41"/>
    <p:sldId id="310" r:id="rId42"/>
    <p:sldId id="311" r:id="rId43"/>
    <p:sldId id="313" r:id="rId44"/>
    <p:sldId id="315" r:id="rId45"/>
    <p:sldId id="330" r:id="rId46"/>
    <p:sldId id="331" r:id="rId47"/>
    <p:sldId id="332" r:id="rId48"/>
    <p:sldId id="329" r:id="rId49"/>
    <p:sldId id="328" r:id="rId50"/>
    <p:sldId id="325" r:id="rId5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29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78" d="100"/>
          <a:sy n="78" d="100"/>
        </p:scale>
        <p:origin x="-92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5641A-8E21-4E52-B2BE-7EDB057DB50A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668E1-7B42-47C3-B909-BE7745DA42B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5325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239E7C-84A8-48ED-90C0-D1D548122857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563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23838D-2436-46F7-A0CE-FBCFFEABA59D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553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D83125-57A7-48B3-98FD-66FE8E817A21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58F40-D063-4FEB-98DD-B89399EE188E}" type="datetimeFigureOut">
              <a:rPr lang="el-GR" smtClean="0"/>
              <a:pPr/>
              <a:t>10/12/2014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86A0-D72F-46EA-87FD-CC7D74A66CC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</p:spPr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Ψευδείς ηλεκτρολυτικές διαταραχές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929618" cy="1752600"/>
          </a:xfrm>
        </p:spPr>
        <p:txBody>
          <a:bodyPr>
            <a:normAutofit/>
          </a:bodyPr>
          <a:lstStyle/>
          <a:p>
            <a:r>
              <a:rPr lang="el-GR" dirty="0" err="1" smtClean="0">
                <a:latin typeface="Comic Sans MS" pitchFamily="66" charset="0"/>
              </a:rPr>
              <a:t>Λιάμης</a:t>
            </a:r>
            <a:r>
              <a:rPr lang="el-GR" dirty="0" smtClean="0">
                <a:latin typeface="Comic Sans MS" pitchFamily="66" charset="0"/>
              </a:rPr>
              <a:t> Γεώργιος</a:t>
            </a:r>
          </a:p>
          <a:p>
            <a:r>
              <a:rPr lang="el-GR" dirty="0" smtClean="0">
                <a:latin typeface="Comic Sans MS" pitchFamily="66" charset="0"/>
              </a:rPr>
              <a:t>Επίκουρος Καθηγητής Παθολογίας</a:t>
            </a:r>
          </a:p>
          <a:p>
            <a:r>
              <a:rPr lang="el-GR" dirty="0" smtClean="0">
                <a:latin typeface="Comic Sans MS" pitchFamily="66" charset="0"/>
              </a:rPr>
              <a:t>Ιατρική Σχολή Πανεπιστημίου Ιωαννίνων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00113" y="333375"/>
            <a:ext cx="748823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l-GR" sz="3200" b="1" dirty="0">
                <a:solidFill>
                  <a:srgbClr val="FFFF00"/>
                </a:solidFill>
                <a:latin typeface="Comic Sans MS" pitchFamily="66" charset="0"/>
              </a:rPr>
              <a:t>ΑΙΤΙΑ ΨΕΥΔΟΫΠΟΝΑΤΡΙΑΙΜΙΑΣ</a:t>
            </a:r>
          </a:p>
          <a:p>
            <a:pPr marL="342900" indent="-342900"/>
            <a:endParaRPr lang="el-GR" sz="2800" b="1" dirty="0">
              <a:latin typeface="Comic Sans MS" pitchFamily="66" charset="0"/>
            </a:endParaRPr>
          </a:p>
          <a:p>
            <a:pPr marL="342900" indent="-342900"/>
            <a:endParaRPr lang="el-GR" sz="2800" b="1" dirty="0">
              <a:latin typeface="Comic Sans MS" pitchFamily="66" charset="0"/>
            </a:endParaRPr>
          </a:p>
          <a:p>
            <a:pPr marL="342900" indent="-342900"/>
            <a:r>
              <a:rPr lang="el-GR" sz="2800" b="1" dirty="0">
                <a:solidFill>
                  <a:srgbClr val="FFFF00"/>
                </a:solidFill>
                <a:latin typeface="Comic Sans MS" pitchFamily="66" charset="0"/>
              </a:rPr>
              <a:t>Ι. Με φυσιολογική </a:t>
            </a:r>
            <a:r>
              <a:rPr lang="en-US" sz="2800" b="1" dirty="0" err="1">
                <a:solidFill>
                  <a:srgbClr val="FFFF00"/>
                </a:solidFill>
                <a:latin typeface="Comic Sans MS" pitchFamily="66" charset="0"/>
              </a:rPr>
              <a:t>Posm</a:t>
            </a:r>
            <a:r>
              <a:rPr lang="el-GR" sz="28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l-GR" sz="28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/>
            <a:r>
              <a:rPr lang="el-GR" sz="2800" b="1" dirty="0">
                <a:latin typeface="Comic Sans MS" pitchFamily="66" charset="0"/>
              </a:rPr>
              <a:t>Βαριά </a:t>
            </a:r>
            <a:r>
              <a:rPr lang="el-GR" sz="2800" b="1" dirty="0" err="1">
                <a:latin typeface="Comic Sans MS" pitchFamily="66" charset="0"/>
              </a:rPr>
              <a:t>υπερλιπιδαιμία</a:t>
            </a:r>
            <a:endParaRPr lang="el-GR" sz="2800" b="1" dirty="0">
              <a:latin typeface="Comic Sans MS" pitchFamily="66" charset="0"/>
            </a:endParaRPr>
          </a:p>
          <a:p>
            <a:pPr marL="342900" indent="-342900"/>
            <a:r>
              <a:rPr lang="el-GR" sz="2800" b="1" dirty="0">
                <a:latin typeface="Comic Sans MS" pitchFamily="66" charset="0"/>
              </a:rPr>
              <a:t>Βαριά </a:t>
            </a:r>
            <a:r>
              <a:rPr lang="el-GR" sz="2800" b="1" dirty="0" err="1">
                <a:latin typeface="Comic Sans MS" pitchFamily="66" charset="0"/>
              </a:rPr>
              <a:t>υπερπρωτεϊναιμία</a:t>
            </a:r>
            <a:endParaRPr lang="el-GR" sz="2800" b="1" dirty="0">
              <a:latin typeface="Comic Sans MS" pitchFamily="66" charset="0"/>
            </a:endParaRPr>
          </a:p>
          <a:p>
            <a:pPr marL="342900" indent="-342900"/>
            <a:endParaRPr lang="el-GR" sz="2800" dirty="0">
              <a:latin typeface="Comic Sans MS" pitchFamily="66" charset="0"/>
            </a:endParaRPr>
          </a:p>
          <a:p>
            <a:pPr marL="342900" indent="-342900"/>
            <a:endParaRPr lang="el-GR" sz="2800" b="1" dirty="0">
              <a:latin typeface="Comic Sans MS" pitchFamily="66" charset="0"/>
            </a:endParaRPr>
          </a:p>
          <a:p>
            <a:pPr marL="342900" indent="-342900"/>
            <a:r>
              <a:rPr lang="el-GR" sz="2800" b="1" dirty="0">
                <a:solidFill>
                  <a:srgbClr val="FFFF00"/>
                </a:solidFill>
                <a:latin typeface="Comic Sans MS" pitchFamily="66" charset="0"/>
              </a:rPr>
              <a:t>ΙΙ. Με αυξημένη </a:t>
            </a:r>
            <a:r>
              <a:rPr lang="en-US" sz="2800" b="1" dirty="0" err="1">
                <a:solidFill>
                  <a:srgbClr val="FFFF00"/>
                </a:solidFill>
                <a:latin typeface="Comic Sans MS" pitchFamily="66" charset="0"/>
              </a:rPr>
              <a:t>Posm</a:t>
            </a:r>
            <a:r>
              <a:rPr lang="el-GR" sz="28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l-GR" sz="28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/>
            <a:r>
              <a:rPr lang="el-GR" sz="2800" b="1" dirty="0">
                <a:latin typeface="Comic Sans MS" pitchFamily="66" charset="0"/>
              </a:rPr>
              <a:t>Υπεργλυκαιμία</a:t>
            </a:r>
          </a:p>
          <a:p>
            <a:pPr marL="342900" indent="-342900"/>
            <a:r>
              <a:rPr lang="el-GR" sz="2800" b="1" dirty="0">
                <a:latin typeface="Comic Sans MS" pitchFamily="66" charset="0"/>
              </a:rPr>
              <a:t>Χορήγηση υπέρτονου διαλύματος </a:t>
            </a:r>
            <a:r>
              <a:rPr lang="el-GR" sz="2800" b="1" dirty="0" err="1">
                <a:latin typeface="Comic Sans MS" pitchFamily="66" charset="0"/>
              </a:rPr>
              <a:t>μαννιτόλης</a:t>
            </a:r>
            <a:endParaRPr lang="el-GR" sz="2800" b="1" dirty="0">
              <a:latin typeface="Comic Sans MS" pitchFamily="66" charset="0"/>
            </a:endParaRPr>
          </a:p>
          <a:p>
            <a:pPr marL="342900" indent="-342900"/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395288" y="981075"/>
            <a:ext cx="8208962" cy="1444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0000FF"/>
              </a:gs>
              <a:gs pos="100000">
                <a:srgbClr val="FF0000"/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>
              <a:defRPr/>
            </a:pP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>ΨΕΥΔΟΫΠΟΝΑΤΡΙΑΙΜΙΑ</a:t>
            </a:r>
            <a:endParaRPr lang="en-US" sz="3600" dirty="0"/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1447800" y="4876800"/>
            <a:ext cx="2286000" cy="3810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20" name="Rectangle 1028"/>
          <p:cNvSpPr>
            <a:spLocks noChangeArrowheads="1"/>
          </p:cNvSpPr>
          <p:nvPr/>
        </p:nvSpPr>
        <p:spPr bwMode="auto">
          <a:xfrm>
            <a:off x="5334000" y="4572000"/>
            <a:ext cx="2209800" cy="685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1447800" y="2057400"/>
            <a:ext cx="2286000" cy="28194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Comic Sans MS" pitchFamily="66" charset="0"/>
              </a:rPr>
              <a:t>Na 150 mmol/L</a:t>
            </a:r>
          </a:p>
        </p:txBody>
      </p:sp>
      <p:sp>
        <p:nvSpPr>
          <p:cNvPr id="34822" name="Rectangle 1030"/>
          <p:cNvSpPr>
            <a:spLocks noChangeArrowheads="1"/>
          </p:cNvSpPr>
          <p:nvPr/>
        </p:nvSpPr>
        <p:spPr bwMode="auto">
          <a:xfrm>
            <a:off x="5334000" y="2133600"/>
            <a:ext cx="2209800" cy="24384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Comic Sans MS" pitchFamily="66" charset="0"/>
              </a:rPr>
              <a:t>Na 150 mmol/L</a:t>
            </a:r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0" y="2928938"/>
            <a:ext cx="142875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93%</a:t>
            </a:r>
            <a:r>
              <a:rPr lang="en-US" sz="2400">
                <a:latin typeface="Comic Sans MS" pitchFamily="66" charset="0"/>
              </a:rPr>
              <a:t>  </a:t>
            </a:r>
            <a:r>
              <a:rPr lang="en-US" sz="2000">
                <a:latin typeface="Comic Sans MS" pitchFamily="66" charset="0"/>
              </a:rPr>
              <a:t>H</a:t>
            </a:r>
            <a:r>
              <a:rPr lang="en-US" sz="2000" baseline="-25000">
                <a:latin typeface="Comic Sans MS" pitchFamily="66" charset="0"/>
              </a:rPr>
              <a:t>2</a:t>
            </a:r>
            <a:r>
              <a:rPr lang="en-US" sz="2000">
                <a:latin typeface="Comic Sans MS" pitchFamily="66" charset="0"/>
              </a:rPr>
              <a:t>0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34824" name="Text Box 1033"/>
          <p:cNvSpPr txBox="1">
            <a:spLocks noChangeArrowheads="1"/>
          </p:cNvSpPr>
          <p:nvPr/>
        </p:nvSpPr>
        <p:spPr bwMode="auto">
          <a:xfrm>
            <a:off x="0" y="4857750"/>
            <a:ext cx="1500188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7% </a:t>
            </a:r>
            <a:r>
              <a:rPr lang="el-GR" sz="2000">
                <a:latin typeface="Comic Sans MS" pitchFamily="66" charset="0"/>
              </a:rPr>
              <a:t>Στερεά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34825" name="10 - TextBox"/>
          <p:cNvSpPr txBox="1">
            <a:spLocks noChangeArrowheads="1"/>
          </p:cNvSpPr>
          <p:nvPr/>
        </p:nvSpPr>
        <p:spPr bwMode="auto">
          <a:xfrm>
            <a:off x="1643063" y="5643563"/>
            <a:ext cx="1928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 b="1">
                <a:latin typeface="Comic Sans MS" pitchFamily="66" charset="0"/>
              </a:rPr>
              <a:t>Φυσιολογικό πλάσμα</a:t>
            </a:r>
          </a:p>
        </p:txBody>
      </p:sp>
      <p:sp>
        <p:nvSpPr>
          <p:cNvPr id="34826" name="11 - TextBox"/>
          <p:cNvSpPr txBox="1">
            <a:spLocks noChangeArrowheads="1"/>
          </p:cNvSpPr>
          <p:nvPr/>
        </p:nvSpPr>
        <p:spPr bwMode="auto">
          <a:xfrm>
            <a:off x="5572125" y="5786438"/>
            <a:ext cx="2857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latin typeface="Comic Sans MS" pitchFamily="66" charset="0"/>
              </a:rPr>
              <a:t>Υπερλιπιδαιμία/</a:t>
            </a:r>
          </a:p>
          <a:p>
            <a:r>
              <a:rPr lang="el-GR" sz="2400" b="1">
                <a:latin typeface="Comic Sans MS" pitchFamily="66" charset="0"/>
              </a:rPr>
              <a:t>Υπερπρωτεϊναιμία</a:t>
            </a:r>
          </a:p>
        </p:txBody>
      </p:sp>
      <p:sp>
        <p:nvSpPr>
          <p:cNvPr id="34827" name="12 - TextBox"/>
          <p:cNvSpPr txBox="1">
            <a:spLocks noChangeArrowheads="1"/>
          </p:cNvSpPr>
          <p:nvPr/>
        </p:nvSpPr>
        <p:spPr bwMode="auto">
          <a:xfrm>
            <a:off x="1500188" y="1357313"/>
            <a:ext cx="2071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Comic Sans MS" pitchFamily="66" charset="0"/>
              </a:rPr>
              <a:t>Ν</a:t>
            </a:r>
            <a:r>
              <a:rPr lang="en-US" sz="2000">
                <a:latin typeface="Comic Sans MS" pitchFamily="66" charset="0"/>
              </a:rPr>
              <a:t>a</a:t>
            </a:r>
            <a:r>
              <a:rPr lang="en-US" sz="2000" baseline="30000">
                <a:latin typeface="Comic Sans MS" pitchFamily="66" charset="0"/>
              </a:rPr>
              <a:t>+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l-GR" sz="2000">
                <a:latin typeface="Comic Sans MS" pitchFamily="66" charset="0"/>
              </a:rPr>
              <a:t>πλάσματος</a:t>
            </a:r>
          </a:p>
          <a:p>
            <a:pPr algn="ctr"/>
            <a:r>
              <a:rPr lang="el-GR" sz="2000">
                <a:latin typeface="Comic Sans MS" pitchFamily="66" charset="0"/>
              </a:rPr>
              <a:t>140 </a:t>
            </a:r>
            <a:r>
              <a:rPr lang="en-US" sz="2000">
                <a:latin typeface="Comic Sans MS" pitchFamily="66" charset="0"/>
              </a:rPr>
              <a:t>meq/L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34828" name="13 - TextBox"/>
          <p:cNvSpPr txBox="1">
            <a:spLocks noChangeArrowheads="1"/>
          </p:cNvSpPr>
          <p:nvPr/>
        </p:nvSpPr>
        <p:spPr bwMode="auto">
          <a:xfrm>
            <a:off x="5500688" y="1428750"/>
            <a:ext cx="192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latin typeface="Comic Sans MS" pitchFamily="66" charset="0"/>
              </a:rPr>
              <a:t>Ν</a:t>
            </a:r>
            <a:r>
              <a:rPr lang="en-US">
                <a:latin typeface="Comic Sans MS" pitchFamily="66" charset="0"/>
              </a:rPr>
              <a:t>a</a:t>
            </a:r>
            <a:r>
              <a:rPr lang="en-US" baseline="30000">
                <a:latin typeface="Comic Sans MS" pitchFamily="66" charset="0"/>
              </a:rPr>
              <a:t>+</a:t>
            </a:r>
            <a:r>
              <a:rPr lang="en-US">
                <a:latin typeface="Comic Sans MS" pitchFamily="66" charset="0"/>
              </a:rPr>
              <a:t> </a:t>
            </a:r>
            <a:r>
              <a:rPr lang="el-GR">
                <a:latin typeface="Comic Sans MS" pitchFamily="66" charset="0"/>
              </a:rPr>
              <a:t>πλάσματος</a:t>
            </a:r>
          </a:p>
          <a:p>
            <a:pPr algn="ctr"/>
            <a:r>
              <a:rPr lang="el-GR">
                <a:latin typeface="Comic Sans MS" pitchFamily="66" charset="0"/>
              </a:rPr>
              <a:t>1</a:t>
            </a:r>
            <a:r>
              <a:rPr lang="en-US">
                <a:latin typeface="Comic Sans MS" pitchFamily="66" charset="0"/>
              </a:rPr>
              <a:t>3</a:t>
            </a:r>
            <a:r>
              <a:rPr lang="el-GR">
                <a:latin typeface="Comic Sans MS" pitchFamily="66" charset="0"/>
              </a:rPr>
              <a:t>0 </a:t>
            </a:r>
            <a:r>
              <a:rPr lang="en-US">
                <a:latin typeface="Comic Sans MS" pitchFamily="66" charset="0"/>
              </a:rPr>
              <a:t>meq/L</a:t>
            </a:r>
            <a:endParaRPr lang="el-GR">
              <a:latin typeface="Comic Sans MS" pitchFamily="66" charset="0"/>
            </a:endParaRPr>
          </a:p>
        </p:txBody>
      </p:sp>
      <p:sp>
        <p:nvSpPr>
          <p:cNvPr id="34829" name="14 - TextBox"/>
          <p:cNvSpPr txBox="1">
            <a:spLocks noChangeArrowheads="1"/>
          </p:cNvSpPr>
          <p:nvPr/>
        </p:nvSpPr>
        <p:spPr bwMode="auto">
          <a:xfrm>
            <a:off x="7572375" y="4714875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omic Sans MS" pitchFamily="66" charset="0"/>
              </a:rPr>
              <a:t>14</a:t>
            </a:r>
            <a:r>
              <a:rPr lang="en-US">
                <a:latin typeface="Comic Sans MS" pitchFamily="66" charset="0"/>
              </a:rPr>
              <a:t>%  </a:t>
            </a:r>
            <a:r>
              <a:rPr lang="el-GR">
                <a:latin typeface="Comic Sans MS" pitchFamily="66" charset="0"/>
              </a:rPr>
              <a:t>Στερεά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34830" name="15 - TextBox"/>
          <p:cNvSpPr txBox="1">
            <a:spLocks noChangeArrowheads="1"/>
          </p:cNvSpPr>
          <p:nvPr/>
        </p:nvSpPr>
        <p:spPr bwMode="auto">
          <a:xfrm>
            <a:off x="7715250" y="292893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8</a:t>
            </a:r>
            <a:r>
              <a:rPr lang="el-GR">
                <a:latin typeface="Comic Sans MS" pitchFamily="66" charset="0"/>
              </a:rPr>
              <a:t>6</a:t>
            </a:r>
            <a:r>
              <a:rPr lang="en-US">
                <a:latin typeface="Comic Sans MS" pitchFamily="66" charset="0"/>
              </a:rPr>
              <a:t>%  H</a:t>
            </a:r>
            <a:r>
              <a:rPr lang="en-US" baseline="-25000">
                <a:latin typeface="Comic Sans MS" pitchFamily="66" charset="0"/>
              </a:rPr>
              <a:t>2</a:t>
            </a:r>
            <a:r>
              <a:rPr lang="en-US">
                <a:latin typeface="Comic Sans MS" pitchFamily="66" charset="0"/>
              </a:rPr>
              <a:t>O</a:t>
            </a:r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Μέθοδοι μέτρησης νατρίου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214282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latin typeface="Comic Sans MS" pitchFamily="66" charset="0"/>
              </a:rPr>
              <a:t>            </a:t>
            </a:r>
            <a:r>
              <a:rPr lang="en-US" dirty="0" smtClean="0">
                <a:latin typeface="Comic Sans MS" pitchFamily="66" charset="0"/>
              </a:rPr>
              <a:t>Ion-selective electrodes (ISE)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             </a:t>
            </a:r>
            <a:r>
              <a:rPr lang="en-US" dirty="0" smtClean="0">
                <a:latin typeface="Comic Sans MS" pitchFamily="66" charset="0"/>
              </a:rPr>
              <a:t>Direct ISE  </a:t>
            </a:r>
            <a:r>
              <a:rPr lang="el-GR" dirty="0" smtClean="0">
                <a:latin typeface="Comic Sans MS" pitchFamily="66" charset="0"/>
              </a:rPr>
              <a:t>    </a:t>
            </a:r>
            <a:r>
              <a:rPr lang="en-US" dirty="0" smtClean="0">
                <a:latin typeface="Comic Sans MS" pitchFamily="66" charset="0"/>
              </a:rPr>
              <a:t>Indirect ISE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285984" y="2786058"/>
            <a:ext cx="484632" cy="978408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5500694" y="2714620"/>
            <a:ext cx="484632" cy="978408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4500562" y="3786190"/>
            <a:ext cx="2786082" cy="107157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200" dirty="0" smtClean="0">
                <a:solidFill>
                  <a:srgbClr val="FFFF00"/>
                </a:solidFill>
                <a:latin typeface="Comic Sans MS" pitchFamily="66" charset="0"/>
              </a:rPr>
              <a:t>ΑΙΤΙΑ ΨΕΥΔΟΫΠΟΝΑΤΡΙΑΙΜΙΑΣ</a:t>
            </a:r>
            <a:r>
              <a:rPr lang="en-US" sz="3200" dirty="0" smtClean="0">
                <a:solidFill>
                  <a:srgbClr val="FFFF00"/>
                </a:solidFill>
                <a:latin typeface="Comic Sans MS" pitchFamily="66" charset="0"/>
              </a:rPr>
              <a:t> (II)</a:t>
            </a:r>
            <a:r>
              <a:rPr lang="el-GR" sz="32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l-GR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       </a:t>
            </a:r>
            <a:r>
              <a:rPr lang="el-GR" b="1" dirty="0" smtClean="0">
                <a:solidFill>
                  <a:srgbClr val="FFFF00"/>
                </a:solidFill>
                <a:latin typeface="Comic Sans MS" pitchFamily="66" charset="0"/>
              </a:rPr>
              <a:t> Με αυξημένη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Posm</a:t>
            </a:r>
            <a:r>
              <a:rPr lang="el-GR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l-GR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sz="2800" dirty="0" smtClean="0">
                <a:latin typeface="Comic Sans MS" pitchFamily="66" charset="0"/>
              </a:rPr>
              <a:t>Υπεργλυκαιμία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sz="2800" dirty="0" smtClean="0">
                <a:latin typeface="Comic Sans MS" pitchFamily="66" charset="0"/>
              </a:rPr>
              <a:t>Χορήγηση υπέρτονου διαλύματος </a:t>
            </a:r>
            <a:r>
              <a:rPr lang="el-GR" sz="2800" dirty="0" err="1" smtClean="0">
                <a:latin typeface="Comic Sans MS" pitchFamily="66" charset="0"/>
              </a:rPr>
              <a:t>μαννιτόλης</a:t>
            </a:r>
            <a:endParaRPr lang="el-GR" sz="2800" dirty="0" smtClean="0">
              <a:latin typeface="Comic Sans MS" pitchFamily="66" charset="0"/>
            </a:endParaRPr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4"/>
          <p:cNvSpPr>
            <a:spLocks noChangeArrowheads="1"/>
          </p:cNvSpPr>
          <p:nvPr/>
        </p:nvSpPr>
        <p:spPr bwMode="auto">
          <a:xfrm>
            <a:off x="0" y="2362200"/>
            <a:ext cx="10287000" cy="2362200"/>
          </a:xfrm>
          <a:prstGeom prst="roundRect">
            <a:avLst>
              <a:gd name="adj" fmla="val 16667"/>
            </a:avLst>
          </a:prstGeom>
          <a:noFill/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250825" y="620713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rgbClr val="FFFF00"/>
                </a:solidFill>
                <a:latin typeface="Comic Sans MS" pitchFamily="66" charset="0"/>
              </a:rPr>
              <a:t>ΥΠΕΡΓΛΥΚΑΙΜΙΑ ΚΑΙ </a:t>
            </a:r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Na</a:t>
            </a:r>
            <a:r>
              <a:rPr lang="en-US" sz="32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l-GR" sz="3200" b="1">
                <a:solidFill>
                  <a:srgbClr val="FFFF00"/>
                </a:solidFill>
                <a:latin typeface="Comic Sans MS" pitchFamily="66" charset="0"/>
              </a:rPr>
              <a:t>ΟΡΟΥ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381000" y="2514600"/>
            <a:ext cx="99060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el-GR" sz="2800" b="1">
                <a:latin typeface="Comic Sans MS" pitchFamily="66" charset="0"/>
                <a:sym typeface="Wingdings" pitchFamily="2" charset="2"/>
              </a:rPr>
              <a:t></a:t>
            </a:r>
            <a:r>
              <a:rPr lang="el-GR" sz="2800" b="1">
                <a:latin typeface="Comic Sans MS" pitchFamily="66" charset="0"/>
              </a:rPr>
              <a:t> γλυκόζης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      </a:t>
            </a:r>
            <a:r>
              <a:rPr lang="el-GR" sz="2800" b="1">
                <a:latin typeface="Comic Sans MS" pitchFamily="66" charset="0"/>
                <a:sym typeface="Wingdings" pitchFamily="2" charset="2"/>
              </a:rPr>
              <a:t></a:t>
            </a:r>
            <a:r>
              <a:rPr lang="el-GR" sz="2800" b="1">
                <a:latin typeface="Comic Sans MS" pitchFamily="66" charset="0"/>
              </a:rPr>
              <a:t> </a:t>
            </a:r>
            <a:r>
              <a:rPr lang="en-US" sz="2800" b="1">
                <a:latin typeface="Comic Sans MS" pitchFamily="66" charset="0"/>
              </a:rPr>
              <a:t>Posm</a:t>
            </a:r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       </a:t>
            </a:r>
            <a:r>
              <a:rPr lang="el-GR" sz="2800" b="1">
                <a:latin typeface="Comic Sans MS" pitchFamily="66" charset="0"/>
              </a:rPr>
              <a:t>έξοδος </a:t>
            </a:r>
            <a:r>
              <a:rPr lang="en-US" sz="2800" b="1">
                <a:latin typeface="Comic Sans MS" pitchFamily="66" charset="0"/>
              </a:rPr>
              <a:t>H</a:t>
            </a:r>
            <a:r>
              <a:rPr lang="en-US" sz="2800" b="1" baseline="-25000">
                <a:latin typeface="Comic Sans MS" pitchFamily="66" charset="0"/>
              </a:rPr>
              <a:t>2</a:t>
            </a:r>
            <a:r>
              <a:rPr lang="en-US" sz="2800" b="1">
                <a:latin typeface="Comic Sans MS" pitchFamily="66" charset="0"/>
              </a:rPr>
              <a:t>O </a:t>
            </a:r>
            <a:r>
              <a:rPr lang="el-GR" sz="2800" b="1">
                <a:latin typeface="Comic Sans MS" pitchFamily="66" charset="0"/>
              </a:rPr>
              <a:t>από τα 						     κύτταρα</a:t>
            </a:r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>
            <a:off x="2514600" y="2971800"/>
            <a:ext cx="68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>
            <a:off x="4724400" y="2971800"/>
            <a:ext cx="68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4932363" y="4724400"/>
            <a:ext cx="2663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el-GR" sz="2800" b="1">
                <a:latin typeface="Comic Sans MS" pitchFamily="66" charset="0"/>
                <a:sym typeface="Wingdings" pitchFamily="2" charset="2"/>
              </a:rPr>
              <a:t></a:t>
            </a:r>
            <a:r>
              <a:rPr lang="el-GR" sz="2800" b="1">
                <a:latin typeface="Comic Sans MS" pitchFamily="66" charset="0"/>
              </a:rPr>
              <a:t> Να</a:t>
            </a:r>
            <a:r>
              <a:rPr lang="el-GR" sz="2800" b="1" baseline="30000">
                <a:latin typeface="Comic Sans MS" pitchFamily="66" charset="0"/>
              </a:rPr>
              <a:t>+</a:t>
            </a:r>
            <a:r>
              <a:rPr lang="el-GR" sz="2800" b="1">
                <a:latin typeface="Comic Sans MS" pitchFamily="66" charset="0"/>
              </a:rPr>
              <a:t> ορού</a:t>
            </a:r>
          </a:p>
          <a:p>
            <a:pPr>
              <a:spcBef>
                <a:spcPct val="50000"/>
              </a:spcBef>
            </a:pPr>
            <a:endParaRPr lang="el-GR" sz="2800">
              <a:latin typeface="Comic Sans MS" pitchFamily="66" charset="0"/>
            </a:endParaRPr>
          </a:p>
        </p:txBody>
      </p:sp>
      <p:sp>
        <p:nvSpPr>
          <p:cNvPr id="36872" name="Line 10"/>
          <p:cNvSpPr>
            <a:spLocks noChangeShapeType="1"/>
          </p:cNvSpPr>
          <p:nvPr/>
        </p:nvSpPr>
        <p:spPr bwMode="auto">
          <a:xfrm rot="5400000">
            <a:off x="5939632" y="4366419"/>
            <a:ext cx="685800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3" name="AutoShape 12"/>
          <p:cNvSpPr>
            <a:spLocks noChangeArrowheads="1"/>
          </p:cNvSpPr>
          <p:nvPr/>
        </p:nvSpPr>
        <p:spPr bwMode="auto">
          <a:xfrm>
            <a:off x="395288" y="1196975"/>
            <a:ext cx="8208962" cy="1444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0000FF"/>
              </a:gs>
              <a:gs pos="100000">
                <a:srgbClr val="FF0000"/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0" y="260350"/>
            <a:ext cx="10036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ΜΕΤΑΒΟΛΕΣ ΤΟΥ </a:t>
            </a:r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Na</a:t>
            </a:r>
            <a:r>
              <a:rPr lang="el-GR" sz="28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ΤΟΥ ΟΡΟΥ ΣΕ</a:t>
            </a:r>
          </a:p>
          <a:p>
            <a:pPr algn="ctr"/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 ΑΣΘΕΝΕΙΣ ΜΕ ΥΠΕΡΓΛΥΚΑΙΜΙΑ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889317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2800" b="1" dirty="0">
                <a:latin typeface="Comic Sans MS" pitchFamily="66" charset="0"/>
              </a:rPr>
              <a:t>          </a:t>
            </a:r>
            <a:r>
              <a:rPr lang="el-GR" sz="2800" b="1" i="1" u="sng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Διορθωμένη τιμή </a:t>
            </a:r>
            <a:r>
              <a:rPr lang="en-US" sz="2800" b="1" i="1" u="sng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</a:t>
            </a:r>
            <a:r>
              <a:rPr lang="el-GR" sz="2800" b="1" i="1" u="sng" baseline="3000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+</a:t>
            </a:r>
            <a:r>
              <a:rPr lang="el-GR" sz="2800" b="1" i="1" u="sng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ορού</a:t>
            </a:r>
            <a:endParaRPr lang="el-GR" sz="2800" b="1" i="1" u="sng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l-GR" sz="2800" b="1" i="1" u="sng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>
              <a:defRPr/>
            </a:pPr>
            <a:r>
              <a:rPr lang="el-GR" sz="2800" b="1" dirty="0">
                <a:solidFill>
                  <a:srgbClr val="FFFF00"/>
                </a:solidFill>
                <a:latin typeface="Comic Sans MS" pitchFamily="66" charset="0"/>
              </a:rPr>
              <a:t>Γλυκόζη&lt;400</a:t>
            </a: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mg/dl</a:t>
            </a:r>
            <a:r>
              <a:rPr lang="en-US" sz="2800" b="1" dirty="0">
                <a:latin typeface="Comic Sans MS" pitchFamily="66" charset="0"/>
              </a:rPr>
              <a:t>: </a:t>
            </a:r>
            <a:r>
              <a:rPr lang="en-US" sz="2800" b="1" dirty="0">
                <a:latin typeface="Comic Sans MS" pitchFamily="66" charset="0"/>
                <a:sym typeface="Wingdings" pitchFamily="2" charset="2"/>
              </a:rPr>
              <a:t> </a:t>
            </a:r>
            <a:r>
              <a:rPr lang="el-GR" sz="2800" b="1" dirty="0">
                <a:latin typeface="Comic Sans MS" pitchFamily="66" charset="0"/>
              </a:rPr>
              <a:t>γλυκόζης κατά 100 </a:t>
            </a:r>
            <a:r>
              <a:rPr lang="en-US" sz="2800" b="1" dirty="0">
                <a:latin typeface="Comic Sans MS" pitchFamily="66" charset="0"/>
              </a:rPr>
              <a:t>mg/dl     </a:t>
            </a:r>
            <a:r>
              <a:rPr lang="en-US" sz="2800" b="1" dirty="0">
                <a:latin typeface="Comic Sans MS" pitchFamily="66" charset="0"/>
                <a:sym typeface="Wingdings" pitchFamily="2" charset="2"/>
              </a:rPr>
              <a:t></a:t>
            </a:r>
            <a:r>
              <a:rPr lang="el-GR" sz="2800" b="1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b="1" dirty="0">
                <a:latin typeface="Comic Sans MS" pitchFamily="66" charset="0"/>
              </a:rPr>
              <a:t>Na</a:t>
            </a:r>
            <a:r>
              <a:rPr lang="en-US" sz="2800" b="1" baseline="30000" dirty="0">
                <a:latin typeface="Comic Sans MS" pitchFamily="66" charset="0"/>
              </a:rPr>
              <a:t>+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l-GR" sz="2800" b="1" dirty="0">
                <a:latin typeface="Comic Sans MS" pitchFamily="66" charset="0"/>
              </a:rPr>
              <a:t>ορού κατά 1.6</a:t>
            </a:r>
            <a:r>
              <a:rPr lang="en-US" sz="2800" b="1" dirty="0" err="1">
                <a:latin typeface="Comic Sans MS" pitchFamily="66" charset="0"/>
              </a:rPr>
              <a:t>mEq</a:t>
            </a:r>
            <a:r>
              <a:rPr lang="en-US" sz="2800" b="1" dirty="0">
                <a:latin typeface="Comic Sans MS" pitchFamily="66" charset="0"/>
              </a:rPr>
              <a:t>/L</a:t>
            </a:r>
            <a:endParaRPr lang="el-GR" sz="2800" b="1" dirty="0">
              <a:latin typeface="Comic Sans MS" pitchFamily="66" charset="0"/>
            </a:endParaRPr>
          </a:p>
          <a:p>
            <a:pPr>
              <a:defRPr/>
            </a:pPr>
            <a:endParaRPr lang="el-GR" sz="2800" b="1" dirty="0">
              <a:latin typeface="Comic Sans MS" pitchFamily="66" charset="0"/>
            </a:endParaRPr>
          </a:p>
          <a:p>
            <a:pPr>
              <a:defRPr/>
            </a:pPr>
            <a:endParaRPr lang="en-US" sz="2800" b="1" dirty="0">
              <a:latin typeface="Comic Sans MS" pitchFamily="66" charset="0"/>
            </a:endParaRPr>
          </a:p>
          <a:p>
            <a:pPr>
              <a:defRPr/>
            </a:pPr>
            <a:r>
              <a:rPr lang="el-GR" sz="2800" b="1" dirty="0">
                <a:solidFill>
                  <a:srgbClr val="FFFF00"/>
                </a:solidFill>
                <a:latin typeface="Comic Sans MS" pitchFamily="66" charset="0"/>
              </a:rPr>
              <a:t>Γλυκόζη&gt;400</a:t>
            </a: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mg/dl</a:t>
            </a:r>
            <a:r>
              <a:rPr lang="en-US" sz="2800" b="1" dirty="0">
                <a:latin typeface="Comic Sans MS" pitchFamily="66" charset="0"/>
              </a:rPr>
              <a:t>: </a:t>
            </a:r>
            <a:r>
              <a:rPr lang="en-US" sz="2800" b="1" dirty="0">
                <a:latin typeface="Comic Sans MS" pitchFamily="66" charset="0"/>
                <a:sym typeface="Wingdings" pitchFamily="2" charset="2"/>
              </a:rPr>
              <a:t>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l-GR" sz="2800" b="1" dirty="0">
                <a:latin typeface="Comic Sans MS" pitchFamily="66" charset="0"/>
              </a:rPr>
              <a:t>γλυκόζης κατά 100 </a:t>
            </a:r>
            <a:r>
              <a:rPr lang="en-US" sz="2800" b="1" dirty="0">
                <a:latin typeface="Comic Sans MS" pitchFamily="66" charset="0"/>
              </a:rPr>
              <a:t>mg/dl     </a:t>
            </a:r>
            <a:r>
              <a:rPr lang="en-US" sz="2800" b="1" dirty="0">
                <a:latin typeface="Comic Sans MS" pitchFamily="66" charset="0"/>
                <a:sym typeface="Wingdings" pitchFamily="2" charset="2"/>
              </a:rPr>
              <a:t></a:t>
            </a:r>
            <a:r>
              <a:rPr lang="el-GR" sz="2800" b="1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b="1" dirty="0">
                <a:latin typeface="Comic Sans MS" pitchFamily="66" charset="0"/>
              </a:rPr>
              <a:t>Na</a:t>
            </a:r>
            <a:r>
              <a:rPr lang="el-GR" sz="2800" b="1" baseline="30000" dirty="0">
                <a:latin typeface="Comic Sans MS" pitchFamily="66" charset="0"/>
              </a:rPr>
              <a:t>+ </a:t>
            </a:r>
            <a:r>
              <a:rPr lang="el-GR" sz="2800" b="1" dirty="0">
                <a:latin typeface="Comic Sans MS" pitchFamily="66" charset="0"/>
              </a:rPr>
              <a:t>κατά 2.4 </a:t>
            </a:r>
            <a:r>
              <a:rPr lang="en-US" sz="2800" b="1" dirty="0" err="1">
                <a:latin typeface="Comic Sans MS" pitchFamily="66" charset="0"/>
              </a:rPr>
              <a:t>mEq</a:t>
            </a:r>
            <a:r>
              <a:rPr lang="en-US" sz="2800" b="1" dirty="0">
                <a:latin typeface="Comic Sans MS" pitchFamily="66" charset="0"/>
              </a:rPr>
              <a:t>/L</a:t>
            </a:r>
            <a:endParaRPr lang="el-GR" sz="28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endParaRPr lang="el-GR" sz="2800" dirty="0">
              <a:latin typeface="Comic Sans MS" pitchFamily="66" charset="0"/>
            </a:endParaRPr>
          </a:p>
        </p:txBody>
      </p:sp>
      <p:sp>
        <p:nvSpPr>
          <p:cNvPr id="37892" name="AutoShape 6"/>
          <p:cNvSpPr>
            <a:spLocks noChangeArrowheads="1"/>
          </p:cNvSpPr>
          <p:nvPr/>
        </p:nvSpPr>
        <p:spPr bwMode="auto">
          <a:xfrm>
            <a:off x="8748713" y="2565400"/>
            <a:ext cx="395287" cy="277813"/>
          </a:xfrm>
          <a:prstGeom prst="notchedRightArrow">
            <a:avLst>
              <a:gd name="adj1" fmla="val 50000"/>
              <a:gd name="adj2" fmla="val 35571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7893" name="AutoShape 7"/>
          <p:cNvSpPr>
            <a:spLocks noChangeArrowheads="1"/>
          </p:cNvSpPr>
          <p:nvPr/>
        </p:nvSpPr>
        <p:spPr bwMode="auto">
          <a:xfrm>
            <a:off x="8748713" y="4292600"/>
            <a:ext cx="395287" cy="279400"/>
          </a:xfrm>
          <a:prstGeom prst="notchedRightArrow">
            <a:avLst>
              <a:gd name="adj1" fmla="val 50000"/>
              <a:gd name="adj2" fmla="val 35369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250825" y="5445125"/>
            <a:ext cx="856932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 sz="1600" b="1">
              <a:latin typeface="Comic Sans MS" pitchFamily="66" charset="0"/>
            </a:endParaRPr>
          </a:p>
          <a:p>
            <a:r>
              <a:rPr lang="en-US" sz="1600" b="1">
                <a:latin typeface="Comic Sans MS" pitchFamily="66" charset="0"/>
              </a:rPr>
              <a:t>Katz MA.  Hyperglycemia-induced hyponatremia--calculation of expected serum sodium depression. N Engl J Med 1973;289:843-844.</a:t>
            </a:r>
            <a:endParaRPr lang="el-GR" sz="1600" b="1">
              <a:latin typeface="Comic Sans MS" pitchFamily="66" charset="0"/>
            </a:endParaRPr>
          </a:p>
          <a:p>
            <a:r>
              <a:rPr lang="en-US" sz="1600" b="1">
                <a:latin typeface="Comic Sans MS" pitchFamily="66" charset="0"/>
              </a:rPr>
              <a:t> Hillier TA</a:t>
            </a:r>
            <a:r>
              <a:rPr lang="el-GR" sz="1600" b="1">
                <a:latin typeface="Comic Sans MS" pitchFamily="66" charset="0"/>
              </a:rPr>
              <a:t> </a:t>
            </a:r>
            <a:r>
              <a:rPr lang="en-US" sz="1600" b="1">
                <a:latin typeface="Comic Sans MS" pitchFamily="66" charset="0"/>
              </a:rPr>
              <a:t>et al.  Hyponatremia: evaluating the correction factor for hyperglycemia. Am J Med 1999;106:399-403</a:t>
            </a:r>
            <a:r>
              <a:rPr lang="en-US" sz="1600" b="1"/>
              <a:t>.</a:t>
            </a:r>
            <a:r>
              <a:rPr lang="el-GR" sz="1600" b="1"/>
              <a:t> </a:t>
            </a:r>
          </a:p>
          <a:p>
            <a:pPr>
              <a:spcBef>
                <a:spcPct val="50000"/>
              </a:spcBef>
            </a:pPr>
            <a:endParaRPr lang="el-GR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976" y="642918"/>
            <a:ext cx="6500858" cy="71438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FF00"/>
                </a:solidFill>
                <a:latin typeface="Comic Sans MS" pitchFamily="66" charset="0"/>
              </a:rPr>
              <a:t>Σ. Διαβήτης και </a:t>
            </a:r>
            <a:r>
              <a:rPr lang="el-GR" sz="3200" dirty="0" err="1" smtClean="0">
                <a:solidFill>
                  <a:srgbClr val="FFFF00"/>
                </a:solidFill>
                <a:latin typeface="Comic Sans MS" pitchFamily="66" charset="0"/>
              </a:rPr>
              <a:t>υπονατριαιμία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Υπεργλυκαιμία</a:t>
            </a:r>
            <a:endParaRPr lang="en-US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Ωσμωτική διούρηση (συστολή)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Φάρμακα (</a:t>
            </a:r>
            <a:r>
              <a:rPr lang="el-GR" sz="2800" dirty="0" err="1" smtClean="0">
                <a:latin typeface="Comic Sans MS" pitchFamily="66" charset="0"/>
              </a:rPr>
              <a:t>σουλφονυλουρίες</a:t>
            </a:r>
            <a:r>
              <a:rPr lang="el-GR" sz="2800" dirty="0" smtClean="0">
                <a:latin typeface="Comic Sans MS" pitchFamily="66" charset="0"/>
              </a:rPr>
              <a:t>, </a:t>
            </a:r>
            <a:r>
              <a:rPr lang="el-GR" sz="2800" dirty="0" err="1" smtClean="0">
                <a:latin typeface="Comic Sans MS" pitchFamily="66" charset="0"/>
              </a:rPr>
              <a:t>γλιταζόνες</a:t>
            </a:r>
            <a:r>
              <a:rPr lang="el-GR" sz="2800" dirty="0" smtClean="0">
                <a:latin typeface="Comic Sans MS" pitchFamily="66" charset="0"/>
              </a:rPr>
              <a:t>, ινσουλίνη)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Αυξημένα επίπεδα </a:t>
            </a:r>
            <a:r>
              <a:rPr lang="en-US" sz="2800" dirty="0" smtClean="0">
                <a:latin typeface="Comic Sans MS" pitchFamily="66" charset="0"/>
              </a:rPr>
              <a:t>ADH (reset </a:t>
            </a:r>
            <a:r>
              <a:rPr lang="en-US" sz="2800" dirty="0" err="1" smtClean="0">
                <a:latin typeface="Comic Sans MS" pitchFamily="66" charset="0"/>
              </a:rPr>
              <a:t>osmostat</a:t>
            </a:r>
            <a:r>
              <a:rPr lang="en-US" sz="2800" dirty="0" smtClean="0">
                <a:latin typeface="Comic Sans MS" pitchFamily="66" charset="0"/>
              </a:rPr>
              <a:t> ?)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Υπερινσουλιναιμία</a:t>
            </a:r>
            <a:r>
              <a:rPr lang="el-GR" sz="2800" dirty="0" smtClean="0">
                <a:latin typeface="Comic Sans MS" pitchFamily="66" charset="0"/>
              </a:rPr>
              <a:t> (αλληλεπίδραση ινσουλίνης και </a:t>
            </a:r>
            <a:r>
              <a:rPr lang="en-US" sz="2800" dirty="0" smtClean="0">
                <a:latin typeface="Comic Sans MS" pitchFamily="66" charset="0"/>
              </a:rPr>
              <a:t>ADH </a:t>
            </a:r>
            <a:r>
              <a:rPr lang="el-GR" sz="2800" dirty="0" smtClean="0">
                <a:latin typeface="Comic Sans MS" pitchFamily="66" charset="0"/>
              </a:rPr>
              <a:t>που δρουν στο αθροιστικό σωληνάριο)</a:t>
            </a: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228600" y="0"/>
            <a:ext cx="922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800" b="1">
                <a:latin typeface="Comic Sans MS" pitchFamily="66" charset="0"/>
              </a:rPr>
              <a:t>ΜΕΤΑΒΟΛΕΣ ΤΟΥ Να</a:t>
            </a:r>
            <a:r>
              <a:rPr lang="el-GR" sz="2800" b="1" baseline="30000">
                <a:latin typeface="Comic Sans MS" pitchFamily="66" charset="0"/>
              </a:rPr>
              <a:t>+</a:t>
            </a:r>
            <a:r>
              <a:rPr lang="en-US" sz="2800" b="1">
                <a:latin typeface="Comic Sans MS" pitchFamily="66" charset="0"/>
              </a:rPr>
              <a:t> TOY</a:t>
            </a:r>
            <a:r>
              <a:rPr lang="el-GR" sz="2800" b="1">
                <a:latin typeface="Comic Sans MS" pitchFamily="66" charset="0"/>
              </a:rPr>
              <a:t> ΟΡΟΥ </a:t>
            </a:r>
          </a:p>
          <a:p>
            <a:pPr algn="ctr"/>
            <a:r>
              <a:rPr lang="el-GR" sz="2800" b="1">
                <a:latin typeface="Comic Sans MS" pitchFamily="66" charset="0"/>
              </a:rPr>
              <a:t>ΜΕΤΑ ΧΟΡΗΓΗΣΗ ΜΑΝΝΙΤΟΛΗΣ</a:t>
            </a:r>
            <a:r>
              <a:rPr lang="en-US" sz="2800" b="1">
                <a:latin typeface="Comic Sans MS" pitchFamily="66" charset="0"/>
              </a:rPr>
              <a:t> </a:t>
            </a:r>
            <a:endParaRPr lang="el-GR" sz="2800" b="1">
              <a:latin typeface="Comic Sans MS" pitchFamily="66" charset="0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0" y="836613"/>
            <a:ext cx="9426575" cy="56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Μαννιτόλη</a:t>
            </a:r>
          </a:p>
          <a:p>
            <a:pPr algn="ctr">
              <a:spcBef>
                <a:spcPct val="50000"/>
              </a:spcBef>
            </a:pPr>
            <a:endParaRPr lang="el-GR" sz="2800" b="1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l-GR" sz="2800" b="1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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Posm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Έξοδος </a:t>
            </a:r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lang="en-US" sz="2800" b="1" baseline="-2500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O 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από τα κύτταρα     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 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Να</a:t>
            </a:r>
            <a:r>
              <a:rPr lang="el-GR" sz="28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 ορού</a:t>
            </a:r>
          </a:p>
          <a:p>
            <a:pPr algn="ctr">
              <a:spcBef>
                <a:spcPct val="50000"/>
              </a:spcBef>
            </a:pPr>
            <a:endParaRPr lang="el-GR" sz="2800" b="1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Ωσμωτική διούρηση</a:t>
            </a:r>
          </a:p>
          <a:p>
            <a:pPr algn="ctr">
              <a:spcBef>
                <a:spcPct val="50000"/>
              </a:spcBef>
            </a:pPr>
            <a:endParaRPr lang="el-GR" sz="2800" b="1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Απώλειες Η</a:t>
            </a:r>
            <a:r>
              <a:rPr lang="el-GR" sz="2800" b="1" baseline="-2500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Ο </a:t>
            </a:r>
            <a:r>
              <a:rPr lang="el-GR" sz="2800" b="1">
                <a:solidFill>
                  <a:srgbClr val="FF0000"/>
                </a:solidFill>
                <a:latin typeface="Comic Sans MS" pitchFamily="66" charset="0"/>
              </a:rPr>
              <a:t>&gt;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 απώλειες Να</a:t>
            </a:r>
            <a:r>
              <a:rPr lang="el-GR" sz="28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 + Κ</a:t>
            </a:r>
            <a:r>
              <a:rPr lang="el-GR" sz="28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    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 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Να</a:t>
            </a:r>
            <a:r>
              <a:rPr lang="el-GR" sz="28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l-GR" sz="2800" b="1">
                <a:solidFill>
                  <a:srgbClr val="FFFF00"/>
                </a:solidFill>
                <a:latin typeface="Comic Sans MS" pitchFamily="66" charset="0"/>
              </a:rPr>
              <a:t> ορού</a:t>
            </a:r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>
            <a:off x="5867400" y="3716338"/>
            <a:ext cx="457200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>
            <a:off x="6516688" y="6308725"/>
            <a:ext cx="457200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18" name="AutoShape 8"/>
          <p:cNvSpPr>
            <a:spLocks noChangeArrowheads="1"/>
          </p:cNvSpPr>
          <p:nvPr/>
        </p:nvSpPr>
        <p:spPr bwMode="auto">
          <a:xfrm>
            <a:off x="4716463" y="1412875"/>
            <a:ext cx="360362" cy="7207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9" name="AutoShape 9"/>
          <p:cNvSpPr>
            <a:spLocks noChangeArrowheads="1"/>
          </p:cNvSpPr>
          <p:nvPr/>
        </p:nvSpPr>
        <p:spPr bwMode="auto">
          <a:xfrm>
            <a:off x="4787900" y="5229225"/>
            <a:ext cx="360363" cy="7207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20" name="AutoShape 10"/>
          <p:cNvSpPr>
            <a:spLocks noChangeArrowheads="1"/>
          </p:cNvSpPr>
          <p:nvPr/>
        </p:nvSpPr>
        <p:spPr bwMode="auto">
          <a:xfrm>
            <a:off x="4787900" y="3933825"/>
            <a:ext cx="360363" cy="7207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21" name="AutoShape 11"/>
          <p:cNvSpPr>
            <a:spLocks noChangeArrowheads="1"/>
          </p:cNvSpPr>
          <p:nvPr/>
        </p:nvSpPr>
        <p:spPr bwMode="auto">
          <a:xfrm>
            <a:off x="4716463" y="2636838"/>
            <a:ext cx="360362" cy="7207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omic Sans MS" pitchFamily="66" charset="0"/>
              </a:rPr>
              <a:t>Μέτρηση του Ν</a:t>
            </a:r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baseline="30000" dirty="0" smtClean="0">
                <a:latin typeface="Comic Sans MS" pitchFamily="66" charset="0"/>
              </a:rPr>
              <a:t>+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πριν από την επόμενη δόση της </a:t>
            </a:r>
            <a:r>
              <a:rPr lang="el-GR" sz="2800" dirty="0" err="1" smtClean="0">
                <a:latin typeface="Comic Sans MS" pitchFamily="66" charset="0"/>
              </a:rPr>
              <a:t>μαννιτόλης</a:t>
            </a: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858312" cy="785834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Diagnostic algorithm for suspected</a:t>
            </a:r>
            <a:r>
              <a:rPr lang="el-GR" sz="2800" dirty="0" smtClean="0">
                <a:solidFill>
                  <a:srgbClr val="FFFF00"/>
                </a:solidFill>
              </a:rPr>
              <a:t> </a:t>
            </a:r>
            <a:r>
              <a:rPr lang="en-GB" sz="2800" dirty="0" err="1" smtClean="0">
                <a:solidFill>
                  <a:srgbClr val="FFFF00"/>
                </a:solidFill>
              </a:rPr>
              <a:t>pseudohyponatremia</a:t>
            </a:r>
            <a:endParaRPr lang="el-GR" sz="28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659459" cy="57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785786" y="6457890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mic Sans MS" pitchFamily="66" charset="0"/>
              </a:rPr>
              <a:t>Liamis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 G et al. Am J </a:t>
            </a:r>
            <a:r>
              <a:rPr lang="en-US" sz="2400" dirty="0" err="1" smtClean="0">
                <a:solidFill>
                  <a:srgbClr val="FFFF00"/>
                </a:solidFill>
                <a:latin typeface="Comic Sans MS" pitchFamily="66" charset="0"/>
              </a:rPr>
              <a:t>Nephrol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. 2013; 38: 50-7</a:t>
            </a:r>
            <a:endParaRPr lang="el-GR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>Εισαγωγή</a:t>
            </a:r>
            <a:endParaRPr lang="el-GR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Οι ηλεκτρολυτικές διαταραχές είναι συχνές σε νοσηλευόμενους ασθενείς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Συνοδεύονται από αυξημένη νοσηρότητα και θνητότητα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None/>
            </a:pPr>
            <a:endParaRPr lang="el-GR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>
                <a:solidFill>
                  <a:srgbClr val="FFFF00"/>
                </a:solidFill>
                <a:latin typeface="Comic Sans MS" pitchFamily="66" charset="0"/>
              </a:rPr>
              <a:t>Ψευδονορμονατριαιμία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Βαριά </a:t>
            </a:r>
            <a:r>
              <a:rPr lang="el-GR" sz="2800" dirty="0" err="1" smtClean="0">
                <a:latin typeface="Comic Sans MS" pitchFamily="66" charset="0"/>
              </a:rPr>
              <a:t>υπερλιπιδαιμία</a:t>
            </a:r>
            <a:r>
              <a:rPr lang="el-GR" sz="2800" dirty="0" smtClean="0">
                <a:latin typeface="Comic Sans MS" pitchFamily="66" charset="0"/>
              </a:rPr>
              <a:t> – Βαριά </a:t>
            </a:r>
            <a:r>
              <a:rPr lang="el-GR" sz="2800" dirty="0" err="1" smtClean="0">
                <a:latin typeface="Comic Sans MS" pitchFamily="66" charset="0"/>
              </a:rPr>
              <a:t>υπερπρωτεϊναιμία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 (</a:t>
            </a:r>
            <a:r>
              <a:rPr lang="en-US" sz="2800" dirty="0" smtClean="0">
                <a:latin typeface="Comic Sans MS" pitchFamily="66" charset="0"/>
              </a:rPr>
              <a:t>indirect ISE</a:t>
            </a:r>
            <a:r>
              <a:rPr lang="el-GR" sz="2800" dirty="0" smtClean="0">
                <a:latin typeface="Comic Sans MS" pitchFamily="66" charset="0"/>
              </a:rPr>
              <a:t>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Υπερνατριαιμία</a:t>
            </a:r>
            <a:r>
              <a:rPr lang="el-GR" sz="2800" dirty="0" smtClean="0">
                <a:latin typeface="Comic Sans MS" pitchFamily="66" charset="0"/>
              </a:rPr>
              <a:t> - </a:t>
            </a:r>
            <a:r>
              <a:rPr lang="el-GR" sz="2800" dirty="0" err="1" smtClean="0">
                <a:latin typeface="Comic Sans MS" pitchFamily="66" charset="0"/>
              </a:rPr>
              <a:t>υπερτονικότητα</a:t>
            </a: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>
                <a:solidFill>
                  <a:srgbClr val="FFFF00"/>
                </a:solidFill>
                <a:latin typeface="Comic Sans MS" pitchFamily="66" charset="0"/>
              </a:rPr>
              <a:t>Ψευδοϋπερνατριαιμία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Σοβαρή </a:t>
            </a:r>
            <a:r>
              <a:rPr lang="el-GR" sz="2800" dirty="0" err="1" smtClean="0">
                <a:latin typeface="Comic Sans MS" pitchFamily="66" charset="0"/>
              </a:rPr>
              <a:t>υποαλβουμιναιμία</a:t>
            </a:r>
            <a:r>
              <a:rPr lang="el-GR" sz="2800" dirty="0" smtClean="0">
                <a:latin typeface="Comic Sans MS" pitchFamily="66" charset="0"/>
              </a:rPr>
              <a:t> (</a:t>
            </a:r>
            <a:r>
              <a:rPr lang="en-US" sz="2800" dirty="0" smtClean="0">
                <a:latin typeface="Comic Sans MS" pitchFamily="66" charset="0"/>
              </a:rPr>
              <a:t>indirect ISE</a:t>
            </a:r>
            <a:r>
              <a:rPr lang="el-GR" sz="2800" dirty="0" smtClean="0"/>
              <a:t>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FF00"/>
                </a:solidFill>
                <a:latin typeface="Comic Sans MS" pitchFamily="66" charset="0"/>
              </a:rPr>
              <a:t>ΥΠΟΚΑΛΙΑΙΜΙΑ</a:t>
            </a:r>
            <a:endParaRPr lang="el-G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4 - Υπότιτλος"/>
          <p:cNvSpPr>
            <a:spLocks noGrp="1"/>
          </p:cNvSpPr>
          <p:nvPr>
            <p:ph type="subTitle" sz="quarter" idx="1"/>
          </p:nvPr>
        </p:nvSpPr>
        <p:spPr>
          <a:xfrm>
            <a:off x="500034" y="3643314"/>
            <a:ext cx="7854696" cy="1752600"/>
          </a:xfrm>
        </p:spPr>
        <p:txBody>
          <a:bodyPr/>
          <a:lstStyle/>
          <a:p>
            <a:pPr algn="ctr"/>
            <a:r>
              <a:rPr lang="el-GR" dirty="0" smtClean="0">
                <a:effectLst/>
                <a:latin typeface="Comic Sans MS" pitchFamily="66" charset="0"/>
              </a:rPr>
              <a:t>Κ</a:t>
            </a:r>
            <a:r>
              <a:rPr lang="en-US" baseline="30000" dirty="0" smtClean="0">
                <a:effectLst/>
                <a:latin typeface="Comic Sans MS" pitchFamily="66" charset="0"/>
              </a:rPr>
              <a:t>+</a:t>
            </a:r>
            <a:r>
              <a:rPr lang="el-GR" dirty="0" smtClean="0">
                <a:effectLst/>
                <a:latin typeface="Comic Sans MS" pitchFamily="66" charset="0"/>
              </a:rPr>
              <a:t> ορού &lt; 3.5</a:t>
            </a:r>
            <a:r>
              <a:rPr lang="en-US" dirty="0" err="1" smtClean="0">
                <a:effectLst/>
                <a:latin typeface="Comic Sans MS" pitchFamily="66" charset="0"/>
              </a:rPr>
              <a:t>mEq</a:t>
            </a:r>
            <a:r>
              <a:rPr lang="en-US" dirty="0" smtClean="0">
                <a:effectLst/>
                <a:latin typeface="Comic Sans MS" pitchFamily="66" charset="0"/>
              </a:rPr>
              <a:t>/L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err="1" smtClean="0">
                <a:solidFill>
                  <a:srgbClr val="FFFF00"/>
                </a:solidFill>
                <a:latin typeface="Comic Sans MS" pitchFamily="66" charset="0"/>
              </a:rPr>
              <a:t>Ψευδοϋποκαλιαιμία</a:t>
            </a:r>
            <a:endParaRPr lang="el-GR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4525963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400" dirty="0" smtClean="0"/>
              <a:t> </a:t>
            </a:r>
            <a:r>
              <a:rPr lang="el-GR" sz="2600" dirty="0" smtClean="0">
                <a:latin typeface="Comic Sans MS" pitchFamily="66" charset="0"/>
              </a:rPr>
              <a:t>Σοβαρή </a:t>
            </a:r>
            <a:r>
              <a:rPr lang="el-GR" sz="2600" dirty="0" err="1" smtClean="0">
                <a:latin typeface="Comic Sans MS" pitchFamily="66" charset="0"/>
              </a:rPr>
              <a:t>λευκοκυττάρωση</a:t>
            </a:r>
            <a:r>
              <a:rPr lang="el-GR" sz="2600" dirty="0" smtClean="0">
                <a:latin typeface="Comic Sans MS" pitchFamily="66" charset="0"/>
              </a:rPr>
              <a:t> (&gt;100,000/μ</a:t>
            </a:r>
            <a:r>
              <a:rPr lang="en-GB" sz="2600" dirty="0" smtClean="0">
                <a:latin typeface="Comic Sans MS" pitchFamily="66" charset="0"/>
              </a:rPr>
              <a:t>l</a:t>
            </a:r>
            <a:r>
              <a:rPr lang="el-GR" sz="2600" dirty="0" smtClean="0">
                <a:latin typeface="Comic Sans MS" pitchFamily="66" charset="0"/>
              </a:rPr>
              <a:t>) 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600" dirty="0" smtClean="0">
                <a:latin typeface="Comic Sans MS" pitchFamily="66" charset="0"/>
              </a:rPr>
              <a:t> Πρόσφατη χορήγηση ινσουλίνης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endParaRPr lang="el-GR" sz="2800" dirty="0" smtClean="0"/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Παραμονή δείγματος σε υψηλή θερμοκρασία περιβάλλοντος</a:t>
            </a:r>
            <a:endParaRPr lang="el-GR" sz="2800" dirty="0">
              <a:latin typeface="Comic Sans MS" pitchFamily="66" charset="0"/>
            </a:endParaRPr>
          </a:p>
        </p:txBody>
      </p:sp>
      <p:sp>
        <p:nvSpPr>
          <p:cNvPr id="4" name="3 - Δεξιό άγκιστρο"/>
          <p:cNvSpPr/>
          <p:nvPr/>
        </p:nvSpPr>
        <p:spPr>
          <a:xfrm>
            <a:off x="6572264" y="1785926"/>
            <a:ext cx="285752" cy="928694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6858016" y="1571612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Θερμοκρασία δωματίου /καθυστέρηση ανάλυσης</a:t>
            </a:r>
            <a:endParaRPr lang="el-G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635375" y="476250"/>
            <a:ext cx="3168650" cy="10080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843213" y="2205038"/>
            <a:ext cx="4419600" cy="2376487"/>
          </a:xfrm>
          <a:prstGeom prst="rect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116013" y="3213100"/>
            <a:ext cx="3505200" cy="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58888" y="2565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rgbClr val="FFFF00"/>
                </a:solidFill>
                <a:latin typeface="Comic Sans MS" pitchFamily="66" charset="0"/>
              </a:rPr>
              <a:t>Κ</a:t>
            </a:r>
            <a:r>
              <a:rPr lang="el-GR" sz="32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endParaRPr lang="el-GR" sz="32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916238" y="3716338"/>
            <a:ext cx="3733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rgbClr val="FFFF00"/>
                </a:solidFill>
                <a:latin typeface="Comic Sans MS" pitchFamily="66" charset="0"/>
              </a:rPr>
              <a:t>Κ</a:t>
            </a:r>
            <a:r>
              <a:rPr lang="el-GR" sz="32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l-GR" sz="3200" b="1">
                <a:solidFill>
                  <a:srgbClr val="FFFF00"/>
                </a:solidFill>
                <a:latin typeface="Comic Sans MS" pitchFamily="66" charset="0"/>
              </a:rPr>
              <a:t>-Να</a:t>
            </a:r>
            <a:r>
              <a:rPr lang="el-GR" sz="3200" b="1" baseline="3000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el-GR" sz="32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ATP</a:t>
            </a:r>
            <a:r>
              <a:rPr lang="el-GR" sz="3200" b="1">
                <a:solidFill>
                  <a:srgbClr val="FFFF00"/>
                </a:solidFill>
                <a:latin typeface="Comic Sans MS" pitchFamily="66" charset="0"/>
              </a:rPr>
              <a:t>αση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2700338" y="2924175"/>
            <a:ext cx="304800" cy="533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195513" y="765175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ΙΝΣΟΥΛΙΝΗ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rot="799673">
            <a:off x="2987675" y="3429000"/>
            <a:ext cx="7620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50825" y="5229225"/>
            <a:ext cx="8640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2843213" y="5445125"/>
            <a:ext cx="4953000" cy="9906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Αυξημένη θερμοκρασία</a:t>
            </a:r>
            <a:endParaRPr lang="el-GR" sz="3200" dirty="0">
              <a:solidFill>
                <a:schemeClr val="bg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Ψευδής </a:t>
            </a:r>
            <a:r>
              <a:rPr lang="el-GR" sz="3200" b="0" dirty="0" err="1" smtClean="0">
                <a:solidFill>
                  <a:srgbClr val="FFFF00"/>
                </a:solidFill>
                <a:effectLst/>
                <a:latin typeface="Comic Sans MS" pitchFamily="66" charset="0"/>
              </a:rPr>
              <a:t>υποκαλιαιμία</a:t>
            </a:r>
            <a:r>
              <a:rPr lang="el-GR" sz="3200" b="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 </a:t>
            </a:r>
            <a:br>
              <a:rPr lang="el-GR" sz="3200" b="0" dirty="0" smtClean="0">
                <a:solidFill>
                  <a:srgbClr val="FFFF00"/>
                </a:solidFill>
                <a:effectLst/>
                <a:latin typeface="Comic Sans MS" pitchFamily="66" charset="0"/>
              </a:rPr>
            </a:br>
            <a:endParaRPr lang="el-GR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effectLst/>
                <a:latin typeface="Comic Sans MS" pitchFamily="66" charset="0"/>
              </a:rPr>
              <a:t>Απουσία συμπτωμάτων (μυϊκή αδυναμία-παράλυση-ειλεός) 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effectLst/>
                <a:latin typeface="Comic Sans MS" pitchFamily="66" charset="0"/>
              </a:rPr>
              <a:t>Απουσία εκδηλώσεων από το καρδιαγγειακό σύστημα: </a:t>
            </a:r>
            <a:r>
              <a:rPr lang="el-GR" sz="2800" i="1" dirty="0" smtClean="0">
                <a:effectLst/>
                <a:latin typeface="Comic Sans MS" pitchFamily="66" charset="0"/>
              </a:rPr>
              <a:t>έκτακτες κολπικές ή κοιλιακές συστολές, μαρμαρυγή</a:t>
            </a:r>
            <a:endParaRPr lang="el-GR" sz="2800" b="1" dirty="0" smtClean="0">
              <a:effectLst/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effectLst/>
                <a:latin typeface="Comic Sans MS" pitchFamily="66" charset="0"/>
              </a:rPr>
              <a:t>Απουσία ΗΚΓ ευρημάτων  (Κ &lt; 3</a:t>
            </a:r>
            <a:r>
              <a:rPr lang="en-US" sz="2800" dirty="0" err="1" smtClean="0">
                <a:effectLst/>
                <a:latin typeface="Comic Sans MS" pitchFamily="66" charset="0"/>
              </a:rPr>
              <a:t>mEq</a:t>
            </a:r>
            <a:r>
              <a:rPr lang="en-US" sz="2800" dirty="0" smtClean="0">
                <a:effectLst/>
                <a:latin typeface="Comic Sans MS" pitchFamily="66" charset="0"/>
              </a:rPr>
              <a:t>/L</a:t>
            </a:r>
            <a:r>
              <a:rPr lang="el-GR" sz="2800" dirty="0" smtClean="0">
                <a:effectLst/>
                <a:latin typeface="Comic Sans MS" pitchFamily="66" charset="0"/>
              </a:rPr>
              <a:t>)</a:t>
            </a:r>
            <a:r>
              <a:rPr lang="en-US" sz="2800" dirty="0" smtClean="0">
                <a:effectLst/>
                <a:latin typeface="Comic Sans MS" pitchFamily="66" charset="0"/>
              </a:rPr>
              <a:t>    </a:t>
            </a:r>
            <a:r>
              <a:rPr lang="el-GR" sz="2800" i="1" dirty="0" err="1" smtClean="0">
                <a:effectLst/>
                <a:latin typeface="Comic Sans MS" pitchFamily="66" charset="0"/>
              </a:rPr>
              <a:t>επιπέδωση</a:t>
            </a:r>
            <a:r>
              <a:rPr lang="el-GR" sz="2800" i="1" dirty="0" smtClean="0">
                <a:effectLst/>
                <a:latin typeface="Comic Sans MS" pitchFamily="66" charset="0"/>
              </a:rPr>
              <a:t> κύματος Τ, κύμα U, επιμήκυνση QT</a:t>
            </a:r>
            <a:endParaRPr lang="el-GR" sz="2800" b="1" dirty="0" smtClean="0">
              <a:effectLst/>
              <a:latin typeface="Comic Sans MS" pitchFamily="66" charset="0"/>
            </a:endParaRPr>
          </a:p>
          <a:p>
            <a:endParaRPr lang="el-GR" sz="2800" b="1" dirty="0" smtClean="0">
              <a:effectLst/>
              <a:latin typeface="Comic Sans MS" pitchFamily="66" charset="0"/>
            </a:endParaRPr>
          </a:p>
          <a:p>
            <a:endParaRPr lang="el-GR" sz="28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- Ορθογώνιο"/>
          <p:cNvSpPr>
            <a:spLocks noChangeArrowheads="1"/>
          </p:cNvSpPr>
          <p:nvPr/>
        </p:nvSpPr>
        <p:spPr bwMode="auto">
          <a:xfrm>
            <a:off x="2000250" y="2286000"/>
            <a:ext cx="4652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>
                <a:solidFill>
                  <a:srgbClr val="FFFF00"/>
                </a:solidFill>
                <a:latin typeface="Comic Sans MS" pitchFamily="66" charset="0"/>
              </a:rPr>
              <a:t>ΥΠΕΡΚΑΛΙΑΙΜΙΑ</a:t>
            </a:r>
            <a:endParaRPr lang="el-GR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>Ορισμός </a:t>
            </a:r>
            <a:r>
              <a:rPr lang="el-GR" sz="3600" dirty="0" err="1" smtClean="0">
                <a:solidFill>
                  <a:srgbClr val="FFFF00"/>
                </a:solidFill>
                <a:latin typeface="Comic Sans MS" pitchFamily="66" charset="0"/>
              </a:rPr>
              <a:t>υπερκαλιαιμίας</a:t>
            </a:r>
            <a:endParaRPr lang="el-GR" sz="36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1438275"/>
            <a:ext cx="7772400" cy="4252913"/>
          </a:xfrm>
        </p:spPr>
        <p:txBody>
          <a:bodyPr>
            <a:normAutofit fontScale="92500"/>
          </a:bodyPr>
          <a:lstStyle/>
          <a:p>
            <a:pPr>
              <a:lnSpc>
                <a:spcPct val="14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latin typeface="Comic Sans MS" pitchFamily="66" charset="0"/>
              </a:rPr>
              <a:t>Κ</a:t>
            </a:r>
            <a:r>
              <a:rPr lang="el-GR" baseline="30000" dirty="0" smtClean="0">
                <a:latin typeface="Comic Sans MS" pitchFamily="66" charset="0"/>
              </a:rPr>
              <a:t>+</a:t>
            </a:r>
            <a:r>
              <a:rPr lang="el-GR" dirty="0" smtClean="0">
                <a:latin typeface="Comic Sans MS" pitchFamily="66" charset="0"/>
              </a:rPr>
              <a:t> ορού &gt; 5,3 </a:t>
            </a:r>
            <a:r>
              <a:rPr lang="en-US" dirty="0" err="1" smtClean="0">
                <a:latin typeface="Comic Sans MS" pitchFamily="66" charset="0"/>
              </a:rPr>
              <a:t>mEq</a:t>
            </a:r>
            <a:r>
              <a:rPr lang="en-US" dirty="0" smtClean="0">
                <a:latin typeface="Comic Sans MS" pitchFamily="66" charset="0"/>
              </a:rPr>
              <a:t>/L</a:t>
            </a:r>
            <a:endParaRPr lang="el-GR" dirty="0" smtClean="0">
              <a:latin typeface="Comic Sans MS" pitchFamily="66" charset="0"/>
            </a:endParaRPr>
          </a:p>
          <a:p>
            <a:pPr>
              <a:lnSpc>
                <a:spcPct val="14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l-GR" dirty="0" smtClean="0">
                <a:latin typeface="Comic Sans MS" pitchFamily="66" charset="0"/>
              </a:rPr>
              <a:t>Κ</a:t>
            </a:r>
            <a:r>
              <a:rPr lang="el-GR" baseline="30000" dirty="0" smtClean="0">
                <a:latin typeface="Comic Sans MS" pitchFamily="66" charset="0"/>
              </a:rPr>
              <a:t>+</a:t>
            </a:r>
            <a:r>
              <a:rPr lang="el-GR" dirty="0" smtClean="0">
                <a:latin typeface="Comic Sans MS" pitchFamily="66" charset="0"/>
              </a:rPr>
              <a:t> πλάσματος &gt; 5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mEq</a:t>
            </a:r>
            <a:r>
              <a:rPr lang="en-US" dirty="0" smtClean="0">
                <a:latin typeface="Comic Sans MS" pitchFamily="66" charset="0"/>
              </a:rPr>
              <a:t>/L</a:t>
            </a:r>
            <a:endParaRPr lang="el-GR" dirty="0" smtClean="0">
              <a:latin typeface="Comic Sans MS" pitchFamily="66" charset="0"/>
            </a:endParaRPr>
          </a:p>
          <a:p>
            <a:pPr eaLnBrk="1" hangingPunct="1">
              <a:lnSpc>
                <a:spcPct val="140000"/>
              </a:lnSpc>
              <a:buClr>
                <a:srgbClr val="FFFF00"/>
              </a:buClr>
              <a:buFont typeface="Wingdings" pitchFamily="2" charset="2"/>
              <a:buChar char="ü"/>
            </a:pPr>
            <a:endParaRPr lang="en-US" b="1" dirty="0" smtClean="0"/>
          </a:p>
          <a:p>
            <a:pPr eaLnBrk="1" hangingPunct="1">
              <a:lnSpc>
                <a:spcPct val="14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Κ</a:t>
            </a:r>
            <a:r>
              <a:rPr lang="el-GR" sz="2800" baseline="30000" dirty="0" smtClean="0">
                <a:latin typeface="Comic Sans MS" pitchFamily="66" charset="0"/>
              </a:rPr>
              <a:t>+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ορού &gt; Κ</a:t>
            </a:r>
            <a:r>
              <a:rPr lang="el-GR" sz="2800" baseline="30000" dirty="0" smtClean="0">
                <a:latin typeface="Comic Sans MS" pitchFamily="66" charset="0"/>
              </a:rPr>
              <a:t>+</a:t>
            </a:r>
            <a:r>
              <a:rPr lang="el-GR" sz="2800" dirty="0" smtClean="0">
                <a:latin typeface="Comic Sans MS" pitchFamily="66" charset="0"/>
              </a:rPr>
              <a:t> πλάσματος (κατά 0,1 – 0,5 </a:t>
            </a:r>
            <a:r>
              <a:rPr lang="en-US" sz="2800" dirty="0" smtClean="0">
                <a:latin typeface="Comic Sans MS" pitchFamily="66" charset="0"/>
              </a:rPr>
              <a:t>m</a:t>
            </a:r>
            <a:r>
              <a:rPr lang="el-GR" sz="2800" dirty="0" smtClean="0">
                <a:latin typeface="Comic Sans MS" pitchFamily="66" charset="0"/>
              </a:rPr>
              <a:t>Ε</a:t>
            </a:r>
            <a:r>
              <a:rPr lang="en-US" sz="2800" dirty="0" smtClean="0">
                <a:latin typeface="Comic Sans MS" pitchFamily="66" charset="0"/>
              </a:rPr>
              <a:t>q/L</a:t>
            </a:r>
            <a:r>
              <a:rPr lang="el-GR" sz="2800" dirty="0" smtClean="0">
                <a:latin typeface="Comic Sans MS" pitchFamily="66" charset="0"/>
              </a:rPr>
              <a:t>): απελευθέρωση Κ</a:t>
            </a:r>
            <a:r>
              <a:rPr lang="el-GR" sz="2800" baseline="30000" dirty="0" smtClean="0">
                <a:latin typeface="Comic Sans MS" pitchFamily="66" charset="0"/>
              </a:rPr>
              <a:t>+</a:t>
            </a:r>
            <a:r>
              <a:rPr lang="el-GR" sz="2800" dirty="0" smtClean="0">
                <a:latin typeface="Comic Sans MS" pitchFamily="66" charset="0"/>
              </a:rPr>
              <a:t> από τα κυτταρικά συστατικά του αίματος κατά τον σχηματισμό θρόμβου</a:t>
            </a:r>
          </a:p>
          <a:p>
            <a:pPr eaLnBrk="1" hangingPunct="1">
              <a:lnSpc>
                <a:spcPct val="140000"/>
              </a:lnSpc>
            </a:pPr>
            <a:endParaRPr lang="el-GR" sz="2000" b="1" dirty="0" smtClean="0"/>
          </a:p>
          <a:p>
            <a:pPr eaLnBrk="1" hangingPunct="1">
              <a:lnSpc>
                <a:spcPct val="140000"/>
              </a:lnSpc>
              <a:buNone/>
            </a:pPr>
            <a:endParaRPr lang="el-GR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>
                <a:solidFill>
                  <a:srgbClr val="FFFF00"/>
                </a:solidFill>
                <a:latin typeface="Comic Sans MS" pitchFamily="66" charset="0"/>
              </a:rPr>
              <a:t>Ψευδοϋπερκαλιαιμία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Κ</a:t>
            </a:r>
            <a:r>
              <a:rPr lang="el-GR" sz="2800" baseline="30000" dirty="0" smtClean="0">
                <a:latin typeface="Comic Sans MS" pitchFamily="66" charset="0"/>
              </a:rPr>
              <a:t>+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ορού &gt; Κ</a:t>
            </a:r>
            <a:r>
              <a:rPr lang="el-GR" sz="2800" baseline="30000" dirty="0" smtClean="0">
                <a:latin typeface="Comic Sans MS" pitchFamily="66" charset="0"/>
              </a:rPr>
              <a:t>+</a:t>
            </a:r>
            <a:r>
              <a:rPr lang="el-GR" sz="2800" dirty="0" smtClean="0">
                <a:latin typeface="Comic Sans MS" pitchFamily="66" charset="0"/>
              </a:rPr>
              <a:t> πλάσματος: 0,3 – 0,5 </a:t>
            </a:r>
            <a:r>
              <a:rPr lang="en-US" sz="2800" dirty="0" smtClean="0">
                <a:latin typeface="Comic Sans MS" pitchFamily="66" charset="0"/>
              </a:rPr>
              <a:t>m</a:t>
            </a:r>
            <a:r>
              <a:rPr lang="el-GR" sz="2800" dirty="0" smtClean="0">
                <a:latin typeface="Comic Sans MS" pitchFamily="66" charset="0"/>
              </a:rPr>
              <a:t>Ε</a:t>
            </a:r>
            <a:r>
              <a:rPr lang="en-US" sz="2800" dirty="0" smtClean="0">
                <a:latin typeface="Comic Sans MS" pitchFamily="66" charset="0"/>
              </a:rPr>
              <a:t>q/L</a:t>
            </a:r>
            <a:r>
              <a:rPr lang="el-GR" sz="2800" dirty="0" smtClean="0">
                <a:latin typeface="Comic Sans MS" pitchFamily="66" charset="0"/>
              </a:rPr>
              <a:t>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>
                <a:solidFill>
                  <a:srgbClr val="FFFF00"/>
                </a:solidFill>
                <a:latin typeface="Comic Sans MS" pitchFamily="66" charset="0"/>
              </a:rPr>
              <a:t>Ψευδοϋπερκαλιαιμία</a:t>
            </a:r>
            <a:r>
              <a:rPr lang="el-GR" sz="3200" dirty="0" smtClean="0">
                <a:solidFill>
                  <a:srgbClr val="FFFF00"/>
                </a:solidFill>
                <a:latin typeface="Comic Sans MS" pitchFamily="66" charset="0"/>
              </a:rPr>
              <a:t> (πιθανή)</a:t>
            </a:r>
            <a:endParaRPr lang="el-GR" sz="32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Φυσιολογική νεφρική λειτουργία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Μη λήψη φαρμάκων που επηρεάζουν την ομοιοστασία του Κ</a:t>
            </a:r>
            <a:r>
              <a:rPr lang="el-GR" sz="2800" baseline="30000" dirty="0" smtClean="0">
                <a:latin typeface="Comic Sans MS" pitchFamily="66" charset="0"/>
              </a:rPr>
              <a:t>+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Μυική</a:t>
            </a:r>
            <a:r>
              <a:rPr lang="el-GR" sz="2800" dirty="0" smtClean="0">
                <a:latin typeface="Comic Sans MS" pitchFamily="66" charset="0"/>
              </a:rPr>
              <a:t> ισχύς: </a:t>
            </a:r>
            <a:r>
              <a:rPr lang="el-GR" sz="2800" dirty="0" err="1" smtClean="0">
                <a:latin typeface="Comic Sans MS" pitchFamily="66" charset="0"/>
              </a:rPr>
              <a:t>κφ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ΗΚΓ: </a:t>
            </a:r>
            <a:r>
              <a:rPr lang="el-GR" sz="2800" dirty="0" err="1" smtClean="0">
                <a:latin typeface="Comic Sans MS" pitchFamily="66" charset="0"/>
              </a:rPr>
              <a:t>κφ</a:t>
            </a: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428728" y="1785926"/>
            <a:ext cx="6858048" cy="22860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Πρώτο βήμα στη διαγνωστική προσέγγιση  είναι ο αποκλεισμός ψευδούς ηλεκτρολυτικής διαταραχής 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43914" cy="1143000"/>
          </a:xfrm>
        </p:spPr>
        <p:txBody>
          <a:bodyPr/>
          <a:lstStyle/>
          <a:p>
            <a:r>
              <a:rPr lang="el-GR" sz="3200" b="1" dirty="0" err="1" smtClean="0">
                <a:solidFill>
                  <a:srgbClr val="FFFF00"/>
                </a:solidFill>
                <a:latin typeface="Comic Sans MS" pitchFamily="66" charset="0"/>
              </a:rPr>
              <a:t>Ψευδοϋπερκαλιαιμία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857364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el-GR" sz="2400" b="1" dirty="0" smtClean="0">
                <a:latin typeface="Comic Sans MS" pitchFamily="66" charset="0"/>
              </a:rPr>
              <a:t>   μετακίνηση K</a:t>
            </a:r>
            <a:r>
              <a:rPr lang="el-GR" sz="2400" b="1" baseline="30000" dirty="0" smtClean="0">
                <a:latin typeface="Comic Sans MS" pitchFamily="66" charset="0"/>
              </a:rPr>
              <a:t>+</a:t>
            </a:r>
            <a:r>
              <a:rPr lang="el-GR" sz="2400" b="1" dirty="0" smtClean="0">
                <a:latin typeface="Comic Sans MS" pitchFamily="66" charset="0"/>
              </a:rPr>
              <a:t> από τα κύτταρα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l-GR" sz="2400" b="1" dirty="0" smtClean="0">
                <a:latin typeface="Comic Sans MS" pitchFamily="66" charset="0"/>
              </a:rPr>
              <a:t>κατά τη διάρκεια ή μετά από αιμοληψία</a:t>
            </a:r>
            <a:endParaRPr lang="en-US" sz="2400" b="1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400" b="1" i="1" dirty="0" smtClean="0"/>
              <a:t>    </a:t>
            </a:r>
            <a:r>
              <a:rPr lang="el-GR" sz="2400" i="1" dirty="0" err="1" smtClean="0">
                <a:latin typeface="Comic Sans MS" pitchFamily="66" charset="0"/>
              </a:rPr>
              <a:t>Αιμόλυση</a:t>
            </a:r>
            <a:r>
              <a:rPr lang="el-GR" sz="2400" i="1" dirty="0" smtClean="0">
                <a:latin typeface="Comic Sans MS" pitchFamily="66" charset="0"/>
              </a:rPr>
              <a:t> δείγματος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Comic Sans MS" pitchFamily="66" charset="0"/>
              </a:rPr>
              <a:t>   </a:t>
            </a:r>
            <a:r>
              <a:rPr lang="el-GR" sz="2400" i="1" dirty="0" smtClean="0">
                <a:latin typeface="Comic Sans MS" pitchFamily="66" charset="0"/>
              </a:rPr>
              <a:t>Ισχαιμική περίδεση, κοπιώδης αιμοληψία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400" i="1" dirty="0" smtClean="0">
                <a:latin typeface="Comic Sans MS" pitchFamily="66" charset="0"/>
              </a:rPr>
              <a:t>  </a:t>
            </a:r>
            <a:r>
              <a:rPr lang="el-GR" sz="2400" i="1" dirty="0" err="1" smtClean="0">
                <a:latin typeface="Comic Sans MS" pitchFamily="66" charset="0"/>
              </a:rPr>
              <a:t>Λευκοκυττάρωση</a:t>
            </a:r>
            <a:r>
              <a:rPr lang="el-GR" sz="2400" i="1" dirty="0" smtClean="0">
                <a:latin typeface="Comic Sans MS" pitchFamily="66" charset="0"/>
              </a:rPr>
              <a:t> (λευκά &gt; 50000 </a:t>
            </a:r>
            <a:r>
              <a:rPr lang="en-US" sz="2400" i="1" dirty="0" smtClean="0">
                <a:latin typeface="Comic Sans MS" pitchFamily="66" charset="0"/>
              </a:rPr>
              <a:t>/</a:t>
            </a:r>
            <a:r>
              <a:rPr lang="el-GR" sz="2400" i="1" dirty="0" smtClean="0">
                <a:latin typeface="Comic Sans MS" pitchFamily="66" charset="0"/>
              </a:rPr>
              <a:t>mm3)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400" i="1" dirty="0" smtClean="0">
                <a:latin typeface="Comic Sans MS" pitchFamily="66" charset="0"/>
              </a:rPr>
              <a:t> </a:t>
            </a:r>
            <a:r>
              <a:rPr lang="el-GR" sz="2400" i="1" dirty="0" err="1" smtClean="0">
                <a:latin typeface="Comic Sans MS" pitchFamily="66" charset="0"/>
              </a:rPr>
              <a:t>Θρομβοκυττάρωση</a:t>
            </a:r>
            <a:r>
              <a:rPr lang="el-GR" sz="2400" i="1" dirty="0" smtClean="0">
                <a:latin typeface="Comic Sans MS" pitchFamily="66" charset="0"/>
              </a:rPr>
              <a:t> (αιμοπετάλια &gt;750000 </a:t>
            </a:r>
            <a:r>
              <a:rPr lang="en-US" sz="2400" i="1" dirty="0" smtClean="0">
                <a:latin typeface="Comic Sans MS" pitchFamily="66" charset="0"/>
              </a:rPr>
              <a:t>/</a:t>
            </a:r>
            <a:r>
              <a:rPr lang="el-GR" sz="2400" i="1" dirty="0" smtClean="0">
                <a:latin typeface="Comic Sans MS" pitchFamily="66" charset="0"/>
              </a:rPr>
              <a:t>mm3)</a:t>
            </a:r>
            <a:endParaRPr lang="en-US" sz="24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Comic Sans MS" pitchFamily="66" charset="0"/>
              </a:rPr>
              <a:t> </a:t>
            </a:r>
            <a:r>
              <a:rPr lang="el-GR" sz="2400" dirty="0" err="1" smtClean="0">
                <a:latin typeface="Comic Sans MS" pitchFamily="66" charset="0"/>
              </a:rPr>
              <a:t>Οικογενής</a:t>
            </a:r>
            <a:r>
              <a:rPr lang="el-GR" sz="2400" dirty="0" smtClean="0">
                <a:latin typeface="Comic Sans MS" pitchFamily="66" charset="0"/>
              </a:rPr>
              <a:t> </a:t>
            </a:r>
            <a:r>
              <a:rPr lang="el-GR" sz="2400" dirty="0" err="1" smtClean="0">
                <a:latin typeface="Comic Sans MS" pitchFamily="66" charset="0"/>
              </a:rPr>
              <a:t>ψευδοϋπερκαλιαιμία</a:t>
            </a:r>
            <a:r>
              <a:rPr lang="el-GR" sz="2400" dirty="0" smtClean="0">
                <a:latin typeface="Comic Sans MS" pitchFamily="66" charset="0"/>
              </a:rPr>
              <a:t> ή κληρονομική </a:t>
            </a:r>
            <a:r>
              <a:rPr lang="el-GR" sz="2400" dirty="0" err="1" smtClean="0">
                <a:latin typeface="Comic Sans MS" pitchFamily="66" charset="0"/>
              </a:rPr>
              <a:t>σφαιροκυττάρωση</a:t>
            </a:r>
            <a:endParaRPr lang="en-US" sz="2400" dirty="0" smtClean="0">
              <a:latin typeface="Comic Sans MS" pitchFamily="66" charset="0"/>
            </a:endParaRPr>
          </a:p>
          <a:p>
            <a:endParaRPr lang="el-GR" sz="2400" b="1" dirty="0" smtClean="0">
              <a:latin typeface="Comic Sans MS" pitchFamily="66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928662" y="5500702"/>
            <a:ext cx="7786742" cy="914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  <a:sym typeface="Wingdings" pitchFamily="2" charset="2"/>
              </a:rPr>
              <a:t></a:t>
            </a:r>
            <a:r>
              <a:rPr lang="el-GR" sz="2400" b="1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l-G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Κ</a:t>
            </a:r>
            <a:r>
              <a:rPr lang="el-GR" sz="2400" b="1" baseline="30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+</a:t>
            </a:r>
            <a:r>
              <a:rPr lang="el-G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κατά 0.15</a:t>
            </a:r>
            <a:r>
              <a:rPr lang="en-US" sz="24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meq</a:t>
            </a:r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/L </a:t>
            </a:r>
            <a:r>
              <a:rPr lang="el-G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για αύξηση των </a:t>
            </a:r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PLT </a:t>
            </a:r>
            <a:r>
              <a:rPr lang="el-G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κατά 10</a:t>
            </a:r>
            <a:r>
              <a:rPr lang="el-GR" sz="2400" b="1" baseline="30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5</a:t>
            </a:r>
            <a:endParaRPr lang="el-GR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dirty="0" err="1" smtClean="0">
                <a:solidFill>
                  <a:srgbClr val="FFFF00"/>
                </a:solidFill>
                <a:latin typeface="Comic Sans MS" pitchFamily="66" charset="0"/>
              </a:rPr>
              <a:t>Ψευδοϋπερκαλιαιμία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850" y="1484313"/>
            <a:ext cx="8280400" cy="4194175"/>
          </a:xfrm>
        </p:spPr>
        <p:txBody>
          <a:bodyPr>
            <a:normAutofit lnSpcReduction="10000"/>
          </a:bodyPr>
          <a:lstStyle/>
          <a:p>
            <a:pPr>
              <a:lnSpc>
                <a:spcPct val="24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Αποφεύγεται με </a:t>
            </a:r>
            <a:r>
              <a:rPr lang="el-GR" sz="2800" dirty="0" err="1" smtClean="0">
                <a:latin typeface="Comic Sans MS" pitchFamily="66" charset="0"/>
              </a:rPr>
              <a:t>ατραυματική</a:t>
            </a:r>
            <a:r>
              <a:rPr lang="el-GR" sz="2800" dirty="0" smtClean="0">
                <a:latin typeface="Comic Sans MS" pitchFamily="66" charset="0"/>
              </a:rPr>
              <a:t> </a:t>
            </a:r>
            <a:r>
              <a:rPr lang="el-GR" sz="2800" dirty="0" err="1" smtClean="0">
                <a:latin typeface="Comic Sans MS" pitchFamily="66" charset="0"/>
              </a:rPr>
              <a:t>φλεβοκέντηση</a:t>
            </a:r>
            <a:r>
              <a:rPr lang="el-GR" sz="2800" dirty="0" smtClean="0">
                <a:latin typeface="Comic Sans MS" pitchFamily="66" charset="0"/>
              </a:rPr>
              <a:t> χωρίς περίδεση και άμεση μέτρηση </a:t>
            </a:r>
            <a:r>
              <a:rPr lang="el-GR" sz="2800" dirty="0" smtClean="0">
                <a:latin typeface="Comic Sans MS" pitchFamily="66" charset="0"/>
                <a:cs typeface="Arial" charset="0"/>
              </a:rPr>
              <a:t>Κ</a:t>
            </a:r>
            <a:r>
              <a:rPr lang="el-GR" sz="2800" baseline="30000" dirty="0" smtClean="0">
                <a:latin typeface="Comic Sans MS" pitchFamily="66" charset="0"/>
                <a:cs typeface="Arial" charset="0"/>
              </a:rPr>
              <a:t>+</a:t>
            </a:r>
            <a:r>
              <a:rPr lang="el-GR" sz="2800" dirty="0" smtClean="0">
                <a:latin typeface="Comic Sans MS" pitchFamily="66" charset="0"/>
                <a:cs typeface="Arial" charset="0"/>
              </a:rPr>
              <a:t> πλάσματος (</a:t>
            </a:r>
            <a:r>
              <a:rPr lang="el-GR" sz="2800" dirty="0" err="1" smtClean="0">
                <a:latin typeface="Comic Sans MS" pitchFamily="66" charset="0"/>
                <a:cs typeface="Arial" charset="0"/>
              </a:rPr>
              <a:t>ηπαρινισμένο</a:t>
            </a:r>
            <a:r>
              <a:rPr lang="el-GR" sz="2800" dirty="0" smtClean="0">
                <a:latin typeface="Comic Sans MS" pitchFamily="66" charset="0"/>
                <a:cs typeface="Arial" charset="0"/>
              </a:rPr>
              <a:t> δείγμα αίματος)</a:t>
            </a:r>
            <a:r>
              <a:rPr lang="el-GR" sz="2800" dirty="0" smtClean="0">
                <a:latin typeface="Comic Sans MS" pitchFamily="66" charset="0"/>
              </a:rPr>
              <a:t> &amp; όχι στον ορό</a:t>
            </a:r>
            <a:endParaRPr lang="el-GR" sz="2800" dirty="0" smtClean="0">
              <a:latin typeface="Comic Sans MS" pitchFamily="66" charset="0"/>
              <a:cs typeface="Arial" charset="0"/>
            </a:endParaRPr>
          </a:p>
          <a:p>
            <a:pPr>
              <a:lnSpc>
                <a:spcPct val="24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Μέτρηση του Κ</a:t>
            </a:r>
            <a:r>
              <a:rPr lang="el-GR" sz="2800" baseline="30000" dirty="0" smtClean="0">
                <a:latin typeface="Comic Sans MS" pitchFamily="66" charset="0"/>
              </a:rPr>
              <a:t>+ </a:t>
            </a:r>
            <a:r>
              <a:rPr lang="el-GR" sz="2800" dirty="0" smtClean="0">
                <a:latin typeface="Comic Sans MS" pitchFamily="66" charset="0"/>
              </a:rPr>
              <a:t>σε αναλυτή αερίων αίματος</a:t>
            </a:r>
          </a:p>
          <a:p>
            <a:pPr eaLnBrk="1" hangingPunct="1">
              <a:lnSpc>
                <a:spcPct val="240000"/>
              </a:lnSpc>
              <a:buFont typeface="Wingdings" pitchFamily="2" charset="2"/>
              <a:buChar char="ü"/>
            </a:pPr>
            <a:endParaRPr lang="el-GR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>Ασβέστιο</a:t>
            </a:r>
            <a:endParaRPr lang="el-GR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Ελεύθερο ή  ιονισμένο  (50%)</a:t>
            </a:r>
            <a:r>
              <a:rPr lang="en-US" sz="2800" dirty="0" smtClean="0">
                <a:latin typeface="Comic Sans MS" pitchFamily="66" charset="0"/>
              </a:rPr>
              <a:t> 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Συνδεδεμένο με ανιόντα (</a:t>
            </a:r>
            <a:r>
              <a:rPr lang="en-US" sz="2800" dirty="0" smtClean="0">
                <a:latin typeface="Comic Sans MS" pitchFamily="66" charset="0"/>
              </a:rPr>
              <a:t>bicarbonate, lactate, phosphate and citrate</a:t>
            </a:r>
            <a:r>
              <a:rPr lang="el-GR" sz="2800" dirty="0" smtClean="0">
                <a:latin typeface="Comic Sans MS" pitchFamily="66" charset="0"/>
              </a:rPr>
              <a:t>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Συνδεδεμένο με πρωτεΐνες (40%), εκ του οποίου το 80% με την </a:t>
            </a:r>
            <a:r>
              <a:rPr lang="el-GR" sz="2800" dirty="0" err="1" smtClean="0">
                <a:latin typeface="Comic Sans MS" pitchFamily="66" charset="0"/>
              </a:rPr>
              <a:t>αλβουμίνη</a:t>
            </a:r>
            <a:endParaRPr lang="el-GR" sz="2800" dirty="0" smtClean="0"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err="1" smtClean="0">
                <a:solidFill>
                  <a:srgbClr val="FFFF00"/>
                </a:solidFill>
                <a:latin typeface="Comic Sans MS" pitchFamily="66" charset="0"/>
              </a:rPr>
              <a:t>Ψευδοϋπασβεστιαιμία</a:t>
            </a:r>
            <a:endParaRPr lang="el-GR" sz="36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Υποαλβουμιναιμία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Διορθωμένο ασβέστιο: προσθήκη 0.8</a:t>
            </a:r>
          </a:p>
          <a:p>
            <a:pPr>
              <a:buClr>
                <a:srgbClr val="FFC000"/>
              </a:buClr>
              <a:buNone/>
            </a:pPr>
            <a:r>
              <a:rPr lang="el-GR" sz="2800" dirty="0" smtClean="0">
                <a:latin typeface="Comic Sans MS" pitchFamily="66" charset="0"/>
              </a:rPr>
              <a:t>   </a:t>
            </a:r>
            <a:r>
              <a:rPr lang="en-US" sz="2800" dirty="0" smtClean="0">
                <a:latin typeface="Comic Sans MS" pitchFamily="66" charset="0"/>
              </a:rPr>
              <a:t>mg/dl </a:t>
            </a:r>
            <a:r>
              <a:rPr lang="el-GR" sz="2800" dirty="0" smtClean="0">
                <a:latin typeface="Comic Sans MS" pitchFamily="66" charset="0"/>
              </a:rPr>
              <a:t>στη μετρούμενη τιμή </a:t>
            </a:r>
            <a:r>
              <a:rPr lang="en-US" sz="2800" dirty="0" smtClean="0">
                <a:latin typeface="Comic Sans MS" pitchFamily="66" charset="0"/>
              </a:rPr>
              <a:t>Ca</a:t>
            </a:r>
            <a:r>
              <a:rPr lang="en-US" sz="2800" baseline="30000" dirty="0" smtClean="0">
                <a:latin typeface="Comic Sans MS" pitchFamily="66" charset="0"/>
              </a:rPr>
              <a:t>++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για κάθε </a:t>
            </a:r>
            <a:r>
              <a:rPr lang="en-US" sz="2800" dirty="0" smtClean="0">
                <a:latin typeface="Comic Sans MS" pitchFamily="66" charset="0"/>
              </a:rPr>
              <a:t>1 g/dl </a:t>
            </a:r>
            <a:r>
              <a:rPr lang="el-GR" sz="2800" dirty="0" smtClean="0">
                <a:latin typeface="Comic Sans MS" pitchFamily="66" charset="0"/>
              </a:rPr>
              <a:t>μείωση της </a:t>
            </a:r>
            <a:r>
              <a:rPr lang="el-GR" sz="2800" dirty="0" err="1" smtClean="0">
                <a:latin typeface="Comic Sans MS" pitchFamily="66" charset="0"/>
              </a:rPr>
              <a:t>αλβουμίνης</a:t>
            </a:r>
            <a:r>
              <a:rPr lang="el-GR" sz="2800" dirty="0" smtClean="0">
                <a:latin typeface="Comic Sans MS" pitchFamily="66" charset="0"/>
              </a:rPr>
              <a:t> από την φυσιολογική τιμή 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GB" sz="2800" dirty="0" smtClean="0">
                <a:latin typeface="Comic Sans MS" pitchFamily="66" charset="0"/>
              </a:rPr>
              <a:t>4 g/dl)</a:t>
            </a:r>
          </a:p>
          <a:p>
            <a:pPr>
              <a:buClr>
                <a:srgbClr val="FFC000"/>
              </a:buClr>
              <a:buNone/>
            </a:pPr>
            <a:r>
              <a:rPr lang="el-GR" sz="2800" dirty="0" smtClean="0">
                <a:latin typeface="Comic Sans MS" pitchFamily="66" charset="0"/>
              </a:rPr>
              <a:t>    </a:t>
            </a:r>
          </a:p>
          <a:p>
            <a:pPr>
              <a:buClr>
                <a:srgbClr val="FFC0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   Ελεύθερο ή  ιονισμένο </a:t>
            </a:r>
            <a:r>
              <a:rPr lang="en-US" sz="2800" dirty="0" smtClean="0">
                <a:latin typeface="Comic Sans MS" pitchFamily="66" charset="0"/>
              </a:rPr>
              <a:t>Ca</a:t>
            </a:r>
            <a:r>
              <a:rPr lang="en-US" sz="2800" baseline="30000" dirty="0" smtClean="0">
                <a:latin typeface="Comic Sans MS" pitchFamily="66" charset="0"/>
              </a:rPr>
              <a:t>++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είναι φυσιολογικό</a:t>
            </a:r>
            <a:endParaRPr lang="en-GB" sz="2800" dirty="0" smtClean="0">
              <a:latin typeface="Comic Sans MS" pitchFamily="66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err="1" smtClean="0">
                <a:solidFill>
                  <a:srgbClr val="FFFF00"/>
                </a:solidFill>
                <a:latin typeface="Comic Sans MS" pitchFamily="66" charset="0"/>
              </a:rPr>
              <a:t>Ψευδοϋπασβεστιαιμία</a:t>
            </a: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181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>
                <a:latin typeface="Comic Sans MS" pitchFamily="66" charset="0"/>
              </a:rPr>
              <a:t>    </a:t>
            </a:r>
            <a:r>
              <a:rPr lang="el-GR" sz="2800" dirty="0" smtClean="0">
                <a:latin typeface="Comic Sans MS" pitchFamily="66" charset="0"/>
              </a:rPr>
              <a:t>Τα </a:t>
            </a:r>
            <a:r>
              <a:rPr lang="el-GR" sz="2800" dirty="0" err="1" smtClean="0">
                <a:latin typeface="Comic Sans MS" pitchFamily="66" charset="0"/>
              </a:rPr>
              <a:t>ακτινοσκιαστικά</a:t>
            </a:r>
            <a:r>
              <a:rPr lang="el-GR" sz="2800" dirty="0" smtClean="0">
                <a:latin typeface="Comic Sans MS" pitchFamily="66" charset="0"/>
              </a:rPr>
              <a:t> που έχουν βάση το γαδολίνιο      (</a:t>
            </a:r>
            <a:r>
              <a:rPr lang="en-US" sz="2800" dirty="0" err="1" smtClean="0">
                <a:latin typeface="Comic Sans MS" pitchFamily="66" charset="0"/>
              </a:rPr>
              <a:t>gadodiamide</a:t>
            </a:r>
            <a:r>
              <a:rPr lang="en-US" sz="2800" dirty="0" smtClean="0">
                <a:latin typeface="Comic Sans MS" pitchFamily="66" charset="0"/>
              </a:rPr>
              <a:t> and </a:t>
            </a:r>
            <a:r>
              <a:rPr lang="en-US" sz="2800" dirty="0" err="1" smtClean="0">
                <a:latin typeface="Comic Sans MS" pitchFamily="66" charset="0"/>
              </a:rPr>
              <a:t>gadoversetamide</a:t>
            </a:r>
            <a:r>
              <a:rPr lang="el-GR" sz="2800" dirty="0" smtClean="0">
                <a:latin typeface="Comic Sans MS" pitchFamily="66" charset="0"/>
              </a:rPr>
              <a:t>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  Παρεμβαίνουν στις  </a:t>
            </a:r>
            <a:r>
              <a:rPr lang="el-GR" sz="2800" dirty="0" err="1" smtClean="0">
                <a:latin typeface="Comic Sans MS" pitchFamily="66" charset="0"/>
              </a:rPr>
              <a:t>χρωματομετρικές</a:t>
            </a:r>
            <a:r>
              <a:rPr lang="el-GR" sz="2800" dirty="0" smtClean="0">
                <a:latin typeface="Comic Sans MS" pitchFamily="66" charset="0"/>
              </a:rPr>
              <a:t> μεθόδους προσδιορισμού του ασβεστίου 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Προκαλούν </a:t>
            </a:r>
            <a:r>
              <a:rPr lang="el-GR" sz="2800" dirty="0" err="1" smtClean="0">
                <a:latin typeface="Comic Sans MS" pitchFamily="66" charset="0"/>
              </a:rPr>
              <a:t>ασυμπτωματική</a:t>
            </a:r>
            <a:r>
              <a:rPr lang="el-GR" sz="2800" dirty="0" smtClean="0">
                <a:latin typeface="Comic Sans MS" pitchFamily="66" charset="0"/>
              </a:rPr>
              <a:t> </a:t>
            </a:r>
            <a:r>
              <a:rPr lang="el-GR" sz="2800" dirty="0" err="1" smtClean="0">
                <a:latin typeface="Comic Sans MS" pitchFamily="66" charset="0"/>
              </a:rPr>
              <a:t>υπασβεστιαιμία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Η </a:t>
            </a:r>
            <a:r>
              <a:rPr lang="el-GR" sz="2800" dirty="0" err="1" smtClean="0">
                <a:latin typeface="Comic Sans MS" pitchFamily="66" charset="0"/>
              </a:rPr>
              <a:t>υπασβεστιαιμία</a:t>
            </a:r>
            <a:r>
              <a:rPr lang="el-GR" sz="2800" dirty="0" smtClean="0">
                <a:latin typeface="Comic Sans MS" pitchFamily="66" charset="0"/>
              </a:rPr>
              <a:t> είναι ταχέως αναστρέψιμη αφού το γαδολίνιο αποβάλλεται διαμέσου των ούρων 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Προσοχή απαιτείται σε ασθενείς με επηρεασμένη νεφρική λειτουργία που μπορεί να κατακρατήσουν παρατεταμένα το γαδολίνιο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Τιμές ασβεστίου ≤ 6 </a:t>
            </a:r>
            <a:r>
              <a:rPr lang="en-US" sz="2800" dirty="0" smtClean="0">
                <a:latin typeface="Comic Sans MS" pitchFamily="66" charset="0"/>
              </a:rPr>
              <a:t>mg</a:t>
            </a:r>
            <a:r>
              <a:rPr lang="el-GR" sz="2800" dirty="0" smtClean="0">
                <a:latin typeface="Comic Sans MS" pitchFamily="66" charset="0"/>
              </a:rPr>
              <a:t>/</a:t>
            </a:r>
            <a:r>
              <a:rPr lang="en-US" sz="2800" dirty="0" smtClean="0">
                <a:latin typeface="Comic Sans MS" pitchFamily="66" charset="0"/>
              </a:rPr>
              <a:t>dl</a:t>
            </a:r>
            <a:r>
              <a:rPr lang="el-GR" sz="2800" dirty="0" smtClean="0">
                <a:latin typeface="Comic Sans MS" pitchFamily="66" charset="0"/>
              </a:rPr>
              <a:t>  έχουν παρατηρηθεί αν η μέτρηση του ασβεστίου γίνει αμέσως μετά την </a:t>
            </a:r>
            <a:r>
              <a:rPr lang="en-US" sz="2800" dirty="0" smtClean="0">
                <a:latin typeface="Comic Sans MS" pitchFamily="66" charset="0"/>
              </a:rPr>
              <a:t>MRI</a:t>
            </a: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err="1" smtClean="0">
                <a:solidFill>
                  <a:srgbClr val="FFFF00"/>
                </a:solidFill>
                <a:latin typeface="Comic Sans MS" pitchFamily="66" charset="0"/>
              </a:rPr>
              <a:t>Ψευδοϋπερασβεστιαιμία</a:t>
            </a: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el-GR" sz="36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Υπερπρωτεϊναιμία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Ολικό </a:t>
            </a:r>
            <a:r>
              <a:rPr lang="en-US" sz="2800" dirty="0" smtClean="0">
                <a:latin typeface="Comic Sans MS" pitchFamily="66" charset="0"/>
              </a:rPr>
              <a:t>Ca</a:t>
            </a:r>
            <a:r>
              <a:rPr lang="en-US" sz="2800" baseline="30000" dirty="0" smtClean="0">
                <a:latin typeface="Comic Sans MS" pitchFamily="66" charset="0"/>
              </a:rPr>
              <a:t>++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αυξημένο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Ελεύθερο ή  ιονισμένο </a:t>
            </a:r>
            <a:r>
              <a:rPr lang="en-US" sz="2800" dirty="0" smtClean="0">
                <a:latin typeface="Comic Sans MS" pitchFamily="66" charset="0"/>
              </a:rPr>
              <a:t>Ca</a:t>
            </a:r>
            <a:r>
              <a:rPr lang="en-US" sz="2800" baseline="30000" dirty="0" smtClean="0">
                <a:latin typeface="Comic Sans MS" pitchFamily="66" charset="0"/>
              </a:rPr>
              <a:t>++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είναι φυσιολογικό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Υπολογισμός του διορθωμένου </a:t>
            </a:r>
            <a:r>
              <a:rPr lang="en-US" sz="2800" dirty="0" smtClean="0">
                <a:latin typeface="Comic Sans MS" pitchFamily="66" charset="0"/>
              </a:rPr>
              <a:t>Ca</a:t>
            </a:r>
            <a:r>
              <a:rPr lang="en-US" sz="2800" baseline="30000" dirty="0" smtClean="0">
                <a:latin typeface="Comic Sans MS" pitchFamily="66" charset="0"/>
              </a:rPr>
              <a:t>++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>
              <a:buClr>
                <a:srgbClr val="FFC0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Διορθωμένο ασβέστιο: αφαίρεση 0.8</a:t>
            </a:r>
          </a:p>
          <a:p>
            <a:pPr>
              <a:buClr>
                <a:srgbClr val="FFC000"/>
              </a:buClr>
              <a:buNone/>
            </a:pPr>
            <a:r>
              <a:rPr lang="el-GR" sz="2800" dirty="0" smtClean="0">
                <a:latin typeface="Comic Sans MS" pitchFamily="66" charset="0"/>
              </a:rPr>
              <a:t>   </a:t>
            </a:r>
            <a:r>
              <a:rPr lang="en-US" sz="2800" dirty="0" smtClean="0">
                <a:latin typeface="Comic Sans MS" pitchFamily="66" charset="0"/>
              </a:rPr>
              <a:t>mg/dl </a:t>
            </a:r>
            <a:r>
              <a:rPr lang="el-GR" sz="2800" dirty="0" smtClean="0">
                <a:latin typeface="Comic Sans MS" pitchFamily="66" charset="0"/>
              </a:rPr>
              <a:t>στη μετρούμενη τιμή </a:t>
            </a:r>
            <a:r>
              <a:rPr lang="en-US" sz="2800" dirty="0" smtClean="0">
                <a:latin typeface="Comic Sans MS" pitchFamily="66" charset="0"/>
              </a:rPr>
              <a:t>Ca</a:t>
            </a:r>
            <a:r>
              <a:rPr lang="en-US" sz="2800" baseline="30000" dirty="0" smtClean="0">
                <a:latin typeface="Comic Sans MS" pitchFamily="66" charset="0"/>
              </a:rPr>
              <a:t>++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για κάθε </a:t>
            </a:r>
            <a:r>
              <a:rPr lang="en-US" sz="2800" dirty="0" smtClean="0">
                <a:latin typeface="Comic Sans MS" pitchFamily="66" charset="0"/>
              </a:rPr>
              <a:t>1 g/dl </a:t>
            </a:r>
            <a:r>
              <a:rPr lang="el-GR" sz="2800" dirty="0" smtClean="0">
                <a:latin typeface="Comic Sans MS" pitchFamily="66" charset="0"/>
              </a:rPr>
              <a:t>αύξηση της </a:t>
            </a:r>
            <a:r>
              <a:rPr lang="el-GR" sz="2800" dirty="0" err="1" smtClean="0">
                <a:latin typeface="Comic Sans MS" pitchFamily="66" charset="0"/>
              </a:rPr>
              <a:t>αλβουμίνης</a:t>
            </a:r>
            <a:r>
              <a:rPr lang="el-GR" sz="2800" dirty="0" smtClean="0">
                <a:latin typeface="Comic Sans MS" pitchFamily="66" charset="0"/>
              </a:rPr>
              <a:t> από την φυσιολογική τιμή 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GB" sz="2800" dirty="0" smtClean="0">
                <a:latin typeface="Comic Sans MS" pitchFamily="66" charset="0"/>
              </a:rPr>
              <a:t>4 g/dl)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785794"/>
            <a:ext cx="7772400" cy="1362456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solidFill>
                  <a:srgbClr val="FFFF00"/>
                </a:solidFill>
                <a:latin typeface="Comic Sans MS" pitchFamily="66" charset="0"/>
              </a:rPr>
              <a:t>Υπομαγνησιαιμία</a:t>
            </a:r>
            <a:endParaRPr lang="el-GR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613648" cy="15097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Mg</a:t>
            </a:r>
            <a:r>
              <a:rPr lang="el-GR" sz="2800" baseline="30000" dirty="0" smtClean="0">
                <a:latin typeface="Comic Sans MS" pitchFamily="66" charset="0"/>
              </a:rPr>
              <a:t>++ </a:t>
            </a:r>
            <a:r>
              <a:rPr lang="el-GR" sz="2800" dirty="0" smtClean="0">
                <a:latin typeface="Comic Sans MS" pitchFamily="66" charset="0"/>
              </a:rPr>
              <a:t> &lt;  1.3 </a:t>
            </a:r>
            <a:r>
              <a:rPr lang="en-US" sz="2800" dirty="0" err="1" smtClean="0">
                <a:latin typeface="Comic Sans MS" pitchFamily="66" charset="0"/>
              </a:rPr>
              <a:t>meq</a:t>
            </a:r>
            <a:r>
              <a:rPr lang="en-US" sz="2800" dirty="0" smtClean="0">
                <a:latin typeface="Comic Sans MS" pitchFamily="66" charset="0"/>
              </a:rPr>
              <a:t>/L</a:t>
            </a:r>
            <a:r>
              <a:rPr lang="el-GR" sz="2800" dirty="0" smtClean="0">
                <a:latin typeface="Comic Sans MS" pitchFamily="66" charset="0"/>
              </a:rPr>
              <a:t>  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l-GR" sz="2800" dirty="0" smtClean="0">
                <a:latin typeface="Comic Sans MS" pitchFamily="66" charset="0"/>
              </a:rPr>
              <a:t>0.65 </a:t>
            </a:r>
            <a:r>
              <a:rPr lang="en-US" sz="2800" dirty="0" err="1" smtClean="0">
                <a:latin typeface="Comic Sans MS" pitchFamily="66" charset="0"/>
              </a:rPr>
              <a:t>mmol</a:t>
            </a:r>
            <a:r>
              <a:rPr lang="en-US" sz="2800" dirty="0" smtClean="0">
                <a:latin typeface="Comic Sans MS" pitchFamily="66" charset="0"/>
              </a:rPr>
              <a:t>/L </a:t>
            </a:r>
            <a:r>
              <a:rPr lang="el-GR" sz="2800" dirty="0" smtClean="0">
                <a:latin typeface="Comic Sans MS" pitchFamily="66" charset="0"/>
              </a:rPr>
              <a:t>, </a:t>
            </a:r>
            <a:r>
              <a:rPr lang="en-US" sz="2800" dirty="0" smtClean="0">
                <a:latin typeface="Comic Sans MS" pitchFamily="66" charset="0"/>
              </a:rPr>
              <a:t>1.</a:t>
            </a:r>
            <a:r>
              <a:rPr lang="el-GR" sz="2800" dirty="0" smtClean="0">
                <a:latin typeface="Comic Sans MS" pitchFamily="66" charset="0"/>
              </a:rPr>
              <a:t>5 </a:t>
            </a:r>
            <a:r>
              <a:rPr lang="en-US" sz="2800" dirty="0" smtClean="0">
                <a:latin typeface="Comic Sans MS" pitchFamily="66" charset="0"/>
              </a:rPr>
              <a:t>mg/</a:t>
            </a:r>
            <a:r>
              <a:rPr lang="en-US" sz="2800" dirty="0" err="1" smtClean="0">
                <a:latin typeface="Comic Sans MS" pitchFamily="66" charset="0"/>
              </a:rPr>
              <a:t>dL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>
                <a:solidFill>
                  <a:srgbClr val="FFFF00"/>
                </a:solidFill>
                <a:latin typeface="Comic Sans MS" pitchFamily="66" charset="0"/>
              </a:rPr>
              <a:t>Ψευδοϋπομαγνησιαιμία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800" dirty="0" err="1" smtClean="0">
                <a:latin typeface="Comic Sans MS" pitchFamily="66" charset="0"/>
              </a:rPr>
              <a:t>Υποαλβουμιναιμία</a:t>
            </a:r>
            <a:endParaRPr lang="el-GR" sz="2800" dirty="0" smtClean="0">
              <a:latin typeface="Comic Sans MS" pitchFamily="66" charset="0"/>
            </a:endParaRPr>
          </a:p>
          <a:p>
            <a:pPr>
              <a:buNone/>
            </a:pPr>
            <a:endParaRPr lang="el-GR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2800" dirty="0" smtClean="0">
                <a:latin typeface="Comic Sans MS" pitchFamily="66" charset="0"/>
              </a:rPr>
              <a:t>Διορθωμένο</a:t>
            </a:r>
            <a:r>
              <a:rPr lang="en-US" sz="2800" dirty="0" smtClean="0">
                <a:latin typeface="Comic Sans MS" pitchFamily="66" charset="0"/>
              </a:rPr>
              <a:t> Mg </a:t>
            </a:r>
            <a:r>
              <a:rPr lang="en-US" sz="2800" baseline="30000" dirty="0" smtClean="0">
                <a:latin typeface="Comic Sans MS" pitchFamily="66" charset="0"/>
              </a:rPr>
              <a:t>2+</a:t>
            </a:r>
            <a:r>
              <a:rPr lang="en-US" sz="2800" dirty="0" smtClean="0">
                <a:latin typeface="Comic Sans MS" pitchFamily="66" charset="0"/>
              </a:rPr>
              <a:t> (</a:t>
            </a:r>
            <a:r>
              <a:rPr lang="en-US" sz="2800" dirty="0" err="1" smtClean="0">
                <a:latin typeface="Comic Sans MS" pitchFamily="66" charset="0"/>
              </a:rPr>
              <a:t>mEq</a:t>
            </a:r>
            <a:r>
              <a:rPr lang="en-US" sz="2800" dirty="0" smtClean="0">
                <a:latin typeface="Comic Sans MS" pitchFamily="66" charset="0"/>
              </a:rPr>
              <a:t>/l) = </a:t>
            </a:r>
            <a:r>
              <a:rPr lang="el-GR" sz="2800" dirty="0" smtClean="0">
                <a:latin typeface="Comic Sans MS" pitchFamily="66" charset="0"/>
              </a:rPr>
              <a:t>μετρούμενο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800" dirty="0" smtClean="0">
                <a:latin typeface="Comic Sans MS" pitchFamily="66" charset="0"/>
              </a:rPr>
              <a:t>Mg </a:t>
            </a:r>
            <a:r>
              <a:rPr lang="en-GB" sz="2800" baseline="30000" dirty="0" smtClean="0">
                <a:latin typeface="Comic Sans MS" pitchFamily="66" charset="0"/>
              </a:rPr>
              <a:t>2+</a:t>
            </a:r>
            <a:r>
              <a:rPr lang="en-GB" sz="2800" dirty="0" smtClean="0">
                <a:latin typeface="Comic Sans MS" pitchFamily="66" charset="0"/>
              </a:rPr>
              <a:t> (</a:t>
            </a:r>
            <a:r>
              <a:rPr lang="en-GB" sz="2800" dirty="0" err="1" smtClean="0">
                <a:latin typeface="Comic Sans MS" pitchFamily="66" charset="0"/>
              </a:rPr>
              <a:t>mEq</a:t>
            </a:r>
            <a:r>
              <a:rPr lang="en-GB" sz="2800" dirty="0" smtClean="0">
                <a:latin typeface="Comic Sans MS" pitchFamily="66" charset="0"/>
              </a:rPr>
              <a:t>/l) + 0.01 </a:t>
            </a:r>
            <a:r>
              <a:rPr lang="el-GR" sz="2800" dirty="0" smtClean="0">
                <a:latin typeface="Comic Sans MS" pitchFamily="66" charset="0"/>
              </a:rPr>
              <a:t>Χ </a:t>
            </a:r>
            <a:r>
              <a:rPr lang="en-GB" sz="2800" dirty="0" smtClean="0">
                <a:latin typeface="Comic Sans MS" pitchFamily="66" charset="0"/>
              </a:rPr>
              <a:t> (4 – </a:t>
            </a:r>
            <a:r>
              <a:rPr lang="el-GR" sz="2800" dirty="0" err="1" smtClean="0">
                <a:latin typeface="Comic Sans MS" pitchFamily="66" charset="0"/>
              </a:rPr>
              <a:t>αλβουμίνη</a:t>
            </a:r>
            <a:r>
              <a:rPr lang="en-GB" sz="2800" dirty="0" smtClean="0">
                <a:latin typeface="Comic Sans MS" pitchFamily="66" charset="0"/>
              </a:rPr>
              <a:t> g/</a:t>
            </a:r>
            <a:r>
              <a:rPr lang="en-US" sz="2800" dirty="0" smtClean="0">
                <a:latin typeface="Comic Sans MS" pitchFamily="66" charset="0"/>
              </a:rPr>
              <a:t>d</a:t>
            </a:r>
            <a:r>
              <a:rPr lang="en-GB" sz="2800" dirty="0" smtClean="0">
                <a:latin typeface="Comic Sans MS" pitchFamily="66" charset="0"/>
              </a:rPr>
              <a:t>l)</a:t>
            </a: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600" b="1" dirty="0" err="1" smtClean="0">
                <a:solidFill>
                  <a:srgbClr val="FFFF00"/>
                </a:solidFill>
                <a:latin typeface="Comic Sans MS" pitchFamily="66" charset="0"/>
              </a:rPr>
              <a:t>Ψευδοϋποφωσφαταιμία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928934"/>
            <a:ext cx="8258204" cy="2636528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Παρεμβαίνει στις </a:t>
            </a:r>
            <a:r>
              <a:rPr lang="el-GR" sz="2800" dirty="0" err="1" smtClean="0">
                <a:latin typeface="Comic Sans MS" pitchFamily="66" charset="0"/>
              </a:rPr>
              <a:t>χρωματομετρικές</a:t>
            </a:r>
            <a:r>
              <a:rPr lang="el-GR" sz="2800" dirty="0" smtClean="0">
                <a:latin typeface="Comic Sans MS" pitchFamily="66" charset="0"/>
              </a:rPr>
              <a:t> μεθόδους προσδιορισμού του Ρ 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Η αυξημένη νεφρική αποβολή Ρ (ήπια </a:t>
            </a:r>
            <a:r>
              <a:rPr lang="el-GR" sz="2800" dirty="0" err="1" smtClean="0">
                <a:latin typeface="Comic Sans MS" pitchFamily="66" charset="0"/>
              </a:rPr>
              <a:t>φωσφατουρική</a:t>
            </a:r>
            <a:r>
              <a:rPr lang="el-GR" sz="2800" dirty="0" smtClean="0">
                <a:latin typeface="Comic Sans MS" pitchFamily="66" charset="0"/>
              </a:rPr>
              <a:t> δράση της </a:t>
            </a:r>
            <a:r>
              <a:rPr lang="el-GR" sz="2800" dirty="0" err="1" smtClean="0">
                <a:latin typeface="Comic Sans MS" pitchFamily="66" charset="0"/>
              </a:rPr>
              <a:t>μαννιτόλης</a:t>
            </a:r>
            <a:r>
              <a:rPr lang="el-GR" sz="2800" dirty="0" smtClean="0">
                <a:latin typeface="Comic Sans MS" pitchFamily="66" charset="0"/>
              </a:rPr>
              <a:t>)</a:t>
            </a:r>
            <a:endParaRPr lang="el-GR" sz="2800" dirty="0">
              <a:latin typeface="Comic Sans MS" pitchFamily="66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428728" y="1714488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rgbClr val="FFC000"/>
                </a:solidFill>
                <a:latin typeface="Comic Sans MS" pitchFamily="66" charset="0"/>
              </a:rPr>
              <a:t>Η </a:t>
            </a:r>
            <a:r>
              <a:rPr lang="el-GR" sz="2800" dirty="0" err="1" smtClean="0">
                <a:solidFill>
                  <a:srgbClr val="FFC000"/>
                </a:solidFill>
                <a:latin typeface="Comic Sans MS" pitchFamily="66" charset="0"/>
              </a:rPr>
              <a:t>μαννιτόλη</a:t>
            </a:r>
            <a:r>
              <a:rPr lang="el-GR" sz="2800" dirty="0" smtClean="0">
                <a:solidFill>
                  <a:srgbClr val="FFC000"/>
                </a:solidFill>
                <a:latin typeface="Comic Sans MS" pitchFamily="66" charset="0"/>
              </a:rPr>
              <a:t> σε μεγάλες δόσεις </a:t>
            </a:r>
            <a:endParaRPr lang="el-GR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>
                <a:solidFill>
                  <a:srgbClr val="FFFF00"/>
                </a:solidFill>
                <a:latin typeface="Comic Sans MS" pitchFamily="66" charset="0"/>
              </a:rPr>
              <a:t>Ψευδοϋπερφωσφαταιμία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Υπεργαμασφαιριναιμία</a:t>
            </a:r>
            <a:r>
              <a:rPr lang="en-GB" sz="2800" dirty="0" smtClean="0">
                <a:latin typeface="Comic Sans MS" pitchFamily="66" charset="0"/>
              </a:rPr>
              <a:t> (multiple myeloma, </a:t>
            </a:r>
            <a:r>
              <a:rPr lang="en-GB" sz="2800" dirty="0" err="1" smtClean="0">
                <a:latin typeface="Comic Sans MS" pitchFamily="66" charset="0"/>
              </a:rPr>
              <a:t>Waldenstrom’s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macroglobulinemia</a:t>
            </a:r>
            <a:r>
              <a:rPr lang="en-GB" sz="2800" dirty="0" smtClean="0">
                <a:latin typeface="Comic Sans MS" pitchFamily="66" charset="0"/>
              </a:rPr>
              <a:t>, monoclonal </a:t>
            </a:r>
            <a:r>
              <a:rPr lang="en-GB" sz="2800" dirty="0" err="1" smtClean="0">
                <a:latin typeface="Comic Sans MS" pitchFamily="66" charset="0"/>
              </a:rPr>
              <a:t>gammopathy</a:t>
            </a:r>
            <a:r>
              <a:rPr lang="en-GB" sz="2800" dirty="0" smtClean="0">
                <a:latin typeface="Comic Sans MS" pitchFamily="66" charset="0"/>
              </a:rPr>
              <a:t>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Υπερχολερυθριναιμία</a:t>
            </a:r>
            <a:endParaRPr lang="en-GB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Υπερλιπιδαιμία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None/>
            </a:pPr>
            <a:endParaRPr lang="el-GR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None/>
            </a:pPr>
            <a:r>
              <a:rPr lang="el-GR" dirty="0" smtClean="0">
                <a:latin typeface="Comic Sans MS" pitchFamily="66" charset="0"/>
              </a:rPr>
              <a:t>  </a:t>
            </a:r>
            <a:r>
              <a:rPr lang="el-GR" sz="2800" dirty="0" smtClean="0">
                <a:solidFill>
                  <a:srgbClr val="FFC000"/>
                </a:solidFill>
                <a:latin typeface="Comic Sans MS" pitchFamily="66" charset="0"/>
              </a:rPr>
              <a:t>(παρέμβαση στη μέτρηση του </a:t>
            </a:r>
            <a:r>
              <a:rPr lang="el-GR" sz="2800" dirty="0" err="1" smtClean="0">
                <a:solidFill>
                  <a:srgbClr val="FFC000"/>
                </a:solidFill>
                <a:latin typeface="Comic Sans MS" pitchFamily="66" charset="0"/>
              </a:rPr>
              <a:t>φωσφώρου</a:t>
            </a:r>
            <a:r>
              <a:rPr lang="el-GR" sz="2800" dirty="0" smtClean="0">
                <a:solidFill>
                  <a:srgbClr val="FFC000"/>
                </a:solidFill>
                <a:latin typeface="Comic Sans MS" pitchFamily="66" charset="0"/>
              </a:rPr>
              <a:t>)</a:t>
            </a:r>
            <a:endParaRPr lang="el-GR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FF00"/>
                </a:solidFill>
                <a:latin typeface="Comic Sans MS" pitchFamily="66" charset="0"/>
              </a:rPr>
              <a:t>Ψευδείς ηλεκτρολυτικές διαταραχές (Ι)</a:t>
            </a:r>
            <a:endParaRPr lang="el-GR" sz="3200" dirty="0">
              <a:latin typeface="Comic Sans MS" pitchFamily="66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Αποφυγή άσκοπου ελέγχου (κόστος-χρόνος) για ανάδειξη αιτίου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Αποφυγή επικίνδυνων θεραπευτικών χειρισμών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Η προσπάθεια διόρθωσης της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l-GR" sz="2800" dirty="0" err="1" smtClean="0">
                <a:latin typeface="Comic Sans MS" pitchFamily="66" charset="0"/>
              </a:rPr>
              <a:t>ψευδοϋπερκαλιαιμίας</a:t>
            </a:r>
            <a:r>
              <a:rPr lang="el-GR" sz="2800" dirty="0" smtClean="0">
                <a:latin typeface="Comic Sans MS" pitchFamily="66" charset="0"/>
              </a:rPr>
              <a:t> μπορεί να οδηγήσει σε αληθή </a:t>
            </a:r>
            <a:r>
              <a:rPr lang="el-GR" sz="2800" dirty="0" err="1" smtClean="0">
                <a:latin typeface="Comic Sans MS" pitchFamily="66" charset="0"/>
              </a:rPr>
              <a:t>υποκαλιαιμία</a:t>
            </a: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FF00"/>
                </a:solidFill>
                <a:latin typeface="Comic Sans MS" pitchFamily="66" charset="0"/>
              </a:rPr>
              <a:t>Καταστάσεις που συνδυάζονται με ψευδείς ηλεκτρολυτικές διαταραχές</a:t>
            </a:r>
            <a:endParaRPr lang="en-US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Υπερπρωτεϊναιμία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Υπολευκωματιναιμία</a:t>
            </a:r>
            <a:endParaRPr lang="en-US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Υπερλιπιδαιμία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Λευκοκυττάρωση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Θρομβοκυττάρωση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Υπεργλυκαιμία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err="1" smtClean="0">
                <a:latin typeface="Comic Sans MS" pitchFamily="66" charset="0"/>
              </a:rPr>
              <a:t>Μαννιτόλη</a:t>
            </a:r>
            <a:endParaRPr lang="el-GR" sz="2800" dirty="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Τα </a:t>
            </a:r>
            <a:r>
              <a:rPr lang="el-GR" sz="2800" dirty="0" err="1" smtClean="0">
                <a:latin typeface="Comic Sans MS" pitchFamily="66" charset="0"/>
              </a:rPr>
              <a:t>ακτινοσκιαστικά</a:t>
            </a:r>
            <a:r>
              <a:rPr lang="el-GR" sz="2800" dirty="0" smtClean="0">
                <a:latin typeface="Comic Sans MS" pitchFamily="66" charset="0"/>
              </a:rPr>
              <a:t> που έχουν βάση το γαδολίνιο      (</a:t>
            </a:r>
            <a:r>
              <a:rPr lang="en-US" sz="2800" dirty="0" err="1" smtClean="0">
                <a:latin typeface="Comic Sans MS" pitchFamily="66" charset="0"/>
              </a:rPr>
              <a:t>gadodiamide</a:t>
            </a:r>
            <a:r>
              <a:rPr lang="en-US" sz="2800" dirty="0" smtClean="0">
                <a:latin typeface="Comic Sans MS" pitchFamily="66" charset="0"/>
              </a:rPr>
              <a:t> and </a:t>
            </a:r>
            <a:r>
              <a:rPr lang="en-US" sz="2800" dirty="0" err="1" smtClean="0">
                <a:latin typeface="Comic Sans MS" pitchFamily="66" charset="0"/>
              </a:rPr>
              <a:t>gadoversetamide</a:t>
            </a:r>
            <a:r>
              <a:rPr lang="el-GR" sz="2800" dirty="0" smtClean="0">
                <a:latin typeface="Comic Sans MS" pitchFamily="66" charset="0"/>
              </a:rPr>
              <a:t>)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endParaRPr lang="el-GR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357290" y="1071546"/>
            <a:ext cx="2357454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bg1"/>
                </a:solidFill>
                <a:latin typeface="Comic Sans MS" pitchFamily="66" charset="0"/>
              </a:rPr>
              <a:t>Υπερλιπιδαιμία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3714744" y="1071546"/>
            <a:ext cx="2928958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 smtClean="0">
                <a:solidFill>
                  <a:schemeClr val="bg1"/>
                </a:solidFill>
                <a:latin typeface="Comic Sans MS" pitchFamily="66" charset="0"/>
              </a:rPr>
              <a:t>Υπερπρωτεϊναιμία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357554" y="3143248"/>
            <a:ext cx="484632" cy="978408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Βέλος προς τα κάτω"/>
          <p:cNvSpPr/>
          <p:nvPr/>
        </p:nvSpPr>
        <p:spPr>
          <a:xfrm rot="19379017">
            <a:off x="6817951" y="1761780"/>
            <a:ext cx="484632" cy="978408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357422" y="442913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</a:t>
            </a:r>
            <a:r>
              <a:rPr lang="en-US" sz="3200" baseline="30000" dirty="0" smtClean="0">
                <a:latin typeface="Comic Sans MS" pitchFamily="66" charset="0"/>
              </a:rPr>
              <a:t>+</a:t>
            </a:r>
            <a:endParaRPr lang="en-US" sz="3200" baseline="30000" dirty="0">
              <a:latin typeface="Comic Sans MS" pitchFamily="66" charset="0"/>
            </a:endParaRPr>
          </a:p>
        </p:txBody>
      </p:sp>
      <p:sp>
        <p:nvSpPr>
          <p:cNvPr id="7" name="6 - Βέλος προς τα κάτω"/>
          <p:cNvSpPr/>
          <p:nvPr/>
        </p:nvSpPr>
        <p:spPr>
          <a:xfrm>
            <a:off x="2071670" y="4500570"/>
            <a:ext cx="285752" cy="481703"/>
          </a:xfrm>
          <a:prstGeom prst="downArrow">
            <a:avLst/>
          </a:prstGeom>
          <a:solidFill>
            <a:srgbClr val="FFFF00"/>
          </a:solidFill>
          <a:ln>
            <a:solidFill>
              <a:srgbClr val="992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4572000" y="450057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929586" y="335756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Ca</a:t>
            </a:r>
            <a:r>
              <a:rPr lang="en-US" sz="3200" baseline="30000" dirty="0" smtClean="0">
                <a:latin typeface="Comic Sans MS" pitchFamily="66" charset="0"/>
              </a:rPr>
              <a:t>++</a:t>
            </a:r>
            <a:endParaRPr lang="en-US" sz="3200" baseline="30000" dirty="0">
              <a:latin typeface="Comic Sans MS" pitchFamily="66" charset="0"/>
            </a:endParaRPr>
          </a:p>
        </p:txBody>
      </p:sp>
      <p:sp>
        <p:nvSpPr>
          <p:cNvPr id="12" name="11 - Βέλος προς τα επάνω"/>
          <p:cNvSpPr/>
          <p:nvPr/>
        </p:nvSpPr>
        <p:spPr>
          <a:xfrm>
            <a:off x="4214810" y="4500570"/>
            <a:ext cx="285752" cy="500066"/>
          </a:xfrm>
          <a:prstGeom prst="upArrow">
            <a:avLst/>
          </a:prstGeom>
          <a:solidFill>
            <a:srgbClr val="FFFF00"/>
          </a:solidFill>
          <a:ln>
            <a:solidFill>
              <a:srgbClr val="992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Βέλος προς τα επάνω"/>
          <p:cNvSpPr/>
          <p:nvPr/>
        </p:nvSpPr>
        <p:spPr>
          <a:xfrm>
            <a:off x="7643834" y="3357562"/>
            <a:ext cx="285752" cy="500066"/>
          </a:xfrm>
          <a:prstGeom prst="upArrow">
            <a:avLst/>
          </a:prstGeom>
          <a:solidFill>
            <a:srgbClr val="FFFF00"/>
          </a:solidFill>
          <a:ln>
            <a:solidFill>
              <a:srgbClr val="992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0800000" flipV="1">
            <a:off x="3929058" y="1857364"/>
            <a:ext cx="2714644" cy="1214446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>
            <a:off x="1357290" y="1857364"/>
            <a:ext cx="2000264" cy="1143008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6" grpId="1"/>
      <p:bldP spid="6" grpId="2"/>
      <p:bldP spid="7" grpId="0" animBg="1"/>
      <p:bldP spid="7" grpId="1" animBg="1"/>
      <p:bldP spid="7" grpId="2" animBg="1"/>
      <p:bldP spid="9" grpId="0"/>
      <p:bldP spid="9" grpId="1"/>
      <p:bldP spid="10" grpId="0"/>
      <p:bldP spid="12" grpId="0" animBg="1"/>
      <p:bldP spid="12" grpId="1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928926" y="1142984"/>
            <a:ext cx="3500462" cy="8572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Υποαλβουμιναιμία</a:t>
            </a:r>
            <a:endParaRPr lang="en-US" sz="32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214414" y="4214818"/>
            <a:ext cx="4565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</a:t>
            </a:r>
            <a:r>
              <a:rPr lang="en-US" sz="3200" baseline="30000" dirty="0" smtClean="0">
                <a:latin typeface="Comic Sans MS" pitchFamily="66" charset="0"/>
              </a:rPr>
              <a:t>+</a:t>
            </a:r>
            <a:endParaRPr lang="en-US" sz="3200" baseline="30000" dirty="0">
              <a:latin typeface="Comic Sans MS" pitchFamily="66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929058" y="4143380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Mg++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357950" y="4214818"/>
            <a:ext cx="172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Ca++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5 - Βέλος προς τα επάνω"/>
          <p:cNvSpPr/>
          <p:nvPr/>
        </p:nvSpPr>
        <p:spPr>
          <a:xfrm>
            <a:off x="928662" y="4214818"/>
            <a:ext cx="214314" cy="571504"/>
          </a:xfrm>
          <a:prstGeom prst="up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3571868" y="4143380"/>
            <a:ext cx="214314" cy="571504"/>
          </a:xfrm>
          <a:prstGeom prst="down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5786446" y="4143380"/>
            <a:ext cx="214314" cy="571504"/>
          </a:xfrm>
          <a:prstGeom prst="down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00100" y="1142984"/>
            <a:ext cx="3500462" cy="8572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Λευκοκυττάρωση</a:t>
            </a:r>
            <a:endParaRPr lang="en-US" sz="32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4643438" y="1142984"/>
            <a:ext cx="3857652" cy="8572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Θρομβοκυττάρωση</a:t>
            </a:r>
            <a:endParaRPr lang="en-US" sz="32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715008" y="400050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Comic Sans MS" pitchFamily="66" charset="0"/>
              </a:rPr>
              <a:t>Κ</a:t>
            </a:r>
            <a:r>
              <a:rPr lang="el-GR" sz="3200" baseline="30000" dirty="0" smtClean="0">
                <a:latin typeface="Comic Sans MS" pitchFamily="66" charset="0"/>
              </a:rPr>
              <a:t>+</a:t>
            </a:r>
            <a:endParaRPr lang="en-US" sz="3200" baseline="30000" dirty="0">
              <a:latin typeface="Comic Sans MS" pitchFamily="66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357290" y="378619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Comic Sans MS" pitchFamily="66" charset="0"/>
              </a:rPr>
              <a:t>Κ</a:t>
            </a:r>
            <a:r>
              <a:rPr lang="el-GR" sz="3200" baseline="30000" dirty="0" smtClean="0">
                <a:latin typeface="Comic Sans MS" pitchFamily="66" charset="0"/>
              </a:rPr>
              <a:t>+</a:t>
            </a:r>
            <a:endParaRPr lang="en-US" sz="3200" baseline="30000" dirty="0">
              <a:latin typeface="Comic Sans MS" pitchFamily="66" charset="0"/>
            </a:endParaRPr>
          </a:p>
        </p:txBody>
      </p:sp>
      <p:sp>
        <p:nvSpPr>
          <p:cNvPr id="6" name="5 - Βέλος προς τα επάνω"/>
          <p:cNvSpPr/>
          <p:nvPr/>
        </p:nvSpPr>
        <p:spPr>
          <a:xfrm>
            <a:off x="5286380" y="3929066"/>
            <a:ext cx="285752" cy="621218"/>
          </a:xfrm>
          <a:prstGeom prst="upArrow">
            <a:avLst/>
          </a:prstGeom>
          <a:solidFill>
            <a:srgbClr val="FFFF00"/>
          </a:solidFill>
          <a:ln>
            <a:solidFill>
              <a:srgbClr val="992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1000100" y="3786190"/>
            <a:ext cx="285752" cy="621218"/>
          </a:xfrm>
          <a:prstGeom prst="downArrow">
            <a:avLst/>
          </a:prstGeom>
          <a:solidFill>
            <a:srgbClr val="FFFF00"/>
          </a:solidFill>
          <a:ln>
            <a:solidFill>
              <a:srgbClr val="992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>
            <a:off x="2571736" y="2000240"/>
            <a:ext cx="2500330" cy="1571636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5400000">
            <a:off x="5357818" y="2071678"/>
            <a:ext cx="1643074" cy="1500198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715142" y="2785264"/>
            <a:ext cx="142876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643174" y="1000108"/>
            <a:ext cx="3857652" cy="8572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Υπεργλυκαιμία</a:t>
            </a:r>
            <a:endParaRPr lang="en-US" sz="32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Βέλος προς τα κάτω"/>
          <p:cNvSpPr/>
          <p:nvPr/>
        </p:nvSpPr>
        <p:spPr>
          <a:xfrm>
            <a:off x="3428992" y="3929066"/>
            <a:ext cx="285752" cy="621218"/>
          </a:xfrm>
          <a:prstGeom prst="downArrow">
            <a:avLst/>
          </a:prstGeom>
          <a:solidFill>
            <a:srgbClr val="FFFF00"/>
          </a:solidFill>
          <a:ln>
            <a:solidFill>
              <a:srgbClr val="992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4071934" y="385762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Na</a:t>
            </a:r>
            <a:r>
              <a:rPr lang="en-US" sz="4000" baseline="30000" dirty="0" smtClean="0">
                <a:latin typeface="Comic Sans MS" pitchFamily="66" charset="0"/>
              </a:rPr>
              <a:t>+</a:t>
            </a:r>
            <a:endParaRPr lang="en-US" sz="4000" baseline="30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928926" y="1142984"/>
            <a:ext cx="3500462" cy="8572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Μαννιτόλη</a:t>
            </a:r>
            <a:endParaRPr lang="en-US" sz="32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3357554" y="3429000"/>
            <a:ext cx="853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</a:t>
            </a:r>
            <a:r>
              <a:rPr lang="en-US" sz="3200" baseline="30000" dirty="0" smtClean="0">
                <a:latin typeface="Comic Sans MS" pitchFamily="66" charset="0"/>
              </a:rPr>
              <a:t>+</a:t>
            </a:r>
            <a:endParaRPr lang="en-US" sz="3200" baseline="30000" dirty="0">
              <a:latin typeface="Comic Sans MS" pitchFamily="66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857488" y="3429000"/>
            <a:ext cx="214314" cy="571504"/>
          </a:xfrm>
          <a:prstGeom prst="down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5929322" y="3357562"/>
            <a:ext cx="214314" cy="571504"/>
          </a:xfrm>
          <a:prstGeom prst="down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6357950" y="335756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71538" y="1000108"/>
            <a:ext cx="7143800" cy="15001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</a:rPr>
              <a:t>Τα </a:t>
            </a:r>
            <a:r>
              <a:rPr lang="el-GR" sz="2400" dirty="0" err="1" smtClean="0">
                <a:solidFill>
                  <a:schemeClr val="bg1"/>
                </a:solidFill>
                <a:latin typeface="Comic Sans MS" pitchFamily="66" charset="0"/>
              </a:rPr>
              <a:t>ακτινοσκιαστικά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</a:rPr>
              <a:t> που έχουν βάση το γαδολίνιο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714612" y="4143380"/>
            <a:ext cx="172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Comic Sans MS" pitchFamily="66" charset="0"/>
              </a:rPr>
              <a:t>     </a:t>
            </a:r>
            <a:r>
              <a:rPr lang="en-US" sz="3200" dirty="0" smtClean="0">
                <a:latin typeface="Comic Sans MS" pitchFamily="66" charset="0"/>
              </a:rPr>
              <a:t>Ca</a:t>
            </a:r>
            <a:r>
              <a:rPr lang="en-US" sz="3200" baseline="30000" dirty="0" smtClean="0">
                <a:latin typeface="Comic Sans MS" pitchFamily="66" charset="0"/>
              </a:rPr>
              <a:t>++</a:t>
            </a:r>
            <a:endParaRPr lang="en-US" sz="3200" baseline="30000" dirty="0">
              <a:latin typeface="Comic Sans MS" pitchFamily="66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857488" y="4143380"/>
            <a:ext cx="214314" cy="571504"/>
          </a:xfrm>
          <a:prstGeom prst="down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4282" y="1500174"/>
            <a:ext cx="8786873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>Ωσμωτικό χάσμα</a:t>
            </a:r>
            <a:endParaRPr lang="el-GR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sz="2800" dirty="0" smtClean="0">
                <a:effectLst/>
                <a:latin typeface="Comic Sans MS" pitchFamily="66" charset="0"/>
              </a:rPr>
              <a:t>Η διαφορά ανάμεσα στη μετρούμενη και την υπολογιζόμενη τιμή της </a:t>
            </a:r>
            <a:r>
              <a:rPr lang="en-US" sz="2800" dirty="0" err="1" smtClean="0">
                <a:effectLst/>
                <a:latin typeface="Comic Sans MS" pitchFamily="66" charset="0"/>
              </a:rPr>
              <a:t>Posm</a:t>
            </a:r>
            <a:endParaRPr lang="en-US" sz="2800" dirty="0" smtClean="0">
              <a:effectLst/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sz="2800" dirty="0" smtClean="0">
                <a:effectLst/>
                <a:latin typeface="Comic Sans MS" pitchFamily="66" charset="0"/>
              </a:rPr>
              <a:t>Φ.Τ &lt; 5-10</a:t>
            </a:r>
            <a:r>
              <a:rPr lang="en-US" sz="2800" dirty="0" smtClean="0">
                <a:effectLst/>
                <a:latin typeface="Comic Sans MS" pitchFamily="66" charset="0"/>
              </a:rPr>
              <a:t> </a:t>
            </a:r>
            <a:r>
              <a:rPr lang="en-US" sz="2800" dirty="0" err="1" smtClean="0">
                <a:effectLst/>
                <a:latin typeface="Comic Sans MS" pitchFamily="66" charset="0"/>
              </a:rPr>
              <a:t>mOsm</a:t>
            </a:r>
            <a:r>
              <a:rPr lang="en-US" sz="2800" dirty="0" smtClean="0">
                <a:effectLst/>
                <a:latin typeface="Comic Sans MS" pitchFamily="66" charset="0"/>
              </a:rPr>
              <a:t>/Kg</a:t>
            </a:r>
            <a:r>
              <a:rPr lang="el-GR" sz="2800" dirty="0" smtClean="0">
                <a:effectLst/>
                <a:latin typeface="Comic Sans MS" pitchFamily="66" charset="0"/>
              </a:rPr>
              <a:t>  </a:t>
            </a:r>
            <a:endParaRPr lang="en-US" sz="2800" dirty="0" smtClean="0">
              <a:effectLst/>
              <a:latin typeface="Comic Sans MS" pitchFamily="66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el-GR" sz="2800" dirty="0" err="1" smtClean="0">
                <a:solidFill>
                  <a:srgbClr val="FFFF00"/>
                </a:solidFill>
                <a:latin typeface="Comic Sans MS" pitchFamily="66" charset="0"/>
              </a:rPr>
              <a:t>υξημένο</a:t>
            </a:r>
            <a:r>
              <a:rPr lang="el-GR" sz="2800" dirty="0" smtClean="0">
                <a:solidFill>
                  <a:srgbClr val="FFFF00"/>
                </a:solidFill>
                <a:latin typeface="Comic Sans MS" pitchFamily="66" charset="0"/>
              </a:rPr>
              <a:t> ωσμωτικό χάσμα παρατηρείται σε:</a:t>
            </a:r>
          </a:p>
          <a:p>
            <a:pPr>
              <a:buFont typeface="Wingdings" pitchFamily="2" charset="2"/>
              <a:buNone/>
              <a:defRPr/>
            </a:pPr>
            <a:endParaRPr lang="el-GR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sz="2800" dirty="0" err="1" smtClean="0">
                <a:effectLst/>
                <a:latin typeface="Comic Sans MS" pitchFamily="66" charset="0"/>
              </a:rPr>
              <a:t>Υπερλιπιδαιμία</a:t>
            </a:r>
            <a:r>
              <a:rPr lang="el-GR" sz="2800" dirty="0" smtClean="0">
                <a:effectLst/>
                <a:latin typeface="Comic Sans MS" pitchFamily="66" charset="0"/>
              </a:rPr>
              <a:t> &amp; </a:t>
            </a:r>
            <a:r>
              <a:rPr lang="el-GR" sz="2800" dirty="0" err="1" smtClean="0">
                <a:effectLst/>
                <a:latin typeface="Comic Sans MS" pitchFamily="66" charset="0"/>
              </a:rPr>
              <a:t>υπερπρωτεϊναιμία</a:t>
            </a:r>
            <a:endParaRPr lang="el-GR" sz="2800" dirty="0" smtClean="0">
              <a:effectLst/>
              <a:latin typeface="Comic Sans MS" pitchFamily="66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sz="2800" dirty="0" smtClean="0">
                <a:effectLst/>
                <a:latin typeface="Comic Sans MS" pitchFamily="66" charset="0"/>
              </a:rPr>
              <a:t>Λήψη αλκοόλης, </a:t>
            </a:r>
            <a:r>
              <a:rPr lang="el-GR" sz="2800" dirty="0" err="1" smtClean="0">
                <a:effectLst/>
                <a:latin typeface="Comic Sans MS" pitchFamily="66" charset="0"/>
              </a:rPr>
              <a:t>μεθανόλης</a:t>
            </a:r>
            <a:r>
              <a:rPr lang="el-GR" sz="2800" dirty="0" smtClean="0">
                <a:effectLst/>
                <a:latin typeface="Comic Sans MS" pitchFamily="66" charset="0"/>
              </a:rPr>
              <a:t>, </a:t>
            </a:r>
            <a:r>
              <a:rPr lang="el-GR" sz="2800" dirty="0" err="1" smtClean="0">
                <a:effectLst/>
                <a:latin typeface="Comic Sans MS" pitchFamily="66" charset="0"/>
              </a:rPr>
              <a:t>αιθυλενογλυκόλης</a:t>
            </a:r>
            <a:r>
              <a:rPr lang="el-GR" sz="2800" dirty="0" smtClean="0">
                <a:effectLst/>
                <a:latin typeface="Comic Sans MS" pitchFamily="66" charset="0"/>
              </a:rPr>
              <a:t> ή </a:t>
            </a:r>
            <a:r>
              <a:rPr lang="el-GR" sz="2800" dirty="0" err="1" smtClean="0">
                <a:effectLst/>
                <a:latin typeface="Comic Sans MS" pitchFamily="66" charset="0"/>
              </a:rPr>
              <a:t>μαννιτόλης</a:t>
            </a:r>
            <a:endParaRPr lang="el-GR" sz="28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FF00"/>
                </a:solidFill>
                <a:latin typeface="Comic Sans MS" pitchFamily="66" charset="0"/>
              </a:rPr>
              <a:t>Ψευδείς ηλεκτρολυτικές διαταραχές (ΙΙ)</a:t>
            </a:r>
            <a:endParaRPr lang="el-GR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Απουσία σημείων ή συμπτωμάτων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Απουσία προφανούς αιτιολογίας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el-GR" sz="2800" dirty="0" smtClean="0">
                <a:latin typeface="Comic Sans MS" pitchFamily="66" charset="0"/>
              </a:rPr>
              <a:t>Συσχέτιση ηλεκτρολυτικών διαταραχών με ιστορικό &amp; κλινική εικόνα</a:t>
            </a:r>
          </a:p>
          <a:p>
            <a:pPr>
              <a:buClr>
                <a:srgbClr val="FFFF00"/>
              </a:buClr>
              <a:buNone/>
            </a:pP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err="1" smtClean="0"/>
              <a:t>Ψευδοϋπερκαλιαιμία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31018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l-GR" b="1" smtClean="0">
                <a:cs typeface="Arial" charset="0"/>
              </a:rPr>
              <a:t>↑</a:t>
            </a:r>
            <a:r>
              <a:rPr lang="el-GR" b="1" smtClean="0"/>
              <a:t> [Κ</a:t>
            </a:r>
            <a:r>
              <a:rPr lang="el-GR" b="1" baseline="30000" smtClean="0"/>
              <a:t>+</a:t>
            </a:r>
            <a:r>
              <a:rPr lang="el-GR" b="1" smtClean="0"/>
              <a:t>] πλάσματος και ορού </a:t>
            </a:r>
            <a:r>
              <a:rPr lang="el-GR" b="1" i="1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πριν</a:t>
            </a:r>
            <a:r>
              <a:rPr lang="el-GR" b="1" smtClean="0"/>
              <a:t> την αιμοληψία:                                                      </a:t>
            </a:r>
            <a:r>
              <a:rPr lang="el-GR" sz="2000" b="1" smtClean="0"/>
              <a:t>παρατεταμένη περίδεση (ισχαιμία), επανειλημμένο σφύξιμο γροθιάς, οξεία αναπνευστική αλκάλωση από το άγχος της αιμοληψίας </a:t>
            </a:r>
          </a:p>
          <a:p>
            <a:pPr eaLnBrk="1" hangingPunct="1">
              <a:lnSpc>
                <a:spcPct val="110000"/>
              </a:lnSpc>
            </a:pPr>
            <a:r>
              <a:rPr lang="el-GR" b="1" smtClean="0">
                <a:cs typeface="Arial" charset="0"/>
              </a:rPr>
              <a:t>↑</a:t>
            </a:r>
            <a:r>
              <a:rPr lang="el-GR" b="1" smtClean="0"/>
              <a:t> [Κ</a:t>
            </a:r>
            <a:r>
              <a:rPr lang="el-GR" b="1" baseline="30000" smtClean="0"/>
              <a:t>+</a:t>
            </a:r>
            <a:r>
              <a:rPr lang="el-GR" b="1" smtClean="0"/>
              <a:t>] πλάσματος και ορού </a:t>
            </a:r>
            <a:r>
              <a:rPr lang="el-GR" b="1" i="1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κατά</a:t>
            </a:r>
            <a:r>
              <a:rPr lang="el-GR" b="1" smtClean="0"/>
              <a:t> την αιμοληψία: </a:t>
            </a:r>
            <a:r>
              <a:rPr lang="el-GR" sz="2000" b="1" smtClean="0"/>
              <a:t>μηχανικός τραυματισμός (λύση ερυθρών) </a:t>
            </a:r>
            <a:endParaRPr lang="el-GR" b="1" smtClean="0"/>
          </a:p>
          <a:p>
            <a:pPr eaLnBrk="1" hangingPunct="1">
              <a:lnSpc>
                <a:spcPct val="110000"/>
              </a:lnSpc>
            </a:pPr>
            <a:r>
              <a:rPr lang="el-GR" b="1" smtClean="0">
                <a:solidFill>
                  <a:srgbClr val="FFFFFF"/>
                </a:solidFill>
                <a:cs typeface="Arial" charset="0"/>
              </a:rPr>
              <a:t>↑</a:t>
            </a:r>
            <a:r>
              <a:rPr lang="el-GR" b="1" smtClean="0">
                <a:solidFill>
                  <a:srgbClr val="FFFFFF"/>
                </a:solidFill>
              </a:rPr>
              <a:t> [Κ</a:t>
            </a:r>
            <a:r>
              <a:rPr lang="el-GR" b="1" baseline="30000" smtClean="0">
                <a:solidFill>
                  <a:srgbClr val="FFFFFF"/>
                </a:solidFill>
              </a:rPr>
              <a:t>+</a:t>
            </a:r>
            <a:r>
              <a:rPr lang="el-GR" b="1" smtClean="0">
                <a:solidFill>
                  <a:srgbClr val="FFFFFF"/>
                </a:solidFill>
              </a:rPr>
              <a:t>] ορού </a:t>
            </a:r>
            <a:r>
              <a:rPr lang="el-GR" b="1" i="1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μετά</a:t>
            </a:r>
            <a:r>
              <a:rPr lang="el-GR" b="1" smtClean="0">
                <a:solidFill>
                  <a:srgbClr val="FFFFFF"/>
                </a:solidFill>
              </a:rPr>
              <a:t> την αιμοληψία:</a:t>
            </a:r>
            <a:r>
              <a:rPr lang="el-GR" sz="2000" b="1" smtClean="0"/>
              <a:t>                                         παρατεταμένη διατήρηση του δείγματος αίματος ή μεταφορά με σύστημα πνευματικών σωλήνων (λύση κυττάρων)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sz="2000" b="1" smtClean="0"/>
              <a:t>	ψύξη του δείγματος αίματος (ανακατανομή </a:t>
            </a:r>
            <a:r>
              <a:rPr lang="el-GR" sz="2000" b="1" smtClean="0">
                <a:cs typeface="Arial" charset="0"/>
              </a:rPr>
              <a:t>Κ</a:t>
            </a:r>
            <a:r>
              <a:rPr lang="el-GR" sz="2000" b="1" baseline="30000" smtClean="0">
                <a:cs typeface="Arial" charset="0"/>
              </a:rPr>
              <a:t>+</a:t>
            </a:r>
            <a:r>
              <a:rPr lang="el-GR" sz="2000" b="1" smtClean="0"/>
              <a:t>)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sz="2000" b="1" smtClean="0"/>
              <a:t>	Λευκά αιμοσφαίρια &gt;100.000 κκχ, αιμοπετάλια &gt;1.000.000 κκχ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sz="2000" b="1" smtClean="0"/>
              <a:t>	Οικογενής ψευδοϋπερκαλιαιμία (σπάνια): </a:t>
            </a:r>
            <a:r>
              <a:rPr lang="el-GR" sz="2000" b="1" smtClean="0">
                <a:cs typeface="Arial" charset="0"/>
              </a:rPr>
              <a:t>↑ έξοδος Κ</a:t>
            </a:r>
            <a:r>
              <a:rPr lang="el-GR" sz="2000" b="1" baseline="30000" smtClean="0">
                <a:cs typeface="Arial" charset="0"/>
              </a:rPr>
              <a:t>+</a:t>
            </a:r>
            <a:r>
              <a:rPr lang="el-GR" sz="2000" b="1" smtClean="0">
                <a:cs typeface="Arial" charset="0"/>
              </a:rPr>
              <a:t> από τα ερυθρά σε θερμοκρασία δωματίου</a:t>
            </a:r>
            <a:r>
              <a:rPr lang="el-GR" sz="2000" b="1" smtClean="0"/>
              <a:t>                </a:t>
            </a:r>
            <a:endParaRPr lang="el-GR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2910" y="164305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857224" y="1857364"/>
            <a:ext cx="7500990" cy="25717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FFF00"/>
              </a:buClr>
            </a:pPr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Φυσιολογικές τιμές ηλεκτρολυτών όταν υπάρχουν καταστάσεις που προδιαθέτουν σε ψευδείς ηλεκτρολυτικές διαταραχές πρέπει να εγείρουν την υπόνοια της παρουσίας αληθών διαταραχών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err="1" smtClean="0">
                <a:solidFill>
                  <a:srgbClr val="FFFF00"/>
                </a:solidFill>
                <a:latin typeface="Comic Sans MS" pitchFamily="66" charset="0"/>
              </a:rPr>
              <a:t>Υπονατριαιμία</a:t>
            </a:r>
            <a:endParaRPr lang="el-GR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sz="2800" dirty="0" smtClean="0">
                <a:latin typeface="Comic Sans MS" pitchFamily="66" charset="0"/>
              </a:rPr>
              <a:t>   Na</a:t>
            </a:r>
            <a:r>
              <a:rPr lang="en-US" sz="2800" baseline="30000" dirty="0" smtClean="0">
                <a:latin typeface="Comic Sans MS" pitchFamily="66" charset="0"/>
              </a:rPr>
              <a:t>+</a:t>
            </a:r>
            <a:r>
              <a:rPr lang="en-US" sz="2800" dirty="0" smtClean="0">
                <a:latin typeface="Comic Sans MS" pitchFamily="66" charset="0"/>
              </a:rPr>
              <a:t> &lt; 136 </a:t>
            </a:r>
            <a:r>
              <a:rPr lang="en-US" sz="2800" dirty="0" err="1" smtClean="0">
                <a:latin typeface="Comic Sans MS" pitchFamily="66" charset="0"/>
              </a:rPr>
              <a:t>mEq</a:t>
            </a:r>
            <a:r>
              <a:rPr lang="en-US" sz="2800" dirty="0" smtClean="0">
                <a:latin typeface="Comic Sans MS" pitchFamily="66" charset="0"/>
              </a:rPr>
              <a:t>/L</a:t>
            </a:r>
            <a:r>
              <a:rPr lang="el-GR" sz="2800" dirty="0" smtClean="0">
                <a:latin typeface="Comic Sans MS" pitchFamily="66" charset="0"/>
              </a:rPr>
              <a:t> ( &lt; 138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mEq</a:t>
            </a:r>
            <a:r>
              <a:rPr lang="en-US" sz="2800" dirty="0" smtClean="0">
                <a:latin typeface="Comic Sans MS" pitchFamily="66" charset="0"/>
              </a:rPr>
              <a:t>/L</a:t>
            </a:r>
            <a:r>
              <a:rPr lang="el-GR" sz="2800" dirty="0" smtClean="0">
                <a:latin typeface="Comic Sans MS" pitchFamily="66" charset="0"/>
              </a:rPr>
              <a:t>)</a:t>
            </a: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Ορθογώνιο"/>
          <p:cNvSpPr>
            <a:spLocks noChangeArrowheads="1"/>
          </p:cNvSpPr>
          <p:nvPr/>
        </p:nvSpPr>
        <p:spPr bwMode="auto">
          <a:xfrm>
            <a:off x="214313" y="642938"/>
            <a:ext cx="2816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Posm</a:t>
            </a:r>
            <a:r>
              <a:rPr lang="en-US" sz="2000">
                <a:solidFill>
                  <a:srgbClr val="FFFF00"/>
                </a:solidFill>
              </a:rPr>
              <a:t>=</a:t>
            </a:r>
            <a:r>
              <a:rPr lang="en-US" sz="2000">
                <a:solidFill>
                  <a:srgbClr val="FFFF00"/>
                </a:solidFill>
                <a:latin typeface="Comic Sans MS" pitchFamily="66" charset="0"/>
              </a:rPr>
              <a:t>2 X Na</a:t>
            </a:r>
            <a:r>
              <a:rPr lang="en-US" sz="2000" baseline="30000">
                <a:solidFill>
                  <a:srgbClr val="FFFF00"/>
                </a:solidFill>
              </a:rPr>
              <a:t>+</a:t>
            </a:r>
            <a:endParaRPr lang="el-GR" sz="2000"/>
          </a:p>
        </p:txBody>
      </p:sp>
      <p:sp>
        <p:nvSpPr>
          <p:cNvPr id="6147" name="2 - Ορθογώνιο"/>
          <p:cNvSpPr>
            <a:spLocks noChangeArrowheads="1"/>
          </p:cNvSpPr>
          <p:nvPr/>
        </p:nvSpPr>
        <p:spPr bwMode="auto">
          <a:xfrm>
            <a:off x="2143125" y="428625"/>
            <a:ext cx="2655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        </a:t>
            </a:r>
            <a:r>
              <a:rPr lang="el-GR" sz="2000">
                <a:solidFill>
                  <a:srgbClr val="FFFF00"/>
                </a:solidFill>
                <a:latin typeface="Comic Sans MS" pitchFamily="66" charset="0"/>
              </a:rPr>
              <a:t>γλυκόζη (</a:t>
            </a:r>
            <a:r>
              <a:rPr lang="en-US" sz="2000">
                <a:solidFill>
                  <a:srgbClr val="FFFF00"/>
                </a:solidFill>
                <a:latin typeface="Comic Sans MS" pitchFamily="66" charset="0"/>
              </a:rPr>
              <a:t>mg/dl) 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6148" name="3 - Ορθογώνιο"/>
          <p:cNvSpPr>
            <a:spLocks noChangeArrowheads="1"/>
          </p:cNvSpPr>
          <p:nvPr/>
        </p:nvSpPr>
        <p:spPr bwMode="auto">
          <a:xfrm>
            <a:off x="4500563" y="428625"/>
            <a:ext cx="3152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                      </a:t>
            </a:r>
            <a:r>
              <a:rPr lang="el-GR" sz="2000">
                <a:solidFill>
                  <a:srgbClr val="FFFF00"/>
                </a:solidFill>
                <a:latin typeface="Comic Sans MS" pitchFamily="66" charset="0"/>
              </a:rPr>
              <a:t>ουρία (</a:t>
            </a:r>
            <a:r>
              <a:rPr lang="en-US" sz="2000">
                <a:solidFill>
                  <a:srgbClr val="FFFF00"/>
                </a:solidFill>
                <a:latin typeface="Comic Sans MS" pitchFamily="66" charset="0"/>
              </a:rPr>
              <a:t>mg/dl) 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428875" y="857250"/>
            <a:ext cx="2303463" cy="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5286375" y="857250"/>
            <a:ext cx="2303463" cy="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151" name="6 - TextBox"/>
          <p:cNvSpPr txBox="1">
            <a:spLocks noChangeArrowheads="1"/>
          </p:cNvSpPr>
          <p:nvPr/>
        </p:nvSpPr>
        <p:spPr bwMode="auto">
          <a:xfrm>
            <a:off x="2786063" y="928688"/>
            <a:ext cx="1187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           18</a:t>
            </a:r>
            <a:endParaRPr lang="el-GR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152" name="7 - TextBox"/>
          <p:cNvSpPr txBox="1">
            <a:spLocks noChangeArrowheads="1"/>
          </p:cNvSpPr>
          <p:nvPr/>
        </p:nvSpPr>
        <p:spPr bwMode="auto">
          <a:xfrm>
            <a:off x="6143625" y="9286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6</a:t>
            </a:r>
            <a:endParaRPr lang="el-GR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153" name="8 - Ορθογώνιο"/>
          <p:cNvSpPr>
            <a:spLocks noChangeArrowheads="1"/>
          </p:cNvSpPr>
          <p:nvPr/>
        </p:nvSpPr>
        <p:spPr bwMode="auto">
          <a:xfrm>
            <a:off x="2071688" y="57150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/>
              <a:t>+</a:t>
            </a:r>
          </a:p>
        </p:txBody>
      </p:sp>
      <p:sp>
        <p:nvSpPr>
          <p:cNvPr id="6154" name="9 - Ορθογώνιο"/>
          <p:cNvSpPr>
            <a:spLocks noChangeArrowheads="1"/>
          </p:cNvSpPr>
          <p:nvPr/>
        </p:nvSpPr>
        <p:spPr bwMode="auto">
          <a:xfrm>
            <a:off x="4786313" y="57150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/>
              <a:t>+</a:t>
            </a:r>
          </a:p>
        </p:txBody>
      </p:sp>
      <p:sp>
        <p:nvSpPr>
          <p:cNvPr id="6155" name="10 - Ορθογώνιο"/>
          <p:cNvSpPr>
            <a:spLocks noChangeArrowheads="1"/>
          </p:cNvSpPr>
          <p:nvPr/>
        </p:nvSpPr>
        <p:spPr bwMode="auto">
          <a:xfrm>
            <a:off x="0" y="1143000"/>
            <a:ext cx="2746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(mosmol/kg)</a:t>
            </a:r>
            <a:r>
              <a:rPr lang="en-US" sz="240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l-GR" sz="240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(mmol/L</a:t>
            </a:r>
            <a:r>
              <a:rPr lang="en-US">
                <a:solidFill>
                  <a:srgbClr val="FFFF00"/>
                </a:solidFill>
              </a:rPr>
              <a:t>)</a:t>
            </a:r>
            <a:r>
              <a:rPr lang="en-US" sz="2400">
                <a:solidFill>
                  <a:srgbClr val="FFFF00"/>
                </a:solidFill>
              </a:rPr>
              <a:t> </a:t>
            </a:r>
            <a:endParaRPr lang="el-GR"/>
          </a:p>
        </p:txBody>
      </p:sp>
      <p:pic>
        <p:nvPicPr>
          <p:cNvPr id="6156" name="Picture 2"/>
          <p:cNvPicPr>
            <a:picLocks noChangeAspect="1" noChangeArrowheads="1"/>
          </p:cNvPicPr>
          <p:nvPr/>
        </p:nvPicPr>
        <p:blipFill>
          <a:blip r:embed="rId2"/>
          <a:srcRect t="44003" b="29073"/>
          <a:stretch>
            <a:fillRect/>
          </a:stretch>
        </p:blipFill>
        <p:spPr bwMode="auto">
          <a:xfrm>
            <a:off x="300038" y="2428875"/>
            <a:ext cx="8843962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12 - Ορθογώνιο"/>
          <p:cNvSpPr>
            <a:spLocks noChangeArrowheads="1"/>
          </p:cNvSpPr>
          <p:nvPr/>
        </p:nvSpPr>
        <p:spPr bwMode="auto">
          <a:xfrm>
            <a:off x="428625" y="4572000"/>
            <a:ext cx="427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Posm= 275-290</a:t>
            </a:r>
            <a:r>
              <a:rPr lang="en-US" sz="2400">
                <a:latin typeface="Comic Sans MS" pitchFamily="66" charset="0"/>
              </a:rPr>
              <a:t> mosmol/kg</a:t>
            </a:r>
            <a:r>
              <a:rPr lang="en-US" sz="2400" b="1">
                <a:latin typeface="Comic Sans MS" pitchFamily="66" charset="0"/>
              </a:rPr>
              <a:t> </a:t>
            </a:r>
            <a:endParaRPr lang="el-GR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071670" y="1214422"/>
            <a:ext cx="4429156" cy="12144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Αληθής </a:t>
            </a:r>
            <a:r>
              <a:rPr lang="el-GR" sz="28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υπονατριαιμία</a:t>
            </a:r>
            <a:endParaRPr lang="el-GR" sz="2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Βέλος προς τα κάτω"/>
          <p:cNvSpPr/>
          <p:nvPr/>
        </p:nvSpPr>
        <p:spPr>
          <a:xfrm>
            <a:off x="3929058" y="3071810"/>
            <a:ext cx="484632" cy="978408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TextBox"/>
          <p:cNvSpPr txBox="1"/>
          <p:nvPr/>
        </p:nvSpPr>
        <p:spPr>
          <a:xfrm>
            <a:off x="1571604" y="4357694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omic Sans MS" pitchFamily="66" charset="0"/>
              </a:rPr>
              <a:t>Μειωμένη </a:t>
            </a:r>
            <a:r>
              <a:rPr lang="el-GR" sz="2800" dirty="0" err="1" smtClean="0">
                <a:latin typeface="Comic Sans MS" pitchFamily="66" charset="0"/>
              </a:rPr>
              <a:t>ωσμωτικότητα</a:t>
            </a:r>
            <a:r>
              <a:rPr lang="el-GR" sz="2800" dirty="0" smtClean="0">
                <a:latin typeface="Comic Sans MS" pitchFamily="66" charset="0"/>
              </a:rPr>
              <a:t> πλάσματος</a:t>
            </a:r>
            <a:endParaRPr lang="el-G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1176</Words>
  <Application>Microsoft Office PowerPoint</Application>
  <PresentationFormat>Προβολή στην οθόνη (4:3)</PresentationFormat>
  <Paragraphs>236</Paragraphs>
  <Slides>50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50</vt:i4>
      </vt:variant>
    </vt:vector>
  </HeadingPairs>
  <TitlesOfParts>
    <vt:vector size="51" baseType="lpstr">
      <vt:lpstr>Θέμα του Office</vt:lpstr>
      <vt:lpstr>Ψευδείς ηλεκτρολυτικές διαταραχές</vt:lpstr>
      <vt:lpstr>Εισαγωγή</vt:lpstr>
      <vt:lpstr>Διαφάνεια 3</vt:lpstr>
      <vt:lpstr>Ψευδείς ηλεκτρολυτικές διαταραχές (Ι)</vt:lpstr>
      <vt:lpstr>Ψευδείς ηλεκτρολυτικές διαταραχές (ΙΙ)</vt:lpstr>
      <vt:lpstr>Διαφάνεια 6</vt:lpstr>
      <vt:lpstr>Υπονατριαιμία</vt:lpstr>
      <vt:lpstr>Διαφάνεια 8</vt:lpstr>
      <vt:lpstr>Διαφάνεια 9</vt:lpstr>
      <vt:lpstr>Διαφάνεια 10</vt:lpstr>
      <vt:lpstr>ΨΕΥΔΟΫΠΟΝΑΤΡΙΑΙΜΙΑ</vt:lpstr>
      <vt:lpstr>Μέθοδοι μέτρησης νατρίου</vt:lpstr>
      <vt:lpstr>ΑΙΤΙΑ ΨΕΥΔΟΫΠΟΝΑΤΡΙΑΙΜΙΑΣ (II) </vt:lpstr>
      <vt:lpstr>Διαφάνεια 14</vt:lpstr>
      <vt:lpstr>Διαφάνεια 15</vt:lpstr>
      <vt:lpstr>Σ. Διαβήτης και υπονατριαιμία</vt:lpstr>
      <vt:lpstr>Διαφάνεια 17</vt:lpstr>
      <vt:lpstr>Μέτρηση του Νa+ πριν από την επόμενη δόση της μαννιτόλης</vt:lpstr>
      <vt:lpstr>Diagnostic algorithm for suspected pseudohyponatremia</vt:lpstr>
      <vt:lpstr>Ψευδονορμονατριαιμία</vt:lpstr>
      <vt:lpstr>Ψευδοϋπερνατριαιμία</vt:lpstr>
      <vt:lpstr>ΥΠΟΚΑΛΙΑΙΜΙΑ</vt:lpstr>
      <vt:lpstr>Ψευδοϋποκαλιαιμία</vt:lpstr>
      <vt:lpstr>Διαφάνεια 24</vt:lpstr>
      <vt:lpstr>Ψευδής υποκαλιαιμία  </vt:lpstr>
      <vt:lpstr>Διαφάνεια 26</vt:lpstr>
      <vt:lpstr>Ορισμός υπερκαλιαιμίας</vt:lpstr>
      <vt:lpstr>Ψευδοϋπερκαλιαιμία</vt:lpstr>
      <vt:lpstr>Ψευδοϋπερκαλιαιμία (πιθανή)</vt:lpstr>
      <vt:lpstr>Ψευδοϋπερκαλιαιμία</vt:lpstr>
      <vt:lpstr>Ψευδοϋπερκαλιαιμία</vt:lpstr>
      <vt:lpstr>Ασβέστιο</vt:lpstr>
      <vt:lpstr>Ψευδοϋπασβεστιαιμία</vt:lpstr>
      <vt:lpstr>Ψευδοϋπασβεστιαιμία </vt:lpstr>
      <vt:lpstr>Ψευδοϋπερασβεστιαιμία </vt:lpstr>
      <vt:lpstr>Υπομαγνησιαιμία</vt:lpstr>
      <vt:lpstr>Ψευδοϋπομαγνησιαιμία</vt:lpstr>
      <vt:lpstr>Ψευδοϋποφωσφαταιμία </vt:lpstr>
      <vt:lpstr>Ψευδοϋπερφωσφαταιμία</vt:lpstr>
      <vt:lpstr>Καταστάσεις που συνδυάζονται με ψευδείς ηλεκτρολυτικές διαταραχές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Ωσμωτικό χάσμα</vt:lpstr>
      <vt:lpstr>Ψευδοϋπερκαλιαιμία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Ψευδείς ηλεκτρολυτικές διαταραχές</dc:title>
  <dc:creator>Windows User</dc:creator>
  <cp:lastModifiedBy>User</cp:lastModifiedBy>
  <cp:revision>76</cp:revision>
  <dcterms:created xsi:type="dcterms:W3CDTF">2014-02-06T15:01:02Z</dcterms:created>
  <dcterms:modified xsi:type="dcterms:W3CDTF">2014-12-10T12:46:17Z</dcterms:modified>
</cp:coreProperties>
</file>