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8.xml" ContentType="application/vnd.openxmlformats-officedocument.themeOverr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31"/>
  </p:notesMasterIdLst>
  <p:sldIdLst>
    <p:sldId id="256" r:id="rId4"/>
    <p:sldId id="257" r:id="rId5"/>
    <p:sldId id="258" r:id="rId6"/>
    <p:sldId id="267" r:id="rId7"/>
    <p:sldId id="264" r:id="rId8"/>
    <p:sldId id="262" r:id="rId9"/>
    <p:sldId id="263" r:id="rId10"/>
    <p:sldId id="293" r:id="rId11"/>
    <p:sldId id="270" r:id="rId12"/>
    <p:sldId id="271" r:id="rId13"/>
    <p:sldId id="272" r:id="rId14"/>
    <p:sldId id="295" r:id="rId15"/>
    <p:sldId id="274" r:id="rId16"/>
    <p:sldId id="297" r:id="rId17"/>
    <p:sldId id="276" r:id="rId18"/>
    <p:sldId id="280" r:id="rId19"/>
    <p:sldId id="281" r:id="rId20"/>
    <p:sldId id="294" r:id="rId21"/>
    <p:sldId id="283" r:id="rId22"/>
    <p:sldId id="284" r:id="rId23"/>
    <p:sldId id="285" r:id="rId24"/>
    <p:sldId id="287" r:id="rId25"/>
    <p:sldId id="289" r:id="rId26"/>
    <p:sldId id="288" r:id="rId27"/>
    <p:sldId id="286" r:id="rId28"/>
    <p:sldId id="290" r:id="rId29"/>
    <p:sldId id="292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7" clrIdx="0"/>
  <p:cmAuthor id="1" name="Christos" initials="C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D469A6-E9E5-44F0-A0E1-7D3A8A419829}">
  <a:tblStyle styleId="{10D469A6-E9E5-44F0-A0E1-7D3A8A41982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9B94E8CC-0C01-4C4C-8613-1A0B3D838EE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2C998B95-B5A0-40A4-900C-3832E0CF55AE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91" autoAdjust="0"/>
  </p:normalViewPr>
  <p:slideViewPr>
    <p:cSldViewPr snapToGrid="0">
      <p:cViewPr varScale="1">
        <p:scale>
          <a:sx n="65" d="100"/>
          <a:sy n="65" d="100"/>
        </p:scale>
        <p:origin x="18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6">
    <p:pos x="6000" y="0"/>
    <p:text>Μόνο η ομόζυγη μορφή της σιτοστερολαιμίας εκδηλώνεται κλινικά!": 
ΟΙ ετεροζυγώτες δεν εμφανίζουν νόσο, ωστόσο, παρουσιάζουν αυξημένα επίπεδα φυτοστερολών στο ηλάσμα!". 
-Christos</p:text>
  </p:cm>
  <p:cm authorId="0" idx="7">
    <p:pos x="6000" y="100"/>
    <p:text>Subject to cultural and geographic variation, most humans ingest
approximately equal amounts of cholesterol and plant-derived (phyto)
sterols—approximately 200-500 mg of each per day.1 Although 20%
to 80% of dietary cholesterol is absorbed,2 dietary plant sterols, which
include stigmasterol, campesterol, and sitosterol, are normally actively
excreted, resulting in less than 1% retention
-Christos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Both cholesterol and plant sterols can also be excreted to
bile via the ABCG5/ABCG8 heterodimer located in the canalicular
membrane of hepatocytes, and liver NPC1L1 can
facilitate biliary cholesterol reuptake [7••, 25]. Notably, liver
transplantation in a sitosterolemic patient normalized plasma
plant sterol levels, thereby indicating that restoring liver
ABCG5/ABCG8 function is enough to reverse the accumulation
of plasma plant sterols [26].
-Christos</p:text>
  </p:cm>
  <p:cm authorId="0" idx="5">
    <p:pos x="6000" y="100"/>
    <p:text>Στη Δυτικού τύπου διατροφή οι στερόλες περιλαμβάνουν 250-500 mg χοληστερόλης και 200-400 mg φυτοστερολών!". Ωστόσο, η κατακρά¬τηση των χοληστερινούχων στερολών στον οργανισμό ανέρχεται σε ποσοστό 500/0-600/0 των προσλαμβανομένων, ενώ εκείνη των μη χολη¬στερινούχων στερολών σε ποσοστό &lt;10/0. Ο διαφορετικότ; αυτός με¬ταβολισμός των στερολών οφείλεται στη δράση του ενζύμου ACAT2
το οποιο ανευρισκεται στα εντεροκυτταρα και εστεροποιει κατα προ-
τίμηση τη χοληστερόλη, μη επιτρέποντας επομένως την αιιορρόφηοη των μη χοληστερινούχων φυτοοτερολών!".
-Christos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04T20:37:13.006" idx="3">
    <p:pos x="1762" y="3643"/>
    <p:text>Furthermore, compared with cholesterol,
plant sterols are highly susceptible to oxidative processes, and plant sterol oxidation products are proinflammatory and
proatherogenic [39].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1336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915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020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534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15-18 months old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CF39C-4DDA-457C-BC0C-F0ECF2B2FF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40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 ABCG5/ABCG8 heterodimer function in Abcg52/2 or Abcg82/2 hepatocytes and enterocytes leads to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plasma sterol levels. Sterols accumulate in the platelet membrane, resulting in calpain activation, reduced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aIIbb3 surface expression, loss of the GPIba-FlnA linkage, microparticle formation, and poor hemostatic functions.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Biochemical analysis shows that platelets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isolated from Abcg82/2 mice fed a high-sterol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 have increased activation of the calciumactivated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protease calpain, resulting in loss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cytoskeletal and scaffold protein filamin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(FlnA)</a:t>
            </a:r>
          </a:p>
        </p:txBody>
      </p:sp>
      <p:sp>
        <p:nvSpPr>
          <p:cNvPr id="826" name="Shape 8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734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2" name="Shape 8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2248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PS intake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diet for 6 months has been shown to reduce individual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total plasma PS levels by at least 30% [92]. Adherence to a low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sitosterol diet (26 mg sitosterol) for 3 weeks failed to reduce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circulating levels of PS, nor did it have any effects on cholesterol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biosynthesis in STSL [93]. Thus, low sterol diets alone do not seem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effective in reducing or maintaining sustained declines in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PS levels.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105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binding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resins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cholestyramine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serum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sterols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50% in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STSL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[92,95,96],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despite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effectiveness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[48].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alone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cholestyramine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 g/d) for 10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suppressed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PS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45%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52%;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8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cholestyramine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(24 g/d)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plateau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[92].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cholestyramine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rapidly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attenuated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PS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LDL-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xanthoma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STSL [15,74,96],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suggesting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treating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cholestyramine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gastrointestinal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[97].</a:t>
            </a:r>
          </a:p>
        </p:txBody>
      </p:sp>
      <p:sp>
        <p:nvSpPr>
          <p:cNvPr id="919" name="Shape 9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05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5" name="Shape 9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7645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7" name="Shape 9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 blocks dietary and biliary cholesterol absorption by inhibiting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 transporter NPC1L1 [57]. This sterol absorption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 has revolutionized STSL patient care since it directly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hinders sterol absorption [90]. Several studies with EZE conducted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8 weeks show reductions in LDL-cholesterol and sitosterol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 by 13 and 30%, respectively, in STSL subjects [57,98,99].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Introducing EZE treatment to a newly diagnosed 10-year-old Iranian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 with STSL caused marked diminutions in plasma sitosterol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(40%) and LDL-cholesterol (50%) values [15]. These findings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aligned with those of Niu et al. [97], who reported complete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 of xanthomas with a greater than 45% reduction in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cholesterol levels with EZE in children with STSL. Relative to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bile acid resins or statins, the use of EZE has contributed to the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greatest improvements in lipoprotein and sitosterol levels [100].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Combining EZE with bile acid resins, statins and/or low sterol diets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attenuated plasma sitosterol and campesterol levels, but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levels remain significantly above the normal range [57,101]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after extending its use to 3 years [97].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 has been shown to be ineffective in children less than 2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of age [97].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99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7902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4213"/>
            <a:ext cx="4575175" cy="3432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913158" y="4344025"/>
            <a:ext cx="5031684" cy="4116048"/>
          </a:xfrm>
          <a:prstGeom prst="rect">
            <a:avLst/>
          </a:prstGeom>
          <a:noFill/>
          <a:ln>
            <a:noFill/>
          </a:ln>
        </p:spPr>
        <p:txBody>
          <a:bodyPr lIns="88225" tIns="44100" rIns="88225" bIns="4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Ezetimibe significantly reduces plasma sitosterol concentrations in patients with sitosterolemia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study of 37 patients with homozygous sitosterolemia, randomized in a 4:1 ratio to ezetimibe 10 mg/d (n=30) or placebo (n=7), reduction in plant sterols was progressive over the course of the 8-week study. Reduction in plant sterols was consistent regardless of bile acid sequestrant therapy.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Salen G, von Bergmann K, Kwiterovich P, Musser B, O'Grady L, Stein P, Musliner T. Ezetimibe is an effective treatment for homozygous sitosterolemia. Circulation 2002;106:II-185. Abstract.</a:t>
            </a:r>
          </a:p>
        </p:txBody>
      </p:sp>
    </p:spTree>
    <p:extLst>
      <p:ext uri="{BB962C8B-B14F-4D97-AF65-F5344CB8AC3E}">
        <p14:creationId xmlns:p14="http://schemas.microsoft.com/office/powerpoint/2010/main" val="518571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0" name="Shape 9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604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0743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αλλαγή από Crestor 20 σε Inegy 10/40 έγινε για καλύτερη συμμορφωση.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και η LDL=114 δεν θεωρούμε ότι αυτή ήταν η πραγματική LDL αλλά ότι μετρήθηκαν και στερόλες μαζί με την TCHOL.</a:t>
            </a:r>
          </a:p>
        </p:txBody>
      </p:sp>
      <p:sp>
        <p:nvSpPr>
          <p:cNvPr id="1021" name="Shape 10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822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258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82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88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017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98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«Σου στέλνω τη φωτογραφία που ζήτησες, όπου φαίνεται η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στοματοκυττάρωση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η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θρομβοπενία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.»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Δες την διαφάνεια 23 που μοιάζουν για το ποια είναι τα αιμοπετάλια και ποια τα στοματοκύτταρα.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69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071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(C)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sterols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(PS)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absorbed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intestinal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epithelium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Niemann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C1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(NPC1L1)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Cholesteryl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(CE)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acyl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coenzyme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A:cholesterol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acyltransferase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(ACAT2)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apolipoprotein B-48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chylomicrons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systemic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PS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poorly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esterified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ACAT2.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PS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intestinal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heterodimer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ABCG5/ABCG8.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ABCA1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highdensity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lipoproteins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(HDL)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intestinal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basolateral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lymphatic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chylomicrons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HDLassociated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low-density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lipoprotein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(LDLR),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LDLRrelated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(LRP), 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scavenger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(SR-BI).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synthesize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excrete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biliary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secretion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ABCG5/ABCG8,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lipoprotein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(VLDL) and HDL.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NPC1L1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biliary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reuptake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Deficiency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ABCG5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ABCG8 in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sitosterolemic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excretion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PS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intestinal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enterocytes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thereby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accumulation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PS in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Sitosterolemic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biosynthesis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sitosterolemia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a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PS and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ezetimibe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cholestyramine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ezetimibe-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resistant</a:t>
            </a:r>
            <a:r>
              <a:rPr lang="el-G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  <a:endParaRPr lang="el-G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05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" y="4572000"/>
            <a:ext cx="7848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" y="5410200"/>
            <a:ext cx="7848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Başlık, Dikey Meti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638300" y="-38099"/>
            <a:ext cx="4724400" cy="76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Dikey Başlık ve Meti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3876675" y="2200274"/>
            <a:ext cx="6019799" cy="1924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-47624" y="352424"/>
            <a:ext cx="6019799" cy="56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2400" y="4572000"/>
            <a:ext cx="7848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52400" y="5410200"/>
            <a:ext cx="7848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7696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ölüm Üstbilgisi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37719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076700" y="1447800"/>
            <a:ext cx="37719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Karşılaştırm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Başlıklı İçeri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7696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aşlıklı Resim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Başlık, Dikey Meti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1638300" y="-38099"/>
            <a:ext cx="4724400" cy="76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Dikey Başlık ve Meti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3876675" y="2200274"/>
            <a:ext cx="6019799" cy="1924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-47624" y="352424"/>
            <a:ext cx="6019799" cy="56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1pPr>
            <a:lvl2pPr marL="4572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/>
            </a:lvl2pPr>
            <a:lvl3pPr marL="9144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3pPr>
            <a:lvl4pPr marL="13716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4pPr>
            <a:lvl5pPr marL="18288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5pPr>
            <a:lvl6pPr marL="22860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6pPr>
            <a:lvl7pPr marL="27432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7pPr>
            <a:lvl8pPr marL="32004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8pPr>
            <a:lvl9pPr marL="3657600" marR="0" indent="0" algn="ctr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06412" y="350837"/>
            <a:ext cx="7780337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06412" y="1431925"/>
            <a:ext cx="7780337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86372" algn="l" rtl="0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1pPr>
            <a:lvl2pPr marL="742950" indent="-12922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●"/>
              <a:defRPr/>
            </a:lvl3pPr>
            <a:lvl4pPr marL="160020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◆"/>
              <a:defRPr/>
            </a:lvl4pPr>
            <a:lvl5pPr marL="20574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5pPr>
            <a:lvl6pPr marL="25146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6pPr>
            <a:lvl7pPr marL="29718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7pPr>
            <a:lvl8pPr marL="34290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8pPr>
            <a:lvl9pPr marL="38862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06412" y="350837"/>
            <a:ext cx="7780337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06412" y="1431925"/>
            <a:ext cx="3813174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4471987" y="1431925"/>
            <a:ext cx="3814762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06412" y="350837"/>
            <a:ext cx="7780337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ölüm Üstbilgis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506412" y="350837"/>
            <a:ext cx="7780337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2186781" y="-248443"/>
            <a:ext cx="4419599" cy="7780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86372" algn="l" rtl="0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1pPr>
            <a:lvl2pPr marL="742950" indent="-12922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●"/>
              <a:defRPr/>
            </a:lvl3pPr>
            <a:lvl4pPr marL="160020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◆"/>
              <a:defRPr/>
            </a:lvl4pPr>
            <a:lvl5pPr marL="20574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5pPr>
            <a:lvl6pPr marL="25146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6pPr>
            <a:lvl7pPr marL="29718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7pPr>
            <a:lvl8pPr marL="34290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8pPr>
            <a:lvl9pPr marL="38862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 rot="5400000">
            <a:off x="4564062" y="2128838"/>
            <a:ext cx="5500687" cy="1944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 rot="5400000">
            <a:off x="597694" y="259556"/>
            <a:ext cx="5500687" cy="5683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86372" algn="l" rtl="0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1pPr>
            <a:lvl2pPr marL="742950" indent="-12922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●"/>
              <a:defRPr/>
            </a:lvl3pPr>
            <a:lvl4pPr marL="160020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◆"/>
              <a:defRPr/>
            </a:lvl4pPr>
            <a:lvl5pPr marL="20574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5pPr>
            <a:lvl6pPr marL="25146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6pPr>
            <a:lvl7pPr marL="29718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7pPr>
            <a:lvl8pPr marL="34290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8pPr>
            <a:lvl9pPr marL="388620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506412" y="350837"/>
            <a:ext cx="7780337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37719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076700" y="1447800"/>
            <a:ext cx="37719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Karşılaştırm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Başlıklı İçe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aşlıklı Resi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7696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7696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52400" y="6477000"/>
            <a:ext cx="24034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06412" y="350837"/>
            <a:ext cx="7780337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506412" y="1431925"/>
            <a:ext cx="7780337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86372" algn="l" rtl="0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1pPr>
            <a:lvl2pPr marL="742950" marR="0" indent="-12922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marR="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●"/>
              <a:defRPr/>
            </a:lvl3pPr>
            <a:lvl4pPr marL="1600200" marR="0" indent="-136525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◆"/>
              <a:defRPr/>
            </a:lvl4pPr>
            <a:lvl5pPr marL="2057400" marR="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5pPr>
            <a:lvl6pPr marL="2514600" marR="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6pPr>
            <a:lvl7pPr marL="2971800" marR="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7pPr>
            <a:lvl8pPr marL="3429000" marR="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8pPr>
            <a:lvl9pPr marL="3886200" marR="0" indent="-72072" algn="l" rtl="0">
              <a:lnSpc>
                <a:spcPct val="110000"/>
              </a:lnSpc>
              <a:spcBef>
                <a:spcPts val="435"/>
              </a:spcBef>
              <a:spcAft>
                <a:spcPts val="0"/>
              </a:spcAft>
              <a:buClr>
                <a:srgbClr val="F9E697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7246938" y="6248400"/>
            <a:ext cx="1897062" cy="5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900" b="0" i="0" u="none" strike="noStrike" cap="none" baseline="0">
                <a:solidFill>
                  <a:srgbClr val="60A1E2"/>
                </a:solidFill>
                <a:latin typeface="Verdana"/>
                <a:ea typeface="Verdana"/>
                <a:cs typeface="Verdana"/>
                <a:sym typeface="Verdana"/>
              </a:rPr>
              <a:t>Slide Source:</a:t>
            </a: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SzPct val="25000"/>
              <a:buNone/>
            </a:pPr>
            <a:r>
              <a:rPr lang="el-GR" sz="900" b="0" i="0" u="none" strike="noStrike" cap="none" baseline="0">
                <a:solidFill>
                  <a:srgbClr val="60A1E2"/>
                </a:solidFill>
                <a:latin typeface="Verdana"/>
                <a:ea typeface="Verdana"/>
                <a:cs typeface="Verdana"/>
                <a:sym typeface="Verdana"/>
              </a:rPr>
              <a:t>Lipids Online Slide Library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900" b="0" i="0" u="none" strike="noStrike" cap="none" baseline="0">
                <a:solidFill>
                  <a:srgbClr val="60A1E2"/>
                </a:solidFill>
                <a:latin typeface="Verdana"/>
                <a:ea typeface="Verdana"/>
                <a:cs typeface="Verdana"/>
                <a:sym typeface="Verdana"/>
              </a:rPr>
              <a:t>www.lipidsonline.org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395536" y="2060848"/>
            <a:ext cx="7993062" cy="2665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40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Γυναίκα 48 ετών με στεφανιαία νόσο, </a:t>
            </a:r>
            <a:r>
              <a:rPr lang="el-GR" sz="4000" b="1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υπερλιπιδαιμία</a:t>
            </a:r>
            <a:r>
              <a:rPr lang="el-GR" sz="40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4000" b="1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θρομβοπενία</a:t>
            </a:r>
            <a:endParaRPr lang="el-GR" sz="4000" b="1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167" y="5279010"/>
            <a:ext cx="6438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</a:schemeClr>
                </a:solidFill>
              </a:rPr>
              <a:t>Θεοδόσιος Φιλιππάτος</a:t>
            </a:r>
          </a:p>
          <a:p>
            <a:endParaRPr lang="el-GR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1">
                    <a:lumMod val="75000"/>
                  </a:schemeClr>
                </a:solidFill>
              </a:rPr>
              <a:t>Επικουρικός Επιμελητής Παθολογίας ΠΓΝΙ</a:t>
            </a:r>
            <a:endParaRPr lang="el-GR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2496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Μηχανισμός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124745"/>
            <a:ext cx="9144000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323850" y="4437062"/>
            <a:ext cx="1079499" cy="1079499"/>
          </a:xfrm>
          <a:prstGeom prst="noSmoking">
            <a:avLst>
              <a:gd name="adj" fmla="val 18750"/>
            </a:avLst>
          </a:prstGeom>
          <a:solidFill>
            <a:srgbClr val="FF0000">
              <a:alpha val="64705"/>
            </a:srgbClr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484438" y="1412875"/>
            <a:ext cx="1079499" cy="1079499"/>
          </a:xfrm>
          <a:prstGeom prst="noSmoking">
            <a:avLst>
              <a:gd name="adj" fmla="val 18750"/>
            </a:avLst>
          </a:prstGeom>
          <a:solidFill>
            <a:srgbClr val="FF0000">
              <a:alpha val="64705"/>
            </a:srgbClr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2"/>
    </p:custDataLst>
  </p:cSld>
  <p:clrMapOvr>
    <a:masterClrMapping/>
  </p:clrMapOvr>
  <p:transition spd="slow" advTm="3699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Κλινική εικόνα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Σημεία πρώιμης αθηροσκλήρωσης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Σπληνομεγαλία</a:t>
            </a:r>
            <a:endParaRPr lang="el-GR"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Χολολιθίαση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Αρθρίτιδες – Αρθραλγίες</a:t>
            </a:r>
          </a:p>
        </p:txBody>
      </p:sp>
    </p:spTree>
  </p:cSld>
  <p:clrMapOvr>
    <a:masterClrMapping/>
  </p:clrMapOvr>
  <p:transition spd="slow" advTm="4152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1" dirty="0" err="1" smtClean="0"/>
              <a:t>Σιτοστερολεμία</a:t>
            </a:r>
            <a:r>
              <a:rPr lang="el-GR" altLang="en-US" b="1" dirty="0" smtClean="0"/>
              <a:t> – Κλινική εικόνα</a:t>
            </a:r>
            <a:endParaRPr lang="en-US" altLang="en-US" b="1" dirty="0" smtClean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1484313"/>
            <a:ext cx="8280400" cy="5184775"/>
          </a:xfrm>
        </p:spPr>
        <p:txBody>
          <a:bodyPr/>
          <a:lstStyle/>
          <a:p>
            <a:pPr eaLnBrk="1" hangingPunct="1"/>
            <a:r>
              <a:rPr lang="el-GR" altLang="en-US" sz="3600" dirty="0" smtClean="0"/>
              <a:t>Αυξημένος καρδιαγγειακός κίνδυνος.</a:t>
            </a:r>
          </a:p>
          <a:p>
            <a:pPr eaLnBrk="1" hangingPunct="1"/>
            <a:endParaRPr lang="el-GR" altLang="en-US" sz="3600" dirty="0" smtClean="0"/>
          </a:p>
          <a:p>
            <a:pPr marL="0" indent="0" eaLnBrk="1" hangingPunct="1">
              <a:buNone/>
            </a:pPr>
            <a:endParaRPr lang="el-GR" altLang="en-US" sz="3600" dirty="0" smtClean="0">
              <a:sym typeface="Wingdings" pitchFamily="2" charset="2"/>
            </a:endParaRPr>
          </a:p>
        </p:txBody>
      </p:sp>
      <p:pic>
        <p:nvPicPr>
          <p:cNvPr id="4099" name="Picture 3" descr="C:\Εργασίες\My Papers\Volos 2014\Data\Figures\Atheroscle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387026" cy="45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803975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Κλινική εικόνα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Ξανθώματα</a:t>
            </a: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9" y="2204864"/>
            <a:ext cx="3168351" cy="238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5975" y="2204863"/>
            <a:ext cx="3038877" cy="238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1800" y="4585319"/>
            <a:ext cx="293370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4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803976" cy="838200"/>
          </a:xfrm>
        </p:spPr>
        <p:txBody>
          <a:bodyPr/>
          <a:lstStyle/>
          <a:p>
            <a:pPr eaLnBrk="1" hangingPunct="1"/>
            <a:r>
              <a:rPr lang="el-GR" altLang="en-US" b="1" dirty="0" err="1" smtClean="0"/>
              <a:t>Σιτοστερολεμία</a:t>
            </a:r>
            <a:r>
              <a:rPr lang="el-GR" altLang="en-US" b="1" dirty="0" smtClean="0"/>
              <a:t> – Κλινική εικόνα</a:t>
            </a:r>
            <a:endParaRPr lang="en-US" altLang="en-US" b="1" dirty="0" smtClean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1484313"/>
            <a:ext cx="8280400" cy="5184775"/>
          </a:xfrm>
        </p:spPr>
        <p:txBody>
          <a:bodyPr/>
          <a:lstStyle/>
          <a:p>
            <a:pPr eaLnBrk="1" hangingPunct="1"/>
            <a:r>
              <a:rPr lang="el-GR" altLang="en-US" sz="3600" dirty="0" smtClean="0">
                <a:sym typeface="Wingdings" pitchFamily="2" charset="2"/>
              </a:rPr>
              <a:t>Ξανθώματα (σε ηλικία 18 μηνών)</a:t>
            </a:r>
          </a:p>
          <a:p>
            <a:pPr eaLnBrk="1" hangingPunct="1"/>
            <a:endParaRPr lang="el-GR" altLang="en-US" sz="3600" dirty="0" smtClean="0">
              <a:sym typeface="Wingdings" pitchFamily="2" charset="2"/>
            </a:endParaRPr>
          </a:p>
        </p:txBody>
      </p:sp>
      <p:pic>
        <p:nvPicPr>
          <p:cNvPr id="9218" name="Picture 2" descr="C:\Εργασίες\My Papers\Volos 2014\Data\Figures\Xanthom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7272808" cy="45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875984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Εργαστηριακά ευρήματα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79511" y="1340767"/>
            <a:ext cx="8280399" cy="54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Πολύ υψηλά επίπεδα 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στερολών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στο αίμα (x 50-200)</a:t>
            </a:r>
          </a:p>
          <a:p>
            <a:pPr marL="361950" marR="0" lvl="0" indent="-6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(Φυσιολογικές τιμές 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στερολών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στο αίμα &lt; 1 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Φυσιολογικά ή αυξημένα επίπεδα ολικής χοληστερόλης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Σημεία αιμόλυσης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Θρομβοπενία με μεγάλα </a:t>
            </a:r>
            <a:r>
              <a:rPr lang="el-GR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αιμοπετάλια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dirty="0" smtClean="0">
                <a:solidFill>
                  <a:schemeClr val="dk1"/>
                </a:solidFill>
              </a:rPr>
              <a:t>Διαταραχές της μορφολογίας των ερυθρών</a:t>
            </a:r>
            <a:endParaRPr lang="el-GR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227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Εργαστηριακά</a:t>
            </a:r>
          </a:p>
        </p:txBody>
      </p:sp>
      <p:pic>
        <p:nvPicPr>
          <p:cNvPr id="822" name="Shape 8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19" y="1484783"/>
            <a:ext cx="6829201" cy="483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258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Διάγνωση</a:t>
            </a:r>
          </a:p>
        </p:txBody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Πολύ αυξημένα επίπεδα στερολών (υγρή χρωματογραφία ή χρωματογραφία αερίου).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Μεταλλάξεις στα γονίδια ABCG5/ABCG8.</a:t>
            </a:r>
          </a:p>
        </p:txBody>
      </p:sp>
    </p:spTree>
  </p:cSld>
  <p:clrMapOvr>
    <a:masterClrMapping/>
  </p:clrMapOvr>
  <p:transition spd="slow" advTm="2208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FFFFFF"/>
                </a:solidFill>
              </a:rPr>
              <a:t>Διάγνωση στην ασθενή μας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7" y="1447800"/>
            <a:ext cx="6439556" cy="48296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Θεραπεία</a:t>
            </a:r>
          </a:p>
        </p:txBody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Δίαιτα χαμηλή σε </a:t>
            </a:r>
            <a:r>
              <a:rPr lang="el-GR" sz="3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στερόλες</a:t>
            </a:r>
            <a:r>
              <a:rPr lang="el-GR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με αποφυγή: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Δημητριακά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Ξηροί καρποί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Φυτικά έλαια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Όστρακα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Αβοκάντο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Σοκολάτα</a:t>
            </a: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6" name="Shape 8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0523" y="2313133"/>
            <a:ext cx="481893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81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Ατομικό – Κληρονομικό ιστορικό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164016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Ηλικία: 48 ετών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Υπερλιπιδαιμία: Αναφέρει τιμές ολικής χοληστερόλης έως 270 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algn="just">
              <a:lnSpc>
                <a:spcPct val="90000"/>
              </a:lnSpc>
              <a:buSzPct val="100000"/>
            </a:pPr>
            <a:r>
              <a:rPr lang="el-GR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Γνωστή 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θρομβοπενία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από ετών χωρίς σαφές αίτιο</a:t>
            </a:r>
            <a:r>
              <a:rPr lang="el-GR" sz="3200" dirty="0">
                <a:solidFill>
                  <a:schemeClr val="dk1"/>
                </a:solidFill>
              </a:rPr>
              <a:t>. </a:t>
            </a:r>
            <a:endParaRPr lang="el-GR" sz="3200" dirty="0" smtClean="0">
              <a:solidFill>
                <a:schemeClr val="dk1"/>
              </a:solidFill>
            </a:endParaRPr>
          </a:p>
          <a:p>
            <a:pPr indent="-342900" algn="just">
              <a:lnSpc>
                <a:spcPct val="90000"/>
              </a:lnSpc>
              <a:buSzPct val="100000"/>
            </a:pPr>
            <a:r>
              <a:rPr lang="el-GR" sz="3200" dirty="0" smtClean="0">
                <a:solidFill>
                  <a:schemeClr val="dk1"/>
                </a:solidFill>
              </a:rPr>
              <a:t>Μη </a:t>
            </a:r>
            <a:r>
              <a:rPr lang="el-GR" sz="3200" dirty="0">
                <a:solidFill>
                  <a:schemeClr val="dk1"/>
                </a:solidFill>
              </a:rPr>
              <a:t>καπνίστρια.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Μητέρα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Υπερλιπιδαιμία.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αδερφή: Υπερλιπιδαιμία και </a:t>
            </a:r>
            <a:r>
              <a:rPr lang="el-GR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θρομβοπενία</a:t>
            </a: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 advTm="11325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Θεραπεία</a:t>
            </a:r>
          </a:p>
        </p:txBody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Ρητίνες δέσμευσης χολικών αλάτων</a:t>
            </a:r>
          </a:p>
        </p:txBody>
      </p:sp>
      <p:grpSp>
        <p:nvGrpSpPr>
          <p:cNvPr id="854" name="Shape 854"/>
          <p:cNvGrpSpPr/>
          <p:nvPr/>
        </p:nvGrpSpPr>
        <p:grpSpPr>
          <a:xfrm>
            <a:off x="466014" y="2436147"/>
            <a:ext cx="7019656" cy="3962753"/>
            <a:chOff x="526339" y="2058194"/>
            <a:chExt cx="7019656" cy="4265611"/>
          </a:xfrm>
        </p:grpSpPr>
        <p:grpSp>
          <p:nvGrpSpPr>
            <p:cNvPr id="855" name="Shape 855"/>
            <p:cNvGrpSpPr/>
            <p:nvPr/>
          </p:nvGrpSpPr>
          <p:grpSpPr>
            <a:xfrm>
              <a:off x="3471153" y="2058194"/>
              <a:ext cx="1752600" cy="1628775"/>
              <a:chOff x="2379" y="744"/>
              <a:chExt cx="1242" cy="1026"/>
            </a:xfrm>
          </p:grpSpPr>
          <p:pic>
            <p:nvPicPr>
              <p:cNvPr id="856" name="Shape 85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698" y="744"/>
                <a:ext cx="580" cy="7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7" name="Shape 857"/>
              <p:cNvSpPr txBox="1"/>
              <p:nvPr/>
            </p:nvSpPr>
            <p:spPr>
              <a:xfrm>
                <a:off x="2379" y="1539"/>
                <a:ext cx="124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l-GR" sz="1800" b="0" i="0" u="none" strike="noStrike" cap="none" baseline="0">
                    <a:solidFill>
                      <a:srgbClr val="0070C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Gall Bladder</a:t>
                </a:r>
              </a:p>
            </p:txBody>
          </p:sp>
        </p:grpSp>
        <p:grpSp>
          <p:nvGrpSpPr>
            <p:cNvPr id="858" name="Shape 858"/>
            <p:cNvGrpSpPr/>
            <p:nvPr/>
          </p:nvGrpSpPr>
          <p:grpSpPr>
            <a:xfrm>
              <a:off x="6440477" y="3946590"/>
              <a:ext cx="1105519" cy="1460125"/>
              <a:chOff x="4424" y="1837"/>
              <a:chExt cx="816" cy="894"/>
            </a:xfrm>
          </p:grpSpPr>
          <p:pic>
            <p:nvPicPr>
              <p:cNvPr id="859" name="Shape 85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24" y="1837"/>
                <a:ext cx="816" cy="6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0" name="Shape 860"/>
              <p:cNvSpPr txBox="1"/>
              <p:nvPr/>
            </p:nvSpPr>
            <p:spPr>
              <a:xfrm>
                <a:off x="4538" y="2490"/>
                <a:ext cx="702" cy="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l-GR" sz="1800" b="0" i="0" u="none" strike="noStrike" cap="none" baseline="0">
                    <a:solidFill>
                      <a:srgbClr val="0070C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Liver</a:t>
                </a:r>
              </a:p>
            </p:txBody>
          </p:sp>
        </p:grpSp>
        <p:sp>
          <p:nvSpPr>
            <p:cNvPr id="861" name="Shape 861"/>
            <p:cNvSpPr/>
            <p:nvPr/>
          </p:nvSpPr>
          <p:spPr>
            <a:xfrm flipH="1">
              <a:off x="1215314" y="4412455"/>
              <a:ext cx="5127624" cy="1911349"/>
            </a:xfrm>
            <a:custGeom>
              <a:avLst/>
              <a:gdLst/>
              <a:ahLst/>
              <a:cxnLst/>
              <a:rect l="0" t="0" r="0" b="0"/>
              <a:pathLst>
                <a:path w="30061" h="21600" fill="none" extrusionOk="0">
                  <a:moveTo>
                    <a:pt x="30061" y="11762"/>
                  </a:moveTo>
                  <a:cubicBezTo>
                    <a:pt x="26078" y="17897"/>
                    <a:pt x="19260" y="21599"/>
                    <a:pt x="11945" y="21600"/>
                  </a:cubicBezTo>
                  <a:cubicBezTo>
                    <a:pt x="7695" y="21600"/>
                    <a:pt x="3540" y="20346"/>
                    <a:pt x="0" y="17996"/>
                  </a:cubicBezTo>
                </a:path>
                <a:path w="30061" h="21600" extrusionOk="0">
                  <a:moveTo>
                    <a:pt x="30061" y="11762"/>
                  </a:moveTo>
                  <a:cubicBezTo>
                    <a:pt x="26078" y="17897"/>
                    <a:pt x="19260" y="21599"/>
                    <a:pt x="11945" y="21600"/>
                  </a:cubicBezTo>
                  <a:cubicBezTo>
                    <a:pt x="7695" y="21600"/>
                    <a:pt x="3540" y="20346"/>
                    <a:pt x="0" y="17996"/>
                  </a:cubicBezTo>
                  <a:lnTo>
                    <a:pt x="11945" y="0"/>
                  </a:lnTo>
                  <a:close/>
                </a:path>
              </a:pathLst>
            </a:custGeom>
            <a:noFill/>
            <a:ln w="28575" cap="flat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2" name="Shape 862"/>
            <p:cNvGrpSpPr/>
            <p:nvPr/>
          </p:nvGrpSpPr>
          <p:grpSpPr>
            <a:xfrm>
              <a:off x="720015" y="3507581"/>
              <a:ext cx="763588" cy="1460499"/>
              <a:chOff x="526" y="651"/>
              <a:chExt cx="1643" cy="2796"/>
            </a:xfrm>
          </p:grpSpPr>
          <p:sp>
            <p:nvSpPr>
              <p:cNvPr id="863" name="Shape 863"/>
              <p:cNvSpPr/>
              <p:nvPr/>
            </p:nvSpPr>
            <p:spPr>
              <a:xfrm>
                <a:off x="563" y="651"/>
                <a:ext cx="1141" cy="2795"/>
              </a:xfrm>
              <a:custGeom>
                <a:avLst/>
                <a:gdLst/>
                <a:ahLst/>
                <a:cxnLst/>
                <a:rect l="0" t="0" r="0" b="0"/>
                <a:pathLst>
                  <a:path w="1142" h="2796" extrusionOk="0">
                    <a:moveTo>
                      <a:pt x="275" y="0"/>
                    </a:moveTo>
                    <a:lnTo>
                      <a:pt x="273" y="8"/>
                    </a:lnTo>
                    <a:lnTo>
                      <a:pt x="271" y="13"/>
                    </a:lnTo>
                    <a:lnTo>
                      <a:pt x="269" y="19"/>
                    </a:lnTo>
                    <a:lnTo>
                      <a:pt x="267" y="25"/>
                    </a:lnTo>
                    <a:lnTo>
                      <a:pt x="267" y="33"/>
                    </a:lnTo>
                    <a:lnTo>
                      <a:pt x="267" y="38"/>
                    </a:lnTo>
                    <a:lnTo>
                      <a:pt x="265" y="44"/>
                    </a:lnTo>
                    <a:lnTo>
                      <a:pt x="265" y="50"/>
                    </a:lnTo>
                    <a:lnTo>
                      <a:pt x="267" y="96"/>
                    </a:lnTo>
                    <a:lnTo>
                      <a:pt x="271" y="142"/>
                    </a:lnTo>
                    <a:lnTo>
                      <a:pt x="275" y="188"/>
                    </a:lnTo>
                    <a:lnTo>
                      <a:pt x="279" y="232"/>
                    </a:lnTo>
                    <a:lnTo>
                      <a:pt x="283" y="271"/>
                    </a:lnTo>
                    <a:lnTo>
                      <a:pt x="286" y="299"/>
                    </a:lnTo>
                    <a:lnTo>
                      <a:pt x="288" y="319"/>
                    </a:lnTo>
                    <a:lnTo>
                      <a:pt x="290" y="326"/>
                    </a:lnTo>
                    <a:lnTo>
                      <a:pt x="275" y="336"/>
                    </a:lnTo>
                    <a:lnTo>
                      <a:pt x="261" y="345"/>
                    </a:lnTo>
                    <a:lnTo>
                      <a:pt x="250" y="357"/>
                    </a:lnTo>
                    <a:lnTo>
                      <a:pt x="238" y="368"/>
                    </a:lnTo>
                    <a:lnTo>
                      <a:pt x="227" y="382"/>
                    </a:lnTo>
                    <a:lnTo>
                      <a:pt x="217" y="393"/>
                    </a:lnTo>
                    <a:lnTo>
                      <a:pt x="210" y="407"/>
                    </a:lnTo>
                    <a:lnTo>
                      <a:pt x="202" y="422"/>
                    </a:lnTo>
                    <a:lnTo>
                      <a:pt x="189" y="451"/>
                    </a:lnTo>
                    <a:lnTo>
                      <a:pt x="177" y="484"/>
                    </a:lnTo>
                    <a:lnTo>
                      <a:pt x="169" y="516"/>
                    </a:lnTo>
                    <a:lnTo>
                      <a:pt x="164" y="551"/>
                    </a:lnTo>
                    <a:lnTo>
                      <a:pt x="156" y="620"/>
                    </a:lnTo>
                    <a:lnTo>
                      <a:pt x="152" y="691"/>
                    </a:lnTo>
                    <a:lnTo>
                      <a:pt x="148" y="760"/>
                    </a:lnTo>
                    <a:lnTo>
                      <a:pt x="144" y="823"/>
                    </a:lnTo>
                    <a:lnTo>
                      <a:pt x="123" y="844"/>
                    </a:lnTo>
                    <a:lnTo>
                      <a:pt x="106" y="867"/>
                    </a:lnTo>
                    <a:lnTo>
                      <a:pt x="91" y="892"/>
                    </a:lnTo>
                    <a:lnTo>
                      <a:pt x="77" y="917"/>
                    </a:lnTo>
                    <a:lnTo>
                      <a:pt x="68" y="942"/>
                    </a:lnTo>
                    <a:lnTo>
                      <a:pt x="60" y="969"/>
                    </a:lnTo>
                    <a:lnTo>
                      <a:pt x="54" y="996"/>
                    </a:lnTo>
                    <a:lnTo>
                      <a:pt x="50" y="1023"/>
                    </a:lnTo>
                    <a:lnTo>
                      <a:pt x="48" y="1052"/>
                    </a:lnTo>
                    <a:lnTo>
                      <a:pt x="47" y="1080"/>
                    </a:lnTo>
                    <a:lnTo>
                      <a:pt x="48" y="1107"/>
                    </a:lnTo>
                    <a:lnTo>
                      <a:pt x="50" y="1136"/>
                    </a:lnTo>
                    <a:lnTo>
                      <a:pt x="58" y="1194"/>
                    </a:lnTo>
                    <a:lnTo>
                      <a:pt x="68" y="1249"/>
                    </a:lnTo>
                    <a:lnTo>
                      <a:pt x="47" y="1288"/>
                    </a:lnTo>
                    <a:lnTo>
                      <a:pt x="31" y="1324"/>
                    </a:lnTo>
                    <a:lnTo>
                      <a:pt x="20" y="1362"/>
                    </a:lnTo>
                    <a:lnTo>
                      <a:pt x="10" y="1399"/>
                    </a:lnTo>
                    <a:lnTo>
                      <a:pt x="4" y="1434"/>
                    </a:lnTo>
                    <a:lnTo>
                      <a:pt x="0" y="1470"/>
                    </a:lnTo>
                    <a:lnTo>
                      <a:pt x="0" y="1506"/>
                    </a:lnTo>
                    <a:lnTo>
                      <a:pt x="2" y="1543"/>
                    </a:lnTo>
                    <a:lnTo>
                      <a:pt x="8" y="1577"/>
                    </a:lnTo>
                    <a:lnTo>
                      <a:pt x="14" y="1614"/>
                    </a:lnTo>
                    <a:lnTo>
                      <a:pt x="23" y="1650"/>
                    </a:lnTo>
                    <a:lnTo>
                      <a:pt x="33" y="1685"/>
                    </a:lnTo>
                    <a:lnTo>
                      <a:pt x="56" y="1760"/>
                    </a:lnTo>
                    <a:lnTo>
                      <a:pt x="83" y="1835"/>
                    </a:lnTo>
                    <a:lnTo>
                      <a:pt x="95" y="1858"/>
                    </a:lnTo>
                    <a:lnTo>
                      <a:pt x="127" y="1917"/>
                    </a:lnTo>
                    <a:lnTo>
                      <a:pt x="173" y="2003"/>
                    </a:lnTo>
                    <a:lnTo>
                      <a:pt x="229" y="2103"/>
                    </a:lnTo>
                    <a:lnTo>
                      <a:pt x="288" y="2207"/>
                    </a:lnTo>
                    <a:lnTo>
                      <a:pt x="346" y="2303"/>
                    </a:lnTo>
                    <a:lnTo>
                      <a:pt x="373" y="2343"/>
                    </a:lnTo>
                    <a:lnTo>
                      <a:pt x="396" y="2376"/>
                    </a:lnTo>
                    <a:lnTo>
                      <a:pt x="417" y="2403"/>
                    </a:lnTo>
                    <a:lnTo>
                      <a:pt x="432" y="2420"/>
                    </a:lnTo>
                    <a:lnTo>
                      <a:pt x="451" y="2429"/>
                    </a:lnTo>
                    <a:lnTo>
                      <a:pt x="475" y="2441"/>
                    </a:lnTo>
                    <a:lnTo>
                      <a:pt x="501" y="2449"/>
                    </a:lnTo>
                    <a:lnTo>
                      <a:pt x="532" y="2458"/>
                    </a:lnTo>
                    <a:lnTo>
                      <a:pt x="601" y="2472"/>
                    </a:lnTo>
                    <a:lnTo>
                      <a:pt x="674" y="2483"/>
                    </a:lnTo>
                    <a:lnTo>
                      <a:pt x="741" y="2493"/>
                    </a:lnTo>
                    <a:lnTo>
                      <a:pt x="799" y="2499"/>
                    </a:lnTo>
                    <a:lnTo>
                      <a:pt x="839" y="2500"/>
                    </a:lnTo>
                    <a:lnTo>
                      <a:pt x="853" y="2502"/>
                    </a:lnTo>
                    <a:lnTo>
                      <a:pt x="855" y="2508"/>
                    </a:lnTo>
                    <a:lnTo>
                      <a:pt x="860" y="2522"/>
                    </a:lnTo>
                    <a:lnTo>
                      <a:pt x="866" y="2543"/>
                    </a:lnTo>
                    <a:lnTo>
                      <a:pt x="872" y="2568"/>
                    </a:lnTo>
                    <a:lnTo>
                      <a:pt x="876" y="2595"/>
                    </a:lnTo>
                    <a:lnTo>
                      <a:pt x="878" y="2619"/>
                    </a:lnTo>
                    <a:lnTo>
                      <a:pt x="878" y="2629"/>
                    </a:lnTo>
                    <a:lnTo>
                      <a:pt x="876" y="2639"/>
                    </a:lnTo>
                    <a:lnTo>
                      <a:pt x="874" y="2646"/>
                    </a:lnTo>
                    <a:lnTo>
                      <a:pt x="870" y="2652"/>
                    </a:lnTo>
                    <a:lnTo>
                      <a:pt x="866" y="2660"/>
                    </a:lnTo>
                    <a:lnTo>
                      <a:pt x="864" y="2671"/>
                    </a:lnTo>
                    <a:lnTo>
                      <a:pt x="862" y="2689"/>
                    </a:lnTo>
                    <a:lnTo>
                      <a:pt x="864" y="2708"/>
                    </a:lnTo>
                    <a:lnTo>
                      <a:pt x="866" y="2729"/>
                    </a:lnTo>
                    <a:lnTo>
                      <a:pt x="870" y="2752"/>
                    </a:lnTo>
                    <a:lnTo>
                      <a:pt x="874" y="2773"/>
                    </a:lnTo>
                    <a:lnTo>
                      <a:pt x="878" y="2796"/>
                    </a:lnTo>
                    <a:lnTo>
                      <a:pt x="941" y="2796"/>
                    </a:lnTo>
                    <a:lnTo>
                      <a:pt x="937" y="2767"/>
                    </a:lnTo>
                    <a:lnTo>
                      <a:pt x="935" y="2737"/>
                    </a:lnTo>
                    <a:lnTo>
                      <a:pt x="939" y="2708"/>
                    </a:lnTo>
                    <a:lnTo>
                      <a:pt x="943" y="2679"/>
                    </a:lnTo>
                    <a:lnTo>
                      <a:pt x="951" y="2652"/>
                    </a:lnTo>
                    <a:lnTo>
                      <a:pt x="958" y="2623"/>
                    </a:lnTo>
                    <a:lnTo>
                      <a:pt x="970" y="2596"/>
                    </a:lnTo>
                    <a:lnTo>
                      <a:pt x="981" y="2570"/>
                    </a:lnTo>
                    <a:lnTo>
                      <a:pt x="985" y="2548"/>
                    </a:lnTo>
                    <a:lnTo>
                      <a:pt x="989" y="2529"/>
                    </a:lnTo>
                    <a:lnTo>
                      <a:pt x="993" y="2508"/>
                    </a:lnTo>
                    <a:lnTo>
                      <a:pt x="998" y="2487"/>
                    </a:lnTo>
                    <a:lnTo>
                      <a:pt x="1002" y="2468"/>
                    </a:lnTo>
                    <a:lnTo>
                      <a:pt x="1006" y="2447"/>
                    </a:lnTo>
                    <a:lnTo>
                      <a:pt x="1010" y="2428"/>
                    </a:lnTo>
                    <a:lnTo>
                      <a:pt x="1014" y="2406"/>
                    </a:lnTo>
                    <a:lnTo>
                      <a:pt x="1020" y="2397"/>
                    </a:lnTo>
                    <a:lnTo>
                      <a:pt x="1037" y="2372"/>
                    </a:lnTo>
                    <a:lnTo>
                      <a:pt x="1060" y="2334"/>
                    </a:lnTo>
                    <a:lnTo>
                      <a:pt x="1085" y="2286"/>
                    </a:lnTo>
                    <a:lnTo>
                      <a:pt x="1096" y="2261"/>
                    </a:lnTo>
                    <a:lnTo>
                      <a:pt x="1110" y="2234"/>
                    </a:lnTo>
                    <a:lnTo>
                      <a:pt x="1119" y="2207"/>
                    </a:lnTo>
                    <a:lnTo>
                      <a:pt x="1129" y="2178"/>
                    </a:lnTo>
                    <a:lnTo>
                      <a:pt x="1137" y="2153"/>
                    </a:lnTo>
                    <a:lnTo>
                      <a:pt x="1141" y="2126"/>
                    </a:lnTo>
                    <a:lnTo>
                      <a:pt x="1142" y="2101"/>
                    </a:lnTo>
                    <a:lnTo>
                      <a:pt x="1141" y="2080"/>
                    </a:lnTo>
                    <a:lnTo>
                      <a:pt x="1137" y="2057"/>
                    </a:lnTo>
                    <a:lnTo>
                      <a:pt x="1131" y="2032"/>
                    </a:lnTo>
                    <a:lnTo>
                      <a:pt x="1121" y="2007"/>
                    </a:lnTo>
                    <a:lnTo>
                      <a:pt x="1112" y="1982"/>
                    </a:lnTo>
                    <a:lnTo>
                      <a:pt x="1089" y="1932"/>
                    </a:lnTo>
                    <a:lnTo>
                      <a:pt x="1066" y="1884"/>
                    </a:lnTo>
                    <a:lnTo>
                      <a:pt x="1043" y="1842"/>
                    </a:lnTo>
                    <a:lnTo>
                      <a:pt x="1022" y="1808"/>
                    </a:lnTo>
                    <a:lnTo>
                      <a:pt x="1008" y="1787"/>
                    </a:lnTo>
                    <a:lnTo>
                      <a:pt x="1002" y="1777"/>
                    </a:lnTo>
                    <a:lnTo>
                      <a:pt x="989" y="1762"/>
                    </a:lnTo>
                    <a:lnTo>
                      <a:pt x="951" y="1719"/>
                    </a:lnTo>
                    <a:lnTo>
                      <a:pt x="897" y="1658"/>
                    </a:lnTo>
                    <a:lnTo>
                      <a:pt x="835" y="1583"/>
                    </a:lnTo>
                    <a:lnTo>
                      <a:pt x="770" y="1506"/>
                    </a:lnTo>
                    <a:lnTo>
                      <a:pt x="713" y="1430"/>
                    </a:lnTo>
                    <a:lnTo>
                      <a:pt x="688" y="1395"/>
                    </a:lnTo>
                    <a:lnTo>
                      <a:pt x="668" y="1364"/>
                    </a:lnTo>
                    <a:lnTo>
                      <a:pt x="653" y="1338"/>
                    </a:lnTo>
                    <a:lnTo>
                      <a:pt x="643" y="1316"/>
                    </a:lnTo>
                    <a:lnTo>
                      <a:pt x="638" y="1290"/>
                    </a:lnTo>
                    <a:lnTo>
                      <a:pt x="634" y="1247"/>
                    </a:lnTo>
                    <a:lnTo>
                      <a:pt x="630" y="1188"/>
                    </a:lnTo>
                    <a:lnTo>
                      <a:pt x="626" y="1119"/>
                    </a:lnTo>
                    <a:lnTo>
                      <a:pt x="622" y="956"/>
                    </a:lnTo>
                    <a:lnTo>
                      <a:pt x="618" y="777"/>
                    </a:lnTo>
                    <a:lnTo>
                      <a:pt x="617" y="603"/>
                    </a:lnTo>
                    <a:lnTo>
                      <a:pt x="617" y="453"/>
                    </a:lnTo>
                    <a:lnTo>
                      <a:pt x="617" y="347"/>
                    </a:lnTo>
                    <a:lnTo>
                      <a:pt x="617" y="309"/>
                    </a:lnTo>
                    <a:lnTo>
                      <a:pt x="615" y="271"/>
                    </a:lnTo>
                    <a:lnTo>
                      <a:pt x="613" y="232"/>
                    </a:lnTo>
                    <a:lnTo>
                      <a:pt x="611" y="194"/>
                    </a:lnTo>
                    <a:lnTo>
                      <a:pt x="609" y="154"/>
                    </a:lnTo>
                    <a:lnTo>
                      <a:pt x="607" y="115"/>
                    </a:lnTo>
                    <a:lnTo>
                      <a:pt x="605" y="77"/>
                    </a:lnTo>
                    <a:lnTo>
                      <a:pt x="603" y="38"/>
                    </a:lnTo>
                    <a:lnTo>
                      <a:pt x="601" y="0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DBD8C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Shape 864"/>
              <p:cNvSpPr/>
              <p:nvPr/>
            </p:nvSpPr>
            <p:spPr>
              <a:xfrm>
                <a:off x="1103" y="1876"/>
                <a:ext cx="442" cy="596"/>
              </a:xfrm>
              <a:custGeom>
                <a:avLst/>
                <a:gdLst/>
                <a:ahLst/>
                <a:cxnLst/>
                <a:rect l="0" t="0" r="0" b="0"/>
                <a:pathLst>
                  <a:path w="443" h="597" extrusionOk="0">
                    <a:moveTo>
                      <a:pt x="73" y="0"/>
                    </a:moveTo>
                    <a:lnTo>
                      <a:pt x="42" y="219"/>
                    </a:lnTo>
                    <a:lnTo>
                      <a:pt x="0" y="275"/>
                    </a:lnTo>
                    <a:lnTo>
                      <a:pt x="36" y="342"/>
                    </a:lnTo>
                    <a:lnTo>
                      <a:pt x="136" y="348"/>
                    </a:lnTo>
                    <a:lnTo>
                      <a:pt x="184" y="553"/>
                    </a:lnTo>
                    <a:lnTo>
                      <a:pt x="443" y="597"/>
                    </a:lnTo>
                    <a:lnTo>
                      <a:pt x="295" y="480"/>
                    </a:lnTo>
                    <a:lnTo>
                      <a:pt x="142" y="267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9E8F8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Shape 865"/>
              <p:cNvSpPr/>
              <p:nvPr/>
            </p:nvSpPr>
            <p:spPr>
              <a:xfrm>
                <a:off x="596" y="2293"/>
                <a:ext cx="1174" cy="1154"/>
              </a:xfrm>
              <a:custGeom>
                <a:avLst/>
                <a:gdLst/>
                <a:ahLst/>
                <a:cxnLst/>
                <a:rect l="0" t="0" r="0" b="0"/>
                <a:pathLst>
                  <a:path w="1175" h="1155" extrusionOk="0">
                    <a:moveTo>
                      <a:pt x="12" y="48"/>
                    </a:moveTo>
                    <a:lnTo>
                      <a:pt x="52" y="42"/>
                    </a:lnTo>
                    <a:lnTo>
                      <a:pt x="92" y="36"/>
                    </a:lnTo>
                    <a:lnTo>
                      <a:pt x="131" y="30"/>
                    </a:lnTo>
                    <a:lnTo>
                      <a:pt x="171" y="25"/>
                    </a:lnTo>
                    <a:lnTo>
                      <a:pt x="209" y="19"/>
                    </a:lnTo>
                    <a:lnTo>
                      <a:pt x="250" y="11"/>
                    </a:lnTo>
                    <a:lnTo>
                      <a:pt x="288" y="6"/>
                    </a:lnTo>
                    <a:lnTo>
                      <a:pt x="326" y="0"/>
                    </a:lnTo>
                    <a:lnTo>
                      <a:pt x="319" y="6"/>
                    </a:lnTo>
                    <a:lnTo>
                      <a:pt x="298" y="21"/>
                    </a:lnTo>
                    <a:lnTo>
                      <a:pt x="269" y="44"/>
                    </a:lnTo>
                    <a:lnTo>
                      <a:pt x="234" y="71"/>
                    </a:lnTo>
                    <a:lnTo>
                      <a:pt x="217" y="86"/>
                    </a:lnTo>
                    <a:lnTo>
                      <a:pt x="200" y="103"/>
                    </a:lnTo>
                    <a:lnTo>
                      <a:pt x="184" y="119"/>
                    </a:lnTo>
                    <a:lnTo>
                      <a:pt x="171" y="136"/>
                    </a:lnTo>
                    <a:lnTo>
                      <a:pt x="159" y="151"/>
                    </a:lnTo>
                    <a:lnTo>
                      <a:pt x="150" y="169"/>
                    </a:lnTo>
                    <a:lnTo>
                      <a:pt x="144" y="182"/>
                    </a:lnTo>
                    <a:lnTo>
                      <a:pt x="142" y="197"/>
                    </a:lnTo>
                    <a:lnTo>
                      <a:pt x="144" y="211"/>
                    </a:lnTo>
                    <a:lnTo>
                      <a:pt x="146" y="226"/>
                    </a:lnTo>
                    <a:lnTo>
                      <a:pt x="150" y="240"/>
                    </a:lnTo>
                    <a:lnTo>
                      <a:pt x="154" y="255"/>
                    </a:lnTo>
                    <a:lnTo>
                      <a:pt x="167" y="282"/>
                    </a:lnTo>
                    <a:lnTo>
                      <a:pt x="182" y="309"/>
                    </a:lnTo>
                    <a:lnTo>
                      <a:pt x="200" y="330"/>
                    </a:lnTo>
                    <a:lnTo>
                      <a:pt x="217" y="349"/>
                    </a:lnTo>
                    <a:lnTo>
                      <a:pt x="227" y="355"/>
                    </a:lnTo>
                    <a:lnTo>
                      <a:pt x="234" y="361"/>
                    </a:lnTo>
                    <a:lnTo>
                      <a:pt x="240" y="362"/>
                    </a:lnTo>
                    <a:lnTo>
                      <a:pt x="248" y="364"/>
                    </a:lnTo>
                    <a:lnTo>
                      <a:pt x="269" y="359"/>
                    </a:lnTo>
                    <a:lnTo>
                      <a:pt x="307" y="345"/>
                    </a:lnTo>
                    <a:lnTo>
                      <a:pt x="355" y="326"/>
                    </a:lnTo>
                    <a:lnTo>
                      <a:pt x="409" y="303"/>
                    </a:lnTo>
                    <a:lnTo>
                      <a:pt x="461" y="280"/>
                    </a:lnTo>
                    <a:lnTo>
                      <a:pt x="507" y="261"/>
                    </a:lnTo>
                    <a:lnTo>
                      <a:pt x="537" y="247"/>
                    </a:lnTo>
                    <a:lnTo>
                      <a:pt x="549" y="242"/>
                    </a:lnTo>
                    <a:lnTo>
                      <a:pt x="539" y="251"/>
                    </a:lnTo>
                    <a:lnTo>
                      <a:pt x="514" y="276"/>
                    </a:lnTo>
                    <a:lnTo>
                      <a:pt x="480" y="314"/>
                    </a:lnTo>
                    <a:lnTo>
                      <a:pt x="442" y="361"/>
                    </a:lnTo>
                    <a:lnTo>
                      <a:pt x="420" y="385"/>
                    </a:lnTo>
                    <a:lnTo>
                      <a:pt x="401" y="412"/>
                    </a:lnTo>
                    <a:lnTo>
                      <a:pt x="384" y="437"/>
                    </a:lnTo>
                    <a:lnTo>
                      <a:pt x="367" y="462"/>
                    </a:lnTo>
                    <a:lnTo>
                      <a:pt x="353" y="487"/>
                    </a:lnTo>
                    <a:lnTo>
                      <a:pt x="342" y="510"/>
                    </a:lnTo>
                    <a:lnTo>
                      <a:pt x="336" y="531"/>
                    </a:lnTo>
                    <a:lnTo>
                      <a:pt x="332" y="551"/>
                    </a:lnTo>
                    <a:lnTo>
                      <a:pt x="334" y="568"/>
                    </a:lnTo>
                    <a:lnTo>
                      <a:pt x="340" y="589"/>
                    </a:lnTo>
                    <a:lnTo>
                      <a:pt x="347" y="610"/>
                    </a:lnTo>
                    <a:lnTo>
                      <a:pt x="359" y="631"/>
                    </a:lnTo>
                    <a:lnTo>
                      <a:pt x="372" y="652"/>
                    </a:lnTo>
                    <a:lnTo>
                      <a:pt x="388" y="675"/>
                    </a:lnTo>
                    <a:lnTo>
                      <a:pt x="403" y="696"/>
                    </a:lnTo>
                    <a:lnTo>
                      <a:pt x="422" y="717"/>
                    </a:lnTo>
                    <a:lnTo>
                      <a:pt x="442" y="737"/>
                    </a:lnTo>
                    <a:lnTo>
                      <a:pt x="463" y="756"/>
                    </a:lnTo>
                    <a:lnTo>
                      <a:pt x="482" y="773"/>
                    </a:lnTo>
                    <a:lnTo>
                      <a:pt x="503" y="787"/>
                    </a:lnTo>
                    <a:lnTo>
                      <a:pt x="524" y="798"/>
                    </a:lnTo>
                    <a:lnTo>
                      <a:pt x="543" y="808"/>
                    </a:lnTo>
                    <a:lnTo>
                      <a:pt x="562" y="813"/>
                    </a:lnTo>
                    <a:lnTo>
                      <a:pt x="580" y="815"/>
                    </a:lnTo>
                    <a:lnTo>
                      <a:pt x="607" y="813"/>
                    </a:lnTo>
                    <a:lnTo>
                      <a:pt x="632" y="811"/>
                    </a:lnTo>
                    <a:lnTo>
                      <a:pt x="655" y="810"/>
                    </a:lnTo>
                    <a:lnTo>
                      <a:pt x="676" y="804"/>
                    </a:lnTo>
                    <a:lnTo>
                      <a:pt x="695" y="798"/>
                    </a:lnTo>
                    <a:lnTo>
                      <a:pt x="712" y="790"/>
                    </a:lnTo>
                    <a:lnTo>
                      <a:pt x="728" y="783"/>
                    </a:lnTo>
                    <a:lnTo>
                      <a:pt x="743" y="773"/>
                    </a:lnTo>
                    <a:lnTo>
                      <a:pt x="756" y="764"/>
                    </a:lnTo>
                    <a:lnTo>
                      <a:pt x="768" y="752"/>
                    </a:lnTo>
                    <a:lnTo>
                      <a:pt x="777" y="739"/>
                    </a:lnTo>
                    <a:lnTo>
                      <a:pt x="787" y="727"/>
                    </a:lnTo>
                    <a:lnTo>
                      <a:pt x="795" y="712"/>
                    </a:lnTo>
                    <a:lnTo>
                      <a:pt x="802" y="698"/>
                    </a:lnTo>
                    <a:lnTo>
                      <a:pt x="808" y="683"/>
                    </a:lnTo>
                    <a:lnTo>
                      <a:pt x="812" y="666"/>
                    </a:lnTo>
                    <a:lnTo>
                      <a:pt x="818" y="633"/>
                    </a:lnTo>
                    <a:lnTo>
                      <a:pt x="822" y="597"/>
                    </a:lnTo>
                    <a:lnTo>
                      <a:pt x="820" y="560"/>
                    </a:lnTo>
                    <a:lnTo>
                      <a:pt x="816" y="522"/>
                    </a:lnTo>
                    <a:lnTo>
                      <a:pt x="810" y="481"/>
                    </a:lnTo>
                    <a:lnTo>
                      <a:pt x="802" y="443"/>
                    </a:lnTo>
                    <a:lnTo>
                      <a:pt x="795" y="403"/>
                    </a:lnTo>
                    <a:lnTo>
                      <a:pt x="783" y="364"/>
                    </a:lnTo>
                    <a:lnTo>
                      <a:pt x="800" y="391"/>
                    </a:lnTo>
                    <a:lnTo>
                      <a:pt x="818" y="418"/>
                    </a:lnTo>
                    <a:lnTo>
                      <a:pt x="835" y="445"/>
                    </a:lnTo>
                    <a:lnTo>
                      <a:pt x="852" y="472"/>
                    </a:lnTo>
                    <a:lnTo>
                      <a:pt x="870" y="499"/>
                    </a:lnTo>
                    <a:lnTo>
                      <a:pt x="887" y="526"/>
                    </a:lnTo>
                    <a:lnTo>
                      <a:pt x="902" y="554"/>
                    </a:lnTo>
                    <a:lnTo>
                      <a:pt x="919" y="581"/>
                    </a:lnTo>
                    <a:lnTo>
                      <a:pt x="923" y="581"/>
                    </a:lnTo>
                    <a:lnTo>
                      <a:pt x="935" y="581"/>
                    </a:lnTo>
                    <a:lnTo>
                      <a:pt x="950" y="579"/>
                    </a:lnTo>
                    <a:lnTo>
                      <a:pt x="971" y="574"/>
                    </a:lnTo>
                    <a:lnTo>
                      <a:pt x="981" y="570"/>
                    </a:lnTo>
                    <a:lnTo>
                      <a:pt x="992" y="564"/>
                    </a:lnTo>
                    <a:lnTo>
                      <a:pt x="1002" y="556"/>
                    </a:lnTo>
                    <a:lnTo>
                      <a:pt x="1012" y="547"/>
                    </a:lnTo>
                    <a:lnTo>
                      <a:pt x="1021" y="535"/>
                    </a:lnTo>
                    <a:lnTo>
                      <a:pt x="1031" y="522"/>
                    </a:lnTo>
                    <a:lnTo>
                      <a:pt x="1038" y="506"/>
                    </a:lnTo>
                    <a:lnTo>
                      <a:pt x="1044" y="487"/>
                    </a:lnTo>
                    <a:lnTo>
                      <a:pt x="1048" y="468"/>
                    </a:lnTo>
                    <a:lnTo>
                      <a:pt x="1052" y="445"/>
                    </a:lnTo>
                    <a:lnTo>
                      <a:pt x="1052" y="422"/>
                    </a:lnTo>
                    <a:lnTo>
                      <a:pt x="1050" y="399"/>
                    </a:lnTo>
                    <a:lnTo>
                      <a:pt x="1044" y="351"/>
                    </a:lnTo>
                    <a:lnTo>
                      <a:pt x="1035" y="303"/>
                    </a:lnTo>
                    <a:lnTo>
                      <a:pt x="1023" y="263"/>
                    </a:lnTo>
                    <a:lnTo>
                      <a:pt x="1012" y="228"/>
                    </a:lnTo>
                    <a:lnTo>
                      <a:pt x="1004" y="205"/>
                    </a:lnTo>
                    <a:lnTo>
                      <a:pt x="1002" y="197"/>
                    </a:lnTo>
                    <a:lnTo>
                      <a:pt x="1023" y="209"/>
                    </a:lnTo>
                    <a:lnTo>
                      <a:pt x="1044" y="224"/>
                    </a:lnTo>
                    <a:lnTo>
                      <a:pt x="1065" y="242"/>
                    </a:lnTo>
                    <a:lnTo>
                      <a:pt x="1084" y="261"/>
                    </a:lnTo>
                    <a:lnTo>
                      <a:pt x="1102" y="284"/>
                    </a:lnTo>
                    <a:lnTo>
                      <a:pt x="1119" y="309"/>
                    </a:lnTo>
                    <a:lnTo>
                      <a:pt x="1132" y="334"/>
                    </a:lnTo>
                    <a:lnTo>
                      <a:pt x="1146" y="361"/>
                    </a:lnTo>
                    <a:lnTo>
                      <a:pt x="1156" y="389"/>
                    </a:lnTo>
                    <a:lnTo>
                      <a:pt x="1165" y="418"/>
                    </a:lnTo>
                    <a:lnTo>
                      <a:pt x="1171" y="445"/>
                    </a:lnTo>
                    <a:lnTo>
                      <a:pt x="1175" y="474"/>
                    </a:lnTo>
                    <a:lnTo>
                      <a:pt x="1175" y="503"/>
                    </a:lnTo>
                    <a:lnTo>
                      <a:pt x="1173" y="529"/>
                    </a:lnTo>
                    <a:lnTo>
                      <a:pt x="1167" y="554"/>
                    </a:lnTo>
                    <a:lnTo>
                      <a:pt x="1159" y="579"/>
                    </a:lnTo>
                    <a:lnTo>
                      <a:pt x="1150" y="597"/>
                    </a:lnTo>
                    <a:lnTo>
                      <a:pt x="1138" y="614"/>
                    </a:lnTo>
                    <a:lnTo>
                      <a:pt x="1125" y="633"/>
                    </a:lnTo>
                    <a:lnTo>
                      <a:pt x="1109" y="648"/>
                    </a:lnTo>
                    <a:lnTo>
                      <a:pt x="1077" y="681"/>
                    </a:lnTo>
                    <a:lnTo>
                      <a:pt x="1044" y="710"/>
                    </a:lnTo>
                    <a:lnTo>
                      <a:pt x="1013" y="733"/>
                    </a:lnTo>
                    <a:lnTo>
                      <a:pt x="989" y="750"/>
                    </a:lnTo>
                    <a:lnTo>
                      <a:pt x="969" y="762"/>
                    </a:lnTo>
                    <a:lnTo>
                      <a:pt x="964" y="765"/>
                    </a:lnTo>
                    <a:lnTo>
                      <a:pt x="952" y="765"/>
                    </a:lnTo>
                    <a:lnTo>
                      <a:pt x="942" y="765"/>
                    </a:lnTo>
                    <a:lnTo>
                      <a:pt x="931" y="764"/>
                    </a:lnTo>
                    <a:lnTo>
                      <a:pt x="921" y="764"/>
                    </a:lnTo>
                    <a:lnTo>
                      <a:pt x="910" y="762"/>
                    </a:lnTo>
                    <a:lnTo>
                      <a:pt x="900" y="762"/>
                    </a:lnTo>
                    <a:lnTo>
                      <a:pt x="889" y="760"/>
                    </a:lnTo>
                    <a:lnTo>
                      <a:pt x="877" y="760"/>
                    </a:lnTo>
                    <a:lnTo>
                      <a:pt x="877" y="767"/>
                    </a:lnTo>
                    <a:lnTo>
                      <a:pt x="879" y="788"/>
                    </a:lnTo>
                    <a:lnTo>
                      <a:pt x="881" y="817"/>
                    </a:lnTo>
                    <a:lnTo>
                      <a:pt x="881" y="854"/>
                    </a:lnTo>
                    <a:lnTo>
                      <a:pt x="881" y="890"/>
                    </a:lnTo>
                    <a:lnTo>
                      <a:pt x="881" y="923"/>
                    </a:lnTo>
                    <a:lnTo>
                      <a:pt x="881" y="952"/>
                    </a:lnTo>
                    <a:lnTo>
                      <a:pt x="877" y="969"/>
                    </a:lnTo>
                    <a:lnTo>
                      <a:pt x="871" y="982"/>
                    </a:lnTo>
                    <a:lnTo>
                      <a:pt x="862" y="1000"/>
                    </a:lnTo>
                    <a:lnTo>
                      <a:pt x="852" y="1017"/>
                    </a:lnTo>
                    <a:lnTo>
                      <a:pt x="843" y="1038"/>
                    </a:lnTo>
                    <a:lnTo>
                      <a:pt x="835" y="1061"/>
                    </a:lnTo>
                    <a:lnTo>
                      <a:pt x="829" y="1084"/>
                    </a:lnTo>
                    <a:lnTo>
                      <a:pt x="829" y="1096"/>
                    </a:lnTo>
                    <a:lnTo>
                      <a:pt x="829" y="1107"/>
                    </a:lnTo>
                    <a:lnTo>
                      <a:pt x="829" y="1119"/>
                    </a:lnTo>
                    <a:lnTo>
                      <a:pt x="833" y="1130"/>
                    </a:lnTo>
                    <a:lnTo>
                      <a:pt x="835" y="1132"/>
                    </a:lnTo>
                    <a:lnTo>
                      <a:pt x="835" y="1136"/>
                    </a:lnTo>
                    <a:lnTo>
                      <a:pt x="837" y="1140"/>
                    </a:lnTo>
                    <a:lnTo>
                      <a:pt x="839" y="1142"/>
                    </a:lnTo>
                    <a:lnTo>
                      <a:pt x="839" y="1145"/>
                    </a:lnTo>
                    <a:lnTo>
                      <a:pt x="841" y="1147"/>
                    </a:lnTo>
                    <a:lnTo>
                      <a:pt x="843" y="1151"/>
                    </a:lnTo>
                    <a:lnTo>
                      <a:pt x="845" y="1155"/>
                    </a:lnTo>
                    <a:lnTo>
                      <a:pt x="804" y="1155"/>
                    </a:lnTo>
                    <a:lnTo>
                      <a:pt x="808" y="1119"/>
                    </a:lnTo>
                    <a:lnTo>
                      <a:pt x="814" y="1082"/>
                    </a:lnTo>
                    <a:lnTo>
                      <a:pt x="818" y="1046"/>
                    </a:lnTo>
                    <a:lnTo>
                      <a:pt x="823" y="1009"/>
                    </a:lnTo>
                    <a:lnTo>
                      <a:pt x="827" y="973"/>
                    </a:lnTo>
                    <a:lnTo>
                      <a:pt x="831" y="936"/>
                    </a:lnTo>
                    <a:lnTo>
                      <a:pt x="835" y="902"/>
                    </a:lnTo>
                    <a:lnTo>
                      <a:pt x="839" y="865"/>
                    </a:lnTo>
                    <a:lnTo>
                      <a:pt x="806" y="877"/>
                    </a:lnTo>
                    <a:lnTo>
                      <a:pt x="772" y="886"/>
                    </a:lnTo>
                    <a:lnTo>
                      <a:pt x="739" y="898"/>
                    </a:lnTo>
                    <a:lnTo>
                      <a:pt x="704" y="907"/>
                    </a:lnTo>
                    <a:lnTo>
                      <a:pt x="670" y="919"/>
                    </a:lnTo>
                    <a:lnTo>
                      <a:pt x="635" y="929"/>
                    </a:lnTo>
                    <a:lnTo>
                      <a:pt x="603" y="940"/>
                    </a:lnTo>
                    <a:lnTo>
                      <a:pt x="568" y="952"/>
                    </a:lnTo>
                    <a:lnTo>
                      <a:pt x="530" y="921"/>
                    </a:lnTo>
                    <a:lnTo>
                      <a:pt x="493" y="888"/>
                    </a:lnTo>
                    <a:lnTo>
                      <a:pt x="455" y="858"/>
                    </a:lnTo>
                    <a:lnTo>
                      <a:pt x="417" y="827"/>
                    </a:lnTo>
                    <a:lnTo>
                      <a:pt x="378" y="796"/>
                    </a:lnTo>
                    <a:lnTo>
                      <a:pt x="342" y="765"/>
                    </a:lnTo>
                    <a:lnTo>
                      <a:pt x="303" y="735"/>
                    </a:lnTo>
                    <a:lnTo>
                      <a:pt x="265" y="704"/>
                    </a:lnTo>
                    <a:lnTo>
                      <a:pt x="232" y="652"/>
                    </a:lnTo>
                    <a:lnTo>
                      <a:pt x="200" y="598"/>
                    </a:lnTo>
                    <a:lnTo>
                      <a:pt x="167" y="543"/>
                    </a:lnTo>
                    <a:lnTo>
                      <a:pt x="133" y="489"/>
                    </a:lnTo>
                    <a:lnTo>
                      <a:pt x="98" y="433"/>
                    </a:lnTo>
                    <a:lnTo>
                      <a:pt x="63" y="378"/>
                    </a:lnTo>
                    <a:lnTo>
                      <a:pt x="31" y="324"/>
                    </a:lnTo>
                    <a:lnTo>
                      <a:pt x="0" y="270"/>
                    </a:lnTo>
                    <a:lnTo>
                      <a:pt x="2" y="242"/>
                    </a:lnTo>
                    <a:lnTo>
                      <a:pt x="2" y="215"/>
                    </a:lnTo>
                    <a:lnTo>
                      <a:pt x="4" y="186"/>
                    </a:lnTo>
                    <a:lnTo>
                      <a:pt x="6" y="159"/>
                    </a:lnTo>
                    <a:lnTo>
                      <a:pt x="8" y="130"/>
                    </a:lnTo>
                    <a:lnTo>
                      <a:pt x="10" y="103"/>
                    </a:lnTo>
                    <a:lnTo>
                      <a:pt x="12" y="75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9E8F8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Shape 866"/>
              <p:cNvSpPr/>
              <p:nvPr/>
            </p:nvSpPr>
            <p:spPr>
              <a:xfrm>
                <a:off x="540" y="1876"/>
                <a:ext cx="498" cy="441"/>
              </a:xfrm>
              <a:custGeom>
                <a:avLst/>
                <a:gdLst/>
                <a:ahLst/>
                <a:cxnLst/>
                <a:rect l="0" t="0" r="0" b="0"/>
                <a:pathLst>
                  <a:path w="499" h="442" extrusionOk="0">
                    <a:moveTo>
                      <a:pt x="444" y="83"/>
                    </a:moveTo>
                    <a:lnTo>
                      <a:pt x="98" y="0"/>
                    </a:lnTo>
                    <a:lnTo>
                      <a:pt x="94" y="6"/>
                    </a:lnTo>
                    <a:lnTo>
                      <a:pt x="87" y="20"/>
                    </a:lnTo>
                    <a:lnTo>
                      <a:pt x="75" y="39"/>
                    </a:lnTo>
                    <a:lnTo>
                      <a:pt x="62" y="64"/>
                    </a:lnTo>
                    <a:lnTo>
                      <a:pt x="46" y="92"/>
                    </a:lnTo>
                    <a:lnTo>
                      <a:pt x="31" y="121"/>
                    </a:lnTo>
                    <a:lnTo>
                      <a:pt x="18" y="152"/>
                    </a:lnTo>
                    <a:lnTo>
                      <a:pt x="8" y="181"/>
                    </a:lnTo>
                    <a:lnTo>
                      <a:pt x="4" y="196"/>
                    </a:lnTo>
                    <a:lnTo>
                      <a:pt x="0" y="211"/>
                    </a:lnTo>
                    <a:lnTo>
                      <a:pt x="0" y="229"/>
                    </a:lnTo>
                    <a:lnTo>
                      <a:pt x="0" y="246"/>
                    </a:lnTo>
                    <a:lnTo>
                      <a:pt x="4" y="282"/>
                    </a:lnTo>
                    <a:lnTo>
                      <a:pt x="12" y="319"/>
                    </a:lnTo>
                    <a:lnTo>
                      <a:pt x="20" y="350"/>
                    </a:lnTo>
                    <a:lnTo>
                      <a:pt x="27" y="375"/>
                    </a:lnTo>
                    <a:lnTo>
                      <a:pt x="33" y="392"/>
                    </a:lnTo>
                    <a:lnTo>
                      <a:pt x="37" y="398"/>
                    </a:lnTo>
                    <a:lnTo>
                      <a:pt x="39" y="388"/>
                    </a:lnTo>
                    <a:lnTo>
                      <a:pt x="45" y="359"/>
                    </a:lnTo>
                    <a:lnTo>
                      <a:pt x="54" y="317"/>
                    </a:lnTo>
                    <a:lnTo>
                      <a:pt x="68" y="269"/>
                    </a:lnTo>
                    <a:lnTo>
                      <a:pt x="81" y="221"/>
                    </a:lnTo>
                    <a:lnTo>
                      <a:pt x="96" y="177"/>
                    </a:lnTo>
                    <a:lnTo>
                      <a:pt x="106" y="158"/>
                    </a:lnTo>
                    <a:lnTo>
                      <a:pt x="114" y="142"/>
                    </a:lnTo>
                    <a:lnTo>
                      <a:pt x="121" y="131"/>
                    </a:lnTo>
                    <a:lnTo>
                      <a:pt x="131" y="125"/>
                    </a:lnTo>
                    <a:lnTo>
                      <a:pt x="150" y="119"/>
                    </a:lnTo>
                    <a:lnTo>
                      <a:pt x="177" y="115"/>
                    </a:lnTo>
                    <a:lnTo>
                      <a:pt x="210" y="114"/>
                    </a:lnTo>
                    <a:lnTo>
                      <a:pt x="244" y="114"/>
                    </a:lnTo>
                    <a:lnTo>
                      <a:pt x="261" y="115"/>
                    </a:lnTo>
                    <a:lnTo>
                      <a:pt x="279" y="119"/>
                    </a:lnTo>
                    <a:lnTo>
                      <a:pt x="296" y="123"/>
                    </a:lnTo>
                    <a:lnTo>
                      <a:pt x="309" y="129"/>
                    </a:lnTo>
                    <a:lnTo>
                      <a:pt x="323" y="135"/>
                    </a:lnTo>
                    <a:lnTo>
                      <a:pt x="336" y="142"/>
                    </a:lnTo>
                    <a:lnTo>
                      <a:pt x="346" y="152"/>
                    </a:lnTo>
                    <a:lnTo>
                      <a:pt x="352" y="163"/>
                    </a:lnTo>
                    <a:lnTo>
                      <a:pt x="363" y="188"/>
                    </a:lnTo>
                    <a:lnTo>
                      <a:pt x="375" y="219"/>
                    </a:lnTo>
                    <a:lnTo>
                      <a:pt x="382" y="250"/>
                    </a:lnTo>
                    <a:lnTo>
                      <a:pt x="392" y="282"/>
                    </a:lnTo>
                    <a:lnTo>
                      <a:pt x="398" y="309"/>
                    </a:lnTo>
                    <a:lnTo>
                      <a:pt x="403" y="332"/>
                    </a:lnTo>
                    <a:lnTo>
                      <a:pt x="407" y="348"/>
                    </a:lnTo>
                    <a:lnTo>
                      <a:pt x="407" y="353"/>
                    </a:lnTo>
                    <a:lnTo>
                      <a:pt x="315" y="442"/>
                    </a:lnTo>
                    <a:lnTo>
                      <a:pt x="499" y="403"/>
                    </a:lnTo>
                    <a:lnTo>
                      <a:pt x="444" y="83"/>
                    </a:lnTo>
                    <a:close/>
                  </a:path>
                </a:pathLst>
              </a:custGeom>
              <a:solidFill>
                <a:srgbClr val="9E8F8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Shape 867"/>
              <p:cNvSpPr/>
              <p:nvPr/>
            </p:nvSpPr>
            <p:spPr>
              <a:xfrm>
                <a:off x="569" y="1180"/>
                <a:ext cx="519" cy="728"/>
              </a:xfrm>
              <a:custGeom>
                <a:avLst/>
                <a:gdLst/>
                <a:ahLst/>
                <a:cxnLst/>
                <a:rect l="0" t="0" r="0" b="0"/>
                <a:pathLst>
                  <a:path w="520" h="729" extrusionOk="0">
                    <a:moveTo>
                      <a:pt x="175" y="0"/>
                    </a:moveTo>
                    <a:lnTo>
                      <a:pt x="181" y="36"/>
                    </a:lnTo>
                    <a:lnTo>
                      <a:pt x="190" y="69"/>
                    </a:lnTo>
                    <a:lnTo>
                      <a:pt x="202" y="98"/>
                    </a:lnTo>
                    <a:lnTo>
                      <a:pt x="215" y="124"/>
                    </a:lnTo>
                    <a:lnTo>
                      <a:pt x="232" y="149"/>
                    </a:lnTo>
                    <a:lnTo>
                      <a:pt x="250" y="172"/>
                    </a:lnTo>
                    <a:lnTo>
                      <a:pt x="269" y="194"/>
                    </a:lnTo>
                    <a:lnTo>
                      <a:pt x="292" y="211"/>
                    </a:lnTo>
                    <a:lnTo>
                      <a:pt x="315" y="228"/>
                    </a:lnTo>
                    <a:lnTo>
                      <a:pt x="340" y="242"/>
                    </a:lnTo>
                    <a:lnTo>
                      <a:pt x="367" y="255"/>
                    </a:lnTo>
                    <a:lnTo>
                      <a:pt x="396" y="266"/>
                    </a:lnTo>
                    <a:lnTo>
                      <a:pt x="426" y="276"/>
                    </a:lnTo>
                    <a:lnTo>
                      <a:pt x="455" y="286"/>
                    </a:lnTo>
                    <a:lnTo>
                      <a:pt x="488" y="293"/>
                    </a:lnTo>
                    <a:lnTo>
                      <a:pt x="520" y="301"/>
                    </a:lnTo>
                    <a:lnTo>
                      <a:pt x="517" y="305"/>
                    </a:lnTo>
                    <a:lnTo>
                      <a:pt x="501" y="314"/>
                    </a:lnTo>
                    <a:lnTo>
                      <a:pt x="480" y="330"/>
                    </a:lnTo>
                    <a:lnTo>
                      <a:pt x="451" y="345"/>
                    </a:lnTo>
                    <a:lnTo>
                      <a:pt x="417" y="361"/>
                    </a:lnTo>
                    <a:lnTo>
                      <a:pt x="378" y="376"/>
                    </a:lnTo>
                    <a:lnTo>
                      <a:pt x="355" y="382"/>
                    </a:lnTo>
                    <a:lnTo>
                      <a:pt x="334" y="385"/>
                    </a:lnTo>
                    <a:lnTo>
                      <a:pt x="311" y="387"/>
                    </a:lnTo>
                    <a:lnTo>
                      <a:pt x="286" y="389"/>
                    </a:lnTo>
                    <a:lnTo>
                      <a:pt x="265" y="389"/>
                    </a:lnTo>
                    <a:lnTo>
                      <a:pt x="246" y="391"/>
                    </a:lnTo>
                    <a:lnTo>
                      <a:pt x="229" y="393"/>
                    </a:lnTo>
                    <a:lnTo>
                      <a:pt x="211" y="397"/>
                    </a:lnTo>
                    <a:lnTo>
                      <a:pt x="194" y="401"/>
                    </a:lnTo>
                    <a:lnTo>
                      <a:pt x="179" y="405"/>
                    </a:lnTo>
                    <a:lnTo>
                      <a:pt x="165" y="410"/>
                    </a:lnTo>
                    <a:lnTo>
                      <a:pt x="152" y="418"/>
                    </a:lnTo>
                    <a:lnTo>
                      <a:pt x="140" y="424"/>
                    </a:lnTo>
                    <a:lnTo>
                      <a:pt x="129" y="432"/>
                    </a:lnTo>
                    <a:lnTo>
                      <a:pt x="119" y="441"/>
                    </a:lnTo>
                    <a:lnTo>
                      <a:pt x="110" y="451"/>
                    </a:lnTo>
                    <a:lnTo>
                      <a:pt x="94" y="470"/>
                    </a:lnTo>
                    <a:lnTo>
                      <a:pt x="81" y="493"/>
                    </a:lnTo>
                    <a:lnTo>
                      <a:pt x="69" y="518"/>
                    </a:lnTo>
                    <a:lnTo>
                      <a:pt x="62" y="545"/>
                    </a:lnTo>
                    <a:lnTo>
                      <a:pt x="56" y="572"/>
                    </a:lnTo>
                    <a:lnTo>
                      <a:pt x="50" y="602"/>
                    </a:lnTo>
                    <a:lnTo>
                      <a:pt x="46" y="664"/>
                    </a:lnTo>
                    <a:lnTo>
                      <a:pt x="46" y="729"/>
                    </a:lnTo>
                    <a:lnTo>
                      <a:pt x="42" y="717"/>
                    </a:lnTo>
                    <a:lnTo>
                      <a:pt x="35" y="689"/>
                    </a:lnTo>
                    <a:lnTo>
                      <a:pt x="25" y="645"/>
                    </a:lnTo>
                    <a:lnTo>
                      <a:pt x="16" y="591"/>
                    </a:lnTo>
                    <a:lnTo>
                      <a:pt x="6" y="535"/>
                    </a:lnTo>
                    <a:lnTo>
                      <a:pt x="2" y="479"/>
                    </a:lnTo>
                    <a:lnTo>
                      <a:pt x="0" y="455"/>
                    </a:lnTo>
                    <a:lnTo>
                      <a:pt x="0" y="432"/>
                    </a:lnTo>
                    <a:lnTo>
                      <a:pt x="2" y="412"/>
                    </a:lnTo>
                    <a:lnTo>
                      <a:pt x="8" y="395"/>
                    </a:lnTo>
                    <a:lnTo>
                      <a:pt x="21" y="362"/>
                    </a:lnTo>
                    <a:lnTo>
                      <a:pt x="42" y="328"/>
                    </a:lnTo>
                    <a:lnTo>
                      <a:pt x="65" y="291"/>
                    </a:lnTo>
                    <a:lnTo>
                      <a:pt x="90" y="257"/>
                    </a:lnTo>
                    <a:lnTo>
                      <a:pt x="113" y="226"/>
                    </a:lnTo>
                    <a:lnTo>
                      <a:pt x="133" y="201"/>
                    </a:lnTo>
                    <a:lnTo>
                      <a:pt x="146" y="186"/>
                    </a:lnTo>
                    <a:lnTo>
                      <a:pt x="150" y="180"/>
                    </a:lnTo>
                    <a:lnTo>
                      <a:pt x="154" y="157"/>
                    </a:lnTo>
                    <a:lnTo>
                      <a:pt x="156" y="134"/>
                    </a:lnTo>
                    <a:lnTo>
                      <a:pt x="160" y="111"/>
                    </a:lnTo>
                    <a:lnTo>
                      <a:pt x="161" y="90"/>
                    </a:lnTo>
                    <a:lnTo>
                      <a:pt x="165" y="67"/>
                    </a:lnTo>
                    <a:lnTo>
                      <a:pt x="167" y="44"/>
                    </a:lnTo>
                    <a:lnTo>
                      <a:pt x="171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9E8F8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Shape 868"/>
              <p:cNvSpPr/>
              <p:nvPr/>
            </p:nvSpPr>
            <p:spPr>
              <a:xfrm>
                <a:off x="900" y="1205"/>
                <a:ext cx="306" cy="734"/>
              </a:xfrm>
              <a:custGeom>
                <a:avLst/>
                <a:gdLst/>
                <a:ahLst/>
                <a:cxnLst/>
                <a:rect l="0" t="0" r="0" b="0"/>
                <a:pathLst>
                  <a:path w="307" h="735" extrusionOk="0">
                    <a:moveTo>
                      <a:pt x="265" y="0"/>
                    </a:moveTo>
                    <a:lnTo>
                      <a:pt x="248" y="55"/>
                    </a:lnTo>
                    <a:lnTo>
                      <a:pt x="231" y="103"/>
                    </a:lnTo>
                    <a:lnTo>
                      <a:pt x="221" y="124"/>
                    </a:lnTo>
                    <a:lnTo>
                      <a:pt x="210" y="144"/>
                    </a:lnTo>
                    <a:lnTo>
                      <a:pt x="198" y="161"/>
                    </a:lnTo>
                    <a:lnTo>
                      <a:pt x="185" y="178"/>
                    </a:lnTo>
                    <a:lnTo>
                      <a:pt x="171" y="193"/>
                    </a:lnTo>
                    <a:lnTo>
                      <a:pt x="154" y="207"/>
                    </a:lnTo>
                    <a:lnTo>
                      <a:pt x="137" y="220"/>
                    </a:lnTo>
                    <a:lnTo>
                      <a:pt x="117" y="232"/>
                    </a:lnTo>
                    <a:lnTo>
                      <a:pt x="96" y="243"/>
                    </a:lnTo>
                    <a:lnTo>
                      <a:pt x="71" y="253"/>
                    </a:lnTo>
                    <a:lnTo>
                      <a:pt x="46" y="263"/>
                    </a:lnTo>
                    <a:lnTo>
                      <a:pt x="18" y="270"/>
                    </a:lnTo>
                    <a:lnTo>
                      <a:pt x="16" y="284"/>
                    </a:lnTo>
                    <a:lnTo>
                      <a:pt x="14" y="297"/>
                    </a:lnTo>
                    <a:lnTo>
                      <a:pt x="12" y="312"/>
                    </a:lnTo>
                    <a:lnTo>
                      <a:pt x="10" y="326"/>
                    </a:lnTo>
                    <a:lnTo>
                      <a:pt x="6" y="339"/>
                    </a:lnTo>
                    <a:lnTo>
                      <a:pt x="4" y="355"/>
                    </a:lnTo>
                    <a:lnTo>
                      <a:pt x="2" y="368"/>
                    </a:lnTo>
                    <a:lnTo>
                      <a:pt x="0" y="383"/>
                    </a:lnTo>
                    <a:lnTo>
                      <a:pt x="12" y="387"/>
                    </a:lnTo>
                    <a:lnTo>
                      <a:pt x="21" y="393"/>
                    </a:lnTo>
                    <a:lnTo>
                      <a:pt x="33" y="401"/>
                    </a:lnTo>
                    <a:lnTo>
                      <a:pt x="41" y="408"/>
                    </a:lnTo>
                    <a:lnTo>
                      <a:pt x="58" y="424"/>
                    </a:lnTo>
                    <a:lnTo>
                      <a:pt x="69" y="443"/>
                    </a:lnTo>
                    <a:lnTo>
                      <a:pt x="79" y="464"/>
                    </a:lnTo>
                    <a:lnTo>
                      <a:pt x="87" y="487"/>
                    </a:lnTo>
                    <a:lnTo>
                      <a:pt x="92" y="510"/>
                    </a:lnTo>
                    <a:lnTo>
                      <a:pt x="96" y="535"/>
                    </a:lnTo>
                    <a:lnTo>
                      <a:pt x="98" y="562"/>
                    </a:lnTo>
                    <a:lnTo>
                      <a:pt x="98" y="587"/>
                    </a:lnTo>
                    <a:lnTo>
                      <a:pt x="98" y="614"/>
                    </a:lnTo>
                    <a:lnTo>
                      <a:pt x="98" y="639"/>
                    </a:lnTo>
                    <a:lnTo>
                      <a:pt x="94" y="689"/>
                    </a:lnTo>
                    <a:lnTo>
                      <a:pt x="92" y="735"/>
                    </a:lnTo>
                    <a:lnTo>
                      <a:pt x="106" y="704"/>
                    </a:lnTo>
                    <a:lnTo>
                      <a:pt x="117" y="673"/>
                    </a:lnTo>
                    <a:lnTo>
                      <a:pt x="131" y="644"/>
                    </a:lnTo>
                    <a:lnTo>
                      <a:pt x="144" y="614"/>
                    </a:lnTo>
                    <a:lnTo>
                      <a:pt x="158" y="583"/>
                    </a:lnTo>
                    <a:lnTo>
                      <a:pt x="171" y="554"/>
                    </a:lnTo>
                    <a:lnTo>
                      <a:pt x="185" y="524"/>
                    </a:lnTo>
                    <a:lnTo>
                      <a:pt x="196" y="495"/>
                    </a:lnTo>
                    <a:lnTo>
                      <a:pt x="211" y="478"/>
                    </a:lnTo>
                    <a:lnTo>
                      <a:pt x="225" y="462"/>
                    </a:lnTo>
                    <a:lnTo>
                      <a:pt x="240" y="447"/>
                    </a:lnTo>
                    <a:lnTo>
                      <a:pt x="254" y="431"/>
                    </a:lnTo>
                    <a:lnTo>
                      <a:pt x="267" y="416"/>
                    </a:lnTo>
                    <a:lnTo>
                      <a:pt x="281" y="401"/>
                    </a:lnTo>
                    <a:lnTo>
                      <a:pt x="294" y="385"/>
                    </a:lnTo>
                    <a:lnTo>
                      <a:pt x="307" y="370"/>
                    </a:lnTo>
                    <a:lnTo>
                      <a:pt x="302" y="324"/>
                    </a:lnTo>
                    <a:lnTo>
                      <a:pt x="298" y="278"/>
                    </a:lnTo>
                    <a:lnTo>
                      <a:pt x="292" y="232"/>
                    </a:lnTo>
                    <a:lnTo>
                      <a:pt x="286" y="186"/>
                    </a:lnTo>
                    <a:lnTo>
                      <a:pt x="282" y="140"/>
                    </a:lnTo>
                    <a:lnTo>
                      <a:pt x="277" y="94"/>
                    </a:lnTo>
                    <a:lnTo>
                      <a:pt x="271" y="4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E8F8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Shape 869"/>
              <p:cNvSpPr/>
              <p:nvPr/>
            </p:nvSpPr>
            <p:spPr>
              <a:xfrm>
                <a:off x="696" y="651"/>
                <a:ext cx="492" cy="717"/>
              </a:xfrm>
              <a:custGeom>
                <a:avLst/>
                <a:gdLst/>
                <a:ahLst/>
                <a:cxnLst/>
                <a:rect l="0" t="0" r="0" b="0"/>
                <a:pathLst>
                  <a:path w="493" h="718" extrusionOk="0">
                    <a:moveTo>
                      <a:pt x="146" y="0"/>
                    </a:moveTo>
                    <a:lnTo>
                      <a:pt x="138" y="35"/>
                    </a:lnTo>
                    <a:lnTo>
                      <a:pt x="134" y="69"/>
                    </a:lnTo>
                    <a:lnTo>
                      <a:pt x="132" y="106"/>
                    </a:lnTo>
                    <a:lnTo>
                      <a:pt x="134" y="142"/>
                    </a:lnTo>
                    <a:lnTo>
                      <a:pt x="138" y="180"/>
                    </a:lnTo>
                    <a:lnTo>
                      <a:pt x="144" y="221"/>
                    </a:lnTo>
                    <a:lnTo>
                      <a:pt x="152" y="261"/>
                    </a:lnTo>
                    <a:lnTo>
                      <a:pt x="159" y="305"/>
                    </a:lnTo>
                    <a:lnTo>
                      <a:pt x="127" y="322"/>
                    </a:lnTo>
                    <a:lnTo>
                      <a:pt x="100" y="340"/>
                    </a:lnTo>
                    <a:lnTo>
                      <a:pt x="75" y="359"/>
                    </a:lnTo>
                    <a:lnTo>
                      <a:pt x="56" y="380"/>
                    </a:lnTo>
                    <a:lnTo>
                      <a:pt x="38" y="401"/>
                    </a:lnTo>
                    <a:lnTo>
                      <a:pt x="25" y="424"/>
                    </a:lnTo>
                    <a:lnTo>
                      <a:pt x="15" y="449"/>
                    </a:lnTo>
                    <a:lnTo>
                      <a:pt x="8" y="476"/>
                    </a:lnTo>
                    <a:lnTo>
                      <a:pt x="4" y="503"/>
                    </a:lnTo>
                    <a:lnTo>
                      <a:pt x="2" y="530"/>
                    </a:lnTo>
                    <a:lnTo>
                      <a:pt x="0" y="558"/>
                    </a:lnTo>
                    <a:lnTo>
                      <a:pt x="2" y="589"/>
                    </a:lnTo>
                    <a:lnTo>
                      <a:pt x="8" y="652"/>
                    </a:lnTo>
                    <a:lnTo>
                      <a:pt x="15" y="718"/>
                    </a:lnTo>
                    <a:lnTo>
                      <a:pt x="19" y="708"/>
                    </a:lnTo>
                    <a:lnTo>
                      <a:pt x="29" y="681"/>
                    </a:lnTo>
                    <a:lnTo>
                      <a:pt x="44" y="643"/>
                    </a:lnTo>
                    <a:lnTo>
                      <a:pt x="61" y="597"/>
                    </a:lnTo>
                    <a:lnTo>
                      <a:pt x="81" y="551"/>
                    </a:lnTo>
                    <a:lnTo>
                      <a:pt x="98" y="507"/>
                    </a:lnTo>
                    <a:lnTo>
                      <a:pt x="107" y="489"/>
                    </a:lnTo>
                    <a:lnTo>
                      <a:pt x="115" y="474"/>
                    </a:lnTo>
                    <a:lnTo>
                      <a:pt x="123" y="462"/>
                    </a:lnTo>
                    <a:lnTo>
                      <a:pt x="128" y="455"/>
                    </a:lnTo>
                    <a:lnTo>
                      <a:pt x="140" y="443"/>
                    </a:lnTo>
                    <a:lnTo>
                      <a:pt x="153" y="434"/>
                    </a:lnTo>
                    <a:lnTo>
                      <a:pt x="167" y="426"/>
                    </a:lnTo>
                    <a:lnTo>
                      <a:pt x="182" y="420"/>
                    </a:lnTo>
                    <a:lnTo>
                      <a:pt x="198" y="415"/>
                    </a:lnTo>
                    <a:lnTo>
                      <a:pt x="215" y="409"/>
                    </a:lnTo>
                    <a:lnTo>
                      <a:pt x="230" y="405"/>
                    </a:lnTo>
                    <a:lnTo>
                      <a:pt x="247" y="401"/>
                    </a:lnTo>
                    <a:lnTo>
                      <a:pt x="282" y="397"/>
                    </a:lnTo>
                    <a:lnTo>
                      <a:pt x="317" y="395"/>
                    </a:lnTo>
                    <a:lnTo>
                      <a:pt x="351" y="393"/>
                    </a:lnTo>
                    <a:lnTo>
                      <a:pt x="382" y="393"/>
                    </a:lnTo>
                    <a:lnTo>
                      <a:pt x="397" y="386"/>
                    </a:lnTo>
                    <a:lnTo>
                      <a:pt x="411" y="378"/>
                    </a:lnTo>
                    <a:lnTo>
                      <a:pt x="424" y="370"/>
                    </a:lnTo>
                    <a:lnTo>
                      <a:pt x="437" y="365"/>
                    </a:lnTo>
                    <a:lnTo>
                      <a:pt x="453" y="357"/>
                    </a:lnTo>
                    <a:lnTo>
                      <a:pt x="466" y="351"/>
                    </a:lnTo>
                    <a:lnTo>
                      <a:pt x="480" y="344"/>
                    </a:lnTo>
                    <a:lnTo>
                      <a:pt x="493" y="338"/>
                    </a:lnTo>
                    <a:lnTo>
                      <a:pt x="480" y="297"/>
                    </a:lnTo>
                    <a:lnTo>
                      <a:pt x="466" y="257"/>
                    </a:lnTo>
                    <a:lnTo>
                      <a:pt x="453" y="219"/>
                    </a:lnTo>
                    <a:lnTo>
                      <a:pt x="437" y="178"/>
                    </a:lnTo>
                    <a:lnTo>
                      <a:pt x="424" y="140"/>
                    </a:lnTo>
                    <a:lnTo>
                      <a:pt x="411" y="100"/>
                    </a:lnTo>
                    <a:lnTo>
                      <a:pt x="397" y="61"/>
                    </a:lnTo>
                    <a:lnTo>
                      <a:pt x="382" y="21"/>
                    </a:lnTo>
                    <a:lnTo>
                      <a:pt x="382" y="31"/>
                    </a:lnTo>
                    <a:lnTo>
                      <a:pt x="380" y="58"/>
                    </a:lnTo>
                    <a:lnTo>
                      <a:pt x="374" y="94"/>
                    </a:lnTo>
                    <a:lnTo>
                      <a:pt x="368" y="136"/>
                    </a:lnTo>
                    <a:lnTo>
                      <a:pt x="363" y="159"/>
                    </a:lnTo>
                    <a:lnTo>
                      <a:pt x="357" y="180"/>
                    </a:lnTo>
                    <a:lnTo>
                      <a:pt x="351" y="200"/>
                    </a:lnTo>
                    <a:lnTo>
                      <a:pt x="345" y="219"/>
                    </a:lnTo>
                    <a:lnTo>
                      <a:pt x="338" y="234"/>
                    </a:lnTo>
                    <a:lnTo>
                      <a:pt x="328" y="248"/>
                    </a:lnTo>
                    <a:lnTo>
                      <a:pt x="324" y="253"/>
                    </a:lnTo>
                    <a:lnTo>
                      <a:pt x="318" y="257"/>
                    </a:lnTo>
                    <a:lnTo>
                      <a:pt x="313" y="259"/>
                    </a:lnTo>
                    <a:lnTo>
                      <a:pt x="307" y="261"/>
                    </a:lnTo>
                    <a:lnTo>
                      <a:pt x="301" y="261"/>
                    </a:lnTo>
                    <a:lnTo>
                      <a:pt x="295" y="261"/>
                    </a:lnTo>
                    <a:lnTo>
                      <a:pt x="290" y="259"/>
                    </a:lnTo>
                    <a:lnTo>
                      <a:pt x="284" y="257"/>
                    </a:lnTo>
                    <a:lnTo>
                      <a:pt x="274" y="249"/>
                    </a:lnTo>
                    <a:lnTo>
                      <a:pt x="263" y="238"/>
                    </a:lnTo>
                    <a:lnTo>
                      <a:pt x="253" y="225"/>
                    </a:lnTo>
                    <a:lnTo>
                      <a:pt x="244" y="209"/>
                    </a:lnTo>
                    <a:lnTo>
                      <a:pt x="236" y="190"/>
                    </a:lnTo>
                    <a:lnTo>
                      <a:pt x="228" y="173"/>
                    </a:lnTo>
                    <a:lnTo>
                      <a:pt x="215" y="134"/>
                    </a:lnTo>
                    <a:lnTo>
                      <a:pt x="205" y="100"/>
                    </a:lnTo>
                    <a:lnTo>
                      <a:pt x="200" y="71"/>
                    </a:lnTo>
                    <a:lnTo>
                      <a:pt x="196" y="54"/>
                    </a:lnTo>
                    <a:lnTo>
                      <a:pt x="198" y="50"/>
                    </a:lnTo>
                    <a:lnTo>
                      <a:pt x="198" y="44"/>
                    </a:lnTo>
                    <a:lnTo>
                      <a:pt x="201" y="38"/>
                    </a:lnTo>
                    <a:lnTo>
                      <a:pt x="203" y="33"/>
                    </a:lnTo>
                    <a:lnTo>
                      <a:pt x="207" y="25"/>
                    </a:lnTo>
                    <a:lnTo>
                      <a:pt x="211" y="17"/>
                    </a:lnTo>
                    <a:lnTo>
                      <a:pt x="217" y="10"/>
                    </a:lnTo>
                    <a:lnTo>
                      <a:pt x="223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9E8F8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Shape 870"/>
              <p:cNvSpPr/>
              <p:nvPr/>
            </p:nvSpPr>
            <p:spPr>
              <a:xfrm>
                <a:off x="1082" y="651"/>
                <a:ext cx="1085" cy="2666"/>
              </a:xfrm>
              <a:custGeom>
                <a:avLst/>
                <a:gdLst/>
                <a:ahLst/>
                <a:cxnLst/>
                <a:rect l="0" t="0" r="0" b="0"/>
                <a:pathLst>
                  <a:path w="1086" h="2667" extrusionOk="0">
                    <a:moveTo>
                      <a:pt x="7" y="0"/>
                    </a:moveTo>
                    <a:lnTo>
                      <a:pt x="5" y="10"/>
                    </a:lnTo>
                    <a:lnTo>
                      <a:pt x="5" y="19"/>
                    </a:lnTo>
                    <a:lnTo>
                      <a:pt x="4" y="29"/>
                    </a:lnTo>
                    <a:lnTo>
                      <a:pt x="4" y="40"/>
                    </a:lnTo>
                    <a:lnTo>
                      <a:pt x="2" y="50"/>
                    </a:lnTo>
                    <a:lnTo>
                      <a:pt x="2" y="59"/>
                    </a:lnTo>
                    <a:lnTo>
                      <a:pt x="0" y="69"/>
                    </a:lnTo>
                    <a:lnTo>
                      <a:pt x="0" y="79"/>
                    </a:lnTo>
                    <a:lnTo>
                      <a:pt x="13" y="113"/>
                    </a:lnTo>
                    <a:lnTo>
                      <a:pt x="27" y="148"/>
                    </a:lnTo>
                    <a:lnTo>
                      <a:pt x="40" y="184"/>
                    </a:lnTo>
                    <a:lnTo>
                      <a:pt x="53" y="219"/>
                    </a:lnTo>
                    <a:lnTo>
                      <a:pt x="67" y="255"/>
                    </a:lnTo>
                    <a:lnTo>
                      <a:pt x="80" y="290"/>
                    </a:lnTo>
                    <a:lnTo>
                      <a:pt x="94" y="326"/>
                    </a:lnTo>
                    <a:lnTo>
                      <a:pt x="107" y="361"/>
                    </a:lnTo>
                    <a:lnTo>
                      <a:pt x="107" y="426"/>
                    </a:lnTo>
                    <a:lnTo>
                      <a:pt x="109" y="491"/>
                    </a:lnTo>
                    <a:lnTo>
                      <a:pt x="109" y="557"/>
                    </a:lnTo>
                    <a:lnTo>
                      <a:pt x="109" y="620"/>
                    </a:lnTo>
                    <a:lnTo>
                      <a:pt x="111" y="685"/>
                    </a:lnTo>
                    <a:lnTo>
                      <a:pt x="111" y="750"/>
                    </a:lnTo>
                    <a:lnTo>
                      <a:pt x="113" y="816"/>
                    </a:lnTo>
                    <a:lnTo>
                      <a:pt x="113" y="881"/>
                    </a:lnTo>
                    <a:lnTo>
                      <a:pt x="113" y="896"/>
                    </a:lnTo>
                    <a:lnTo>
                      <a:pt x="111" y="942"/>
                    </a:lnTo>
                    <a:lnTo>
                      <a:pt x="109" y="1007"/>
                    </a:lnTo>
                    <a:lnTo>
                      <a:pt x="109" y="1084"/>
                    </a:lnTo>
                    <a:lnTo>
                      <a:pt x="111" y="1165"/>
                    </a:lnTo>
                    <a:lnTo>
                      <a:pt x="115" y="1244"/>
                    </a:lnTo>
                    <a:lnTo>
                      <a:pt x="119" y="1278"/>
                    </a:lnTo>
                    <a:lnTo>
                      <a:pt x="124" y="1309"/>
                    </a:lnTo>
                    <a:lnTo>
                      <a:pt x="130" y="1336"/>
                    </a:lnTo>
                    <a:lnTo>
                      <a:pt x="138" y="1355"/>
                    </a:lnTo>
                    <a:lnTo>
                      <a:pt x="157" y="1395"/>
                    </a:lnTo>
                    <a:lnTo>
                      <a:pt x="186" y="1443"/>
                    </a:lnTo>
                    <a:lnTo>
                      <a:pt x="218" y="1499"/>
                    </a:lnTo>
                    <a:lnTo>
                      <a:pt x="255" y="1554"/>
                    </a:lnTo>
                    <a:lnTo>
                      <a:pt x="293" y="1610"/>
                    </a:lnTo>
                    <a:lnTo>
                      <a:pt x="332" y="1660"/>
                    </a:lnTo>
                    <a:lnTo>
                      <a:pt x="349" y="1681"/>
                    </a:lnTo>
                    <a:lnTo>
                      <a:pt x="366" y="1700"/>
                    </a:lnTo>
                    <a:lnTo>
                      <a:pt x="384" y="1716"/>
                    </a:lnTo>
                    <a:lnTo>
                      <a:pt x="399" y="1729"/>
                    </a:lnTo>
                    <a:lnTo>
                      <a:pt x="424" y="1746"/>
                    </a:lnTo>
                    <a:lnTo>
                      <a:pt x="447" y="1767"/>
                    </a:lnTo>
                    <a:lnTo>
                      <a:pt x="470" y="1789"/>
                    </a:lnTo>
                    <a:lnTo>
                      <a:pt x="493" y="1810"/>
                    </a:lnTo>
                    <a:lnTo>
                      <a:pt x="514" y="1835"/>
                    </a:lnTo>
                    <a:lnTo>
                      <a:pt x="535" y="1860"/>
                    </a:lnTo>
                    <a:lnTo>
                      <a:pt x="556" y="1884"/>
                    </a:lnTo>
                    <a:lnTo>
                      <a:pt x="575" y="1909"/>
                    </a:lnTo>
                    <a:lnTo>
                      <a:pt x="614" y="1963"/>
                    </a:lnTo>
                    <a:lnTo>
                      <a:pt x="650" y="2019"/>
                    </a:lnTo>
                    <a:lnTo>
                      <a:pt x="685" y="2073"/>
                    </a:lnTo>
                    <a:lnTo>
                      <a:pt x="717" y="2128"/>
                    </a:lnTo>
                    <a:lnTo>
                      <a:pt x="710" y="2153"/>
                    </a:lnTo>
                    <a:lnTo>
                      <a:pt x="702" y="2180"/>
                    </a:lnTo>
                    <a:lnTo>
                      <a:pt x="698" y="2205"/>
                    </a:lnTo>
                    <a:lnTo>
                      <a:pt x="696" y="2228"/>
                    </a:lnTo>
                    <a:lnTo>
                      <a:pt x="694" y="2253"/>
                    </a:lnTo>
                    <a:lnTo>
                      <a:pt x="694" y="2274"/>
                    </a:lnTo>
                    <a:lnTo>
                      <a:pt x="696" y="2297"/>
                    </a:lnTo>
                    <a:lnTo>
                      <a:pt x="700" y="2318"/>
                    </a:lnTo>
                    <a:lnTo>
                      <a:pt x="704" y="2339"/>
                    </a:lnTo>
                    <a:lnTo>
                      <a:pt x="710" y="2360"/>
                    </a:lnTo>
                    <a:lnTo>
                      <a:pt x="717" y="2380"/>
                    </a:lnTo>
                    <a:lnTo>
                      <a:pt x="727" y="2399"/>
                    </a:lnTo>
                    <a:lnTo>
                      <a:pt x="737" y="2416"/>
                    </a:lnTo>
                    <a:lnTo>
                      <a:pt x="748" y="2435"/>
                    </a:lnTo>
                    <a:lnTo>
                      <a:pt x="760" y="2452"/>
                    </a:lnTo>
                    <a:lnTo>
                      <a:pt x="773" y="2468"/>
                    </a:lnTo>
                    <a:lnTo>
                      <a:pt x="787" y="2485"/>
                    </a:lnTo>
                    <a:lnTo>
                      <a:pt x="802" y="2500"/>
                    </a:lnTo>
                    <a:lnTo>
                      <a:pt x="817" y="2514"/>
                    </a:lnTo>
                    <a:lnTo>
                      <a:pt x="835" y="2529"/>
                    </a:lnTo>
                    <a:lnTo>
                      <a:pt x="871" y="2556"/>
                    </a:lnTo>
                    <a:lnTo>
                      <a:pt x="909" y="2583"/>
                    </a:lnTo>
                    <a:lnTo>
                      <a:pt x="952" y="2606"/>
                    </a:lnTo>
                    <a:lnTo>
                      <a:pt x="994" y="2627"/>
                    </a:lnTo>
                    <a:lnTo>
                      <a:pt x="1040" y="2648"/>
                    </a:lnTo>
                    <a:lnTo>
                      <a:pt x="1086" y="2667"/>
                    </a:lnTo>
                    <a:lnTo>
                      <a:pt x="108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Shape 871"/>
              <p:cNvSpPr/>
              <p:nvPr/>
            </p:nvSpPr>
            <p:spPr>
              <a:xfrm>
                <a:off x="1275" y="651"/>
                <a:ext cx="893" cy="239"/>
              </a:xfrm>
              <a:custGeom>
                <a:avLst/>
                <a:gdLst/>
                <a:ahLst/>
                <a:cxnLst/>
                <a:rect l="0" t="0" r="0" b="0"/>
                <a:pathLst>
                  <a:path w="894" h="240" extrusionOk="0">
                    <a:moveTo>
                      <a:pt x="0" y="0"/>
                    </a:moveTo>
                    <a:lnTo>
                      <a:pt x="21" y="23"/>
                    </a:lnTo>
                    <a:lnTo>
                      <a:pt x="44" y="44"/>
                    </a:lnTo>
                    <a:lnTo>
                      <a:pt x="67" y="63"/>
                    </a:lnTo>
                    <a:lnTo>
                      <a:pt x="90" y="83"/>
                    </a:lnTo>
                    <a:lnTo>
                      <a:pt x="115" y="100"/>
                    </a:lnTo>
                    <a:lnTo>
                      <a:pt x="140" y="115"/>
                    </a:lnTo>
                    <a:lnTo>
                      <a:pt x="167" y="130"/>
                    </a:lnTo>
                    <a:lnTo>
                      <a:pt x="193" y="144"/>
                    </a:lnTo>
                    <a:lnTo>
                      <a:pt x="220" y="157"/>
                    </a:lnTo>
                    <a:lnTo>
                      <a:pt x="247" y="169"/>
                    </a:lnTo>
                    <a:lnTo>
                      <a:pt x="276" y="178"/>
                    </a:lnTo>
                    <a:lnTo>
                      <a:pt x="305" y="188"/>
                    </a:lnTo>
                    <a:lnTo>
                      <a:pt x="364" y="205"/>
                    </a:lnTo>
                    <a:lnTo>
                      <a:pt x="424" y="219"/>
                    </a:lnTo>
                    <a:lnTo>
                      <a:pt x="485" y="228"/>
                    </a:lnTo>
                    <a:lnTo>
                      <a:pt x="545" y="234"/>
                    </a:lnTo>
                    <a:lnTo>
                      <a:pt x="606" y="238"/>
                    </a:lnTo>
                    <a:lnTo>
                      <a:pt x="666" y="240"/>
                    </a:lnTo>
                    <a:lnTo>
                      <a:pt x="725" y="240"/>
                    </a:lnTo>
                    <a:lnTo>
                      <a:pt x="783" y="236"/>
                    </a:lnTo>
                    <a:lnTo>
                      <a:pt x="838" y="234"/>
                    </a:lnTo>
                    <a:lnTo>
                      <a:pt x="894" y="228"/>
                    </a:lnTo>
                    <a:lnTo>
                      <a:pt x="894" y="83"/>
                    </a:lnTo>
                    <a:lnTo>
                      <a:pt x="861" y="88"/>
                    </a:lnTo>
                    <a:lnTo>
                      <a:pt x="829" y="94"/>
                    </a:lnTo>
                    <a:lnTo>
                      <a:pt x="796" y="96"/>
                    </a:lnTo>
                    <a:lnTo>
                      <a:pt x="762" y="98"/>
                    </a:lnTo>
                    <a:lnTo>
                      <a:pt x="725" y="98"/>
                    </a:lnTo>
                    <a:lnTo>
                      <a:pt x="691" y="96"/>
                    </a:lnTo>
                    <a:lnTo>
                      <a:pt x="654" y="92"/>
                    </a:lnTo>
                    <a:lnTo>
                      <a:pt x="618" y="86"/>
                    </a:lnTo>
                    <a:lnTo>
                      <a:pt x="581" y="81"/>
                    </a:lnTo>
                    <a:lnTo>
                      <a:pt x="543" y="73"/>
                    </a:lnTo>
                    <a:lnTo>
                      <a:pt x="506" y="65"/>
                    </a:lnTo>
                    <a:lnTo>
                      <a:pt x="470" y="54"/>
                    </a:lnTo>
                    <a:lnTo>
                      <a:pt x="433" y="42"/>
                    </a:lnTo>
                    <a:lnTo>
                      <a:pt x="399" y="31"/>
                    </a:lnTo>
                    <a:lnTo>
                      <a:pt x="362" y="15"/>
                    </a:lnTo>
                    <a:lnTo>
                      <a:pt x="3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Shape 872"/>
              <p:cNvSpPr/>
              <p:nvPr/>
            </p:nvSpPr>
            <p:spPr>
              <a:xfrm>
                <a:off x="1060" y="651"/>
                <a:ext cx="1108" cy="511"/>
              </a:xfrm>
              <a:custGeom>
                <a:avLst/>
                <a:gdLst/>
                <a:ahLst/>
                <a:cxnLst/>
                <a:rect l="0" t="0" r="0" b="0"/>
                <a:pathLst>
                  <a:path w="1109" h="5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2" y="58"/>
                    </a:lnTo>
                    <a:lnTo>
                      <a:pt x="5" y="67"/>
                    </a:lnTo>
                    <a:lnTo>
                      <a:pt x="7" y="77"/>
                    </a:lnTo>
                    <a:lnTo>
                      <a:pt x="11" y="86"/>
                    </a:lnTo>
                    <a:lnTo>
                      <a:pt x="23" y="109"/>
                    </a:lnTo>
                    <a:lnTo>
                      <a:pt x="36" y="132"/>
                    </a:lnTo>
                    <a:lnTo>
                      <a:pt x="50" y="155"/>
                    </a:lnTo>
                    <a:lnTo>
                      <a:pt x="65" y="177"/>
                    </a:lnTo>
                    <a:lnTo>
                      <a:pt x="80" y="196"/>
                    </a:lnTo>
                    <a:lnTo>
                      <a:pt x="96" y="215"/>
                    </a:lnTo>
                    <a:lnTo>
                      <a:pt x="111" y="234"/>
                    </a:lnTo>
                    <a:lnTo>
                      <a:pt x="128" y="251"/>
                    </a:lnTo>
                    <a:lnTo>
                      <a:pt x="165" y="284"/>
                    </a:lnTo>
                    <a:lnTo>
                      <a:pt x="203" y="315"/>
                    </a:lnTo>
                    <a:lnTo>
                      <a:pt x="241" y="342"/>
                    </a:lnTo>
                    <a:lnTo>
                      <a:pt x="284" y="367"/>
                    </a:lnTo>
                    <a:lnTo>
                      <a:pt x="328" y="390"/>
                    </a:lnTo>
                    <a:lnTo>
                      <a:pt x="372" y="411"/>
                    </a:lnTo>
                    <a:lnTo>
                      <a:pt x="418" y="430"/>
                    </a:lnTo>
                    <a:lnTo>
                      <a:pt x="464" y="447"/>
                    </a:lnTo>
                    <a:lnTo>
                      <a:pt x="558" y="478"/>
                    </a:lnTo>
                    <a:lnTo>
                      <a:pt x="654" y="505"/>
                    </a:lnTo>
                    <a:lnTo>
                      <a:pt x="706" y="507"/>
                    </a:lnTo>
                    <a:lnTo>
                      <a:pt x="760" y="509"/>
                    </a:lnTo>
                    <a:lnTo>
                      <a:pt x="817" y="510"/>
                    </a:lnTo>
                    <a:lnTo>
                      <a:pt x="877" y="512"/>
                    </a:lnTo>
                    <a:lnTo>
                      <a:pt x="936" y="512"/>
                    </a:lnTo>
                    <a:lnTo>
                      <a:pt x="994" y="510"/>
                    </a:lnTo>
                    <a:lnTo>
                      <a:pt x="1025" y="507"/>
                    </a:lnTo>
                    <a:lnTo>
                      <a:pt x="1053" y="505"/>
                    </a:lnTo>
                    <a:lnTo>
                      <a:pt x="1080" y="499"/>
                    </a:lnTo>
                    <a:lnTo>
                      <a:pt x="1109" y="493"/>
                    </a:lnTo>
                    <a:lnTo>
                      <a:pt x="1109" y="395"/>
                    </a:lnTo>
                    <a:lnTo>
                      <a:pt x="1059" y="407"/>
                    </a:lnTo>
                    <a:lnTo>
                      <a:pt x="1003" y="416"/>
                    </a:lnTo>
                    <a:lnTo>
                      <a:pt x="944" y="424"/>
                    </a:lnTo>
                    <a:lnTo>
                      <a:pt x="879" y="430"/>
                    </a:lnTo>
                    <a:lnTo>
                      <a:pt x="808" y="432"/>
                    </a:lnTo>
                    <a:lnTo>
                      <a:pt x="735" y="432"/>
                    </a:lnTo>
                    <a:lnTo>
                      <a:pt x="696" y="430"/>
                    </a:lnTo>
                    <a:lnTo>
                      <a:pt x="656" y="426"/>
                    </a:lnTo>
                    <a:lnTo>
                      <a:pt x="616" y="420"/>
                    </a:lnTo>
                    <a:lnTo>
                      <a:pt x="574" y="415"/>
                    </a:lnTo>
                    <a:lnTo>
                      <a:pt x="512" y="403"/>
                    </a:lnTo>
                    <a:lnTo>
                      <a:pt x="458" y="390"/>
                    </a:lnTo>
                    <a:lnTo>
                      <a:pt x="410" y="374"/>
                    </a:lnTo>
                    <a:lnTo>
                      <a:pt x="366" y="355"/>
                    </a:lnTo>
                    <a:lnTo>
                      <a:pt x="328" y="336"/>
                    </a:lnTo>
                    <a:lnTo>
                      <a:pt x="293" y="315"/>
                    </a:lnTo>
                    <a:lnTo>
                      <a:pt x="263" y="290"/>
                    </a:lnTo>
                    <a:lnTo>
                      <a:pt x="236" y="265"/>
                    </a:lnTo>
                    <a:lnTo>
                      <a:pt x="211" y="238"/>
                    </a:lnTo>
                    <a:lnTo>
                      <a:pt x="188" y="209"/>
                    </a:lnTo>
                    <a:lnTo>
                      <a:pt x="167" y="178"/>
                    </a:lnTo>
                    <a:lnTo>
                      <a:pt x="146" y="146"/>
                    </a:lnTo>
                    <a:lnTo>
                      <a:pt x="107" y="7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Shape 873"/>
              <p:cNvSpPr/>
              <p:nvPr/>
            </p:nvSpPr>
            <p:spPr>
              <a:xfrm>
                <a:off x="1157" y="946"/>
                <a:ext cx="340" cy="787"/>
              </a:xfrm>
              <a:custGeom>
                <a:avLst/>
                <a:gdLst/>
                <a:ahLst/>
                <a:cxnLst/>
                <a:rect l="0" t="0" r="0" b="0"/>
                <a:pathLst>
                  <a:path w="341" h="788" extrusionOk="0">
                    <a:moveTo>
                      <a:pt x="74" y="0"/>
                    </a:moveTo>
                    <a:lnTo>
                      <a:pt x="61" y="32"/>
                    </a:lnTo>
                    <a:lnTo>
                      <a:pt x="48" y="65"/>
                    </a:lnTo>
                    <a:lnTo>
                      <a:pt x="36" y="96"/>
                    </a:lnTo>
                    <a:lnTo>
                      <a:pt x="24" y="126"/>
                    </a:lnTo>
                    <a:lnTo>
                      <a:pt x="17" y="157"/>
                    </a:lnTo>
                    <a:lnTo>
                      <a:pt x="11" y="188"/>
                    </a:lnTo>
                    <a:lnTo>
                      <a:pt x="5" y="216"/>
                    </a:lnTo>
                    <a:lnTo>
                      <a:pt x="1" y="245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1" y="328"/>
                    </a:lnTo>
                    <a:lnTo>
                      <a:pt x="3" y="355"/>
                    </a:lnTo>
                    <a:lnTo>
                      <a:pt x="9" y="381"/>
                    </a:lnTo>
                    <a:lnTo>
                      <a:pt x="15" y="406"/>
                    </a:lnTo>
                    <a:lnTo>
                      <a:pt x="21" y="431"/>
                    </a:lnTo>
                    <a:lnTo>
                      <a:pt x="30" y="456"/>
                    </a:lnTo>
                    <a:lnTo>
                      <a:pt x="40" y="479"/>
                    </a:lnTo>
                    <a:lnTo>
                      <a:pt x="51" y="502"/>
                    </a:lnTo>
                    <a:lnTo>
                      <a:pt x="63" y="525"/>
                    </a:lnTo>
                    <a:lnTo>
                      <a:pt x="78" y="548"/>
                    </a:lnTo>
                    <a:lnTo>
                      <a:pt x="94" y="571"/>
                    </a:lnTo>
                    <a:lnTo>
                      <a:pt x="109" y="593"/>
                    </a:lnTo>
                    <a:lnTo>
                      <a:pt x="128" y="614"/>
                    </a:lnTo>
                    <a:lnTo>
                      <a:pt x="147" y="635"/>
                    </a:lnTo>
                    <a:lnTo>
                      <a:pt x="167" y="654"/>
                    </a:lnTo>
                    <a:lnTo>
                      <a:pt x="188" y="675"/>
                    </a:lnTo>
                    <a:lnTo>
                      <a:pt x="211" y="694"/>
                    </a:lnTo>
                    <a:lnTo>
                      <a:pt x="234" y="713"/>
                    </a:lnTo>
                    <a:lnTo>
                      <a:pt x="286" y="752"/>
                    </a:lnTo>
                    <a:lnTo>
                      <a:pt x="341" y="788"/>
                    </a:lnTo>
                    <a:lnTo>
                      <a:pt x="341" y="767"/>
                    </a:lnTo>
                    <a:lnTo>
                      <a:pt x="341" y="746"/>
                    </a:lnTo>
                    <a:lnTo>
                      <a:pt x="341" y="723"/>
                    </a:lnTo>
                    <a:lnTo>
                      <a:pt x="341" y="702"/>
                    </a:lnTo>
                    <a:lnTo>
                      <a:pt x="341" y="681"/>
                    </a:lnTo>
                    <a:lnTo>
                      <a:pt x="341" y="660"/>
                    </a:lnTo>
                    <a:lnTo>
                      <a:pt x="341" y="637"/>
                    </a:lnTo>
                    <a:lnTo>
                      <a:pt x="341" y="616"/>
                    </a:lnTo>
                    <a:lnTo>
                      <a:pt x="314" y="606"/>
                    </a:lnTo>
                    <a:lnTo>
                      <a:pt x="291" y="596"/>
                    </a:lnTo>
                    <a:lnTo>
                      <a:pt x="270" y="585"/>
                    </a:lnTo>
                    <a:lnTo>
                      <a:pt x="249" y="573"/>
                    </a:lnTo>
                    <a:lnTo>
                      <a:pt x="232" y="562"/>
                    </a:lnTo>
                    <a:lnTo>
                      <a:pt x="214" y="548"/>
                    </a:lnTo>
                    <a:lnTo>
                      <a:pt x="199" y="535"/>
                    </a:lnTo>
                    <a:lnTo>
                      <a:pt x="186" y="520"/>
                    </a:lnTo>
                    <a:lnTo>
                      <a:pt x="174" y="506"/>
                    </a:lnTo>
                    <a:lnTo>
                      <a:pt x="163" y="491"/>
                    </a:lnTo>
                    <a:lnTo>
                      <a:pt x="153" y="474"/>
                    </a:lnTo>
                    <a:lnTo>
                      <a:pt x="143" y="458"/>
                    </a:lnTo>
                    <a:lnTo>
                      <a:pt x="138" y="441"/>
                    </a:lnTo>
                    <a:lnTo>
                      <a:pt x="132" y="424"/>
                    </a:lnTo>
                    <a:lnTo>
                      <a:pt x="126" y="405"/>
                    </a:lnTo>
                    <a:lnTo>
                      <a:pt x="122" y="387"/>
                    </a:lnTo>
                    <a:lnTo>
                      <a:pt x="117" y="349"/>
                    </a:lnTo>
                    <a:lnTo>
                      <a:pt x="115" y="309"/>
                    </a:lnTo>
                    <a:lnTo>
                      <a:pt x="117" y="268"/>
                    </a:lnTo>
                    <a:lnTo>
                      <a:pt x="120" y="226"/>
                    </a:lnTo>
                    <a:lnTo>
                      <a:pt x="132" y="138"/>
                    </a:lnTo>
                    <a:lnTo>
                      <a:pt x="149" y="48"/>
                    </a:lnTo>
                    <a:lnTo>
                      <a:pt x="140" y="42"/>
                    </a:lnTo>
                    <a:lnTo>
                      <a:pt x="130" y="36"/>
                    </a:lnTo>
                    <a:lnTo>
                      <a:pt x="122" y="28"/>
                    </a:lnTo>
                    <a:lnTo>
                      <a:pt x="113" y="23"/>
                    </a:lnTo>
                    <a:lnTo>
                      <a:pt x="103" y="17"/>
                    </a:lnTo>
                    <a:lnTo>
                      <a:pt x="94" y="11"/>
                    </a:lnTo>
                    <a:lnTo>
                      <a:pt x="84" y="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Shape 874"/>
              <p:cNvSpPr/>
              <p:nvPr/>
            </p:nvSpPr>
            <p:spPr>
              <a:xfrm>
                <a:off x="1359" y="1588"/>
                <a:ext cx="272" cy="675"/>
              </a:xfrm>
              <a:custGeom>
                <a:avLst/>
                <a:gdLst/>
                <a:ahLst/>
                <a:cxnLst/>
                <a:rect l="0" t="0" r="0" b="0"/>
                <a:pathLst>
                  <a:path w="273" h="676" extrusionOk="0">
                    <a:moveTo>
                      <a:pt x="8" y="0"/>
                    </a:moveTo>
                    <a:lnTo>
                      <a:pt x="2" y="54"/>
                    </a:lnTo>
                    <a:lnTo>
                      <a:pt x="0" y="106"/>
                    </a:lnTo>
                    <a:lnTo>
                      <a:pt x="0" y="156"/>
                    </a:lnTo>
                    <a:lnTo>
                      <a:pt x="4" y="202"/>
                    </a:lnTo>
                    <a:lnTo>
                      <a:pt x="10" y="248"/>
                    </a:lnTo>
                    <a:lnTo>
                      <a:pt x="19" y="290"/>
                    </a:lnTo>
                    <a:lnTo>
                      <a:pt x="33" y="332"/>
                    </a:lnTo>
                    <a:lnTo>
                      <a:pt x="48" y="373"/>
                    </a:lnTo>
                    <a:lnTo>
                      <a:pt x="67" y="411"/>
                    </a:lnTo>
                    <a:lnTo>
                      <a:pt x="88" y="450"/>
                    </a:lnTo>
                    <a:lnTo>
                      <a:pt x="111" y="486"/>
                    </a:lnTo>
                    <a:lnTo>
                      <a:pt x="138" y="524"/>
                    </a:lnTo>
                    <a:lnTo>
                      <a:pt x="169" y="561"/>
                    </a:lnTo>
                    <a:lnTo>
                      <a:pt x="200" y="599"/>
                    </a:lnTo>
                    <a:lnTo>
                      <a:pt x="236" y="636"/>
                    </a:lnTo>
                    <a:lnTo>
                      <a:pt x="273" y="676"/>
                    </a:lnTo>
                    <a:lnTo>
                      <a:pt x="257" y="605"/>
                    </a:lnTo>
                    <a:lnTo>
                      <a:pt x="240" y="534"/>
                    </a:lnTo>
                    <a:lnTo>
                      <a:pt x="223" y="463"/>
                    </a:lnTo>
                    <a:lnTo>
                      <a:pt x="207" y="394"/>
                    </a:lnTo>
                    <a:lnTo>
                      <a:pt x="190" y="323"/>
                    </a:lnTo>
                    <a:lnTo>
                      <a:pt x="173" y="254"/>
                    </a:lnTo>
                    <a:lnTo>
                      <a:pt x="157" y="183"/>
                    </a:lnTo>
                    <a:lnTo>
                      <a:pt x="140" y="114"/>
                    </a:lnTo>
                    <a:lnTo>
                      <a:pt x="123" y="98"/>
                    </a:lnTo>
                    <a:lnTo>
                      <a:pt x="106" y="85"/>
                    </a:lnTo>
                    <a:lnTo>
                      <a:pt x="90" y="70"/>
                    </a:lnTo>
                    <a:lnTo>
                      <a:pt x="73" y="56"/>
                    </a:lnTo>
                    <a:lnTo>
                      <a:pt x="58" y="41"/>
                    </a:lnTo>
                    <a:lnTo>
                      <a:pt x="40" y="27"/>
                    </a:lnTo>
                    <a:lnTo>
                      <a:pt x="25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Shape 875"/>
              <p:cNvSpPr/>
              <p:nvPr/>
            </p:nvSpPr>
            <p:spPr>
              <a:xfrm>
                <a:off x="1184" y="1475"/>
                <a:ext cx="416" cy="965"/>
              </a:xfrm>
              <a:custGeom>
                <a:avLst/>
                <a:gdLst/>
                <a:ahLst/>
                <a:cxnLst/>
                <a:rect l="0" t="0" r="0" b="0"/>
                <a:pathLst>
                  <a:path w="417" h="966" extrusionOk="0">
                    <a:moveTo>
                      <a:pt x="85" y="31"/>
                    </a:moveTo>
                    <a:lnTo>
                      <a:pt x="75" y="102"/>
                    </a:lnTo>
                    <a:lnTo>
                      <a:pt x="68" y="171"/>
                    </a:lnTo>
                    <a:lnTo>
                      <a:pt x="62" y="238"/>
                    </a:lnTo>
                    <a:lnTo>
                      <a:pt x="60" y="303"/>
                    </a:lnTo>
                    <a:lnTo>
                      <a:pt x="60" y="367"/>
                    </a:lnTo>
                    <a:lnTo>
                      <a:pt x="64" y="426"/>
                    </a:lnTo>
                    <a:lnTo>
                      <a:pt x="68" y="457"/>
                    </a:lnTo>
                    <a:lnTo>
                      <a:pt x="73" y="486"/>
                    </a:lnTo>
                    <a:lnTo>
                      <a:pt x="79" y="515"/>
                    </a:lnTo>
                    <a:lnTo>
                      <a:pt x="87" y="541"/>
                    </a:lnTo>
                    <a:lnTo>
                      <a:pt x="94" y="568"/>
                    </a:lnTo>
                    <a:lnTo>
                      <a:pt x="104" y="595"/>
                    </a:lnTo>
                    <a:lnTo>
                      <a:pt x="116" y="622"/>
                    </a:lnTo>
                    <a:lnTo>
                      <a:pt x="129" y="647"/>
                    </a:lnTo>
                    <a:lnTo>
                      <a:pt x="142" y="672"/>
                    </a:lnTo>
                    <a:lnTo>
                      <a:pt x="158" y="697"/>
                    </a:lnTo>
                    <a:lnTo>
                      <a:pt x="175" y="720"/>
                    </a:lnTo>
                    <a:lnTo>
                      <a:pt x="194" y="743"/>
                    </a:lnTo>
                    <a:lnTo>
                      <a:pt x="215" y="766"/>
                    </a:lnTo>
                    <a:lnTo>
                      <a:pt x="238" y="787"/>
                    </a:lnTo>
                    <a:lnTo>
                      <a:pt x="263" y="808"/>
                    </a:lnTo>
                    <a:lnTo>
                      <a:pt x="290" y="829"/>
                    </a:lnTo>
                    <a:lnTo>
                      <a:pt x="317" y="848"/>
                    </a:lnTo>
                    <a:lnTo>
                      <a:pt x="348" y="868"/>
                    </a:lnTo>
                    <a:lnTo>
                      <a:pt x="380" y="887"/>
                    </a:lnTo>
                    <a:lnTo>
                      <a:pt x="417" y="904"/>
                    </a:lnTo>
                    <a:lnTo>
                      <a:pt x="407" y="912"/>
                    </a:lnTo>
                    <a:lnTo>
                      <a:pt x="398" y="919"/>
                    </a:lnTo>
                    <a:lnTo>
                      <a:pt x="386" y="925"/>
                    </a:lnTo>
                    <a:lnTo>
                      <a:pt x="377" y="933"/>
                    </a:lnTo>
                    <a:lnTo>
                      <a:pt x="367" y="942"/>
                    </a:lnTo>
                    <a:lnTo>
                      <a:pt x="357" y="950"/>
                    </a:lnTo>
                    <a:lnTo>
                      <a:pt x="348" y="958"/>
                    </a:lnTo>
                    <a:lnTo>
                      <a:pt x="336" y="966"/>
                    </a:lnTo>
                    <a:lnTo>
                      <a:pt x="307" y="944"/>
                    </a:lnTo>
                    <a:lnTo>
                      <a:pt x="281" y="923"/>
                    </a:lnTo>
                    <a:lnTo>
                      <a:pt x="256" y="900"/>
                    </a:lnTo>
                    <a:lnTo>
                      <a:pt x="231" y="877"/>
                    </a:lnTo>
                    <a:lnTo>
                      <a:pt x="208" y="852"/>
                    </a:lnTo>
                    <a:lnTo>
                      <a:pt x="185" y="827"/>
                    </a:lnTo>
                    <a:lnTo>
                      <a:pt x="165" y="800"/>
                    </a:lnTo>
                    <a:lnTo>
                      <a:pt x="146" y="774"/>
                    </a:lnTo>
                    <a:lnTo>
                      <a:pt x="127" y="747"/>
                    </a:lnTo>
                    <a:lnTo>
                      <a:pt x="112" y="720"/>
                    </a:lnTo>
                    <a:lnTo>
                      <a:pt x="96" y="691"/>
                    </a:lnTo>
                    <a:lnTo>
                      <a:pt x="81" y="662"/>
                    </a:lnTo>
                    <a:lnTo>
                      <a:pt x="68" y="632"/>
                    </a:lnTo>
                    <a:lnTo>
                      <a:pt x="56" y="603"/>
                    </a:lnTo>
                    <a:lnTo>
                      <a:pt x="46" y="572"/>
                    </a:lnTo>
                    <a:lnTo>
                      <a:pt x="37" y="539"/>
                    </a:lnTo>
                    <a:lnTo>
                      <a:pt x="27" y="509"/>
                    </a:lnTo>
                    <a:lnTo>
                      <a:pt x="22" y="476"/>
                    </a:lnTo>
                    <a:lnTo>
                      <a:pt x="14" y="444"/>
                    </a:lnTo>
                    <a:lnTo>
                      <a:pt x="10" y="411"/>
                    </a:lnTo>
                    <a:lnTo>
                      <a:pt x="6" y="378"/>
                    </a:lnTo>
                    <a:lnTo>
                      <a:pt x="2" y="346"/>
                    </a:lnTo>
                    <a:lnTo>
                      <a:pt x="0" y="311"/>
                    </a:lnTo>
                    <a:lnTo>
                      <a:pt x="0" y="279"/>
                    </a:lnTo>
                    <a:lnTo>
                      <a:pt x="0" y="244"/>
                    </a:lnTo>
                    <a:lnTo>
                      <a:pt x="2" y="209"/>
                    </a:lnTo>
                    <a:lnTo>
                      <a:pt x="4" y="175"/>
                    </a:lnTo>
                    <a:lnTo>
                      <a:pt x="8" y="140"/>
                    </a:lnTo>
                    <a:lnTo>
                      <a:pt x="18" y="69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5" y="8"/>
                    </a:lnTo>
                    <a:lnTo>
                      <a:pt x="52" y="12"/>
                    </a:lnTo>
                    <a:lnTo>
                      <a:pt x="58" y="16"/>
                    </a:lnTo>
                    <a:lnTo>
                      <a:pt x="66" y="19"/>
                    </a:lnTo>
                    <a:lnTo>
                      <a:pt x="73" y="23"/>
                    </a:lnTo>
                    <a:lnTo>
                      <a:pt x="79" y="27"/>
                    </a:lnTo>
                    <a:lnTo>
                      <a:pt x="85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Shape 876"/>
              <p:cNvSpPr/>
              <p:nvPr/>
            </p:nvSpPr>
            <p:spPr>
              <a:xfrm>
                <a:off x="1355" y="1067"/>
                <a:ext cx="740" cy="1384"/>
              </a:xfrm>
              <a:custGeom>
                <a:avLst/>
                <a:gdLst/>
                <a:ahLst/>
                <a:cxnLst/>
                <a:rect l="0" t="0" r="0" b="0"/>
                <a:pathLst>
                  <a:path w="741" h="1385" extrusionOk="0">
                    <a:moveTo>
                      <a:pt x="35" y="0"/>
                    </a:moveTo>
                    <a:lnTo>
                      <a:pt x="42" y="13"/>
                    </a:lnTo>
                    <a:lnTo>
                      <a:pt x="48" y="28"/>
                    </a:lnTo>
                    <a:lnTo>
                      <a:pt x="54" y="47"/>
                    </a:lnTo>
                    <a:lnTo>
                      <a:pt x="60" y="69"/>
                    </a:lnTo>
                    <a:lnTo>
                      <a:pt x="64" y="88"/>
                    </a:lnTo>
                    <a:lnTo>
                      <a:pt x="69" y="107"/>
                    </a:lnTo>
                    <a:lnTo>
                      <a:pt x="75" y="124"/>
                    </a:lnTo>
                    <a:lnTo>
                      <a:pt x="81" y="138"/>
                    </a:lnTo>
                    <a:lnTo>
                      <a:pt x="71" y="147"/>
                    </a:lnTo>
                    <a:lnTo>
                      <a:pt x="62" y="159"/>
                    </a:lnTo>
                    <a:lnTo>
                      <a:pt x="52" y="168"/>
                    </a:lnTo>
                    <a:lnTo>
                      <a:pt x="42" y="178"/>
                    </a:lnTo>
                    <a:lnTo>
                      <a:pt x="31" y="189"/>
                    </a:lnTo>
                    <a:lnTo>
                      <a:pt x="21" y="199"/>
                    </a:lnTo>
                    <a:lnTo>
                      <a:pt x="10" y="211"/>
                    </a:lnTo>
                    <a:lnTo>
                      <a:pt x="0" y="220"/>
                    </a:lnTo>
                    <a:lnTo>
                      <a:pt x="14" y="224"/>
                    </a:lnTo>
                    <a:lnTo>
                      <a:pt x="27" y="226"/>
                    </a:lnTo>
                    <a:lnTo>
                      <a:pt x="39" y="230"/>
                    </a:lnTo>
                    <a:lnTo>
                      <a:pt x="48" y="236"/>
                    </a:lnTo>
                    <a:lnTo>
                      <a:pt x="58" y="241"/>
                    </a:lnTo>
                    <a:lnTo>
                      <a:pt x="65" y="247"/>
                    </a:lnTo>
                    <a:lnTo>
                      <a:pt x="73" y="253"/>
                    </a:lnTo>
                    <a:lnTo>
                      <a:pt x="79" y="260"/>
                    </a:lnTo>
                    <a:lnTo>
                      <a:pt x="89" y="276"/>
                    </a:lnTo>
                    <a:lnTo>
                      <a:pt x="96" y="293"/>
                    </a:lnTo>
                    <a:lnTo>
                      <a:pt x="100" y="310"/>
                    </a:lnTo>
                    <a:lnTo>
                      <a:pt x="102" y="331"/>
                    </a:lnTo>
                    <a:lnTo>
                      <a:pt x="102" y="353"/>
                    </a:lnTo>
                    <a:lnTo>
                      <a:pt x="100" y="374"/>
                    </a:lnTo>
                    <a:lnTo>
                      <a:pt x="96" y="395"/>
                    </a:lnTo>
                    <a:lnTo>
                      <a:pt x="90" y="418"/>
                    </a:lnTo>
                    <a:lnTo>
                      <a:pt x="79" y="462"/>
                    </a:lnTo>
                    <a:lnTo>
                      <a:pt x="65" y="504"/>
                    </a:lnTo>
                    <a:lnTo>
                      <a:pt x="75" y="521"/>
                    </a:lnTo>
                    <a:lnTo>
                      <a:pt x="83" y="537"/>
                    </a:lnTo>
                    <a:lnTo>
                      <a:pt x="92" y="552"/>
                    </a:lnTo>
                    <a:lnTo>
                      <a:pt x="100" y="568"/>
                    </a:lnTo>
                    <a:lnTo>
                      <a:pt x="110" y="583"/>
                    </a:lnTo>
                    <a:lnTo>
                      <a:pt x="117" y="598"/>
                    </a:lnTo>
                    <a:lnTo>
                      <a:pt x="125" y="614"/>
                    </a:lnTo>
                    <a:lnTo>
                      <a:pt x="135" y="629"/>
                    </a:lnTo>
                    <a:lnTo>
                      <a:pt x="150" y="711"/>
                    </a:lnTo>
                    <a:lnTo>
                      <a:pt x="165" y="794"/>
                    </a:lnTo>
                    <a:lnTo>
                      <a:pt x="181" y="878"/>
                    </a:lnTo>
                    <a:lnTo>
                      <a:pt x="196" y="961"/>
                    </a:lnTo>
                    <a:lnTo>
                      <a:pt x="211" y="1043"/>
                    </a:lnTo>
                    <a:lnTo>
                      <a:pt x="227" y="1128"/>
                    </a:lnTo>
                    <a:lnTo>
                      <a:pt x="242" y="1210"/>
                    </a:lnTo>
                    <a:lnTo>
                      <a:pt x="255" y="1295"/>
                    </a:lnTo>
                    <a:lnTo>
                      <a:pt x="250" y="1304"/>
                    </a:lnTo>
                    <a:lnTo>
                      <a:pt x="242" y="1316"/>
                    </a:lnTo>
                    <a:lnTo>
                      <a:pt x="236" y="1327"/>
                    </a:lnTo>
                    <a:lnTo>
                      <a:pt x="229" y="1339"/>
                    </a:lnTo>
                    <a:lnTo>
                      <a:pt x="221" y="1350"/>
                    </a:lnTo>
                    <a:lnTo>
                      <a:pt x="215" y="1362"/>
                    </a:lnTo>
                    <a:lnTo>
                      <a:pt x="207" y="1374"/>
                    </a:lnTo>
                    <a:lnTo>
                      <a:pt x="200" y="1385"/>
                    </a:lnTo>
                    <a:lnTo>
                      <a:pt x="213" y="1379"/>
                    </a:lnTo>
                    <a:lnTo>
                      <a:pt x="227" y="1374"/>
                    </a:lnTo>
                    <a:lnTo>
                      <a:pt x="240" y="1368"/>
                    </a:lnTo>
                    <a:lnTo>
                      <a:pt x="254" y="1362"/>
                    </a:lnTo>
                    <a:lnTo>
                      <a:pt x="265" y="1356"/>
                    </a:lnTo>
                    <a:lnTo>
                      <a:pt x="279" y="1352"/>
                    </a:lnTo>
                    <a:lnTo>
                      <a:pt x="292" y="1347"/>
                    </a:lnTo>
                    <a:lnTo>
                      <a:pt x="303" y="1343"/>
                    </a:lnTo>
                    <a:lnTo>
                      <a:pt x="311" y="1318"/>
                    </a:lnTo>
                    <a:lnTo>
                      <a:pt x="317" y="1293"/>
                    </a:lnTo>
                    <a:lnTo>
                      <a:pt x="321" y="1268"/>
                    </a:lnTo>
                    <a:lnTo>
                      <a:pt x="325" y="1241"/>
                    </a:lnTo>
                    <a:lnTo>
                      <a:pt x="326" y="1216"/>
                    </a:lnTo>
                    <a:lnTo>
                      <a:pt x="328" y="1189"/>
                    </a:lnTo>
                    <a:lnTo>
                      <a:pt x="328" y="1164"/>
                    </a:lnTo>
                    <a:lnTo>
                      <a:pt x="326" y="1137"/>
                    </a:lnTo>
                    <a:lnTo>
                      <a:pt x="323" y="1084"/>
                    </a:lnTo>
                    <a:lnTo>
                      <a:pt x="315" y="1030"/>
                    </a:lnTo>
                    <a:lnTo>
                      <a:pt x="305" y="974"/>
                    </a:lnTo>
                    <a:lnTo>
                      <a:pt x="294" y="921"/>
                    </a:lnTo>
                    <a:lnTo>
                      <a:pt x="269" y="811"/>
                    </a:lnTo>
                    <a:lnTo>
                      <a:pt x="246" y="702"/>
                    </a:lnTo>
                    <a:lnTo>
                      <a:pt x="234" y="648"/>
                    </a:lnTo>
                    <a:lnTo>
                      <a:pt x="227" y="596"/>
                    </a:lnTo>
                    <a:lnTo>
                      <a:pt x="221" y="545"/>
                    </a:lnTo>
                    <a:lnTo>
                      <a:pt x="219" y="495"/>
                    </a:lnTo>
                    <a:lnTo>
                      <a:pt x="221" y="479"/>
                    </a:lnTo>
                    <a:lnTo>
                      <a:pt x="223" y="462"/>
                    </a:lnTo>
                    <a:lnTo>
                      <a:pt x="227" y="445"/>
                    </a:lnTo>
                    <a:lnTo>
                      <a:pt x="231" y="426"/>
                    </a:lnTo>
                    <a:lnTo>
                      <a:pt x="244" y="389"/>
                    </a:lnTo>
                    <a:lnTo>
                      <a:pt x="261" y="355"/>
                    </a:lnTo>
                    <a:lnTo>
                      <a:pt x="271" y="337"/>
                    </a:lnTo>
                    <a:lnTo>
                      <a:pt x="282" y="320"/>
                    </a:lnTo>
                    <a:lnTo>
                      <a:pt x="294" y="305"/>
                    </a:lnTo>
                    <a:lnTo>
                      <a:pt x="305" y="289"/>
                    </a:lnTo>
                    <a:lnTo>
                      <a:pt x="317" y="276"/>
                    </a:lnTo>
                    <a:lnTo>
                      <a:pt x="328" y="264"/>
                    </a:lnTo>
                    <a:lnTo>
                      <a:pt x="342" y="253"/>
                    </a:lnTo>
                    <a:lnTo>
                      <a:pt x="355" y="245"/>
                    </a:lnTo>
                    <a:lnTo>
                      <a:pt x="390" y="226"/>
                    </a:lnTo>
                    <a:lnTo>
                      <a:pt x="444" y="201"/>
                    </a:lnTo>
                    <a:lnTo>
                      <a:pt x="507" y="172"/>
                    </a:lnTo>
                    <a:lnTo>
                      <a:pt x="572" y="143"/>
                    </a:lnTo>
                    <a:lnTo>
                      <a:pt x="636" y="117"/>
                    </a:lnTo>
                    <a:lnTo>
                      <a:pt x="689" y="94"/>
                    </a:lnTo>
                    <a:lnTo>
                      <a:pt x="728" y="78"/>
                    </a:lnTo>
                    <a:lnTo>
                      <a:pt x="741" y="72"/>
                    </a:lnTo>
                    <a:lnTo>
                      <a:pt x="653" y="72"/>
                    </a:lnTo>
                    <a:lnTo>
                      <a:pt x="566" y="74"/>
                    </a:lnTo>
                    <a:lnTo>
                      <a:pt x="478" y="76"/>
                    </a:lnTo>
                    <a:lnTo>
                      <a:pt x="392" y="74"/>
                    </a:lnTo>
                    <a:lnTo>
                      <a:pt x="348" y="72"/>
                    </a:lnTo>
                    <a:lnTo>
                      <a:pt x="303" y="69"/>
                    </a:lnTo>
                    <a:lnTo>
                      <a:pt x="259" y="63"/>
                    </a:lnTo>
                    <a:lnTo>
                      <a:pt x="215" y="55"/>
                    </a:lnTo>
                    <a:lnTo>
                      <a:pt x="171" y="46"/>
                    </a:lnTo>
                    <a:lnTo>
                      <a:pt x="127" y="34"/>
                    </a:lnTo>
                    <a:lnTo>
                      <a:pt x="81" y="1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Shape 877"/>
              <p:cNvSpPr/>
              <p:nvPr/>
            </p:nvSpPr>
            <p:spPr>
              <a:xfrm>
                <a:off x="1634" y="1328"/>
                <a:ext cx="534" cy="1350"/>
              </a:xfrm>
              <a:custGeom>
                <a:avLst/>
                <a:gdLst/>
                <a:ahLst/>
                <a:cxnLst/>
                <a:rect l="0" t="0" r="0" b="0"/>
                <a:pathLst>
                  <a:path w="535" h="1351" extrusionOk="0">
                    <a:moveTo>
                      <a:pt x="0" y="1215"/>
                    </a:moveTo>
                    <a:lnTo>
                      <a:pt x="15" y="1232"/>
                    </a:lnTo>
                    <a:lnTo>
                      <a:pt x="28" y="1250"/>
                    </a:lnTo>
                    <a:lnTo>
                      <a:pt x="44" y="1267"/>
                    </a:lnTo>
                    <a:lnTo>
                      <a:pt x="59" y="1284"/>
                    </a:lnTo>
                    <a:lnTo>
                      <a:pt x="72" y="1300"/>
                    </a:lnTo>
                    <a:lnTo>
                      <a:pt x="86" y="1317"/>
                    </a:lnTo>
                    <a:lnTo>
                      <a:pt x="101" y="1334"/>
                    </a:lnTo>
                    <a:lnTo>
                      <a:pt x="115" y="1351"/>
                    </a:lnTo>
                    <a:lnTo>
                      <a:pt x="138" y="1323"/>
                    </a:lnTo>
                    <a:lnTo>
                      <a:pt x="161" y="1296"/>
                    </a:lnTo>
                    <a:lnTo>
                      <a:pt x="182" y="1273"/>
                    </a:lnTo>
                    <a:lnTo>
                      <a:pt x="203" y="1252"/>
                    </a:lnTo>
                    <a:lnTo>
                      <a:pt x="224" y="1232"/>
                    </a:lnTo>
                    <a:lnTo>
                      <a:pt x="245" y="1217"/>
                    </a:lnTo>
                    <a:lnTo>
                      <a:pt x="266" y="1204"/>
                    </a:lnTo>
                    <a:lnTo>
                      <a:pt x="287" y="1192"/>
                    </a:lnTo>
                    <a:lnTo>
                      <a:pt x="310" y="1184"/>
                    </a:lnTo>
                    <a:lnTo>
                      <a:pt x="335" y="1179"/>
                    </a:lnTo>
                    <a:lnTo>
                      <a:pt x="360" y="1175"/>
                    </a:lnTo>
                    <a:lnTo>
                      <a:pt x="387" y="1173"/>
                    </a:lnTo>
                    <a:lnTo>
                      <a:pt x="416" y="1175"/>
                    </a:lnTo>
                    <a:lnTo>
                      <a:pt x="449" y="1177"/>
                    </a:lnTo>
                    <a:lnTo>
                      <a:pt x="481" y="1183"/>
                    </a:lnTo>
                    <a:lnTo>
                      <a:pt x="520" y="1190"/>
                    </a:lnTo>
                    <a:lnTo>
                      <a:pt x="477" y="1112"/>
                    </a:lnTo>
                    <a:lnTo>
                      <a:pt x="441" y="1039"/>
                    </a:lnTo>
                    <a:lnTo>
                      <a:pt x="410" y="968"/>
                    </a:lnTo>
                    <a:lnTo>
                      <a:pt x="383" y="900"/>
                    </a:lnTo>
                    <a:lnTo>
                      <a:pt x="374" y="870"/>
                    </a:lnTo>
                    <a:lnTo>
                      <a:pt x="364" y="837"/>
                    </a:lnTo>
                    <a:lnTo>
                      <a:pt x="357" y="806"/>
                    </a:lnTo>
                    <a:lnTo>
                      <a:pt x="349" y="778"/>
                    </a:lnTo>
                    <a:lnTo>
                      <a:pt x="345" y="749"/>
                    </a:lnTo>
                    <a:lnTo>
                      <a:pt x="341" y="720"/>
                    </a:lnTo>
                    <a:lnTo>
                      <a:pt x="337" y="691"/>
                    </a:lnTo>
                    <a:lnTo>
                      <a:pt x="337" y="664"/>
                    </a:lnTo>
                    <a:lnTo>
                      <a:pt x="337" y="638"/>
                    </a:lnTo>
                    <a:lnTo>
                      <a:pt x="341" y="613"/>
                    </a:lnTo>
                    <a:lnTo>
                      <a:pt x="343" y="588"/>
                    </a:lnTo>
                    <a:lnTo>
                      <a:pt x="349" y="563"/>
                    </a:lnTo>
                    <a:lnTo>
                      <a:pt x="357" y="538"/>
                    </a:lnTo>
                    <a:lnTo>
                      <a:pt x="364" y="513"/>
                    </a:lnTo>
                    <a:lnTo>
                      <a:pt x="374" y="490"/>
                    </a:lnTo>
                    <a:lnTo>
                      <a:pt x="385" y="467"/>
                    </a:lnTo>
                    <a:lnTo>
                      <a:pt x="399" y="444"/>
                    </a:lnTo>
                    <a:lnTo>
                      <a:pt x="412" y="421"/>
                    </a:lnTo>
                    <a:lnTo>
                      <a:pt x="429" y="400"/>
                    </a:lnTo>
                    <a:lnTo>
                      <a:pt x="447" y="377"/>
                    </a:lnTo>
                    <a:lnTo>
                      <a:pt x="466" y="355"/>
                    </a:lnTo>
                    <a:lnTo>
                      <a:pt x="487" y="332"/>
                    </a:lnTo>
                    <a:lnTo>
                      <a:pt x="510" y="311"/>
                    </a:lnTo>
                    <a:lnTo>
                      <a:pt x="535" y="290"/>
                    </a:lnTo>
                    <a:lnTo>
                      <a:pt x="535" y="0"/>
                    </a:lnTo>
                    <a:lnTo>
                      <a:pt x="512" y="14"/>
                    </a:lnTo>
                    <a:lnTo>
                      <a:pt x="489" y="29"/>
                    </a:lnTo>
                    <a:lnTo>
                      <a:pt x="466" y="45"/>
                    </a:lnTo>
                    <a:lnTo>
                      <a:pt x="443" y="60"/>
                    </a:lnTo>
                    <a:lnTo>
                      <a:pt x="422" y="77"/>
                    </a:lnTo>
                    <a:lnTo>
                      <a:pt x="399" y="93"/>
                    </a:lnTo>
                    <a:lnTo>
                      <a:pt x="378" y="108"/>
                    </a:lnTo>
                    <a:lnTo>
                      <a:pt x="355" y="123"/>
                    </a:lnTo>
                    <a:lnTo>
                      <a:pt x="328" y="125"/>
                    </a:lnTo>
                    <a:lnTo>
                      <a:pt x="301" y="129"/>
                    </a:lnTo>
                    <a:lnTo>
                      <a:pt x="272" y="131"/>
                    </a:lnTo>
                    <a:lnTo>
                      <a:pt x="243" y="135"/>
                    </a:lnTo>
                    <a:lnTo>
                      <a:pt x="216" y="137"/>
                    </a:lnTo>
                    <a:lnTo>
                      <a:pt x="188" y="140"/>
                    </a:lnTo>
                    <a:lnTo>
                      <a:pt x="159" y="142"/>
                    </a:lnTo>
                    <a:lnTo>
                      <a:pt x="132" y="146"/>
                    </a:lnTo>
                    <a:lnTo>
                      <a:pt x="153" y="164"/>
                    </a:lnTo>
                    <a:lnTo>
                      <a:pt x="172" y="183"/>
                    </a:lnTo>
                    <a:lnTo>
                      <a:pt x="190" y="200"/>
                    </a:lnTo>
                    <a:lnTo>
                      <a:pt x="203" y="219"/>
                    </a:lnTo>
                    <a:lnTo>
                      <a:pt x="214" y="236"/>
                    </a:lnTo>
                    <a:lnTo>
                      <a:pt x="224" y="256"/>
                    </a:lnTo>
                    <a:lnTo>
                      <a:pt x="234" y="275"/>
                    </a:lnTo>
                    <a:lnTo>
                      <a:pt x="239" y="294"/>
                    </a:lnTo>
                    <a:lnTo>
                      <a:pt x="243" y="311"/>
                    </a:lnTo>
                    <a:lnTo>
                      <a:pt x="247" y="330"/>
                    </a:lnTo>
                    <a:lnTo>
                      <a:pt x="247" y="352"/>
                    </a:lnTo>
                    <a:lnTo>
                      <a:pt x="247" y="371"/>
                    </a:lnTo>
                    <a:lnTo>
                      <a:pt x="245" y="409"/>
                    </a:lnTo>
                    <a:lnTo>
                      <a:pt x="238" y="449"/>
                    </a:lnTo>
                    <a:lnTo>
                      <a:pt x="218" y="530"/>
                    </a:lnTo>
                    <a:lnTo>
                      <a:pt x="195" y="613"/>
                    </a:lnTo>
                    <a:lnTo>
                      <a:pt x="188" y="655"/>
                    </a:lnTo>
                    <a:lnTo>
                      <a:pt x="180" y="697"/>
                    </a:lnTo>
                    <a:lnTo>
                      <a:pt x="180" y="718"/>
                    </a:lnTo>
                    <a:lnTo>
                      <a:pt x="178" y="739"/>
                    </a:lnTo>
                    <a:lnTo>
                      <a:pt x="178" y="762"/>
                    </a:lnTo>
                    <a:lnTo>
                      <a:pt x="180" y="783"/>
                    </a:lnTo>
                    <a:lnTo>
                      <a:pt x="188" y="829"/>
                    </a:lnTo>
                    <a:lnTo>
                      <a:pt x="199" y="879"/>
                    </a:lnTo>
                    <a:lnTo>
                      <a:pt x="211" y="929"/>
                    </a:lnTo>
                    <a:lnTo>
                      <a:pt x="220" y="977"/>
                    </a:lnTo>
                    <a:lnTo>
                      <a:pt x="224" y="1002"/>
                    </a:lnTo>
                    <a:lnTo>
                      <a:pt x="228" y="1027"/>
                    </a:lnTo>
                    <a:lnTo>
                      <a:pt x="228" y="1050"/>
                    </a:lnTo>
                    <a:lnTo>
                      <a:pt x="230" y="1073"/>
                    </a:lnTo>
                    <a:lnTo>
                      <a:pt x="228" y="1094"/>
                    </a:lnTo>
                    <a:lnTo>
                      <a:pt x="224" y="1115"/>
                    </a:lnTo>
                    <a:lnTo>
                      <a:pt x="218" y="1136"/>
                    </a:lnTo>
                    <a:lnTo>
                      <a:pt x="211" y="1156"/>
                    </a:lnTo>
                    <a:lnTo>
                      <a:pt x="201" y="1173"/>
                    </a:lnTo>
                    <a:lnTo>
                      <a:pt x="188" y="1186"/>
                    </a:lnTo>
                    <a:lnTo>
                      <a:pt x="174" y="1198"/>
                    </a:lnTo>
                    <a:lnTo>
                      <a:pt x="157" y="1206"/>
                    </a:lnTo>
                    <a:lnTo>
                      <a:pt x="142" y="1213"/>
                    </a:lnTo>
                    <a:lnTo>
                      <a:pt x="122" y="1217"/>
                    </a:lnTo>
                    <a:lnTo>
                      <a:pt x="105" y="1221"/>
                    </a:lnTo>
                    <a:lnTo>
                      <a:pt x="88" y="1223"/>
                    </a:lnTo>
                    <a:lnTo>
                      <a:pt x="53" y="1223"/>
                    </a:lnTo>
                    <a:lnTo>
                      <a:pt x="26" y="1219"/>
                    </a:lnTo>
                    <a:lnTo>
                      <a:pt x="7" y="1217"/>
                    </a:lnTo>
                    <a:lnTo>
                      <a:pt x="0" y="12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Shape 878"/>
              <p:cNvSpPr/>
              <p:nvPr/>
            </p:nvSpPr>
            <p:spPr>
              <a:xfrm>
                <a:off x="2104" y="2387"/>
                <a:ext cx="64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65" h="132" extrusionOk="0">
                    <a:moveTo>
                      <a:pt x="65" y="0"/>
                    </a:moveTo>
                    <a:lnTo>
                      <a:pt x="55" y="11"/>
                    </a:lnTo>
                    <a:lnTo>
                      <a:pt x="48" y="21"/>
                    </a:lnTo>
                    <a:lnTo>
                      <a:pt x="40" y="30"/>
                    </a:lnTo>
                    <a:lnTo>
                      <a:pt x="32" y="40"/>
                    </a:lnTo>
                    <a:lnTo>
                      <a:pt x="25" y="50"/>
                    </a:lnTo>
                    <a:lnTo>
                      <a:pt x="15" y="61"/>
                    </a:lnTo>
                    <a:lnTo>
                      <a:pt x="7" y="71"/>
                    </a:lnTo>
                    <a:lnTo>
                      <a:pt x="0" y="80"/>
                    </a:lnTo>
                    <a:lnTo>
                      <a:pt x="7" y="88"/>
                    </a:lnTo>
                    <a:lnTo>
                      <a:pt x="15" y="94"/>
                    </a:lnTo>
                    <a:lnTo>
                      <a:pt x="25" y="100"/>
                    </a:lnTo>
                    <a:lnTo>
                      <a:pt x="32" y="107"/>
                    </a:lnTo>
                    <a:lnTo>
                      <a:pt x="40" y="113"/>
                    </a:lnTo>
                    <a:lnTo>
                      <a:pt x="48" y="119"/>
                    </a:lnTo>
                    <a:lnTo>
                      <a:pt x="55" y="126"/>
                    </a:lnTo>
                    <a:lnTo>
                      <a:pt x="65" y="13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Shape 879"/>
              <p:cNvSpPr/>
              <p:nvPr/>
            </p:nvSpPr>
            <p:spPr>
              <a:xfrm>
                <a:off x="1868" y="2769"/>
                <a:ext cx="300" cy="290"/>
              </a:xfrm>
              <a:custGeom>
                <a:avLst/>
                <a:gdLst/>
                <a:ahLst/>
                <a:cxnLst/>
                <a:rect l="0" t="0" r="0" b="0"/>
                <a:pathLst>
                  <a:path w="301" h="291" extrusionOk="0">
                    <a:moveTo>
                      <a:pt x="46" y="0"/>
                    </a:moveTo>
                    <a:lnTo>
                      <a:pt x="96" y="94"/>
                    </a:lnTo>
                    <a:lnTo>
                      <a:pt x="0" y="176"/>
                    </a:lnTo>
                    <a:lnTo>
                      <a:pt x="7" y="176"/>
                    </a:lnTo>
                    <a:lnTo>
                      <a:pt x="25" y="180"/>
                    </a:lnTo>
                    <a:lnTo>
                      <a:pt x="51" y="186"/>
                    </a:lnTo>
                    <a:lnTo>
                      <a:pt x="84" y="195"/>
                    </a:lnTo>
                    <a:lnTo>
                      <a:pt x="121" y="205"/>
                    </a:lnTo>
                    <a:lnTo>
                      <a:pt x="161" y="220"/>
                    </a:lnTo>
                    <a:lnTo>
                      <a:pt x="201" y="236"/>
                    </a:lnTo>
                    <a:lnTo>
                      <a:pt x="240" y="257"/>
                    </a:lnTo>
                    <a:lnTo>
                      <a:pt x="245" y="261"/>
                    </a:lnTo>
                    <a:lnTo>
                      <a:pt x="253" y="264"/>
                    </a:lnTo>
                    <a:lnTo>
                      <a:pt x="259" y="268"/>
                    </a:lnTo>
                    <a:lnTo>
                      <a:pt x="266" y="274"/>
                    </a:lnTo>
                    <a:lnTo>
                      <a:pt x="274" y="278"/>
                    </a:lnTo>
                    <a:lnTo>
                      <a:pt x="284" y="282"/>
                    </a:lnTo>
                    <a:lnTo>
                      <a:pt x="291" y="288"/>
                    </a:lnTo>
                    <a:lnTo>
                      <a:pt x="301" y="291"/>
                    </a:lnTo>
                    <a:lnTo>
                      <a:pt x="301" y="55"/>
                    </a:lnTo>
                    <a:lnTo>
                      <a:pt x="297" y="55"/>
                    </a:lnTo>
                    <a:lnTo>
                      <a:pt x="295" y="53"/>
                    </a:lnTo>
                    <a:lnTo>
                      <a:pt x="293" y="51"/>
                    </a:lnTo>
                    <a:lnTo>
                      <a:pt x="291" y="50"/>
                    </a:lnTo>
                    <a:lnTo>
                      <a:pt x="289" y="50"/>
                    </a:lnTo>
                    <a:lnTo>
                      <a:pt x="288" y="48"/>
                    </a:lnTo>
                    <a:lnTo>
                      <a:pt x="286" y="46"/>
                    </a:lnTo>
                    <a:lnTo>
                      <a:pt x="284" y="46"/>
                    </a:lnTo>
                    <a:lnTo>
                      <a:pt x="268" y="38"/>
                    </a:lnTo>
                    <a:lnTo>
                      <a:pt x="253" y="32"/>
                    </a:lnTo>
                    <a:lnTo>
                      <a:pt x="236" y="27"/>
                    </a:lnTo>
                    <a:lnTo>
                      <a:pt x="217" y="21"/>
                    </a:lnTo>
                    <a:lnTo>
                      <a:pt x="178" y="13"/>
                    </a:lnTo>
                    <a:lnTo>
                      <a:pt x="138" y="7"/>
                    </a:lnTo>
                    <a:lnTo>
                      <a:pt x="103" y="4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Shape 880"/>
              <p:cNvSpPr/>
              <p:nvPr/>
            </p:nvSpPr>
            <p:spPr>
              <a:xfrm>
                <a:off x="1715" y="2497"/>
                <a:ext cx="452" cy="851"/>
              </a:xfrm>
              <a:custGeom>
                <a:avLst/>
                <a:gdLst/>
                <a:ahLst/>
                <a:cxnLst/>
                <a:rect l="0" t="0" r="0" b="0"/>
                <a:pathLst>
                  <a:path w="453" h="852" extrusionOk="0">
                    <a:moveTo>
                      <a:pt x="453" y="15"/>
                    </a:moveTo>
                    <a:lnTo>
                      <a:pt x="443" y="12"/>
                    </a:lnTo>
                    <a:lnTo>
                      <a:pt x="436" y="8"/>
                    </a:lnTo>
                    <a:lnTo>
                      <a:pt x="430" y="6"/>
                    </a:lnTo>
                    <a:lnTo>
                      <a:pt x="422" y="4"/>
                    </a:lnTo>
                    <a:lnTo>
                      <a:pt x="415" y="2"/>
                    </a:lnTo>
                    <a:lnTo>
                      <a:pt x="409" y="2"/>
                    </a:lnTo>
                    <a:lnTo>
                      <a:pt x="403" y="0"/>
                    </a:lnTo>
                    <a:lnTo>
                      <a:pt x="397" y="0"/>
                    </a:lnTo>
                    <a:lnTo>
                      <a:pt x="376" y="0"/>
                    </a:lnTo>
                    <a:lnTo>
                      <a:pt x="355" y="4"/>
                    </a:lnTo>
                    <a:lnTo>
                      <a:pt x="334" y="8"/>
                    </a:lnTo>
                    <a:lnTo>
                      <a:pt x="313" y="12"/>
                    </a:lnTo>
                    <a:lnTo>
                      <a:pt x="271" y="25"/>
                    </a:lnTo>
                    <a:lnTo>
                      <a:pt x="230" y="40"/>
                    </a:lnTo>
                    <a:lnTo>
                      <a:pt x="192" y="58"/>
                    </a:lnTo>
                    <a:lnTo>
                      <a:pt x="156" y="77"/>
                    </a:lnTo>
                    <a:lnTo>
                      <a:pt x="125" y="94"/>
                    </a:lnTo>
                    <a:lnTo>
                      <a:pt x="98" y="111"/>
                    </a:lnTo>
                    <a:lnTo>
                      <a:pt x="81" y="125"/>
                    </a:lnTo>
                    <a:lnTo>
                      <a:pt x="65" y="140"/>
                    </a:lnTo>
                    <a:lnTo>
                      <a:pt x="52" y="157"/>
                    </a:lnTo>
                    <a:lnTo>
                      <a:pt x="38" y="175"/>
                    </a:lnTo>
                    <a:lnTo>
                      <a:pt x="29" y="194"/>
                    </a:lnTo>
                    <a:lnTo>
                      <a:pt x="19" y="213"/>
                    </a:lnTo>
                    <a:lnTo>
                      <a:pt x="13" y="232"/>
                    </a:lnTo>
                    <a:lnTo>
                      <a:pt x="8" y="253"/>
                    </a:lnTo>
                    <a:lnTo>
                      <a:pt x="4" y="275"/>
                    </a:lnTo>
                    <a:lnTo>
                      <a:pt x="0" y="298"/>
                    </a:lnTo>
                    <a:lnTo>
                      <a:pt x="0" y="319"/>
                    </a:lnTo>
                    <a:lnTo>
                      <a:pt x="0" y="342"/>
                    </a:lnTo>
                    <a:lnTo>
                      <a:pt x="2" y="365"/>
                    </a:lnTo>
                    <a:lnTo>
                      <a:pt x="4" y="388"/>
                    </a:lnTo>
                    <a:lnTo>
                      <a:pt x="8" y="411"/>
                    </a:lnTo>
                    <a:lnTo>
                      <a:pt x="13" y="434"/>
                    </a:lnTo>
                    <a:lnTo>
                      <a:pt x="19" y="457"/>
                    </a:lnTo>
                    <a:lnTo>
                      <a:pt x="27" y="480"/>
                    </a:lnTo>
                    <a:lnTo>
                      <a:pt x="35" y="503"/>
                    </a:lnTo>
                    <a:lnTo>
                      <a:pt x="44" y="526"/>
                    </a:lnTo>
                    <a:lnTo>
                      <a:pt x="65" y="568"/>
                    </a:lnTo>
                    <a:lnTo>
                      <a:pt x="88" y="608"/>
                    </a:lnTo>
                    <a:lnTo>
                      <a:pt x="102" y="628"/>
                    </a:lnTo>
                    <a:lnTo>
                      <a:pt x="113" y="645"/>
                    </a:lnTo>
                    <a:lnTo>
                      <a:pt x="129" y="662"/>
                    </a:lnTo>
                    <a:lnTo>
                      <a:pt x="142" y="679"/>
                    </a:lnTo>
                    <a:lnTo>
                      <a:pt x="157" y="695"/>
                    </a:lnTo>
                    <a:lnTo>
                      <a:pt x="173" y="708"/>
                    </a:lnTo>
                    <a:lnTo>
                      <a:pt x="188" y="720"/>
                    </a:lnTo>
                    <a:lnTo>
                      <a:pt x="203" y="731"/>
                    </a:lnTo>
                    <a:lnTo>
                      <a:pt x="230" y="747"/>
                    </a:lnTo>
                    <a:lnTo>
                      <a:pt x="257" y="764"/>
                    </a:lnTo>
                    <a:lnTo>
                      <a:pt x="288" y="779"/>
                    </a:lnTo>
                    <a:lnTo>
                      <a:pt x="319" y="795"/>
                    </a:lnTo>
                    <a:lnTo>
                      <a:pt x="349" y="810"/>
                    </a:lnTo>
                    <a:lnTo>
                      <a:pt x="382" y="823"/>
                    </a:lnTo>
                    <a:lnTo>
                      <a:pt x="417" y="839"/>
                    </a:lnTo>
                    <a:lnTo>
                      <a:pt x="453" y="852"/>
                    </a:lnTo>
                    <a:lnTo>
                      <a:pt x="453" y="810"/>
                    </a:lnTo>
                    <a:lnTo>
                      <a:pt x="420" y="795"/>
                    </a:lnTo>
                    <a:lnTo>
                      <a:pt x="390" y="779"/>
                    </a:lnTo>
                    <a:lnTo>
                      <a:pt x="363" y="764"/>
                    </a:lnTo>
                    <a:lnTo>
                      <a:pt x="338" y="749"/>
                    </a:lnTo>
                    <a:lnTo>
                      <a:pt x="313" y="733"/>
                    </a:lnTo>
                    <a:lnTo>
                      <a:pt x="292" y="718"/>
                    </a:lnTo>
                    <a:lnTo>
                      <a:pt x="271" y="701"/>
                    </a:lnTo>
                    <a:lnTo>
                      <a:pt x="253" y="685"/>
                    </a:lnTo>
                    <a:lnTo>
                      <a:pt x="221" y="653"/>
                    </a:lnTo>
                    <a:lnTo>
                      <a:pt x="194" y="624"/>
                    </a:lnTo>
                    <a:lnTo>
                      <a:pt x="173" y="597"/>
                    </a:lnTo>
                    <a:lnTo>
                      <a:pt x="156" y="576"/>
                    </a:lnTo>
                    <a:lnTo>
                      <a:pt x="146" y="559"/>
                    </a:lnTo>
                    <a:lnTo>
                      <a:pt x="136" y="539"/>
                    </a:lnTo>
                    <a:lnTo>
                      <a:pt x="131" y="516"/>
                    </a:lnTo>
                    <a:lnTo>
                      <a:pt x="125" y="491"/>
                    </a:lnTo>
                    <a:lnTo>
                      <a:pt x="121" y="464"/>
                    </a:lnTo>
                    <a:lnTo>
                      <a:pt x="119" y="438"/>
                    </a:lnTo>
                    <a:lnTo>
                      <a:pt x="117" y="409"/>
                    </a:lnTo>
                    <a:lnTo>
                      <a:pt x="117" y="380"/>
                    </a:lnTo>
                    <a:lnTo>
                      <a:pt x="119" y="351"/>
                    </a:lnTo>
                    <a:lnTo>
                      <a:pt x="121" y="322"/>
                    </a:lnTo>
                    <a:lnTo>
                      <a:pt x="125" y="296"/>
                    </a:lnTo>
                    <a:lnTo>
                      <a:pt x="129" y="271"/>
                    </a:lnTo>
                    <a:lnTo>
                      <a:pt x="134" y="248"/>
                    </a:lnTo>
                    <a:lnTo>
                      <a:pt x="140" y="228"/>
                    </a:lnTo>
                    <a:lnTo>
                      <a:pt x="148" y="211"/>
                    </a:lnTo>
                    <a:lnTo>
                      <a:pt x="156" y="198"/>
                    </a:lnTo>
                    <a:lnTo>
                      <a:pt x="169" y="180"/>
                    </a:lnTo>
                    <a:lnTo>
                      <a:pt x="184" y="165"/>
                    </a:lnTo>
                    <a:lnTo>
                      <a:pt x="200" y="154"/>
                    </a:lnTo>
                    <a:lnTo>
                      <a:pt x="215" y="142"/>
                    </a:lnTo>
                    <a:lnTo>
                      <a:pt x="232" y="134"/>
                    </a:lnTo>
                    <a:lnTo>
                      <a:pt x="250" y="129"/>
                    </a:lnTo>
                    <a:lnTo>
                      <a:pt x="267" y="123"/>
                    </a:lnTo>
                    <a:lnTo>
                      <a:pt x="286" y="121"/>
                    </a:lnTo>
                    <a:lnTo>
                      <a:pt x="305" y="119"/>
                    </a:lnTo>
                    <a:lnTo>
                      <a:pt x="326" y="119"/>
                    </a:lnTo>
                    <a:lnTo>
                      <a:pt x="346" y="119"/>
                    </a:lnTo>
                    <a:lnTo>
                      <a:pt x="367" y="123"/>
                    </a:lnTo>
                    <a:lnTo>
                      <a:pt x="409" y="131"/>
                    </a:lnTo>
                    <a:lnTo>
                      <a:pt x="453" y="142"/>
                    </a:lnTo>
                    <a:lnTo>
                      <a:pt x="453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Shape 881"/>
              <p:cNvSpPr/>
              <p:nvPr/>
            </p:nvSpPr>
            <p:spPr>
              <a:xfrm>
                <a:off x="1268" y="713"/>
                <a:ext cx="899" cy="310"/>
              </a:xfrm>
              <a:custGeom>
                <a:avLst/>
                <a:gdLst/>
                <a:ahLst/>
                <a:cxnLst/>
                <a:rect l="0" t="0" r="0" b="0"/>
                <a:pathLst>
                  <a:path w="900" h="311" extrusionOk="0">
                    <a:moveTo>
                      <a:pt x="0" y="0"/>
                    </a:moveTo>
                    <a:lnTo>
                      <a:pt x="21" y="25"/>
                    </a:lnTo>
                    <a:lnTo>
                      <a:pt x="42" y="48"/>
                    </a:lnTo>
                    <a:lnTo>
                      <a:pt x="63" y="69"/>
                    </a:lnTo>
                    <a:lnTo>
                      <a:pt x="86" y="89"/>
                    </a:lnTo>
                    <a:lnTo>
                      <a:pt x="109" y="106"/>
                    </a:lnTo>
                    <a:lnTo>
                      <a:pt x="132" y="123"/>
                    </a:lnTo>
                    <a:lnTo>
                      <a:pt x="157" y="139"/>
                    </a:lnTo>
                    <a:lnTo>
                      <a:pt x="184" y="152"/>
                    </a:lnTo>
                    <a:lnTo>
                      <a:pt x="211" y="165"/>
                    </a:lnTo>
                    <a:lnTo>
                      <a:pt x="238" y="177"/>
                    </a:lnTo>
                    <a:lnTo>
                      <a:pt x="265" y="187"/>
                    </a:lnTo>
                    <a:lnTo>
                      <a:pt x="293" y="196"/>
                    </a:lnTo>
                    <a:lnTo>
                      <a:pt x="320" y="204"/>
                    </a:lnTo>
                    <a:lnTo>
                      <a:pt x="351" y="210"/>
                    </a:lnTo>
                    <a:lnTo>
                      <a:pt x="380" y="215"/>
                    </a:lnTo>
                    <a:lnTo>
                      <a:pt x="409" y="221"/>
                    </a:lnTo>
                    <a:lnTo>
                      <a:pt x="470" y="227"/>
                    </a:lnTo>
                    <a:lnTo>
                      <a:pt x="531" y="231"/>
                    </a:lnTo>
                    <a:lnTo>
                      <a:pt x="593" y="231"/>
                    </a:lnTo>
                    <a:lnTo>
                      <a:pt x="656" y="229"/>
                    </a:lnTo>
                    <a:lnTo>
                      <a:pt x="718" y="225"/>
                    </a:lnTo>
                    <a:lnTo>
                      <a:pt x="779" y="219"/>
                    </a:lnTo>
                    <a:lnTo>
                      <a:pt x="841" y="213"/>
                    </a:lnTo>
                    <a:lnTo>
                      <a:pt x="900" y="206"/>
                    </a:lnTo>
                    <a:lnTo>
                      <a:pt x="900" y="252"/>
                    </a:lnTo>
                    <a:lnTo>
                      <a:pt x="867" y="261"/>
                    </a:lnTo>
                    <a:lnTo>
                      <a:pt x="835" y="271"/>
                    </a:lnTo>
                    <a:lnTo>
                      <a:pt x="800" y="279"/>
                    </a:lnTo>
                    <a:lnTo>
                      <a:pt x="762" y="284"/>
                    </a:lnTo>
                    <a:lnTo>
                      <a:pt x="687" y="296"/>
                    </a:lnTo>
                    <a:lnTo>
                      <a:pt x="610" y="304"/>
                    </a:lnTo>
                    <a:lnTo>
                      <a:pt x="537" y="309"/>
                    </a:lnTo>
                    <a:lnTo>
                      <a:pt x="472" y="311"/>
                    </a:lnTo>
                    <a:lnTo>
                      <a:pt x="443" y="309"/>
                    </a:lnTo>
                    <a:lnTo>
                      <a:pt x="418" y="309"/>
                    </a:lnTo>
                    <a:lnTo>
                      <a:pt x="397" y="306"/>
                    </a:lnTo>
                    <a:lnTo>
                      <a:pt x="378" y="304"/>
                    </a:lnTo>
                    <a:lnTo>
                      <a:pt x="336" y="292"/>
                    </a:lnTo>
                    <a:lnTo>
                      <a:pt x="295" y="281"/>
                    </a:lnTo>
                    <a:lnTo>
                      <a:pt x="263" y="271"/>
                    </a:lnTo>
                    <a:lnTo>
                      <a:pt x="232" y="259"/>
                    </a:lnTo>
                    <a:lnTo>
                      <a:pt x="207" y="246"/>
                    </a:lnTo>
                    <a:lnTo>
                      <a:pt x="184" y="235"/>
                    </a:lnTo>
                    <a:lnTo>
                      <a:pt x="163" y="219"/>
                    </a:lnTo>
                    <a:lnTo>
                      <a:pt x="144" y="204"/>
                    </a:lnTo>
                    <a:lnTo>
                      <a:pt x="127" y="187"/>
                    </a:lnTo>
                    <a:lnTo>
                      <a:pt x="111" y="167"/>
                    </a:lnTo>
                    <a:lnTo>
                      <a:pt x="96" y="146"/>
                    </a:lnTo>
                    <a:lnTo>
                      <a:pt x="79" y="123"/>
                    </a:lnTo>
                    <a:lnTo>
                      <a:pt x="4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Shape 882"/>
              <p:cNvSpPr/>
              <p:nvPr/>
            </p:nvSpPr>
            <p:spPr>
              <a:xfrm>
                <a:off x="1804" y="1201"/>
                <a:ext cx="364" cy="189"/>
              </a:xfrm>
              <a:custGeom>
                <a:avLst/>
                <a:gdLst/>
                <a:ahLst/>
                <a:cxnLst/>
                <a:rect l="0" t="0" r="0" b="0"/>
                <a:pathLst>
                  <a:path w="365" h="190" extrusionOk="0">
                    <a:moveTo>
                      <a:pt x="365" y="2"/>
                    </a:moveTo>
                    <a:lnTo>
                      <a:pt x="336" y="0"/>
                    </a:lnTo>
                    <a:lnTo>
                      <a:pt x="307" y="0"/>
                    </a:lnTo>
                    <a:lnTo>
                      <a:pt x="282" y="2"/>
                    </a:lnTo>
                    <a:lnTo>
                      <a:pt x="256" y="6"/>
                    </a:lnTo>
                    <a:lnTo>
                      <a:pt x="231" y="13"/>
                    </a:lnTo>
                    <a:lnTo>
                      <a:pt x="208" y="21"/>
                    </a:lnTo>
                    <a:lnTo>
                      <a:pt x="185" y="31"/>
                    </a:lnTo>
                    <a:lnTo>
                      <a:pt x="162" y="42"/>
                    </a:lnTo>
                    <a:lnTo>
                      <a:pt x="140" y="55"/>
                    </a:lnTo>
                    <a:lnTo>
                      <a:pt x="119" y="69"/>
                    </a:lnTo>
                    <a:lnTo>
                      <a:pt x="98" y="86"/>
                    </a:lnTo>
                    <a:lnTo>
                      <a:pt x="77" y="103"/>
                    </a:lnTo>
                    <a:lnTo>
                      <a:pt x="58" y="121"/>
                    </a:lnTo>
                    <a:lnTo>
                      <a:pt x="39" y="140"/>
                    </a:lnTo>
                    <a:lnTo>
                      <a:pt x="20" y="161"/>
                    </a:lnTo>
                    <a:lnTo>
                      <a:pt x="0" y="182"/>
                    </a:lnTo>
                    <a:lnTo>
                      <a:pt x="8" y="186"/>
                    </a:lnTo>
                    <a:lnTo>
                      <a:pt x="14" y="188"/>
                    </a:lnTo>
                    <a:lnTo>
                      <a:pt x="23" y="188"/>
                    </a:lnTo>
                    <a:lnTo>
                      <a:pt x="31" y="190"/>
                    </a:lnTo>
                    <a:lnTo>
                      <a:pt x="50" y="188"/>
                    </a:lnTo>
                    <a:lnTo>
                      <a:pt x="71" y="184"/>
                    </a:lnTo>
                    <a:lnTo>
                      <a:pt x="94" y="176"/>
                    </a:lnTo>
                    <a:lnTo>
                      <a:pt x="119" y="169"/>
                    </a:lnTo>
                    <a:lnTo>
                      <a:pt x="144" y="157"/>
                    </a:lnTo>
                    <a:lnTo>
                      <a:pt x="171" y="146"/>
                    </a:lnTo>
                    <a:lnTo>
                      <a:pt x="223" y="119"/>
                    </a:lnTo>
                    <a:lnTo>
                      <a:pt x="275" y="88"/>
                    </a:lnTo>
                    <a:lnTo>
                      <a:pt x="323" y="59"/>
                    </a:lnTo>
                    <a:lnTo>
                      <a:pt x="365" y="34"/>
                    </a:lnTo>
                    <a:lnTo>
                      <a:pt x="36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1656" y="1475"/>
                <a:ext cx="116" cy="796"/>
              </a:xfrm>
              <a:custGeom>
                <a:avLst/>
                <a:gdLst/>
                <a:ahLst/>
                <a:cxnLst/>
                <a:rect l="0" t="0" r="0" b="0"/>
                <a:pathLst>
                  <a:path w="117" h="797" extrusionOk="0">
                    <a:moveTo>
                      <a:pt x="5" y="4"/>
                    </a:moveTo>
                    <a:lnTo>
                      <a:pt x="7" y="2"/>
                    </a:lnTo>
                    <a:lnTo>
                      <a:pt x="15" y="0"/>
                    </a:lnTo>
                    <a:lnTo>
                      <a:pt x="28" y="0"/>
                    </a:lnTo>
                    <a:lnTo>
                      <a:pt x="42" y="4"/>
                    </a:lnTo>
                    <a:lnTo>
                      <a:pt x="49" y="6"/>
                    </a:lnTo>
                    <a:lnTo>
                      <a:pt x="57" y="12"/>
                    </a:lnTo>
                    <a:lnTo>
                      <a:pt x="67" y="18"/>
                    </a:lnTo>
                    <a:lnTo>
                      <a:pt x="74" y="27"/>
                    </a:lnTo>
                    <a:lnTo>
                      <a:pt x="82" y="39"/>
                    </a:lnTo>
                    <a:lnTo>
                      <a:pt x="90" y="50"/>
                    </a:lnTo>
                    <a:lnTo>
                      <a:pt x="97" y="67"/>
                    </a:lnTo>
                    <a:lnTo>
                      <a:pt x="103" y="87"/>
                    </a:lnTo>
                    <a:lnTo>
                      <a:pt x="109" y="112"/>
                    </a:lnTo>
                    <a:lnTo>
                      <a:pt x="113" y="144"/>
                    </a:lnTo>
                    <a:lnTo>
                      <a:pt x="115" y="181"/>
                    </a:lnTo>
                    <a:lnTo>
                      <a:pt x="117" y="223"/>
                    </a:lnTo>
                    <a:lnTo>
                      <a:pt x="113" y="319"/>
                    </a:lnTo>
                    <a:lnTo>
                      <a:pt x="107" y="422"/>
                    </a:lnTo>
                    <a:lnTo>
                      <a:pt x="99" y="530"/>
                    </a:lnTo>
                    <a:lnTo>
                      <a:pt x="92" y="632"/>
                    </a:lnTo>
                    <a:lnTo>
                      <a:pt x="86" y="722"/>
                    </a:lnTo>
                    <a:lnTo>
                      <a:pt x="84" y="797"/>
                    </a:lnTo>
                    <a:lnTo>
                      <a:pt x="69" y="697"/>
                    </a:lnTo>
                    <a:lnTo>
                      <a:pt x="53" y="599"/>
                    </a:lnTo>
                    <a:lnTo>
                      <a:pt x="36" y="499"/>
                    </a:lnTo>
                    <a:lnTo>
                      <a:pt x="21" y="401"/>
                    </a:lnTo>
                    <a:lnTo>
                      <a:pt x="13" y="351"/>
                    </a:lnTo>
                    <a:lnTo>
                      <a:pt x="7" y="303"/>
                    </a:lnTo>
                    <a:lnTo>
                      <a:pt x="3" y="254"/>
                    </a:lnTo>
                    <a:lnTo>
                      <a:pt x="0" y="204"/>
                    </a:lnTo>
                    <a:lnTo>
                      <a:pt x="0" y="154"/>
                    </a:lnTo>
                    <a:lnTo>
                      <a:pt x="0" y="104"/>
                    </a:lnTo>
                    <a:lnTo>
                      <a:pt x="1" y="5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Shape 884"/>
              <p:cNvSpPr/>
              <p:nvPr/>
            </p:nvSpPr>
            <p:spPr>
              <a:xfrm>
                <a:off x="2013" y="1702"/>
                <a:ext cx="154" cy="613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14" extrusionOk="0">
                    <a:moveTo>
                      <a:pt x="155" y="0"/>
                    </a:moveTo>
                    <a:lnTo>
                      <a:pt x="138" y="17"/>
                    </a:lnTo>
                    <a:lnTo>
                      <a:pt x="120" y="34"/>
                    </a:lnTo>
                    <a:lnTo>
                      <a:pt x="105" y="53"/>
                    </a:lnTo>
                    <a:lnTo>
                      <a:pt x="92" y="73"/>
                    </a:lnTo>
                    <a:lnTo>
                      <a:pt x="78" y="92"/>
                    </a:lnTo>
                    <a:lnTo>
                      <a:pt x="65" y="111"/>
                    </a:lnTo>
                    <a:lnTo>
                      <a:pt x="53" y="132"/>
                    </a:lnTo>
                    <a:lnTo>
                      <a:pt x="42" y="153"/>
                    </a:lnTo>
                    <a:lnTo>
                      <a:pt x="32" y="174"/>
                    </a:lnTo>
                    <a:lnTo>
                      <a:pt x="24" y="197"/>
                    </a:lnTo>
                    <a:lnTo>
                      <a:pt x="17" y="220"/>
                    </a:lnTo>
                    <a:lnTo>
                      <a:pt x="11" y="241"/>
                    </a:lnTo>
                    <a:lnTo>
                      <a:pt x="5" y="265"/>
                    </a:lnTo>
                    <a:lnTo>
                      <a:pt x="1" y="289"/>
                    </a:lnTo>
                    <a:lnTo>
                      <a:pt x="0" y="312"/>
                    </a:lnTo>
                    <a:lnTo>
                      <a:pt x="0" y="337"/>
                    </a:lnTo>
                    <a:lnTo>
                      <a:pt x="0" y="349"/>
                    </a:lnTo>
                    <a:lnTo>
                      <a:pt x="3" y="366"/>
                    </a:lnTo>
                    <a:lnTo>
                      <a:pt x="9" y="384"/>
                    </a:lnTo>
                    <a:lnTo>
                      <a:pt x="15" y="405"/>
                    </a:lnTo>
                    <a:lnTo>
                      <a:pt x="30" y="451"/>
                    </a:lnTo>
                    <a:lnTo>
                      <a:pt x="49" y="497"/>
                    </a:lnTo>
                    <a:lnTo>
                      <a:pt x="67" y="541"/>
                    </a:lnTo>
                    <a:lnTo>
                      <a:pt x="84" y="579"/>
                    </a:lnTo>
                    <a:lnTo>
                      <a:pt x="96" y="604"/>
                    </a:lnTo>
                    <a:lnTo>
                      <a:pt x="99" y="614"/>
                    </a:lnTo>
                    <a:lnTo>
                      <a:pt x="101" y="560"/>
                    </a:lnTo>
                    <a:lnTo>
                      <a:pt x="105" y="508"/>
                    </a:lnTo>
                    <a:lnTo>
                      <a:pt x="109" y="458"/>
                    </a:lnTo>
                    <a:lnTo>
                      <a:pt x="115" y="410"/>
                    </a:lnTo>
                    <a:lnTo>
                      <a:pt x="120" y="364"/>
                    </a:lnTo>
                    <a:lnTo>
                      <a:pt x="130" y="318"/>
                    </a:lnTo>
                    <a:lnTo>
                      <a:pt x="142" y="274"/>
                    </a:lnTo>
                    <a:lnTo>
                      <a:pt x="155" y="23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Shape 885"/>
              <p:cNvSpPr/>
              <p:nvPr/>
            </p:nvSpPr>
            <p:spPr>
              <a:xfrm>
                <a:off x="1301" y="1820"/>
                <a:ext cx="260" cy="473"/>
              </a:xfrm>
              <a:custGeom>
                <a:avLst/>
                <a:gdLst/>
                <a:ahLst/>
                <a:cxnLst/>
                <a:rect l="0" t="0" r="0" b="0"/>
                <a:pathLst>
                  <a:path w="261" h="474" extrusionOk="0">
                    <a:moveTo>
                      <a:pt x="0" y="0"/>
                    </a:moveTo>
                    <a:lnTo>
                      <a:pt x="10" y="67"/>
                    </a:lnTo>
                    <a:lnTo>
                      <a:pt x="24" y="138"/>
                    </a:lnTo>
                    <a:lnTo>
                      <a:pt x="31" y="174"/>
                    </a:lnTo>
                    <a:lnTo>
                      <a:pt x="41" y="211"/>
                    </a:lnTo>
                    <a:lnTo>
                      <a:pt x="52" y="245"/>
                    </a:lnTo>
                    <a:lnTo>
                      <a:pt x="64" y="282"/>
                    </a:lnTo>
                    <a:lnTo>
                      <a:pt x="79" y="314"/>
                    </a:lnTo>
                    <a:lnTo>
                      <a:pt x="96" y="345"/>
                    </a:lnTo>
                    <a:lnTo>
                      <a:pt x="118" y="376"/>
                    </a:lnTo>
                    <a:lnTo>
                      <a:pt x="139" y="403"/>
                    </a:lnTo>
                    <a:lnTo>
                      <a:pt x="152" y="414"/>
                    </a:lnTo>
                    <a:lnTo>
                      <a:pt x="166" y="426"/>
                    </a:lnTo>
                    <a:lnTo>
                      <a:pt x="179" y="435"/>
                    </a:lnTo>
                    <a:lnTo>
                      <a:pt x="192" y="445"/>
                    </a:lnTo>
                    <a:lnTo>
                      <a:pt x="210" y="454"/>
                    </a:lnTo>
                    <a:lnTo>
                      <a:pt x="225" y="462"/>
                    </a:lnTo>
                    <a:lnTo>
                      <a:pt x="242" y="468"/>
                    </a:lnTo>
                    <a:lnTo>
                      <a:pt x="261" y="474"/>
                    </a:lnTo>
                    <a:lnTo>
                      <a:pt x="214" y="412"/>
                    </a:lnTo>
                    <a:lnTo>
                      <a:pt x="173" y="357"/>
                    </a:lnTo>
                    <a:lnTo>
                      <a:pt x="137" y="301"/>
                    </a:lnTo>
                    <a:lnTo>
                      <a:pt x="106" y="247"/>
                    </a:lnTo>
                    <a:lnTo>
                      <a:pt x="77" y="192"/>
                    </a:lnTo>
                    <a:lnTo>
                      <a:pt x="50" y="132"/>
                    </a:lnTo>
                    <a:lnTo>
                      <a:pt x="25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Shape 886"/>
              <p:cNvSpPr/>
              <p:nvPr/>
            </p:nvSpPr>
            <p:spPr>
              <a:xfrm>
                <a:off x="1875" y="2995"/>
                <a:ext cx="293" cy="233"/>
              </a:xfrm>
              <a:custGeom>
                <a:avLst/>
                <a:gdLst/>
                <a:ahLst/>
                <a:cxnLst/>
                <a:rect l="0" t="0" r="0" b="0"/>
                <a:pathLst>
                  <a:path w="294" h="234" extrusionOk="0">
                    <a:moveTo>
                      <a:pt x="0" y="0"/>
                    </a:moveTo>
                    <a:lnTo>
                      <a:pt x="8" y="2"/>
                    </a:lnTo>
                    <a:lnTo>
                      <a:pt x="31" y="10"/>
                    </a:lnTo>
                    <a:lnTo>
                      <a:pt x="66" y="19"/>
                    </a:lnTo>
                    <a:lnTo>
                      <a:pt x="104" y="33"/>
                    </a:lnTo>
                    <a:lnTo>
                      <a:pt x="144" y="50"/>
                    </a:lnTo>
                    <a:lnTo>
                      <a:pt x="183" y="65"/>
                    </a:lnTo>
                    <a:lnTo>
                      <a:pt x="200" y="75"/>
                    </a:lnTo>
                    <a:lnTo>
                      <a:pt x="213" y="83"/>
                    </a:lnTo>
                    <a:lnTo>
                      <a:pt x="225" y="92"/>
                    </a:lnTo>
                    <a:lnTo>
                      <a:pt x="233" y="100"/>
                    </a:lnTo>
                    <a:lnTo>
                      <a:pt x="240" y="104"/>
                    </a:lnTo>
                    <a:lnTo>
                      <a:pt x="248" y="108"/>
                    </a:lnTo>
                    <a:lnTo>
                      <a:pt x="256" y="111"/>
                    </a:lnTo>
                    <a:lnTo>
                      <a:pt x="263" y="115"/>
                    </a:lnTo>
                    <a:lnTo>
                      <a:pt x="271" y="119"/>
                    </a:lnTo>
                    <a:lnTo>
                      <a:pt x="279" y="123"/>
                    </a:lnTo>
                    <a:lnTo>
                      <a:pt x="286" y="125"/>
                    </a:lnTo>
                    <a:lnTo>
                      <a:pt x="294" y="129"/>
                    </a:lnTo>
                    <a:lnTo>
                      <a:pt x="294" y="234"/>
                    </a:lnTo>
                    <a:lnTo>
                      <a:pt x="252" y="215"/>
                    </a:lnTo>
                    <a:lnTo>
                      <a:pt x="210" y="192"/>
                    </a:lnTo>
                    <a:lnTo>
                      <a:pt x="171" y="165"/>
                    </a:lnTo>
                    <a:lnTo>
                      <a:pt x="133" y="138"/>
                    </a:lnTo>
                    <a:lnTo>
                      <a:pt x="98" y="108"/>
                    </a:lnTo>
                    <a:lnTo>
                      <a:pt x="64" y="75"/>
                    </a:lnTo>
                    <a:lnTo>
                      <a:pt x="31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Shape 887"/>
              <p:cNvSpPr/>
              <p:nvPr/>
            </p:nvSpPr>
            <p:spPr>
              <a:xfrm>
                <a:off x="1969" y="2664"/>
                <a:ext cx="199" cy="153"/>
              </a:xfrm>
              <a:custGeom>
                <a:avLst/>
                <a:gdLst/>
                <a:ahLst/>
                <a:cxnLst/>
                <a:rect l="0" t="0" r="0" b="0"/>
                <a:pathLst>
                  <a:path w="200" h="154" extrusionOk="0">
                    <a:moveTo>
                      <a:pt x="0" y="19"/>
                    </a:moveTo>
                    <a:lnTo>
                      <a:pt x="29" y="10"/>
                    </a:lnTo>
                    <a:lnTo>
                      <a:pt x="56" y="4"/>
                    </a:lnTo>
                    <a:lnTo>
                      <a:pt x="81" y="2"/>
                    </a:lnTo>
                    <a:lnTo>
                      <a:pt x="106" y="0"/>
                    </a:lnTo>
                    <a:lnTo>
                      <a:pt x="131" y="2"/>
                    </a:lnTo>
                    <a:lnTo>
                      <a:pt x="154" y="4"/>
                    </a:lnTo>
                    <a:lnTo>
                      <a:pt x="177" y="10"/>
                    </a:lnTo>
                    <a:lnTo>
                      <a:pt x="200" y="15"/>
                    </a:lnTo>
                    <a:lnTo>
                      <a:pt x="200" y="154"/>
                    </a:lnTo>
                    <a:lnTo>
                      <a:pt x="162" y="131"/>
                    </a:lnTo>
                    <a:lnTo>
                      <a:pt x="127" y="108"/>
                    </a:lnTo>
                    <a:lnTo>
                      <a:pt x="94" y="86"/>
                    </a:lnTo>
                    <a:lnTo>
                      <a:pt x="66" y="67"/>
                    </a:lnTo>
                    <a:lnTo>
                      <a:pt x="43" y="50"/>
                    </a:lnTo>
                    <a:lnTo>
                      <a:pt x="23" y="37"/>
                    </a:lnTo>
                    <a:lnTo>
                      <a:pt x="10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Shape 888"/>
              <p:cNvSpPr/>
              <p:nvPr/>
            </p:nvSpPr>
            <p:spPr>
              <a:xfrm>
                <a:off x="1297" y="1101"/>
                <a:ext cx="127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128" h="374" extrusionOk="0">
                    <a:moveTo>
                      <a:pt x="27" y="0"/>
                    </a:moveTo>
                    <a:lnTo>
                      <a:pt x="19" y="31"/>
                    </a:lnTo>
                    <a:lnTo>
                      <a:pt x="11" y="60"/>
                    </a:lnTo>
                    <a:lnTo>
                      <a:pt x="5" y="86"/>
                    </a:lnTo>
                    <a:lnTo>
                      <a:pt x="2" y="111"/>
                    </a:lnTo>
                    <a:lnTo>
                      <a:pt x="0" y="134"/>
                    </a:lnTo>
                    <a:lnTo>
                      <a:pt x="0" y="157"/>
                    </a:lnTo>
                    <a:lnTo>
                      <a:pt x="0" y="179"/>
                    </a:lnTo>
                    <a:lnTo>
                      <a:pt x="3" y="200"/>
                    </a:lnTo>
                    <a:lnTo>
                      <a:pt x="9" y="221"/>
                    </a:lnTo>
                    <a:lnTo>
                      <a:pt x="17" y="242"/>
                    </a:lnTo>
                    <a:lnTo>
                      <a:pt x="27" y="263"/>
                    </a:lnTo>
                    <a:lnTo>
                      <a:pt x="40" y="284"/>
                    </a:lnTo>
                    <a:lnTo>
                      <a:pt x="53" y="305"/>
                    </a:lnTo>
                    <a:lnTo>
                      <a:pt x="69" y="326"/>
                    </a:lnTo>
                    <a:lnTo>
                      <a:pt x="88" y="349"/>
                    </a:lnTo>
                    <a:lnTo>
                      <a:pt x="109" y="374"/>
                    </a:lnTo>
                    <a:lnTo>
                      <a:pt x="119" y="353"/>
                    </a:lnTo>
                    <a:lnTo>
                      <a:pt x="124" y="334"/>
                    </a:lnTo>
                    <a:lnTo>
                      <a:pt x="128" y="317"/>
                    </a:lnTo>
                    <a:lnTo>
                      <a:pt x="128" y="301"/>
                    </a:lnTo>
                    <a:lnTo>
                      <a:pt x="128" y="288"/>
                    </a:lnTo>
                    <a:lnTo>
                      <a:pt x="124" y="276"/>
                    </a:lnTo>
                    <a:lnTo>
                      <a:pt x="119" y="267"/>
                    </a:lnTo>
                    <a:lnTo>
                      <a:pt x="111" y="257"/>
                    </a:lnTo>
                    <a:lnTo>
                      <a:pt x="92" y="240"/>
                    </a:lnTo>
                    <a:lnTo>
                      <a:pt x="67" y="225"/>
                    </a:lnTo>
                    <a:lnTo>
                      <a:pt x="40" y="207"/>
                    </a:lnTo>
                    <a:lnTo>
                      <a:pt x="11" y="186"/>
                    </a:lnTo>
                    <a:lnTo>
                      <a:pt x="21" y="175"/>
                    </a:lnTo>
                    <a:lnTo>
                      <a:pt x="30" y="161"/>
                    </a:lnTo>
                    <a:lnTo>
                      <a:pt x="40" y="150"/>
                    </a:lnTo>
                    <a:lnTo>
                      <a:pt x="50" y="138"/>
                    </a:lnTo>
                    <a:lnTo>
                      <a:pt x="61" y="127"/>
                    </a:lnTo>
                    <a:lnTo>
                      <a:pt x="71" y="115"/>
                    </a:lnTo>
                    <a:lnTo>
                      <a:pt x="80" y="104"/>
                    </a:lnTo>
                    <a:lnTo>
                      <a:pt x="90" y="92"/>
                    </a:lnTo>
                    <a:lnTo>
                      <a:pt x="82" y="81"/>
                    </a:lnTo>
                    <a:lnTo>
                      <a:pt x="74" y="69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1" y="35"/>
                    </a:lnTo>
                    <a:lnTo>
                      <a:pt x="44" y="23"/>
                    </a:lnTo>
                    <a:lnTo>
                      <a:pt x="36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Shape 889"/>
              <p:cNvSpPr/>
              <p:nvPr/>
            </p:nvSpPr>
            <p:spPr>
              <a:xfrm>
                <a:off x="1102" y="2606"/>
                <a:ext cx="256" cy="285"/>
              </a:xfrm>
              <a:custGeom>
                <a:avLst/>
                <a:gdLst/>
                <a:ahLst/>
                <a:cxnLst/>
                <a:rect l="0" t="0" r="0" b="0"/>
                <a:pathLst>
                  <a:path w="257" h="286" extrusionOk="0">
                    <a:moveTo>
                      <a:pt x="21" y="43"/>
                    </a:moveTo>
                    <a:lnTo>
                      <a:pt x="21" y="39"/>
                    </a:lnTo>
                    <a:lnTo>
                      <a:pt x="27" y="33"/>
                    </a:lnTo>
                    <a:lnTo>
                      <a:pt x="36" y="25"/>
                    </a:lnTo>
                    <a:lnTo>
                      <a:pt x="48" y="16"/>
                    </a:lnTo>
                    <a:lnTo>
                      <a:pt x="65" y="8"/>
                    </a:lnTo>
                    <a:lnTo>
                      <a:pt x="86" y="2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8" y="0"/>
                    </a:lnTo>
                    <a:lnTo>
                      <a:pt x="144" y="4"/>
                    </a:lnTo>
                    <a:lnTo>
                      <a:pt x="157" y="8"/>
                    </a:lnTo>
                    <a:lnTo>
                      <a:pt x="169" y="12"/>
                    </a:lnTo>
                    <a:lnTo>
                      <a:pt x="180" y="20"/>
                    </a:lnTo>
                    <a:lnTo>
                      <a:pt x="190" y="25"/>
                    </a:lnTo>
                    <a:lnTo>
                      <a:pt x="199" y="35"/>
                    </a:lnTo>
                    <a:lnTo>
                      <a:pt x="209" y="43"/>
                    </a:lnTo>
                    <a:lnTo>
                      <a:pt x="217" y="52"/>
                    </a:lnTo>
                    <a:lnTo>
                      <a:pt x="224" y="62"/>
                    </a:lnTo>
                    <a:lnTo>
                      <a:pt x="238" y="85"/>
                    </a:lnTo>
                    <a:lnTo>
                      <a:pt x="247" y="108"/>
                    </a:lnTo>
                    <a:lnTo>
                      <a:pt x="253" y="133"/>
                    </a:lnTo>
                    <a:lnTo>
                      <a:pt x="257" y="158"/>
                    </a:lnTo>
                    <a:lnTo>
                      <a:pt x="257" y="183"/>
                    </a:lnTo>
                    <a:lnTo>
                      <a:pt x="253" y="206"/>
                    </a:lnTo>
                    <a:lnTo>
                      <a:pt x="249" y="217"/>
                    </a:lnTo>
                    <a:lnTo>
                      <a:pt x="246" y="229"/>
                    </a:lnTo>
                    <a:lnTo>
                      <a:pt x="240" y="238"/>
                    </a:lnTo>
                    <a:lnTo>
                      <a:pt x="234" y="248"/>
                    </a:lnTo>
                    <a:lnTo>
                      <a:pt x="228" y="256"/>
                    </a:lnTo>
                    <a:lnTo>
                      <a:pt x="221" y="263"/>
                    </a:lnTo>
                    <a:lnTo>
                      <a:pt x="211" y="271"/>
                    </a:lnTo>
                    <a:lnTo>
                      <a:pt x="201" y="277"/>
                    </a:lnTo>
                    <a:lnTo>
                      <a:pt x="192" y="281"/>
                    </a:lnTo>
                    <a:lnTo>
                      <a:pt x="180" y="284"/>
                    </a:lnTo>
                    <a:lnTo>
                      <a:pt x="167" y="286"/>
                    </a:lnTo>
                    <a:lnTo>
                      <a:pt x="153" y="286"/>
                    </a:lnTo>
                    <a:lnTo>
                      <a:pt x="140" y="284"/>
                    </a:lnTo>
                    <a:lnTo>
                      <a:pt x="127" y="283"/>
                    </a:lnTo>
                    <a:lnTo>
                      <a:pt x="113" y="277"/>
                    </a:lnTo>
                    <a:lnTo>
                      <a:pt x="100" y="269"/>
                    </a:lnTo>
                    <a:lnTo>
                      <a:pt x="73" y="252"/>
                    </a:lnTo>
                    <a:lnTo>
                      <a:pt x="50" y="231"/>
                    </a:lnTo>
                    <a:lnTo>
                      <a:pt x="29" y="212"/>
                    </a:lnTo>
                    <a:lnTo>
                      <a:pt x="13" y="192"/>
                    </a:lnTo>
                    <a:lnTo>
                      <a:pt x="4" y="181"/>
                    </a:lnTo>
                    <a:lnTo>
                      <a:pt x="0" y="175"/>
                    </a:lnTo>
                    <a:lnTo>
                      <a:pt x="2" y="158"/>
                    </a:lnTo>
                    <a:lnTo>
                      <a:pt x="6" y="141"/>
                    </a:lnTo>
                    <a:lnTo>
                      <a:pt x="8" y="125"/>
                    </a:lnTo>
                    <a:lnTo>
                      <a:pt x="11" y="108"/>
                    </a:lnTo>
                    <a:lnTo>
                      <a:pt x="13" y="93"/>
                    </a:lnTo>
                    <a:lnTo>
                      <a:pt x="15" y="75"/>
                    </a:lnTo>
                    <a:lnTo>
                      <a:pt x="19" y="58"/>
                    </a:lnTo>
                    <a:lnTo>
                      <a:pt x="21" y="43"/>
                    </a:lnTo>
                    <a:close/>
                  </a:path>
                </a:pathLst>
              </a:custGeom>
              <a:solidFill>
                <a:srgbClr val="F2EDE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Shape 890"/>
              <p:cNvSpPr/>
              <p:nvPr/>
            </p:nvSpPr>
            <p:spPr>
              <a:xfrm>
                <a:off x="868" y="2357"/>
                <a:ext cx="181" cy="143"/>
              </a:xfrm>
              <a:custGeom>
                <a:avLst/>
                <a:gdLst/>
                <a:ahLst/>
                <a:cxnLst/>
                <a:rect l="0" t="0" r="0" b="0"/>
                <a:pathLst>
                  <a:path w="182" h="144" extrusionOk="0">
                    <a:moveTo>
                      <a:pt x="182" y="36"/>
                    </a:moveTo>
                    <a:lnTo>
                      <a:pt x="165" y="27"/>
                    </a:lnTo>
                    <a:lnTo>
                      <a:pt x="147" y="17"/>
                    </a:lnTo>
                    <a:lnTo>
                      <a:pt x="130" y="10"/>
                    </a:lnTo>
                    <a:lnTo>
                      <a:pt x="115" y="4"/>
                    </a:lnTo>
                    <a:lnTo>
                      <a:pt x="100" y="2"/>
                    </a:lnTo>
                    <a:lnTo>
                      <a:pt x="84" y="0"/>
                    </a:lnTo>
                    <a:lnTo>
                      <a:pt x="69" y="2"/>
                    </a:lnTo>
                    <a:lnTo>
                      <a:pt x="55" y="6"/>
                    </a:lnTo>
                    <a:lnTo>
                      <a:pt x="44" y="10"/>
                    </a:lnTo>
                    <a:lnTo>
                      <a:pt x="32" y="17"/>
                    </a:lnTo>
                    <a:lnTo>
                      <a:pt x="23" y="29"/>
                    </a:lnTo>
                    <a:lnTo>
                      <a:pt x="15" y="40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19"/>
                    </a:lnTo>
                    <a:lnTo>
                      <a:pt x="5" y="125"/>
                    </a:lnTo>
                    <a:lnTo>
                      <a:pt x="9" y="129"/>
                    </a:lnTo>
                    <a:lnTo>
                      <a:pt x="17" y="132"/>
                    </a:lnTo>
                    <a:lnTo>
                      <a:pt x="34" y="138"/>
                    </a:lnTo>
                    <a:lnTo>
                      <a:pt x="55" y="142"/>
                    </a:lnTo>
                    <a:lnTo>
                      <a:pt x="78" y="144"/>
                    </a:lnTo>
                    <a:lnTo>
                      <a:pt x="100" y="142"/>
                    </a:lnTo>
                    <a:lnTo>
                      <a:pt x="111" y="140"/>
                    </a:lnTo>
                    <a:lnTo>
                      <a:pt x="119" y="138"/>
                    </a:lnTo>
                    <a:lnTo>
                      <a:pt x="126" y="134"/>
                    </a:lnTo>
                    <a:lnTo>
                      <a:pt x="134" y="130"/>
                    </a:lnTo>
                    <a:lnTo>
                      <a:pt x="144" y="119"/>
                    </a:lnTo>
                    <a:lnTo>
                      <a:pt x="151" y="106"/>
                    </a:lnTo>
                    <a:lnTo>
                      <a:pt x="161" y="90"/>
                    </a:lnTo>
                    <a:lnTo>
                      <a:pt x="167" y="75"/>
                    </a:lnTo>
                    <a:lnTo>
                      <a:pt x="174" y="59"/>
                    </a:lnTo>
                    <a:lnTo>
                      <a:pt x="178" y="48"/>
                    </a:lnTo>
                    <a:lnTo>
                      <a:pt x="182" y="40"/>
                    </a:lnTo>
                    <a:lnTo>
                      <a:pt x="182" y="36"/>
                    </a:lnTo>
                    <a:close/>
                  </a:path>
                </a:pathLst>
              </a:custGeom>
              <a:solidFill>
                <a:srgbClr val="F2EDE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1396" y="2544"/>
                <a:ext cx="169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170" h="238" extrusionOk="0">
                    <a:moveTo>
                      <a:pt x="0" y="33"/>
                    </a:moveTo>
                    <a:lnTo>
                      <a:pt x="15" y="60"/>
                    </a:lnTo>
                    <a:lnTo>
                      <a:pt x="32" y="85"/>
                    </a:lnTo>
                    <a:lnTo>
                      <a:pt x="48" y="110"/>
                    </a:lnTo>
                    <a:lnTo>
                      <a:pt x="63" y="134"/>
                    </a:lnTo>
                    <a:lnTo>
                      <a:pt x="80" y="161"/>
                    </a:lnTo>
                    <a:lnTo>
                      <a:pt x="95" y="186"/>
                    </a:lnTo>
                    <a:lnTo>
                      <a:pt x="111" y="213"/>
                    </a:lnTo>
                    <a:lnTo>
                      <a:pt x="126" y="238"/>
                    </a:lnTo>
                    <a:lnTo>
                      <a:pt x="142" y="219"/>
                    </a:lnTo>
                    <a:lnTo>
                      <a:pt x="153" y="198"/>
                    </a:lnTo>
                    <a:lnTo>
                      <a:pt x="161" y="179"/>
                    </a:lnTo>
                    <a:lnTo>
                      <a:pt x="166" y="161"/>
                    </a:lnTo>
                    <a:lnTo>
                      <a:pt x="170" y="144"/>
                    </a:lnTo>
                    <a:lnTo>
                      <a:pt x="170" y="127"/>
                    </a:lnTo>
                    <a:lnTo>
                      <a:pt x="168" y="110"/>
                    </a:lnTo>
                    <a:lnTo>
                      <a:pt x="163" y="94"/>
                    </a:lnTo>
                    <a:lnTo>
                      <a:pt x="157" y="81"/>
                    </a:lnTo>
                    <a:lnTo>
                      <a:pt x="147" y="67"/>
                    </a:lnTo>
                    <a:lnTo>
                      <a:pt x="136" y="54"/>
                    </a:lnTo>
                    <a:lnTo>
                      <a:pt x="122" y="40"/>
                    </a:lnTo>
                    <a:lnTo>
                      <a:pt x="107" y="29"/>
                    </a:lnTo>
                    <a:lnTo>
                      <a:pt x="88" y="19"/>
                    </a:lnTo>
                    <a:lnTo>
                      <a:pt x="69" y="10"/>
                    </a:lnTo>
                    <a:lnTo>
                      <a:pt x="49" y="0"/>
                    </a:lnTo>
                    <a:lnTo>
                      <a:pt x="42" y="4"/>
                    </a:lnTo>
                    <a:lnTo>
                      <a:pt x="36" y="8"/>
                    </a:lnTo>
                    <a:lnTo>
                      <a:pt x="30" y="12"/>
                    </a:lnTo>
                    <a:lnTo>
                      <a:pt x="24" y="15"/>
                    </a:lnTo>
                    <a:lnTo>
                      <a:pt x="19" y="21"/>
                    </a:lnTo>
                    <a:lnTo>
                      <a:pt x="13" y="25"/>
                    </a:lnTo>
                    <a:lnTo>
                      <a:pt x="5" y="2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2EDE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Shape 892"/>
              <p:cNvSpPr/>
              <p:nvPr/>
            </p:nvSpPr>
            <p:spPr>
              <a:xfrm>
                <a:off x="698" y="2093"/>
                <a:ext cx="189" cy="143"/>
              </a:xfrm>
              <a:custGeom>
                <a:avLst/>
                <a:gdLst/>
                <a:ahLst/>
                <a:cxnLst/>
                <a:rect l="0" t="0" r="0" b="0"/>
                <a:pathLst>
                  <a:path w="190" h="144" extrusionOk="0">
                    <a:moveTo>
                      <a:pt x="130" y="4"/>
                    </a:moveTo>
                    <a:lnTo>
                      <a:pt x="119" y="0"/>
                    </a:lnTo>
                    <a:lnTo>
                      <a:pt x="103" y="0"/>
                    </a:lnTo>
                    <a:lnTo>
                      <a:pt x="84" y="2"/>
                    </a:lnTo>
                    <a:lnTo>
                      <a:pt x="65" y="6"/>
                    </a:lnTo>
                    <a:lnTo>
                      <a:pt x="44" y="14"/>
                    </a:lnTo>
                    <a:lnTo>
                      <a:pt x="27" y="25"/>
                    </a:lnTo>
                    <a:lnTo>
                      <a:pt x="19" y="33"/>
                    </a:lnTo>
                    <a:lnTo>
                      <a:pt x="13" y="39"/>
                    </a:lnTo>
                    <a:lnTo>
                      <a:pt x="7" y="48"/>
                    </a:lnTo>
                    <a:lnTo>
                      <a:pt x="4" y="58"/>
                    </a:lnTo>
                    <a:lnTo>
                      <a:pt x="2" y="69"/>
                    </a:lnTo>
                    <a:lnTo>
                      <a:pt x="0" y="79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6"/>
                    </a:lnTo>
                    <a:lnTo>
                      <a:pt x="9" y="113"/>
                    </a:lnTo>
                    <a:lnTo>
                      <a:pt x="15" y="119"/>
                    </a:lnTo>
                    <a:lnTo>
                      <a:pt x="21" y="125"/>
                    </a:lnTo>
                    <a:lnTo>
                      <a:pt x="38" y="135"/>
                    </a:lnTo>
                    <a:lnTo>
                      <a:pt x="55" y="140"/>
                    </a:lnTo>
                    <a:lnTo>
                      <a:pt x="75" y="144"/>
                    </a:lnTo>
                    <a:lnTo>
                      <a:pt x="96" y="144"/>
                    </a:lnTo>
                    <a:lnTo>
                      <a:pt x="117" y="142"/>
                    </a:lnTo>
                    <a:lnTo>
                      <a:pt x="136" y="138"/>
                    </a:lnTo>
                    <a:lnTo>
                      <a:pt x="153" y="131"/>
                    </a:lnTo>
                    <a:lnTo>
                      <a:pt x="169" y="121"/>
                    </a:lnTo>
                    <a:lnTo>
                      <a:pt x="176" y="117"/>
                    </a:lnTo>
                    <a:lnTo>
                      <a:pt x="180" y="110"/>
                    </a:lnTo>
                    <a:lnTo>
                      <a:pt x="186" y="104"/>
                    </a:lnTo>
                    <a:lnTo>
                      <a:pt x="188" y="96"/>
                    </a:lnTo>
                    <a:lnTo>
                      <a:pt x="190" y="88"/>
                    </a:lnTo>
                    <a:lnTo>
                      <a:pt x="190" y="81"/>
                    </a:lnTo>
                    <a:lnTo>
                      <a:pt x="190" y="73"/>
                    </a:lnTo>
                    <a:lnTo>
                      <a:pt x="186" y="64"/>
                    </a:lnTo>
                    <a:lnTo>
                      <a:pt x="178" y="44"/>
                    </a:lnTo>
                    <a:lnTo>
                      <a:pt x="169" y="31"/>
                    </a:lnTo>
                    <a:lnTo>
                      <a:pt x="159" y="19"/>
                    </a:lnTo>
                    <a:lnTo>
                      <a:pt x="151" y="12"/>
                    </a:lnTo>
                    <a:lnTo>
                      <a:pt x="144" y="8"/>
                    </a:lnTo>
                    <a:lnTo>
                      <a:pt x="136" y="4"/>
                    </a:lnTo>
                    <a:lnTo>
                      <a:pt x="132" y="4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F2EDE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Shape 893"/>
              <p:cNvSpPr/>
              <p:nvPr/>
            </p:nvSpPr>
            <p:spPr>
              <a:xfrm>
                <a:off x="684" y="1742"/>
                <a:ext cx="260" cy="145"/>
              </a:xfrm>
              <a:custGeom>
                <a:avLst/>
                <a:gdLst/>
                <a:ahLst/>
                <a:cxnLst/>
                <a:rect l="0" t="0" r="0" b="0"/>
                <a:pathLst>
                  <a:path w="261" h="146" extrusionOk="0">
                    <a:moveTo>
                      <a:pt x="0" y="15"/>
                    </a:moveTo>
                    <a:lnTo>
                      <a:pt x="2" y="25"/>
                    </a:lnTo>
                    <a:lnTo>
                      <a:pt x="6" y="35"/>
                    </a:lnTo>
                    <a:lnTo>
                      <a:pt x="10" y="44"/>
                    </a:lnTo>
                    <a:lnTo>
                      <a:pt x="16" y="52"/>
                    </a:lnTo>
                    <a:lnTo>
                      <a:pt x="27" y="69"/>
                    </a:lnTo>
                    <a:lnTo>
                      <a:pt x="45" y="84"/>
                    </a:lnTo>
                    <a:lnTo>
                      <a:pt x="62" y="100"/>
                    </a:lnTo>
                    <a:lnTo>
                      <a:pt x="81" y="113"/>
                    </a:lnTo>
                    <a:lnTo>
                      <a:pt x="102" y="125"/>
                    </a:lnTo>
                    <a:lnTo>
                      <a:pt x="125" y="134"/>
                    </a:lnTo>
                    <a:lnTo>
                      <a:pt x="146" y="140"/>
                    </a:lnTo>
                    <a:lnTo>
                      <a:pt x="169" y="146"/>
                    </a:lnTo>
                    <a:lnTo>
                      <a:pt x="188" y="146"/>
                    </a:lnTo>
                    <a:lnTo>
                      <a:pt x="208" y="146"/>
                    </a:lnTo>
                    <a:lnTo>
                      <a:pt x="217" y="144"/>
                    </a:lnTo>
                    <a:lnTo>
                      <a:pt x="225" y="140"/>
                    </a:lnTo>
                    <a:lnTo>
                      <a:pt x="235" y="136"/>
                    </a:lnTo>
                    <a:lnTo>
                      <a:pt x="240" y="132"/>
                    </a:lnTo>
                    <a:lnTo>
                      <a:pt x="248" y="127"/>
                    </a:lnTo>
                    <a:lnTo>
                      <a:pt x="252" y="119"/>
                    </a:lnTo>
                    <a:lnTo>
                      <a:pt x="258" y="111"/>
                    </a:lnTo>
                    <a:lnTo>
                      <a:pt x="261" y="104"/>
                    </a:lnTo>
                    <a:lnTo>
                      <a:pt x="259" y="92"/>
                    </a:lnTo>
                    <a:lnTo>
                      <a:pt x="259" y="81"/>
                    </a:lnTo>
                    <a:lnTo>
                      <a:pt x="256" y="69"/>
                    </a:lnTo>
                    <a:lnTo>
                      <a:pt x="254" y="61"/>
                    </a:lnTo>
                    <a:lnTo>
                      <a:pt x="248" y="52"/>
                    </a:lnTo>
                    <a:lnTo>
                      <a:pt x="244" y="44"/>
                    </a:lnTo>
                    <a:lnTo>
                      <a:pt x="238" y="36"/>
                    </a:lnTo>
                    <a:lnTo>
                      <a:pt x="233" y="31"/>
                    </a:lnTo>
                    <a:lnTo>
                      <a:pt x="217" y="19"/>
                    </a:lnTo>
                    <a:lnTo>
                      <a:pt x="200" y="12"/>
                    </a:lnTo>
                    <a:lnTo>
                      <a:pt x="181" y="6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5" y="2"/>
                    </a:lnTo>
                    <a:lnTo>
                      <a:pt x="35" y="1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2EDE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Shape 894"/>
              <p:cNvSpPr/>
              <p:nvPr/>
            </p:nvSpPr>
            <p:spPr>
              <a:xfrm>
                <a:off x="872" y="1202"/>
                <a:ext cx="172" cy="166"/>
              </a:xfrm>
              <a:custGeom>
                <a:avLst/>
                <a:gdLst/>
                <a:ahLst/>
                <a:cxnLst/>
                <a:rect l="0" t="0" r="0" b="0"/>
                <a:pathLst>
                  <a:path w="173" h="167" extrusionOk="0">
                    <a:moveTo>
                      <a:pt x="0" y="88"/>
                    </a:moveTo>
                    <a:lnTo>
                      <a:pt x="2" y="82"/>
                    </a:lnTo>
                    <a:lnTo>
                      <a:pt x="8" y="69"/>
                    </a:lnTo>
                    <a:lnTo>
                      <a:pt x="16" y="52"/>
                    </a:lnTo>
                    <a:lnTo>
                      <a:pt x="25" y="32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66" y="0"/>
                    </a:lnTo>
                    <a:lnTo>
                      <a:pt x="77" y="0"/>
                    </a:lnTo>
                    <a:lnTo>
                      <a:pt x="89" y="2"/>
                    </a:lnTo>
                    <a:lnTo>
                      <a:pt x="100" y="7"/>
                    </a:lnTo>
                    <a:lnTo>
                      <a:pt x="112" y="15"/>
                    </a:lnTo>
                    <a:lnTo>
                      <a:pt x="123" y="25"/>
                    </a:lnTo>
                    <a:lnTo>
                      <a:pt x="135" y="34"/>
                    </a:lnTo>
                    <a:lnTo>
                      <a:pt x="142" y="46"/>
                    </a:lnTo>
                    <a:lnTo>
                      <a:pt x="152" y="57"/>
                    </a:lnTo>
                    <a:lnTo>
                      <a:pt x="158" y="71"/>
                    </a:lnTo>
                    <a:lnTo>
                      <a:pt x="164" y="84"/>
                    </a:lnTo>
                    <a:lnTo>
                      <a:pt x="169" y="96"/>
                    </a:lnTo>
                    <a:lnTo>
                      <a:pt x="171" y="109"/>
                    </a:lnTo>
                    <a:lnTo>
                      <a:pt x="173" y="121"/>
                    </a:lnTo>
                    <a:lnTo>
                      <a:pt x="173" y="132"/>
                    </a:lnTo>
                    <a:lnTo>
                      <a:pt x="171" y="142"/>
                    </a:lnTo>
                    <a:lnTo>
                      <a:pt x="167" y="151"/>
                    </a:lnTo>
                    <a:lnTo>
                      <a:pt x="162" y="157"/>
                    </a:lnTo>
                    <a:lnTo>
                      <a:pt x="154" y="163"/>
                    </a:lnTo>
                    <a:lnTo>
                      <a:pt x="144" y="167"/>
                    </a:lnTo>
                    <a:lnTo>
                      <a:pt x="133" y="167"/>
                    </a:lnTo>
                    <a:lnTo>
                      <a:pt x="123" y="165"/>
                    </a:lnTo>
                    <a:lnTo>
                      <a:pt x="112" y="163"/>
                    </a:lnTo>
                    <a:lnTo>
                      <a:pt x="98" y="159"/>
                    </a:lnTo>
                    <a:lnTo>
                      <a:pt x="75" y="146"/>
                    </a:lnTo>
                    <a:lnTo>
                      <a:pt x="52" y="130"/>
                    </a:lnTo>
                    <a:lnTo>
                      <a:pt x="33" y="115"/>
                    </a:lnTo>
                    <a:lnTo>
                      <a:pt x="16" y="101"/>
                    </a:lnTo>
                    <a:lnTo>
                      <a:pt x="4" y="9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2EDE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Shape 895"/>
              <p:cNvSpPr/>
              <p:nvPr/>
            </p:nvSpPr>
            <p:spPr>
              <a:xfrm>
                <a:off x="1381" y="651"/>
                <a:ext cx="786" cy="523"/>
              </a:xfrm>
              <a:custGeom>
                <a:avLst/>
                <a:gdLst/>
                <a:ahLst/>
                <a:cxnLst/>
                <a:rect l="0" t="0" r="0" b="0"/>
                <a:pathLst>
                  <a:path w="787" h="524" extrusionOk="0">
                    <a:moveTo>
                      <a:pt x="0" y="0"/>
                    </a:moveTo>
                    <a:lnTo>
                      <a:pt x="29" y="23"/>
                    </a:lnTo>
                    <a:lnTo>
                      <a:pt x="60" y="42"/>
                    </a:lnTo>
                    <a:lnTo>
                      <a:pt x="88" y="63"/>
                    </a:lnTo>
                    <a:lnTo>
                      <a:pt x="119" y="81"/>
                    </a:lnTo>
                    <a:lnTo>
                      <a:pt x="152" y="96"/>
                    </a:lnTo>
                    <a:lnTo>
                      <a:pt x="184" y="111"/>
                    </a:lnTo>
                    <a:lnTo>
                      <a:pt x="217" y="127"/>
                    </a:lnTo>
                    <a:lnTo>
                      <a:pt x="252" y="138"/>
                    </a:lnTo>
                    <a:lnTo>
                      <a:pt x="286" y="150"/>
                    </a:lnTo>
                    <a:lnTo>
                      <a:pt x="321" y="159"/>
                    </a:lnTo>
                    <a:lnTo>
                      <a:pt x="355" y="167"/>
                    </a:lnTo>
                    <a:lnTo>
                      <a:pt x="392" y="175"/>
                    </a:lnTo>
                    <a:lnTo>
                      <a:pt x="426" y="180"/>
                    </a:lnTo>
                    <a:lnTo>
                      <a:pt x="463" y="184"/>
                    </a:lnTo>
                    <a:lnTo>
                      <a:pt x="499" y="186"/>
                    </a:lnTo>
                    <a:lnTo>
                      <a:pt x="534" y="186"/>
                    </a:lnTo>
                    <a:lnTo>
                      <a:pt x="555" y="186"/>
                    </a:lnTo>
                    <a:lnTo>
                      <a:pt x="580" y="184"/>
                    </a:lnTo>
                    <a:lnTo>
                      <a:pt x="609" y="182"/>
                    </a:lnTo>
                    <a:lnTo>
                      <a:pt x="641" y="178"/>
                    </a:lnTo>
                    <a:lnTo>
                      <a:pt x="676" y="175"/>
                    </a:lnTo>
                    <a:lnTo>
                      <a:pt x="710" y="169"/>
                    </a:lnTo>
                    <a:lnTo>
                      <a:pt x="749" y="163"/>
                    </a:lnTo>
                    <a:lnTo>
                      <a:pt x="787" y="159"/>
                    </a:lnTo>
                    <a:lnTo>
                      <a:pt x="787" y="127"/>
                    </a:lnTo>
                    <a:lnTo>
                      <a:pt x="739" y="136"/>
                    </a:lnTo>
                    <a:lnTo>
                      <a:pt x="691" y="142"/>
                    </a:lnTo>
                    <a:lnTo>
                      <a:pt x="645" y="148"/>
                    </a:lnTo>
                    <a:lnTo>
                      <a:pt x="597" y="150"/>
                    </a:lnTo>
                    <a:lnTo>
                      <a:pt x="551" y="152"/>
                    </a:lnTo>
                    <a:lnTo>
                      <a:pt x="505" y="150"/>
                    </a:lnTo>
                    <a:lnTo>
                      <a:pt x="459" y="148"/>
                    </a:lnTo>
                    <a:lnTo>
                      <a:pt x="413" y="142"/>
                    </a:lnTo>
                    <a:lnTo>
                      <a:pt x="367" y="134"/>
                    </a:lnTo>
                    <a:lnTo>
                      <a:pt x="321" y="123"/>
                    </a:lnTo>
                    <a:lnTo>
                      <a:pt x="276" y="109"/>
                    </a:lnTo>
                    <a:lnTo>
                      <a:pt x="232" y="94"/>
                    </a:lnTo>
                    <a:lnTo>
                      <a:pt x="188" y="75"/>
                    </a:lnTo>
                    <a:lnTo>
                      <a:pt x="144" y="54"/>
                    </a:lnTo>
                    <a:lnTo>
                      <a:pt x="100" y="29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  <a:moveTo>
                      <a:pt x="787" y="474"/>
                    </a:moveTo>
                    <a:lnTo>
                      <a:pt x="758" y="480"/>
                    </a:lnTo>
                    <a:lnTo>
                      <a:pt x="731" y="486"/>
                    </a:lnTo>
                    <a:lnTo>
                      <a:pt x="703" y="489"/>
                    </a:lnTo>
                    <a:lnTo>
                      <a:pt x="676" y="495"/>
                    </a:lnTo>
                    <a:lnTo>
                      <a:pt x="649" y="497"/>
                    </a:lnTo>
                    <a:lnTo>
                      <a:pt x="622" y="501"/>
                    </a:lnTo>
                    <a:lnTo>
                      <a:pt x="597" y="505"/>
                    </a:lnTo>
                    <a:lnTo>
                      <a:pt x="572" y="507"/>
                    </a:lnTo>
                    <a:lnTo>
                      <a:pt x="597" y="514"/>
                    </a:lnTo>
                    <a:lnTo>
                      <a:pt x="622" y="518"/>
                    </a:lnTo>
                    <a:lnTo>
                      <a:pt x="649" y="522"/>
                    </a:lnTo>
                    <a:lnTo>
                      <a:pt x="676" y="524"/>
                    </a:lnTo>
                    <a:lnTo>
                      <a:pt x="703" y="524"/>
                    </a:lnTo>
                    <a:lnTo>
                      <a:pt x="729" y="524"/>
                    </a:lnTo>
                    <a:lnTo>
                      <a:pt x="758" y="522"/>
                    </a:lnTo>
                    <a:lnTo>
                      <a:pt x="787" y="518"/>
                    </a:lnTo>
                    <a:lnTo>
                      <a:pt x="787" y="4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Shape 896"/>
              <p:cNvSpPr/>
              <p:nvPr/>
            </p:nvSpPr>
            <p:spPr>
              <a:xfrm>
                <a:off x="1935" y="1527"/>
                <a:ext cx="172" cy="226"/>
              </a:xfrm>
              <a:custGeom>
                <a:avLst/>
                <a:gdLst/>
                <a:ahLst/>
                <a:cxnLst/>
                <a:rect l="0" t="0" r="0" b="0"/>
                <a:pathLst>
                  <a:path w="173" h="227" extrusionOk="0">
                    <a:moveTo>
                      <a:pt x="0" y="25"/>
                    </a:moveTo>
                    <a:lnTo>
                      <a:pt x="2" y="50"/>
                    </a:lnTo>
                    <a:lnTo>
                      <a:pt x="4" y="73"/>
                    </a:lnTo>
                    <a:lnTo>
                      <a:pt x="4" y="100"/>
                    </a:lnTo>
                    <a:lnTo>
                      <a:pt x="6" y="125"/>
                    </a:lnTo>
                    <a:lnTo>
                      <a:pt x="6" y="150"/>
                    </a:lnTo>
                    <a:lnTo>
                      <a:pt x="8" y="175"/>
                    </a:lnTo>
                    <a:lnTo>
                      <a:pt x="8" y="202"/>
                    </a:lnTo>
                    <a:lnTo>
                      <a:pt x="8" y="227"/>
                    </a:lnTo>
                    <a:lnTo>
                      <a:pt x="27" y="188"/>
                    </a:lnTo>
                    <a:lnTo>
                      <a:pt x="44" y="156"/>
                    </a:lnTo>
                    <a:lnTo>
                      <a:pt x="59" y="127"/>
                    </a:lnTo>
                    <a:lnTo>
                      <a:pt x="77" y="102"/>
                    </a:lnTo>
                    <a:lnTo>
                      <a:pt x="96" y="77"/>
                    </a:lnTo>
                    <a:lnTo>
                      <a:pt x="117" y="52"/>
                    </a:lnTo>
                    <a:lnTo>
                      <a:pt x="142" y="27"/>
                    </a:lnTo>
                    <a:lnTo>
                      <a:pt x="173" y="0"/>
                    </a:lnTo>
                    <a:lnTo>
                      <a:pt x="151" y="4"/>
                    </a:lnTo>
                    <a:lnTo>
                      <a:pt x="130" y="6"/>
                    </a:lnTo>
                    <a:lnTo>
                      <a:pt x="109" y="10"/>
                    </a:lnTo>
                    <a:lnTo>
                      <a:pt x="88" y="14"/>
                    </a:lnTo>
                    <a:lnTo>
                      <a:pt x="65" y="15"/>
                    </a:lnTo>
                    <a:lnTo>
                      <a:pt x="44" y="19"/>
                    </a:lnTo>
                    <a:lnTo>
                      <a:pt x="23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Shape 897"/>
              <p:cNvSpPr/>
              <p:nvPr/>
            </p:nvSpPr>
            <p:spPr>
              <a:xfrm>
                <a:off x="1057" y="651"/>
                <a:ext cx="776" cy="1306"/>
              </a:xfrm>
              <a:custGeom>
                <a:avLst/>
                <a:gdLst/>
                <a:ahLst/>
                <a:cxnLst/>
                <a:rect l="0" t="0" r="0" b="0"/>
                <a:pathLst>
                  <a:path w="777" h="1307" extrusionOk="0">
                    <a:moveTo>
                      <a:pt x="15" y="0"/>
                    </a:moveTo>
                    <a:lnTo>
                      <a:pt x="23" y="36"/>
                    </a:lnTo>
                    <a:lnTo>
                      <a:pt x="34" y="69"/>
                    </a:lnTo>
                    <a:lnTo>
                      <a:pt x="48" y="104"/>
                    </a:lnTo>
                    <a:lnTo>
                      <a:pt x="65" y="136"/>
                    </a:lnTo>
                    <a:lnTo>
                      <a:pt x="82" y="167"/>
                    </a:lnTo>
                    <a:lnTo>
                      <a:pt x="103" y="198"/>
                    </a:lnTo>
                    <a:lnTo>
                      <a:pt x="124" y="226"/>
                    </a:lnTo>
                    <a:lnTo>
                      <a:pt x="149" y="253"/>
                    </a:lnTo>
                    <a:lnTo>
                      <a:pt x="174" y="280"/>
                    </a:lnTo>
                    <a:lnTo>
                      <a:pt x="201" y="305"/>
                    </a:lnTo>
                    <a:lnTo>
                      <a:pt x="230" y="328"/>
                    </a:lnTo>
                    <a:lnTo>
                      <a:pt x="259" y="349"/>
                    </a:lnTo>
                    <a:lnTo>
                      <a:pt x="290" y="370"/>
                    </a:lnTo>
                    <a:lnTo>
                      <a:pt x="320" y="388"/>
                    </a:lnTo>
                    <a:lnTo>
                      <a:pt x="353" y="405"/>
                    </a:lnTo>
                    <a:lnTo>
                      <a:pt x="386" y="418"/>
                    </a:lnTo>
                    <a:lnTo>
                      <a:pt x="407" y="426"/>
                    </a:lnTo>
                    <a:lnTo>
                      <a:pt x="433" y="436"/>
                    </a:lnTo>
                    <a:lnTo>
                      <a:pt x="462" y="443"/>
                    </a:lnTo>
                    <a:lnTo>
                      <a:pt x="493" y="451"/>
                    </a:lnTo>
                    <a:lnTo>
                      <a:pt x="556" y="466"/>
                    </a:lnTo>
                    <a:lnTo>
                      <a:pt x="622" y="480"/>
                    </a:lnTo>
                    <a:lnTo>
                      <a:pt x="681" y="491"/>
                    </a:lnTo>
                    <a:lnTo>
                      <a:pt x="731" y="499"/>
                    </a:lnTo>
                    <a:lnTo>
                      <a:pt x="766" y="505"/>
                    </a:lnTo>
                    <a:lnTo>
                      <a:pt x="777" y="507"/>
                    </a:lnTo>
                    <a:lnTo>
                      <a:pt x="737" y="526"/>
                    </a:lnTo>
                    <a:lnTo>
                      <a:pt x="700" y="545"/>
                    </a:lnTo>
                    <a:lnTo>
                      <a:pt x="668" y="566"/>
                    </a:lnTo>
                    <a:lnTo>
                      <a:pt x="635" y="589"/>
                    </a:lnTo>
                    <a:lnTo>
                      <a:pt x="604" y="612"/>
                    </a:lnTo>
                    <a:lnTo>
                      <a:pt x="572" y="637"/>
                    </a:lnTo>
                    <a:lnTo>
                      <a:pt x="541" y="664"/>
                    </a:lnTo>
                    <a:lnTo>
                      <a:pt x="508" y="693"/>
                    </a:lnTo>
                    <a:lnTo>
                      <a:pt x="504" y="681"/>
                    </a:lnTo>
                    <a:lnTo>
                      <a:pt x="499" y="670"/>
                    </a:lnTo>
                    <a:lnTo>
                      <a:pt x="493" y="660"/>
                    </a:lnTo>
                    <a:lnTo>
                      <a:pt x="487" y="652"/>
                    </a:lnTo>
                    <a:lnTo>
                      <a:pt x="481" y="647"/>
                    </a:lnTo>
                    <a:lnTo>
                      <a:pt x="476" y="643"/>
                    </a:lnTo>
                    <a:lnTo>
                      <a:pt x="468" y="637"/>
                    </a:lnTo>
                    <a:lnTo>
                      <a:pt x="460" y="635"/>
                    </a:lnTo>
                    <a:lnTo>
                      <a:pt x="443" y="631"/>
                    </a:lnTo>
                    <a:lnTo>
                      <a:pt x="424" y="628"/>
                    </a:lnTo>
                    <a:lnTo>
                      <a:pt x="401" y="626"/>
                    </a:lnTo>
                    <a:lnTo>
                      <a:pt x="378" y="624"/>
                    </a:lnTo>
                    <a:lnTo>
                      <a:pt x="384" y="618"/>
                    </a:lnTo>
                    <a:lnTo>
                      <a:pt x="389" y="612"/>
                    </a:lnTo>
                    <a:lnTo>
                      <a:pt x="395" y="608"/>
                    </a:lnTo>
                    <a:lnTo>
                      <a:pt x="401" y="603"/>
                    </a:lnTo>
                    <a:lnTo>
                      <a:pt x="407" y="599"/>
                    </a:lnTo>
                    <a:lnTo>
                      <a:pt x="412" y="595"/>
                    </a:lnTo>
                    <a:lnTo>
                      <a:pt x="418" y="589"/>
                    </a:lnTo>
                    <a:lnTo>
                      <a:pt x="424" y="585"/>
                    </a:lnTo>
                    <a:lnTo>
                      <a:pt x="418" y="572"/>
                    </a:lnTo>
                    <a:lnTo>
                      <a:pt x="412" y="560"/>
                    </a:lnTo>
                    <a:lnTo>
                      <a:pt x="407" y="549"/>
                    </a:lnTo>
                    <a:lnTo>
                      <a:pt x="401" y="535"/>
                    </a:lnTo>
                    <a:lnTo>
                      <a:pt x="395" y="524"/>
                    </a:lnTo>
                    <a:lnTo>
                      <a:pt x="389" y="512"/>
                    </a:lnTo>
                    <a:lnTo>
                      <a:pt x="384" y="501"/>
                    </a:lnTo>
                    <a:lnTo>
                      <a:pt x="378" y="487"/>
                    </a:lnTo>
                    <a:lnTo>
                      <a:pt x="391" y="501"/>
                    </a:lnTo>
                    <a:lnTo>
                      <a:pt x="407" y="514"/>
                    </a:lnTo>
                    <a:lnTo>
                      <a:pt x="422" y="528"/>
                    </a:lnTo>
                    <a:lnTo>
                      <a:pt x="435" y="543"/>
                    </a:lnTo>
                    <a:lnTo>
                      <a:pt x="451" y="557"/>
                    </a:lnTo>
                    <a:lnTo>
                      <a:pt x="464" y="570"/>
                    </a:lnTo>
                    <a:lnTo>
                      <a:pt x="480" y="585"/>
                    </a:lnTo>
                    <a:lnTo>
                      <a:pt x="493" y="599"/>
                    </a:lnTo>
                    <a:lnTo>
                      <a:pt x="522" y="603"/>
                    </a:lnTo>
                    <a:lnTo>
                      <a:pt x="545" y="603"/>
                    </a:lnTo>
                    <a:lnTo>
                      <a:pt x="556" y="601"/>
                    </a:lnTo>
                    <a:lnTo>
                      <a:pt x="564" y="599"/>
                    </a:lnTo>
                    <a:lnTo>
                      <a:pt x="572" y="595"/>
                    </a:lnTo>
                    <a:lnTo>
                      <a:pt x="579" y="591"/>
                    </a:lnTo>
                    <a:lnTo>
                      <a:pt x="595" y="580"/>
                    </a:lnTo>
                    <a:lnTo>
                      <a:pt x="612" y="566"/>
                    </a:lnTo>
                    <a:lnTo>
                      <a:pt x="629" y="549"/>
                    </a:lnTo>
                    <a:lnTo>
                      <a:pt x="654" y="530"/>
                    </a:lnTo>
                    <a:lnTo>
                      <a:pt x="639" y="526"/>
                    </a:lnTo>
                    <a:lnTo>
                      <a:pt x="602" y="518"/>
                    </a:lnTo>
                    <a:lnTo>
                      <a:pt x="551" y="507"/>
                    </a:lnTo>
                    <a:lnTo>
                      <a:pt x="487" y="491"/>
                    </a:lnTo>
                    <a:lnTo>
                      <a:pt x="422" y="472"/>
                    </a:lnTo>
                    <a:lnTo>
                      <a:pt x="362" y="453"/>
                    </a:lnTo>
                    <a:lnTo>
                      <a:pt x="336" y="443"/>
                    </a:lnTo>
                    <a:lnTo>
                      <a:pt x="313" y="434"/>
                    </a:lnTo>
                    <a:lnTo>
                      <a:pt x="293" y="424"/>
                    </a:lnTo>
                    <a:lnTo>
                      <a:pt x="280" y="415"/>
                    </a:lnTo>
                    <a:lnTo>
                      <a:pt x="268" y="407"/>
                    </a:lnTo>
                    <a:lnTo>
                      <a:pt x="259" y="399"/>
                    </a:lnTo>
                    <a:lnTo>
                      <a:pt x="247" y="393"/>
                    </a:lnTo>
                    <a:lnTo>
                      <a:pt x="238" y="388"/>
                    </a:lnTo>
                    <a:lnTo>
                      <a:pt x="219" y="382"/>
                    </a:lnTo>
                    <a:lnTo>
                      <a:pt x="201" y="380"/>
                    </a:lnTo>
                    <a:lnTo>
                      <a:pt x="186" y="378"/>
                    </a:lnTo>
                    <a:lnTo>
                      <a:pt x="174" y="380"/>
                    </a:lnTo>
                    <a:lnTo>
                      <a:pt x="169" y="382"/>
                    </a:lnTo>
                    <a:lnTo>
                      <a:pt x="165" y="382"/>
                    </a:lnTo>
                    <a:lnTo>
                      <a:pt x="153" y="418"/>
                    </a:lnTo>
                    <a:lnTo>
                      <a:pt x="144" y="453"/>
                    </a:lnTo>
                    <a:lnTo>
                      <a:pt x="136" y="487"/>
                    </a:lnTo>
                    <a:lnTo>
                      <a:pt x="130" y="520"/>
                    </a:lnTo>
                    <a:lnTo>
                      <a:pt x="126" y="553"/>
                    </a:lnTo>
                    <a:lnTo>
                      <a:pt x="126" y="585"/>
                    </a:lnTo>
                    <a:lnTo>
                      <a:pt x="126" y="616"/>
                    </a:lnTo>
                    <a:lnTo>
                      <a:pt x="130" y="647"/>
                    </a:lnTo>
                    <a:lnTo>
                      <a:pt x="134" y="677"/>
                    </a:lnTo>
                    <a:lnTo>
                      <a:pt x="142" y="708"/>
                    </a:lnTo>
                    <a:lnTo>
                      <a:pt x="151" y="739"/>
                    </a:lnTo>
                    <a:lnTo>
                      <a:pt x="161" y="768"/>
                    </a:lnTo>
                    <a:lnTo>
                      <a:pt x="174" y="798"/>
                    </a:lnTo>
                    <a:lnTo>
                      <a:pt x="188" y="829"/>
                    </a:lnTo>
                    <a:lnTo>
                      <a:pt x="203" y="858"/>
                    </a:lnTo>
                    <a:lnTo>
                      <a:pt x="220" y="889"/>
                    </a:lnTo>
                    <a:lnTo>
                      <a:pt x="211" y="892"/>
                    </a:lnTo>
                    <a:lnTo>
                      <a:pt x="201" y="896"/>
                    </a:lnTo>
                    <a:lnTo>
                      <a:pt x="194" y="902"/>
                    </a:lnTo>
                    <a:lnTo>
                      <a:pt x="186" y="910"/>
                    </a:lnTo>
                    <a:lnTo>
                      <a:pt x="178" y="919"/>
                    </a:lnTo>
                    <a:lnTo>
                      <a:pt x="172" y="929"/>
                    </a:lnTo>
                    <a:lnTo>
                      <a:pt x="167" y="940"/>
                    </a:lnTo>
                    <a:lnTo>
                      <a:pt x="163" y="952"/>
                    </a:lnTo>
                    <a:lnTo>
                      <a:pt x="153" y="979"/>
                    </a:lnTo>
                    <a:lnTo>
                      <a:pt x="148" y="1007"/>
                    </a:lnTo>
                    <a:lnTo>
                      <a:pt x="144" y="1038"/>
                    </a:lnTo>
                    <a:lnTo>
                      <a:pt x="142" y="1071"/>
                    </a:lnTo>
                    <a:lnTo>
                      <a:pt x="140" y="1138"/>
                    </a:lnTo>
                    <a:lnTo>
                      <a:pt x="142" y="1205"/>
                    </a:lnTo>
                    <a:lnTo>
                      <a:pt x="146" y="1263"/>
                    </a:lnTo>
                    <a:lnTo>
                      <a:pt x="148" y="1307"/>
                    </a:lnTo>
                    <a:lnTo>
                      <a:pt x="140" y="1303"/>
                    </a:lnTo>
                    <a:lnTo>
                      <a:pt x="130" y="1299"/>
                    </a:lnTo>
                    <a:lnTo>
                      <a:pt x="121" y="1295"/>
                    </a:lnTo>
                    <a:lnTo>
                      <a:pt x="113" y="1291"/>
                    </a:lnTo>
                    <a:lnTo>
                      <a:pt x="103" y="1290"/>
                    </a:lnTo>
                    <a:lnTo>
                      <a:pt x="94" y="1286"/>
                    </a:lnTo>
                    <a:lnTo>
                      <a:pt x="84" y="1282"/>
                    </a:lnTo>
                    <a:lnTo>
                      <a:pt x="75" y="1280"/>
                    </a:lnTo>
                    <a:lnTo>
                      <a:pt x="86" y="1224"/>
                    </a:lnTo>
                    <a:lnTo>
                      <a:pt x="96" y="1171"/>
                    </a:lnTo>
                    <a:lnTo>
                      <a:pt x="103" y="1121"/>
                    </a:lnTo>
                    <a:lnTo>
                      <a:pt x="107" y="1071"/>
                    </a:lnTo>
                    <a:lnTo>
                      <a:pt x="107" y="1021"/>
                    </a:lnTo>
                    <a:lnTo>
                      <a:pt x="105" y="971"/>
                    </a:lnTo>
                    <a:lnTo>
                      <a:pt x="101" y="944"/>
                    </a:lnTo>
                    <a:lnTo>
                      <a:pt x="98" y="919"/>
                    </a:lnTo>
                    <a:lnTo>
                      <a:pt x="94" y="892"/>
                    </a:lnTo>
                    <a:lnTo>
                      <a:pt x="86" y="865"/>
                    </a:lnTo>
                    <a:lnTo>
                      <a:pt x="90" y="860"/>
                    </a:lnTo>
                    <a:lnTo>
                      <a:pt x="94" y="854"/>
                    </a:lnTo>
                    <a:lnTo>
                      <a:pt x="98" y="846"/>
                    </a:lnTo>
                    <a:lnTo>
                      <a:pt x="101" y="837"/>
                    </a:lnTo>
                    <a:lnTo>
                      <a:pt x="105" y="816"/>
                    </a:lnTo>
                    <a:lnTo>
                      <a:pt x="109" y="789"/>
                    </a:lnTo>
                    <a:lnTo>
                      <a:pt x="111" y="758"/>
                    </a:lnTo>
                    <a:lnTo>
                      <a:pt x="111" y="727"/>
                    </a:lnTo>
                    <a:lnTo>
                      <a:pt x="113" y="693"/>
                    </a:lnTo>
                    <a:lnTo>
                      <a:pt x="111" y="656"/>
                    </a:lnTo>
                    <a:lnTo>
                      <a:pt x="109" y="585"/>
                    </a:lnTo>
                    <a:lnTo>
                      <a:pt x="103" y="522"/>
                    </a:lnTo>
                    <a:lnTo>
                      <a:pt x="100" y="468"/>
                    </a:lnTo>
                    <a:lnTo>
                      <a:pt x="96" y="432"/>
                    </a:lnTo>
                    <a:lnTo>
                      <a:pt x="90" y="428"/>
                    </a:lnTo>
                    <a:lnTo>
                      <a:pt x="82" y="422"/>
                    </a:lnTo>
                    <a:lnTo>
                      <a:pt x="75" y="418"/>
                    </a:lnTo>
                    <a:lnTo>
                      <a:pt x="69" y="413"/>
                    </a:lnTo>
                    <a:lnTo>
                      <a:pt x="61" y="409"/>
                    </a:lnTo>
                    <a:lnTo>
                      <a:pt x="53" y="403"/>
                    </a:lnTo>
                    <a:lnTo>
                      <a:pt x="46" y="399"/>
                    </a:lnTo>
                    <a:lnTo>
                      <a:pt x="38" y="395"/>
                    </a:lnTo>
                    <a:lnTo>
                      <a:pt x="42" y="393"/>
                    </a:lnTo>
                    <a:lnTo>
                      <a:pt x="48" y="390"/>
                    </a:lnTo>
                    <a:lnTo>
                      <a:pt x="57" y="382"/>
                    </a:lnTo>
                    <a:lnTo>
                      <a:pt x="67" y="374"/>
                    </a:lnTo>
                    <a:lnTo>
                      <a:pt x="78" y="363"/>
                    </a:lnTo>
                    <a:lnTo>
                      <a:pt x="86" y="351"/>
                    </a:lnTo>
                    <a:lnTo>
                      <a:pt x="90" y="345"/>
                    </a:lnTo>
                    <a:lnTo>
                      <a:pt x="94" y="338"/>
                    </a:lnTo>
                    <a:lnTo>
                      <a:pt x="96" y="332"/>
                    </a:lnTo>
                    <a:lnTo>
                      <a:pt x="96" y="324"/>
                    </a:lnTo>
                    <a:lnTo>
                      <a:pt x="92" y="303"/>
                    </a:lnTo>
                    <a:lnTo>
                      <a:pt x="80" y="271"/>
                    </a:lnTo>
                    <a:lnTo>
                      <a:pt x="65" y="232"/>
                    </a:lnTo>
                    <a:lnTo>
                      <a:pt x="48" y="192"/>
                    </a:lnTo>
                    <a:lnTo>
                      <a:pt x="30" y="152"/>
                    </a:lnTo>
                    <a:lnTo>
                      <a:pt x="15" y="119"/>
                    </a:lnTo>
                    <a:lnTo>
                      <a:pt x="5" y="96"/>
                    </a:lnTo>
                    <a:lnTo>
                      <a:pt x="0" y="88"/>
                    </a:lnTo>
                    <a:lnTo>
                      <a:pt x="2" y="77"/>
                    </a:lnTo>
                    <a:lnTo>
                      <a:pt x="4" y="65"/>
                    </a:lnTo>
                    <a:lnTo>
                      <a:pt x="5" y="56"/>
                    </a:lnTo>
                    <a:lnTo>
                      <a:pt x="5" y="44"/>
                    </a:lnTo>
                    <a:lnTo>
                      <a:pt x="7" y="33"/>
                    </a:lnTo>
                    <a:lnTo>
                      <a:pt x="7" y="23"/>
                    </a:lnTo>
                    <a:lnTo>
                      <a:pt x="9" y="12"/>
                    </a:lnTo>
                    <a:lnTo>
                      <a:pt x="9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Shape 898"/>
              <p:cNvSpPr/>
              <p:nvPr/>
            </p:nvSpPr>
            <p:spPr>
              <a:xfrm>
                <a:off x="1300" y="1450"/>
                <a:ext cx="325" cy="1005"/>
              </a:xfrm>
              <a:custGeom>
                <a:avLst/>
                <a:gdLst/>
                <a:ahLst/>
                <a:cxnLst/>
                <a:rect l="0" t="0" r="0" b="0"/>
                <a:pathLst>
                  <a:path w="326" h="1006" extrusionOk="0">
                    <a:moveTo>
                      <a:pt x="239" y="0"/>
                    </a:moveTo>
                    <a:lnTo>
                      <a:pt x="239" y="4"/>
                    </a:lnTo>
                    <a:lnTo>
                      <a:pt x="236" y="19"/>
                    </a:lnTo>
                    <a:lnTo>
                      <a:pt x="232" y="44"/>
                    </a:lnTo>
                    <a:lnTo>
                      <a:pt x="228" y="79"/>
                    </a:lnTo>
                    <a:lnTo>
                      <a:pt x="226" y="121"/>
                    </a:lnTo>
                    <a:lnTo>
                      <a:pt x="226" y="175"/>
                    </a:lnTo>
                    <a:lnTo>
                      <a:pt x="230" y="234"/>
                    </a:lnTo>
                    <a:lnTo>
                      <a:pt x="238" y="304"/>
                    </a:lnTo>
                    <a:lnTo>
                      <a:pt x="247" y="376"/>
                    </a:lnTo>
                    <a:lnTo>
                      <a:pt x="259" y="453"/>
                    </a:lnTo>
                    <a:lnTo>
                      <a:pt x="270" y="530"/>
                    </a:lnTo>
                    <a:lnTo>
                      <a:pt x="282" y="605"/>
                    </a:lnTo>
                    <a:lnTo>
                      <a:pt x="293" y="674"/>
                    </a:lnTo>
                    <a:lnTo>
                      <a:pt x="305" y="735"/>
                    </a:lnTo>
                    <a:lnTo>
                      <a:pt x="314" y="787"/>
                    </a:lnTo>
                    <a:lnTo>
                      <a:pt x="322" y="827"/>
                    </a:lnTo>
                    <a:lnTo>
                      <a:pt x="324" y="845"/>
                    </a:lnTo>
                    <a:lnTo>
                      <a:pt x="326" y="860"/>
                    </a:lnTo>
                    <a:lnTo>
                      <a:pt x="324" y="875"/>
                    </a:lnTo>
                    <a:lnTo>
                      <a:pt x="322" y="893"/>
                    </a:lnTo>
                    <a:lnTo>
                      <a:pt x="314" y="921"/>
                    </a:lnTo>
                    <a:lnTo>
                      <a:pt x="303" y="948"/>
                    </a:lnTo>
                    <a:lnTo>
                      <a:pt x="291" y="971"/>
                    </a:lnTo>
                    <a:lnTo>
                      <a:pt x="280" y="991"/>
                    </a:lnTo>
                    <a:lnTo>
                      <a:pt x="272" y="1002"/>
                    </a:lnTo>
                    <a:lnTo>
                      <a:pt x="270" y="1006"/>
                    </a:lnTo>
                    <a:lnTo>
                      <a:pt x="272" y="998"/>
                    </a:lnTo>
                    <a:lnTo>
                      <a:pt x="276" y="981"/>
                    </a:lnTo>
                    <a:lnTo>
                      <a:pt x="282" y="956"/>
                    </a:lnTo>
                    <a:lnTo>
                      <a:pt x="289" y="925"/>
                    </a:lnTo>
                    <a:lnTo>
                      <a:pt x="295" y="893"/>
                    </a:lnTo>
                    <a:lnTo>
                      <a:pt x="299" y="860"/>
                    </a:lnTo>
                    <a:lnTo>
                      <a:pt x="301" y="831"/>
                    </a:lnTo>
                    <a:lnTo>
                      <a:pt x="299" y="808"/>
                    </a:lnTo>
                    <a:lnTo>
                      <a:pt x="289" y="774"/>
                    </a:lnTo>
                    <a:lnTo>
                      <a:pt x="272" y="710"/>
                    </a:lnTo>
                    <a:lnTo>
                      <a:pt x="251" y="632"/>
                    </a:lnTo>
                    <a:lnTo>
                      <a:pt x="228" y="545"/>
                    </a:lnTo>
                    <a:lnTo>
                      <a:pt x="205" y="463"/>
                    </a:lnTo>
                    <a:lnTo>
                      <a:pt x="184" y="392"/>
                    </a:lnTo>
                    <a:lnTo>
                      <a:pt x="170" y="342"/>
                    </a:lnTo>
                    <a:lnTo>
                      <a:pt x="165" y="323"/>
                    </a:lnTo>
                    <a:lnTo>
                      <a:pt x="145" y="298"/>
                    </a:lnTo>
                    <a:lnTo>
                      <a:pt x="124" y="275"/>
                    </a:lnTo>
                    <a:lnTo>
                      <a:pt x="103" y="252"/>
                    </a:lnTo>
                    <a:lnTo>
                      <a:pt x="84" y="227"/>
                    </a:lnTo>
                    <a:lnTo>
                      <a:pt x="63" y="204"/>
                    </a:lnTo>
                    <a:lnTo>
                      <a:pt x="42" y="179"/>
                    </a:lnTo>
                    <a:lnTo>
                      <a:pt x="21" y="156"/>
                    </a:lnTo>
                    <a:lnTo>
                      <a:pt x="0" y="131"/>
                    </a:lnTo>
                    <a:lnTo>
                      <a:pt x="23" y="140"/>
                    </a:lnTo>
                    <a:lnTo>
                      <a:pt x="46" y="152"/>
                    </a:lnTo>
                    <a:lnTo>
                      <a:pt x="69" y="162"/>
                    </a:lnTo>
                    <a:lnTo>
                      <a:pt x="92" y="171"/>
                    </a:lnTo>
                    <a:lnTo>
                      <a:pt x="115" y="183"/>
                    </a:lnTo>
                    <a:lnTo>
                      <a:pt x="138" y="192"/>
                    </a:lnTo>
                    <a:lnTo>
                      <a:pt x="161" y="202"/>
                    </a:lnTo>
                    <a:lnTo>
                      <a:pt x="184" y="213"/>
                    </a:lnTo>
                    <a:lnTo>
                      <a:pt x="180" y="198"/>
                    </a:lnTo>
                    <a:lnTo>
                      <a:pt x="176" y="185"/>
                    </a:lnTo>
                    <a:lnTo>
                      <a:pt x="174" y="171"/>
                    </a:lnTo>
                    <a:lnTo>
                      <a:pt x="172" y="156"/>
                    </a:lnTo>
                    <a:lnTo>
                      <a:pt x="172" y="142"/>
                    </a:lnTo>
                    <a:lnTo>
                      <a:pt x="174" y="127"/>
                    </a:lnTo>
                    <a:lnTo>
                      <a:pt x="178" y="114"/>
                    </a:lnTo>
                    <a:lnTo>
                      <a:pt x="182" y="98"/>
                    </a:lnTo>
                    <a:lnTo>
                      <a:pt x="191" y="71"/>
                    </a:lnTo>
                    <a:lnTo>
                      <a:pt x="205" y="46"/>
                    </a:lnTo>
                    <a:lnTo>
                      <a:pt x="220" y="2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Shape 899"/>
              <p:cNvSpPr/>
              <p:nvPr/>
            </p:nvSpPr>
            <p:spPr>
              <a:xfrm>
                <a:off x="1132" y="1881"/>
                <a:ext cx="484" cy="565"/>
              </a:xfrm>
              <a:custGeom>
                <a:avLst/>
                <a:gdLst/>
                <a:ahLst/>
                <a:cxnLst/>
                <a:rect l="0" t="0" r="0" b="0"/>
                <a:pathLst>
                  <a:path w="485" h="566" extrusionOk="0">
                    <a:moveTo>
                      <a:pt x="57" y="0"/>
                    </a:moveTo>
                    <a:lnTo>
                      <a:pt x="80" y="73"/>
                    </a:lnTo>
                    <a:lnTo>
                      <a:pt x="109" y="159"/>
                    </a:lnTo>
                    <a:lnTo>
                      <a:pt x="126" y="205"/>
                    </a:lnTo>
                    <a:lnTo>
                      <a:pt x="147" y="251"/>
                    </a:lnTo>
                    <a:lnTo>
                      <a:pt x="170" y="296"/>
                    </a:lnTo>
                    <a:lnTo>
                      <a:pt x="193" y="340"/>
                    </a:lnTo>
                    <a:lnTo>
                      <a:pt x="207" y="359"/>
                    </a:lnTo>
                    <a:lnTo>
                      <a:pt x="220" y="380"/>
                    </a:lnTo>
                    <a:lnTo>
                      <a:pt x="236" y="399"/>
                    </a:lnTo>
                    <a:lnTo>
                      <a:pt x="251" y="417"/>
                    </a:lnTo>
                    <a:lnTo>
                      <a:pt x="266" y="434"/>
                    </a:lnTo>
                    <a:lnTo>
                      <a:pt x="284" y="449"/>
                    </a:lnTo>
                    <a:lnTo>
                      <a:pt x="299" y="463"/>
                    </a:lnTo>
                    <a:lnTo>
                      <a:pt x="318" y="476"/>
                    </a:lnTo>
                    <a:lnTo>
                      <a:pt x="335" y="486"/>
                    </a:lnTo>
                    <a:lnTo>
                      <a:pt x="355" y="495"/>
                    </a:lnTo>
                    <a:lnTo>
                      <a:pt x="376" y="503"/>
                    </a:lnTo>
                    <a:lnTo>
                      <a:pt x="395" y="509"/>
                    </a:lnTo>
                    <a:lnTo>
                      <a:pt x="416" y="511"/>
                    </a:lnTo>
                    <a:lnTo>
                      <a:pt x="439" y="512"/>
                    </a:lnTo>
                    <a:lnTo>
                      <a:pt x="460" y="511"/>
                    </a:lnTo>
                    <a:lnTo>
                      <a:pt x="485" y="507"/>
                    </a:lnTo>
                    <a:lnTo>
                      <a:pt x="451" y="535"/>
                    </a:lnTo>
                    <a:lnTo>
                      <a:pt x="424" y="555"/>
                    </a:lnTo>
                    <a:lnTo>
                      <a:pt x="412" y="560"/>
                    </a:lnTo>
                    <a:lnTo>
                      <a:pt x="403" y="564"/>
                    </a:lnTo>
                    <a:lnTo>
                      <a:pt x="391" y="566"/>
                    </a:lnTo>
                    <a:lnTo>
                      <a:pt x="382" y="566"/>
                    </a:lnTo>
                    <a:lnTo>
                      <a:pt x="360" y="560"/>
                    </a:lnTo>
                    <a:lnTo>
                      <a:pt x="334" y="551"/>
                    </a:lnTo>
                    <a:lnTo>
                      <a:pt x="301" y="535"/>
                    </a:lnTo>
                    <a:lnTo>
                      <a:pt x="255" y="520"/>
                    </a:lnTo>
                    <a:lnTo>
                      <a:pt x="239" y="486"/>
                    </a:lnTo>
                    <a:lnTo>
                      <a:pt x="224" y="451"/>
                    </a:lnTo>
                    <a:lnTo>
                      <a:pt x="209" y="420"/>
                    </a:lnTo>
                    <a:lnTo>
                      <a:pt x="188" y="390"/>
                    </a:lnTo>
                    <a:lnTo>
                      <a:pt x="178" y="374"/>
                    </a:lnTo>
                    <a:lnTo>
                      <a:pt x="167" y="361"/>
                    </a:lnTo>
                    <a:lnTo>
                      <a:pt x="153" y="347"/>
                    </a:lnTo>
                    <a:lnTo>
                      <a:pt x="140" y="336"/>
                    </a:lnTo>
                    <a:lnTo>
                      <a:pt x="126" y="324"/>
                    </a:lnTo>
                    <a:lnTo>
                      <a:pt x="111" y="315"/>
                    </a:lnTo>
                    <a:lnTo>
                      <a:pt x="94" y="307"/>
                    </a:lnTo>
                    <a:lnTo>
                      <a:pt x="76" y="298"/>
                    </a:lnTo>
                    <a:lnTo>
                      <a:pt x="78" y="261"/>
                    </a:lnTo>
                    <a:lnTo>
                      <a:pt x="76" y="228"/>
                    </a:lnTo>
                    <a:lnTo>
                      <a:pt x="73" y="196"/>
                    </a:lnTo>
                    <a:lnTo>
                      <a:pt x="65" y="167"/>
                    </a:lnTo>
                    <a:lnTo>
                      <a:pt x="53" y="138"/>
                    </a:lnTo>
                    <a:lnTo>
                      <a:pt x="40" y="111"/>
                    </a:lnTo>
                    <a:lnTo>
                      <a:pt x="23" y="83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5" y="40"/>
                    </a:lnTo>
                    <a:lnTo>
                      <a:pt x="23" y="33"/>
                    </a:lnTo>
                    <a:lnTo>
                      <a:pt x="30" y="27"/>
                    </a:lnTo>
                    <a:lnTo>
                      <a:pt x="36" y="19"/>
                    </a:lnTo>
                    <a:lnTo>
                      <a:pt x="44" y="14"/>
                    </a:lnTo>
                    <a:lnTo>
                      <a:pt x="51" y="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Shape 900"/>
              <p:cNvSpPr/>
              <p:nvPr/>
            </p:nvSpPr>
            <p:spPr>
              <a:xfrm>
                <a:off x="1718" y="1892"/>
                <a:ext cx="348" cy="939"/>
              </a:xfrm>
              <a:custGeom>
                <a:avLst/>
                <a:gdLst/>
                <a:ahLst/>
                <a:cxnLst/>
                <a:rect l="0" t="0" r="0" b="0"/>
                <a:pathLst>
                  <a:path w="349" h="940" extrusionOk="0">
                    <a:moveTo>
                      <a:pt x="198" y="0"/>
                    </a:moveTo>
                    <a:lnTo>
                      <a:pt x="192" y="15"/>
                    </a:lnTo>
                    <a:lnTo>
                      <a:pt x="188" y="30"/>
                    </a:lnTo>
                    <a:lnTo>
                      <a:pt x="184" y="48"/>
                    </a:lnTo>
                    <a:lnTo>
                      <a:pt x="182" y="65"/>
                    </a:lnTo>
                    <a:lnTo>
                      <a:pt x="180" y="82"/>
                    </a:lnTo>
                    <a:lnTo>
                      <a:pt x="180" y="101"/>
                    </a:lnTo>
                    <a:lnTo>
                      <a:pt x="182" y="121"/>
                    </a:lnTo>
                    <a:lnTo>
                      <a:pt x="184" y="142"/>
                    </a:lnTo>
                    <a:lnTo>
                      <a:pt x="190" y="182"/>
                    </a:lnTo>
                    <a:lnTo>
                      <a:pt x="200" y="224"/>
                    </a:lnTo>
                    <a:lnTo>
                      <a:pt x="211" y="268"/>
                    </a:lnTo>
                    <a:lnTo>
                      <a:pt x="225" y="311"/>
                    </a:lnTo>
                    <a:lnTo>
                      <a:pt x="257" y="397"/>
                    </a:lnTo>
                    <a:lnTo>
                      <a:pt x="290" y="479"/>
                    </a:lnTo>
                    <a:lnTo>
                      <a:pt x="322" y="554"/>
                    </a:lnTo>
                    <a:lnTo>
                      <a:pt x="349" y="620"/>
                    </a:lnTo>
                    <a:lnTo>
                      <a:pt x="278" y="643"/>
                    </a:lnTo>
                    <a:lnTo>
                      <a:pt x="219" y="666"/>
                    </a:lnTo>
                    <a:lnTo>
                      <a:pt x="194" y="679"/>
                    </a:lnTo>
                    <a:lnTo>
                      <a:pt x="171" y="691"/>
                    </a:lnTo>
                    <a:lnTo>
                      <a:pt x="150" y="706"/>
                    </a:lnTo>
                    <a:lnTo>
                      <a:pt x="130" y="721"/>
                    </a:lnTo>
                    <a:lnTo>
                      <a:pt x="115" y="739"/>
                    </a:lnTo>
                    <a:lnTo>
                      <a:pt x="100" y="760"/>
                    </a:lnTo>
                    <a:lnTo>
                      <a:pt x="86" y="781"/>
                    </a:lnTo>
                    <a:lnTo>
                      <a:pt x="75" y="806"/>
                    </a:lnTo>
                    <a:lnTo>
                      <a:pt x="65" y="834"/>
                    </a:lnTo>
                    <a:lnTo>
                      <a:pt x="56" y="865"/>
                    </a:lnTo>
                    <a:lnTo>
                      <a:pt x="48" y="900"/>
                    </a:lnTo>
                    <a:lnTo>
                      <a:pt x="40" y="940"/>
                    </a:lnTo>
                    <a:lnTo>
                      <a:pt x="35" y="915"/>
                    </a:lnTo>
                    <a:lnTo>
                      <a:pt x="31" y="890"/>
                    </a:lnTo>
                    <a:lnTo>
                      <a:pt x="25" y="863"/>
                    </a:lnTo>
                    <a:lnTo>
                      <a:pt x="19" y="838"/>
                    </a:lnTo>
                    <a:lnTo>
                      <a:pt x="15" y="813"/>
                    </a:lnTo>
                    <a:lnTo>
                      <a:pt x="10" y="788"/>
                    </a:lnTo>
                    <a:lnTo>
                      <a:pt x="6" y="763"/>
                    </a:lnTo>
                    <a:lnTo>
                      <a:pt x="0" y="739"/>
                    </a:lnTo>
                    <a:lnTo>
                      <a:pt x="10" y="735"/>
                    </a:lnTo>
                    <a:lnTo>
                      <a:pt x="33" y="723"/>
                    </a:lnTo>
                    <a:lnTo>
                      <a:pt x="67" y="706"/>
                    </a:lnTo>
                    <a:lnTo>
                      <a:pt x="106" y="685"/>
                    </a:lnTo>
                    <a:lnTo>
                      <a:pt x="146" y="662"/>
                    </a:lnTo>
                    <a:lnTo>
                      <a:pt x="182" y="637"/>
                    </a:lnTo>
                    <a:lnTo>
                      <a:pt x="198" y="625"/>
                    </a:lnTo>
                    <a:lnTo>
                      <a:pt x="211" y="614"/>
                    </a:lnTo>
                    <a:lnTo>
                      <a:pt x="221" y="602"/>
                    </a:lnTo>
                    <a:lnTo>
                      <a:pt x="225" y="591"/>
                    </a:lnTo>
                    <a:lnTo>
                      <a:pt x="228" y="575"/>
                    </a:lnTo>
                    <a:lnTo>
                      <a:pt x="230" y="560"/>
                    </a:lnTo>
                    <a:lnTo>
                      <a:pt x="232" y="543"/>
                    </a:lnTo>
                    <a:lnTo>
                      <a:pt x="232" y="525"/>
                    </a:lnTo>
                    <a:lnTo>
                      <a:pt x="228" y="489"/>
                    </a:lnTo>
                    <a:lnTo>
                      <a:pt x="221" y="453"/>
                    </a:lnTo>
                    <a:lnTo>
                      <a:pt x="201" y="372"/>
                    </a:lnTo>
                    <a:lnTo>
                      <a:pt x="178" y="288"/>
                    </a:lnTo>
                    <a:lnTo>
                      <a:pt x="167" y="247"/>
                    </a:lnTo>
                    <a:lnTo>
                      <a:pt x="159" y="207"/>
                    </a:lnTo>
                    <a:lnTo>
                      <a:pt x="154" y="167"/>
                    </a:lnTo>
                    <a:lnTo>
                      <a:pt x="152" y="128"/>
                    </a:lnTo>
                    <a:lnTo>
                      <a:pt x="152" y="109"/>
                    </a:lnTo>
                    <a:lnTo>
                      <a:pt x="154" y="92"/>
                    </a:lnTo>
                    <a:lnTo>
                      <a:pt x="157" y="75"/>
                    </a:lnTo>
                    <a:lnTo>
                      <a:pt x="161" y="57"/>
                    </a:lnTo>
                    <a:lnTo>
                      <a:pt x="169" y="42"/>
                    </a:lnTo>
                    <a:lnTo>
                      <a:pt x="177" y="27"/>
                    </a:lnTo>
                    <a:lnTo>
                      <a:pt x="186" y="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Shape 901"/>
              <p:cNvSpPr/>
              <p:nvPr/>
            </p:nvSpPr>
            <p:spPr>
              <a:xfrm>
                <a:off x="765" y="2804"/>
                <a:ext cx="677" cy="464"/>
              </a:xfrm>
              <a:custGeom>
                <a:avLst/>
                <a:gdLst/>
                <a:ahLst/>
                <a:cxnLst/>
                <a:rect l="0" t="0" r="0" b="0"/>
                <a:pathLst>
                  <a:path w="678" h="465" extrusionOk="0">
                    <a:moveTo>
                      <a:pt x="0" y="0"/>
                    </a:moveTo>
                    <a:lnTo>
                      <a:pt x="2" y="6"/>
                    </a:lnTo>
                    <a:lnTo>
                      <a:pt x="6" y="19"/>
                    </a:lnTo>
                    <a:lnTo>
                      <a:pt x="12" y="40"/>
                    </a:lnTo>
                    <a:lnTo>
                      <a:pt x="21" y="67"/>
                    </a:lnTo>
                    <a:lnTo>
                      <a:pt x="31" y="98"/>
                    </a:lnTo>
                    <a:lnTo>
                      <a:pt x="44" y="129"/>
                    </a:lnTo>
                    <a:lnTo>
                      <a:pt x="59" y="159"/>
                    </a:lnTo>
                    <a:lnTo>
                      <a:pt x="75" y="186"/>
                    </a:lnTo>
                    <a:lnTo>
                      <a:pt x="94" y="215"/>
                    </a:lnTo>
                    <a:lnTo>
                      <a:pt x="117" y="246"/>
                    </a:lnTo>
                    <a:lnTo>
                      <a:pt x="140" y="276"/>
                    </a:lnTo>
                    <a:lnTo>
                      <a:pt x="165" y="305"/>
                    </a:lnTo>
                    <a:lnTo>
                      <a:pt x="192" y="334"/>
                    </a:lnTo>
                    <a:lnTo>
                      <a:pt x="221" y="361"/>
                    </a:lnTo>
                    <a:lnTo>
                      <a:pt x="249" y="386"/>
                    </a:lnTo>
                    <a:lnTo>
                      <a:pt x="280" y="409"/>
                    </a:lnTo>
                    <a:lnTo>
                      <a:pt x="313" y="428"/>
                    </a:lnTo>
                    <a:lnTo>
                      <a:pt x="345" y="443"/>
                    </a:lnTo>
                    <a:lnTo>
                      <a:pt x="363" y="451"/>
                    </a:lnTo>
                    <a:lnTo>
                      <a:pt x="380" y="457"/>
                    </a:lnTo>
                    <a:lnTo>
                      <a:pt x="397" y="461"/>
                    </a:lnTo>
                    <a:lnTo>
                      <a:pt x="415" y="463"/>
                    </a:lnTo>
                    <a:lnTo>
                      <a:pt x="432" y="465"/>
                    </a:lnTo>
                    <a:lnTo>
                      <a:pt x="449" y="465"/>
                    </a:lnTo>
                    <a:lnTo>
                      <a:pt x="468" y="463"/>
                    </a:lnTo>
                    <a:lnTo>
                      <a:pt x="486" y="461"/>
                    </a:lnTo>
                    <a:lnTo>
                      <a:pt x="505" y="455"/>
                    </a:lnTo>
                    <a:lnTo>
                      <a:pt x="522" y="449"/>
                    </a:lnTo>
                    <a:lnTo>
                      <a:pt x="541" y="442"/>
                    </a:lnTo>
                    <a:lnTo>
                      <a:pt x="559" y="432"/>
                    </a:lnTo>
                    <a:lnTo>
                      <a:pt x="583" y="417"/>
                    </a:lnTo>
                    <a:lnTo>
                      <a:pt x="605" y="401"/>
                    </a:lnTo>
                    <a:lnTo>
                      <a:pt x="626" y="386"/>
                    </a:lnTo>
                    <a:lnTo>
                      <a:pt x="643" y="371"/>
                    </a:lnTo>
                    <a:lnTo>
                      <a:pt x="656" y="357"/>
                    </a:lnTo>
                    <a:lnTo>
                      <a:pt x="668" y="347"/>
                    </a:lnTo>
                    <a:lnTo>
                      <a:pt x="674" y="340"/>
                    </a:lnTo>
                    <a:lnTo>
                      <a:pt x="678" y="338"/>
                    </a:lnTo>
                    <a:lnTo>
                      <a:pt x="668" y="342"/>
                    </a:lnTo>
                    <a:lnTo>
                      <a:pt x="641" y="353"/>
                    </a:lnTo>
                    <a:lnTo>
                      <a:pt x="605" y="367"/>
                    </a:lnTo>
                    <a:lnTo>
                      <a:pt x="559" y="382"/>
                    </a:lnTo>
                    <a:lnTo>
                      <a:pt x="534" y="390"/>
                    </a:lnTo>
                    <a:lnTo>
                      <a:pt x="511" y="397"/>
                    </a:lnTo>
                    <a:lnTo>
                      <a:pt x="486" y="401"/>
                    </a:lnTo>
                    <a:lnTo>
                      <a:pt x="463" y="405"/>
                    </a:lnTo>
                    <a:lnTo>
                      <a:pt x="440" y="407"/>
                    </a:lnTo>
                    <a:lnTo>
                      <a:pt x="420" y="407"/>
                    </a:lnTo>
                    <a:lnTo>
                      <a:pt x="403" y="405"/>
                    </a:lnTo>
                    <a:lnTo>
                      <a:pt x="388" y="399"/>
                    </a:lnTo>
                    <a:lnTo>
                      <a:pt x="355" y="380"/>
                    </a:lnTo>
                    <a:lnTo>
                      <a:pt x="322" y="361"/>
                    </a:lnTo>
                    <a:lnTo>
                      <a:pt x="292" y="340"/>
                    </a:lnTo>
                    <a:lnTo>
                      <a:pt x="265" y="319"/>
                    </a:lnTo>
                    <a:lnTo>
                      <a:pt x="238" y="298"/>
                    </a:lnTo>
                    <a:lnTo>
                      <a:pt x="211" y="275"/>
                    </a:lnTo>
                    <a:lnTo>
                      <a:pt x="186" y="252"/>
                    </a:lnTo>
                    <a:lnTo>
                      <a:pt x="163" y="228"/>
                    </a:lnTo>
                    <a:lnTo>
                      <a:pt x="142" y="204"/>
                    </a:lnTo>
                    <a:lnTo>
                      <a:pt x="119" y="177"/>
                    </a:lnTo>
                    <a:lnTo>
                      <a:pt x="98" y="150"/>
                    </a:lnTo>
                    <a:lnTo>
                      <a:pt x="79" y="123"/>
                    </a:lnTo>
                    <a:lnTo>
                      <a:pt x="38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Shape 902"/>
              <p:cNvSpPr/>
              <p:nvPr/>
            </p:nvSpPr>
            <p:spPr>
              <a:xfrm>
                <a:off x="1531" y="2854"/>
                <a:ext cx="220" cy="414"/>
              </a:xfrm>
              <a:custGeom>
                <a:avLst/>
                <a:gdLst/>
                <a:ahLst/>
                <a:cxnLst/>
                <a:rect l="0" t="0" r="0" b="0"/>
                <a:pathLst>
                  <a:path w="221" h="415" extrusionOk="0">
                    <a:moveTo>
                      <a:pt x="221" y="0"/>
                    </a:moveTo>
                    <a:lnTo>
                      <a:pt x="219" y="4"/>
                    </a:lnTo>
                    <a:lnTo>
                      <a:pt x="211" y="12"/>
                    </a:lnTo>
                    <a:lnTo>
                      <a:pt x="199" y="25"/>
                    </a:lnTo>
                    <a:lnTo>
                      <a:pt x="184" y="42"/>
                    </a:lnTo>
                    <a:lnTo>
                      <a:pt x="165" y="61"/>
                    </a:lnTo>
                    <a:lnTo>
                      <a:pt x="144" y="84"/>
                    </a:lnTo>
                    <a:lnTo>
                      <a:pt x="119" y="107"/>
                    </a:lnTo>
                    <a:lnTo>
                      <a:pt x="92" y="132"/>
                    </a:lnTo>
                    <a:lnTo>
                      <a:pt x="82" y="134"/>
                    </a:lnTo>
                    <a:lnTo>
                      <a:pt x="75" y="136"/>
                    </a:lnTo>
                    <a:lnTo>
                      <a:pt x="65" y="140"/>
                    </a:lnTo>
                    <a:lnTo>
                      <a:pt x="57" y="146"/>
                    </a:lnTo>
                    <a:lnTo>
                      <a:pt x="46" y="157"/>
                    </a:lnTo>
                    <a:lnTo>
                      <a:pt x="34" y="173"/>
                    </a:lnTo>
                    <a:lnTo>
                      <a:pt x="25" y="190"/>
                    </a:lnTo>
                    <a:lnTo>
                      <a:pt x="17" y="209"/>
                    </a:lnTo>
                    <a:lnTo>
                      <a:pt x="13" y="230"/>
                    </a:lnTo>
                    <a:lnTo>
                      <a:pt x="7" y="251"/>
                    </a:lnTo>
                    <a:lnTo>
                      <a:pt x="4" y="297"/>
                    </a:lnTo>
                    <a:lnTo>
                      <a:pt x="2" y="344"/>
                    </a:lnTo>
                    <a:lnTo>
                      <a:pt x="2" y="384"/>
                    </a:lnTo>
                    <a:lnTo>
                      <a:pt x="0" y="415"/>
                    </a:lnTo>
                    <a:lnTo>
                      <a:pt x="2" y="407"/>
                    </a:lnTo>
                    <a:lnTo>
                      <a:pt x="6" y="386"/>
                    </a:lnTo>
                    <a:lnTo>
                      <a:pt x="11" y="355"/>
                    </a:lnTo>
                    <a:lnTo>
                      <a:pt x="17" y="319"/>
                    </a:lnTo>
                    <a:lnTo>
                      <a:pt x="25" y="282"/>
                    </a:lnTo>
                    <a:lnTo>
                      <a:pt x="34" y="248"/>
                    </a:lnTo>
                    <a:lnTo>
                      <a:pt x="42" y="219"/>
                    </a:lnTo>
                    <a:lnTo>
                      <a:pt x="52" y="202"/>
                    </a:lnTo>
                    <a:lnTo>
                      <a:pt x="61" y="188"/>
                    </a:lnTo>
                    <a:lnTo>
                      <a:pt x="73" y="175"/>
                    </a:lnTo>
                    <a:lnTo>
                      <a:pt x="84" y="165"/>
                    </a:lnTo>
                    <a:lnTo>
                      <a:pt x="96" y="155"/>
                    </a:lnTo>
                    <a:lnTo>
                      <a:pt x="117" y="140"/>
                    </a:lnTo>
                    <a:lnTo>
                      <a:pt x="138" y="125"/>
                    </a:lnTo>
                    <a:lnTo>
                      <a:pt x="149" y="117"/>
                    </a:lnTo>
                    <a:lnTo>
                      <a:pt x="159" y="107"/>
                    </a:lnTo>
                    <a:lnTo>
                      <a:pt x="171" y="96"/>
                    </a:lnTo>
                    <a:lnTo>
                      <a:pt x="180" y="83"/>
                    </a:lnTo>
                    <a:lnTo>
                      <a:pt x="192" y="67"/>
                    </a:lnTo>
                    <a:lnTo>
                      <a:pt x="201" y="48"/>
                    </a:lnTo>
                    <a:lnTo>
                      <a:pt x="211" y="2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Shape 903"/>
              <p:cNvSpPr/>
              <p:nvPr/>
            </p:nvSpPr>
            <p:spPr>
              <a:xfrm>
                <a:off x="1389" y="3101"/>
                <a:ext cx="72" cy="346"/>
              </a:xfrm>
              <a:custGeom>
                <a:avLst/>
                <a:gdLst/>
                <a:ahLst/>
                <a:cxnLst/>
                <a:rect l="0" t="0" r="0" b="0"/>
                <a:pathLst>
                  <a:path w="73" h="347" extrusionOk="0">
                    <a:moveTo>
                      <a:pt x="61" y="0"/>
                    </a:moveTo>
                    <a:lnTo>
                      <a:pt x="55" y="7"/>
                    </a:lnTo>
                    <a:lnTo>
                      <a:pt x="50" y="15"/>
                    </a:lnTo>
                    <a:lnTo>
                      <a:pt x="44" y="25"/>
                    </a:lnTo>
                    <a:lnTo>
                      <a:pt x="40" y="32"/>
                    </a:lnTo>
                    <a:lnTo>
                      <a:pt x="34" y="40"/>
                    </a:lnTo>
                    <a:lnTo>
                      <a:pt x="29" y="50"/>
                    </a:lnTo>
                    <a:lnTo>
                      <a:pt x="23" y="57"/>
                    </a:lnTo>
                    <a:lnTo>
                      <a:pt x="17" y="65"/>
                    </a:lnTo>
                    <a:lnTo>
                      <a:pt x="23" y="80"/>
                    </a:lnTo>
                    <a:lnTo>
                      <a:pt x="27" y="96"/>
                    </a:lnTo>
                    <a:lnTo>
                      <a:pt x="29" y="113"/>
                    </a:lnTo>
                    <a:lnTo>
                      <a:pt x="29" y="128"/>
                    </a:lnTo>
                    <a:lnTo>
                      <a:pt x="27" y="163"/>
                    </a:lnTo>
                    <a:lnTo>
                      <a:pt x="19" y="199"/>
                    </a:lnTo>
                    <a:lnTo>
                      <a:pt x="13" y="236"/>
                    </a:lnTo>
                    <a:lnTo>
                      <a:pt x="6" y="274"/>
                    </a:lnTo>
                    <a:lnTo>
                      <a:pt x="4" y="291"/>
                    </a:lnTo>
                    <a:lnTo>
                      <a:pt x="2" y="311"/>
                    </a:lnTo>
                    <a:lnTo>
                      <a:pt x="0" y="328"/>
                    </a:lnTo>
                    <a:lnTo>
                      <a:pt x="2" y="347"/>
                    </a:lnTo>
                    <a:lnTo>
                      <a:pt x="34" y="347"/>
                    </a:lnTo>
                    <a:lnTo>
                      <a:pt x="32" y="320"/>
                    </a:lnTo>
                    <a:lnTo>
                      <a:pt x="32" y="295"/>
                    </a:lnTo>
                    <a:lnTo>
                      <a:pt x="34" y="268"/>
                    </a:lnTo>
                    <a:lnTo>
                      <a:pt x="38" y="241"/>
                    </a:lnTo>
                    <a:lnTo>
                      <a:pt x="44" y="213"/>
                    </a:lnTo>
                    <a:lnTo>
                      <a:pt x="52" y="184"/>
                    </a:lnTo>
                    <a:lnTo>
                      <a:pt x="61" y="153"/>
                    </a:lnTo>
                    <a:lnTo>
                      <a:pt x="73" y="121"/>
                    </a:lnTo>
                    <a:lnTo>
                      <a:pt x="71" y="105"/>
                    </a:lnTo>
                    <a:lnTo>
                      <a:pt x="69" y="90"/>
                    </a:lnTo>
                    <a:lnTo>
                      <a:pt x="67" y="75"/>
                    </a:lnTo>
                    <a:lnTo>
                      <a:pt x="67" y="59"/>
                    </a:lnTo>
                    <a:lnTo>
                      <a:pt x="65" y="44"/>
                    </a:lnTo>
                    <a:lnTo>
                      <a:pt x="63" y="28"/>
                    </a:lnTo>
                    <a:lnTo>
                      <a:pt x="61" y="1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Shape 904"/>
              <p:cNvSpPr/>
              <p:nvPr/>
            </p:nvSpPr>
            <p:spPr>
              <a:xfrm>
                <a:off x="1912" y="2798"/>
                <a:ext cx="256" cy="193"/>
              </a:xfrm>
              <a:custGeom>
                <a:avLst/>
                <a:gdLst/>
                <a:ahLst/>
                <a:cxnLst/>
                <a:rect l="0" t="0" r="0" b="0"/>
                <a:pathLst>
                  <a:path w="257" h="194" extrusionOk="0">
                    <a:moveTo>
                      <a:pt x="0" y="139"/>
                    </a:moveTo>
                    <a:lnTo>
                      <a:pt x="13" y="133"/>
                    </a:lnTo>
                    <a:lnTo>
                      <a:pt x="29" y="125"/>
                    </a:lnTo>
                    <a:lnTo>
                      <a:pt x="42" y="119"/>
                    </a:lnTo>
                    <a:lnTo>
                      <a:pt x="55" y="112"/>
                    </a:lnTo>
                    <a:lnTo>
                      <a:pt x="69" y="106"/>
                    </a:lnTo>
                    <a:lnTo>
                      <a:pt x="82" y="98"/>
                    </a:lnTo>
                    <a:lnTo>
                      <a:pt x="96" y="92"/>
                    </a:lnTo>
                    <a:lnTo>
                      <a:pt x="109" y="87"/>
                    </a:lnTo>
                    <a:lnTo>
                      <a:pt x="105" y="83"/>
                    </a:lnTo>
                    <a:lnTo>
                      <a:pt x="96" y="73"/>
                    </a:lnTo>
                    <a:lnTo>
                      <a:pt x="80" y="60"/>
                    </a:lnTo>
                    <a:lnTo>
                      <a:pt x="65" y="45"/>
                    </a:lnTo>
                    <a:lnTo>
                      <a:pt x="52" y="27"/>
                    </a:lnTo>
                    <a:lnTo>
                      <a:pt x="42" y="14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57" y="4"/>
                    </a:lnTo>
                    <a:lnTo>
                      <a:pt x="77" y="14"/>
                    </a:lnTo>
                    <a:lnTo>
                      <a:pt x="98" y="27"/>
                    </a:lnTo>
                    <a:lnTo>
                      <a:pt x="125" y="45"/>
                    </a:lnTo>
                    <a:lnTo>
                      <a:pt x="153" y="64"/>
                    </a:lnTo>
                    <a:lnTo>
                      <a:pt x="186" y="87"/>
                    </a:lnTo>
                    <a:lnTo>
                      <a:pt x="221" y="112"/>
                    </a:lnTo>
                    <a:lnTo>
                      <a:pt x="257" y="135"/>
                    </a:lnTo>
                    <a:lnTo>
                      <a:pt x="257" y="194"/>
                    </a:lnTo>
                    <a:lnTo>
                      <a:pt x="232" y="181"/>
                    </a:lnTo>
                    <a:lnTo>
                      <a:pt x="209" y="169"/>
                    </a:lnTo>
                    <a:lnTo>
                      <a:pt x="188" y="158"/>
                    </a:lnTo>
                    <a:lnTo>
                      <a:pt x="171" y="150"/>
                    </a:lnTo>
                    <a:lnTo>
                      <a:pt x="157" y="142"/>
                    </a:lnTo>
                    <a:lnTo>
                      <a:pt x="146" y="137"/>
                    </a:lnTo>
                    <a:lnTo>
                      <a:pt x="138" y="133"/>
                    </a:lnTo>
                    <a:lnTo>
                      <a:pt x="136" y="131"/>
                    </a:lnTo>
                    <a:lnTo>
                      <a:pt x="119" y="131"/>
                    </a:lnTo>
                    <a:lnTo>
                      <a:pt x="102" y="133"/>
                    </a:lnTo>
                    <a:lnTo>
                      <a:pt x="86" y="133"/>
                    </a:lnTo>
                    <a:lnTo>
                      <a:pt x="69" y="135"/>
                    </a:lnTo>
                    <a:lnTo>
                      <a:pt x="52" y="135"/>
                    </a:lnTo>
                    <a:lnTo>
                      <a:pt x="34" y="137"/>
                    </a:lnTo>
                    <a:lnTo>
                      <a:pt x="17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Shape 905"/>
              <p:cNvSpPr/>
              <p:nvPr/>
            </p:nvSpPr>
            <p:spPr>
              <a:xfrm>
                <a:off x="2097" y="2504"/>
                <a:ext cx="70" cy="33"/>
              </a:xfrm>
              <a:custGeom>
                <a:avLst/>
                <a:gdLst/>
                <a:ahLst/>
                <a:cxnLst/>
                <a:rect l="0" t="0" r="0" b="0"/>
                <a:pathLst>
                  <a:path w="71" h="34" extrusionOk="0">
                    <a:moveTo>
                      <a:pt x="71" y="23"/>
                    </a:moveTo>
                    <a:lnTo>
                      <a:pt x="61" y="19"/>
                    </a:lnTo>
                    <a:lnTo>
                      <a:pt x="54" y="17"/>
                    </a:lnTo>
                    <a:lnTo>
                      <a:pt x="44" y="15"/>
                    </a:lnTo>
                    <a:lnTo>
                      <a:pt x="36" y="11"/>
                    </a:lnTo>
                    <a:lnTo>
                      <a:pt x="27" y="9"/>
                    </a:lnTo>
                    <a:lnTo>
                      <a:pt x="19" y="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36" y="19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31"/>
                    </a:lnTo>
                    <a:lnTo>
                      <a:pt x="71" y="34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Shape 906"/>
              <p:cNvSpPr/>
              <p:nvPr/>
            </p:nvSpPr>
            <p:spPr>
              <a:xfrm>
                <a:off x="848" y="1736"/>
                <a:ext cx="476" cy="855"/>
              </a:xfrm>
              <a:custGeom>
                <a:avLst/>
                <a:gdLst/>
                <a:ahLst/>
                <a:cxnLst/>
                <a:rect l="0" t="0" r="0" b="0"/>
                <a:pathLst>
                  <a:path w="477" h="856" extrusionOk="0">
                    <a:moveTo>
                      <a:pt x="172" y="0"/>
                    </a:moveTo>
                    <a:lnTo>
                      <a:pt x="172" y="62"/>
                    </a:lnTo>
                    <a:lnTo>
                      <a:pt x="170" y="129"/>
                    </a:lnTo>
                    <a:lnTo>
                      <a:pt x="170" y="200"/>
                    </a:lnTo>
                    <a:lnTo>
                      <a:pt x="170" y="273"/>
                    </a:lnTo>
                    <a:lnTo>
                      <a:pt x="172" y="309"/>
                    </a:lnTo>
                    <a:lnTo>
                      <a:pt x="174" y="346"/>
                    </a:lnTo>
                    <a:lnTo>
                      <a:pt x="178" y="382"/>
                    </a:lnTo>
                    <a:lnTo>
                      <a:pt x="182" y="417"/>
                    </a:lnTo>
                    <a:lnTo>
                      <a:pt x="188" y="449"/>
                    </a:lnTo>
                    <a:lnTo>
                      <a:pt x="195" y="482"/>
                    </a:lnTo>
                    <a:lnTo>
                      <a:pt x="205" y="513"/>
                    </a:lnTo>
                    <a:lnTo>
                      <a:pt x="216" y="541"/>
                    </a:lnTo>
                    <a:lnTo>
                      <a:pt x="232" y="574"/>
                    </a:lnTo>
                    <a:lnTo>
                      <a:pt x="251" y="609"/>
                    </a:lnTo>
                    <a:lnTo>
                      <a:pt x="270" y="641"/>
                    </a:lnTo>
                    <a:lnTo>
                      <a:pt x="289" y="672"/>
                    </a:lnTo>
                    <a:lnTo>
                      <a:pt x="307" y="697"/>
                    </a:lnTo>
                    <a:lnTo>
                      <a:pt x="320" y="718"/>
                    </a:lnTo>
                    <a:lnTo>
                      <a:pt x="330" y="731"/>
                    </a:lnTo>
                    <a:lnTo>
                      <a:pt x="333" y="737"/>
                    </a:lnTo>
                    <a:lnTo>
                      <a:pt x="353" y="752"/>
                    </a:lnTo>
                    <a:lnTo>
                      <a:pt x="370" y="766"/>
                    </a:lnTo>
                    <a:lnTo>
                      <a:pt x="389" y="781"/>
                    </a:lnTo>
                    <a:lnTo>
                      <a:pt x="406" y="797"/>
                    </a:lnTo>
                    <a:lnTo>
                      <a:pt x="424" y="812"/>
                    </a:lnTo>
                    <a:lnTo>
                      <a:pt x="443" y="825"/>
                    </a:lnTo>
                    <a:lnTo>
                      <a:pt x="460" y="841"/>
                    </a:lnTo>
                    <a:lnTo>
                      <a:pt x="477" y="856"/>
                    </a:lnTo>
                    <a:lnTo>
                      <a:pt x="474" y="852"/>
                    </a:lnTo>
                    <a:lnTo>
                      <a:pt x="460" y="847"/>
                    </a:lnTo>
                    <a:lnTo>
                      <a:pt x="441" y="837"/>
                    </a:lnTo>
                    <a:lnTo>
                      <a:pt x="416" y="827"/>
                    </a:lnTo>
                    <a:lnTo>
                      <a:pt x="391" y="818"/>
                    </a:lnTo>
                    <a:lnTo>
                      <a:pt x="366" y="810"/>
                    </a:lnTo>
                    <a:lnTo>
                      <a:pt x="355" y="808"/>
                    </a:lnTo>
                    <a:lnTo>
                      <a:pt x="345" y="808"/>
                    </a:lnTo>
                    <a:lnTo>
                      <a:pt x="335" y="808"/>
                    </a:lnTo>
                    <a:lnTo>
                      <a:pt x="328" y="812"/>
                    </a:lnTo>
                    <a:lnTo>
                      <a:pt x="312" y="816"/>
                    </a:lnTo>
                    <a:lnTo>
                      <a:pt x="297" y="818"/>
                    </a:lnTo>
                    <a:lnTo>
                      <a:pt x="282" y="818"/>
                    </a:lnTo>
                    <a:lnTo>
                      <a:pt x="268" y="818"/>
                    </a:lnTo>
                    <a:lnTo>
                      <a:pt x="255" y="816"/>
                    </a:lnTo>
                    <a:lnTo>
                      <a:pt x="245" y="814"/>
                    </a:lnTo>
                    <a:lnTo>
                      <a:pt x="239" y="812"/>
                    </a:lnTo>
                    <a:lnTo>
                      <a:pt x="238" y="812"/>
                    </a:lnTo>
                    <a:lnTo>
                      <a:pt x="245" y="804"/>
                    </a:lnTo>
                    <a:lnTo>
                      <a:pt x="255" y="795"/>
                    </a:lnTo>
                    <a:lnTo>
                      <a:pt x="262" y="787"/>
                    </a:lnTo>
                    <a:lnTo>
                      <a:pt x="272" y="779"/>
                    </a:lnTo>
                    <a:lnTo>
                      <a:pt x="282" y="772"/>
                    </a:lnTo>
                    <a:lnTo>
                      <a:pt x="289" y="762"/>
                    </a:lnTo>
                    <a:lnTo>
                      <a:pt x="299" y="754"/>
                    </a:lnTo>
                    <a:lnTo>
                      <a:pt x="309" y="747"/>
                    </a:lnTo>
                    <a:lnTo>
                      <a:pt x="303" y="739"/>
                    </a:lnTo>
                    <a:lnTo>
                      <a:pt x="291" y="718"/>
                    </a:lnTo>
                    <a:lnTo>
                      <a:pt x="274" y="691"/>
                    </a:lnTo>
                    <a:lnTo>
                      <a:pt x="253" y="660"/>
                    </a:lnTo>
                    <a:lnTo>
                      <a:pt x="232" y="628"/>
                    </a:lnTo>
                    <a:lnTo>
                      <a:pt x="213" y="603"/>
                    </a:lnTo>
                    <a:lnTo>
                      <a:pt x="203" y="591"/>
                    </a:lnTo>
                    <a:lnTo>
                      <a:pt x="195" y="586"/>
                    </a:lnTo>
                    <a:lnTo>
                      <a:pt x="190" y="582"/>
                    </a:lnTo>
                    <a:lnTo>
                      <a:pt x="184" y="582"/>
                    </a:lnTo>
                    <a:lnTo>
                      <a:pt x="174" y="584"/>
                    </a:lnTo>
                    <a:lnTo>
                      <a:pt x="163" y="584"/>
                    </a:lnTo>
                    <a:lnTo>
                      <a:pt x="147" y="582"/>
                    </a:lnTo>
                    <a:lnTo>
                      <a:pt x="134" y="578"/>
                    </a:lnTo>
                    <a:lnTo>
                      <a:pt x="120" y="574"/>
                    </a:lnTo>
                    <a:lnTo>
                      <a:pt x="109" y="570"/>
                    </a:lnTo>
                    <a:lnTo>
                      <a:pt x="101" y="568"/>
                    </a:lnTo>
                    <a:lnTo>
                      <a:pt x="99" y="566"/>
                    </a:lnTo>
                    <a:lnTo>
                      <a:pt x="101" y="566"/>
                    </a:lnTo>
                    <a:lnTo>
                      <a:pt x="107" y="563"/>
                    </a:lnTo>
                    <a:lnTo>
                      <a:pt x="117" y="559"/>
                    </a:lnTo>
                    <a:lnTo>
                      <a:pt x="126" y="551"/>
                    </a:lnTo>
                    <a:lnTo>
                      <a:pt x="138" y="543"/>
                    </a:lnTo>
                    <a:lnTo>
                      <a:pt x="147" y="532"/>
                    </a:lnTo>
                    <a:lnTo>
                      <a:pt x="151" y="526"/>
                    </a:lnTo>
                    <a:lnTo>
                      <a:pt x="155" y="520"/>
                    </a:lnTo>
                    <a:lnTo>
                      <a:pt x="157" y="515"/>
                    </a:lnTo>
                    <a:lnTo>
                      <a:pt x="159" y="507"/>
                    </a:lnTo>
                    <a:lnTo>
                      <a:pt x="159" y="484"/>
                    </a:lnTo>
                    <a:lnTo>
                      <a:pt x="155" y="449"/>
                    </a:lnTo>
                    <a:lnTo>
                      <a:pt x="149" y="405"/>
                    </a:lnTo>
                    <a:lnTo>
                      <a:pt x="143" y="359"/>
                    </a:lnTo>
                    <a:lnTo>
                      <a:pt x="138" y="315"/>
                    </a:lnTo>
                    <a:lnTo>
                      <a:pt x="132" y="277"/>
                    </a:lnTo>
                    <a:lnTo>
                      <a:pt x="128" y="252"/>
                    </a:lnTo>
                    <a:lnTo>
                      <a:pt x="126" y="242"/>
                    </a:lnTo>
                    <a:lnTo>
                      <a:pt x="111" y="234"/>
                    </a:lnTo>
                    <a:lnTo>
                      <a:pt x="95" y="229"/>
                    </a:lnTo>
                    <a:lnTo>
                      <a:pt x="80" y="223"/>
                    </a:lnTo>
                    <a:lnTo>
                      <a:pt x="63" y="217"/>
                    </a:lnTo>
                    <a:lnTo>
                      <a:pt x="48" y="211"/>
                    </a:lnTo>
                    <a:lnTo>
                      <a:pt x="32" y="206"/>
                    </a:lnTo>
                    <a:lnTo>
                      <a:pt x="17" y="200"/>
                    </a:lnTo>
                    <a:lnTo>
                      <a:pt x="0" y="196"/>
                    </a:lnTo>
                    <a:lnTo>
                      <a:pt x="17" y="194"/>
                    </a:lnTo>
                    <a:lnTo>
                      <a:pt x="32" y="192"/>
                    </a:lnTo>
                    <a:lnTo>
                      <a:pt x="49" y="192"/>
                    </a:lnTo>
                    <a:lnTo>
                      <a:pt x="65" y="190"/>
                    </a:lnTo>
                    <a:lnTo>
                      <a:pt x="82" y="190"/>
                    </a:lnTo>
                    <a:lnTo>
                      <a:pt x="97" y="188"/>
                    </a:lnTo>
                    <a:lnTo>
                      <a:pt x="115" y="188"/>
                    </a:lnTo>
                    <a:lnTo>
                      <a:pt x="130" y="186"/>
                    </a:lnTo>
                    <a:lnTo>
                      <a:pt x="136" y="163"/>
                    </a:lnTo>
                    <a:lnTo>
                      <a:pt x="142" y="140"/>
                    </a:lnTo>
                    <a:lnTo>
                      <a:pt x="145" y="115"/>
                    </a:lnTo>
                    <a:lnTo>
                      <a:pt x="151" y="92"/>
                    </a:lnTo>
                    <a:lnTo>
                      <a:pt x="157" y="69"/>
                    </a:lnTo>
                    <a:lnTo>
                      <a:pt x="163" y="46"/>
                    </a:lnTo>
                    <a:lnTo>
                      <a:pt x="168" y="2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Shape 907"/>
              <p:cNvSpPr/>
              <p:nvPr/>
            </p:nvSpPr>
            <p:spPr>
              <a:xfrm>
                <a:off x="1071" y="1804"/>
                <a:ext cx="302" cy="698"/>
              </a:xfrm>
              <a:custGeom>
                <a:avLst/>
                <a:gdLst/>
                <a:ahLst/>
                <a:cxnLst/>
                <a:rect l="0" t="0" r="0" b="0"/>
                <a:pathLst>
                  <a:path w="303" h="699" extrusionOk="0">
                    <a:moveTo>
                      <a:pt x="6" y="0"/>
                    </a:moveTo>
                    <a:lnTo>
                      <a:pt x="6" y="10"/>
                    </a:lnTo>
                    <a:lnTo>
                      <a:pt x="4" y="33"/>
                    </a:lnTo>
                    <a:lnTo>
                      <a:pt x="4" y="67"/>
                    </a:lnTo>
                    <a:lnTo>
                      <a:pt x="2" y="110"/>
                    </a:lnTo>
                    <a:lnTo>
                      <a:pt x="0" y="156"/>
                    </a:lnTo>
                    <a:lnTo>
                      <a:pt x="2" y="202"/>
                    </a:lnTo>
                    <a:lnTo>
                      <a:pt x="2" y="246"/>
                    </a:lnTo>
                    <a:lnTo>
                      <a:pt x="6" y="282"/>
                    </a:lnTo>
                    <a:lnTo>
                      <a:pt x="12" y="309"/>
                    </a:lnTo>
                    <a:lnTo>
                      <a:pt x="17" y="338"/>
                    </a:lnTo>
                    <a:lnTo>
                      <a:pt x="27" y="369"/>
                    </a:lnTo>
                    <a:lnTo>
                      <a:pt x="37" y="403"/>
                    </a:lnTo>
                    <a:lnTo>
                      <a:pt x="50" y="436"/>
                    </a:lnTo>
                    <a:lnTo>
                      <a:pt x="65" y="470"/>
                    </a:lnTo>
                    <a:lnTo>
                      <a:pt x="81" y="505"/>
                    </a:lnTo>
                    <a:lnTo>
                      <a:pt x="100" y="538"/>
                    </a:lnTo>
                    <a:lnTo>
                      <a:pt x="119" y="568"/>
                    </a:lnTo>
                    <a:lnTo>
                      <a:pt x="142" y="599"/>
                    </a:lnTo>
                    <a:lnTo>
                      <a:pt x="165" y="626"/>
                    </a:lnTo>
                    <a:lnTo>
                      <a:pt x="190" y="649"/>
                    </a:lnTo>
                    <a:lnTo>
                      <a:pt x="204" y="660"/>
                    </a:lnTo>
                    <a:lnTo>
                      <a:pt x="217" y="668"/>
                    </a:lnTo>
                    <a:lnTo>
                      <a:pt x="230" y="678"/>
                    </a:lnTo>
                    <a:lnTo>
                      <a:pt x="244" y="683"/>
                    </a:lnTo>
                    <a:lnTo>
                      <a:pt x="259" y="689"/>
                    </a:lnTo>
                    <a:lnTo>
                      <a:pt x="273" y="695"/>
                    </a:lnTo>
                    <a:lnTo>
                      <a:pt x="288" y="697"/>
                    </a:lnTo>
                    <a:lnTo>
                      <a:pt x="303" y="699"/>
                    </a:lnTo>
                    <a:lnTo>
                      <a:pt x="298" y="685"/>
                    </a:lnTo>
                    <a:lnTo>
                      <a:pt x="292" y="674"/>
                    </a:lnTo>
                    <a:lnTo>
                      <a:pt x="282" y="664"/>
                    </a:lnTo>
                    <a:lnTo>
                      <a:pt x="273" y="655"/>
                    </a:lnTo>
                    <a:lnTo>
                      <a:pt x="252" y="643"/>
                    </a:lnTo>
                    <a:lnTo>
                      <a:pt x="229" y="632"/>
                    </a:lnTo>
                    <a:lnTo>
                      <a:pt x="206" y="622"/>
                    </a:lnTo>
                    <a:lnTo>
                      <a:pt x="182" y="612"/>
                    </a:lnTo>
                    <a:lnTo>
                      <a:pt x="171" y="607"/>
                    </a:lnTo>
                    <a:lnTo>
                      <a:pt x="161" y="599"/>
                    </a:lnTo>
                    <a:lnTo>
                      <a:pt x="152" y="591"/>
                    </a:lnTo>
                    <a:lnTo>
                      <a:pt x="144" y="580"/>
                    </a:lnTo>
                    <a:lnTo>
                      <a:pt x="136" y="565"/>
                    </a:lnTo>
                    <a:lnTo>
                      <a:pt x="125" y="543"/>
                    </a:lnTo>
                    <a:lnTo>
                      <a:pt x="111" y="517"/>
                    </a:lnTo>
                    <a:lnTo>
                      <a:pt x="98" y="490"/>
                    </a:lnTo>
                    <a:lnTo>
                      <a:pt x="87" y="465"/>
                    </a:lnTo>
                    <a:lnTo>
                      <a:pt x="77" y="444"/>
                    </a:lnTo>
                    <a:lnTo>
                      <a:pt x="69" y="428"/>
                    </a:lnTo>
                    <a:lnTo>
                      <a:pt x="67" y="423"/>
                    </a:lnTo>
                    <a:lnTo>
                      <a:pt x="75" y="419"/>
                    </a:lnTo>
                    <a:lnTo>
                      <a:pt x="83" y="413"/>
                    </a:lnTo>
                    <a:lnTo>
                      <a:pt x="90" y="407"/>
                    </a:lnTo>
                    <a:lnTo>
                      <a:pt x="96" y="403"/>
                    </a:lnTo>
                    <a:lnTo>
                      <a:pt x="104" y="398"/>
                    </a:lnTo>
                    <a:lnTo>
                      <a:pt x="111" y="394"/>
                    </a:lnTo>
                    <a:lnTo>
                      <a:pt x="119" y="390"/>
                    </a:lnTo>
                    <a:lnTo>
                      <a:pt x="125" y="384"/>
                    </a:lnTo>
                    <a:lnTo>
                      <a:pt x="117" y="384"/>
                    </a:lnTo>
                    <a:lnTo>
                      <a:pt x="108" y="384"/>
                    </a:lnTo>
                    <a:lnTo>
                      <a:pt x="98" y="382"/>
                    </a:lnTo>
                    <a:lnTo>
                      <a:pt x="90" y="382"/>
                    </a:lnTo>
                    <a:lnTo>
                      <a:pt x="81" y="380"/>
                    </a:lnTo>
                    <a:lnTo>
                      <a:pt x="71" y="380"/>
                    </a:lnTo>
                    <a:lnTo>
                      <a:pt x="63" y="378"/>
                    </a:lnTo>
                    <a:lnTo>
                      <a:pt x="54" y="378"/>
                    </a:lnTo>
                    <a:lnTo>
                      <a:pt x="44" y="348"/>
                    </a:lnTo>
                    <a:lnTo>
                      <a:pt x="37" y="319"/>
                    </a:lnTo>
                    <a:lnTo>
                      <a:pt x="31" y="288"/>
                    </a:lnTo>
                    <a:lnTo>
                      <a:pt x="27" y="257"/>
                    </a:lnTo>
                    <a:lnTo>
                      <a:pt x="27" y="242"/>
                    </a:lnTo>
                    <a:lnTo>
                      <a:pt x="27" y="229"/>
                    </a:lnTo>
                    <a:lnTo>
                      <a:pt x="29" y="213"/>
                    </a:lnTo>
                    <a:lnTo>
                      <a:pt x="33" y="198"/>
                    </a:lnTo>
                    <a:lnTo>
                      <a:pt x="37" y="185"/>
                    </a:lnTo>
                    <a:lnTo>
                      <a:pt x="42" y="169"/>
                    </a:lnTo>
                    <a:lnTo>
                      <a:pt x="48" y="154"/>
                    </a:lnTo>
                    <a:lnTo>
                      <a:pt x="58" y="140"/>
                    </a:lnTo>
                    <a:lnTo>
                      <a:pt x="54" y="138"/>
                    </a:lnTo>
                    <a:lnTo>
                      <a:pt x="48" y="137"/>
                    </a:lnTo>
                    <a:lnTo>
                      <a:pt x="44" y="135"/>
                    </a:lnTo>
                    <a:lnTo>
                      <a:pt x="40" y="135"/>
                    </a:lnTo>
                    <a:lnTo>
                      <a:pt x="35" y="133"/>
                    </a:lnTo>
                    <a:lnTo>
                      <a:pt x="29" y="131"/>
                    </a:lnTo>
                    <a:lnTo>
                      <a:pt x="25" y="129"/>
                    </a:lnTo>
                    <a:lnTo>
                      <a:pt x="19" y="127"/>
                    </a:lnTo>
                    <a:lnTo>
                      <a:pt x="17" y="112"/>
                    </a:lnTo>
                    <a:lnTo>
                      <a:pt x="17" y="96"/>
                    </a:lnTo>
                    <a:lnTo>
                      <a:pt x="16" y="79"/>
                    </a:lnTo>
                    <a:lnTo>
                      <a:pt x="14" y="64"/>
                    </a:lnTo>
                    <a:lnTo>
                      <a:pt x="12" y="48"/>
                    </a:lnTo>
                    <a:lnTo>
                      <a:pt x="10" y="33"/>
                    </a:lnTo>
                    <a:lnTo>
                      <a:pt x="8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Shape 908"/>
              <p:cNvSpPr/>
              <p:nvPr/>
            </p:nvSpPr>
            <p:spPr>
              <a:xfrm>
                <a:off x="526" y="651"/>
                <a:ext cx="465" cy="2171"/>
              </a:xfrm>
              <a:custGeom>
                <a:avLst/>
                <a:gdLst/>
                <a:ahLst/>
                <a:cxnLst/>
                <a:rect l="0" t="0" r="0" b="0"/>
                <a:pathLst>
                  <a:path w="466" h="2172" extrusionOk="0">
                    <a:moveTo>
                      <a:pt x="299" y="0"/>
                    </a:moveTo>
                    <a:lnTo>
                      <a:pt x="292" y="33"/>
                    </a:lnTo>
                    <a:lnTo>
                      <a:pt x="290" y="63"/>
                    </a:lnTo>
                    <a:lnTo>
                      <a:pt x="288" y="96"/>
                    </a:lnTo>
                    <a:lnTo>
                      <a:pt x="290" y="130"/>
                    </a:lnTo>
                    <a:lnTo>
                      <a:pt x="292" y="167"/>
                    </a:lnTo>
                    <a:lnTo>
                      <a:pt x="296" y="203"/>
                    </a:lnTo>
                    <a:lnTo>
                      <a:pt x="299" y="242"/>
                    </a:lnTo>
                    <a:lnTo>
                      <a:pt x="301" y="284"/>
                    </a:lnTo>
                    <a:lnTo>
                      <a:pt x="275" y="307"/>
                    </a:lnTo>
                    <a:lnTo>
                      <a:pt x="252" y="332"/>
                    </a:lnTo>
                    <a:lnTo>
                      <a:pt x="230" y="357"/>
                    </a:lnTo>
                    <a:lnTo>
                      <a:pt x="213" y="382"/>
                    </a:lnTo>
                    <a:lnTo>
                      <a:pt x="198" y="407"/>
                    </a:lnTo>
                    <a:lnTo>
                      <a:pt x="186" y="434"/>
                    </a:lnTo>
                    <a:lnTo>
                      <a:pt x="175" y="461"/>
                    </a:lnTo>
                    <a:lnTo>
                      <a:pt x="167" y="489"/>
                    </a:lnTo>
                    <a:lnTo>
                      <a:pt x="161" y="518"/>
                    </a:lnTo>
                    <a:lnTo>
                      <a:pt x="156" y="547"/>
                    </a:lnTo>
                    <a:lnTo>
                      <a:pt x="152" y="578"/>
                    </a:lnTo>
                    <a:lnTo>
                      <a:pt x="152" y="608"/>
                    </a:lnTo>
                    <a:lnTo>
                      <a:pt x="150" y="674"/>
                    </a:lnTo>
                    <a:lnTo>
                      <a:pt x="154" y="741"/>
                    </a:lnTo>
                    <a:lnTo>
                      <a:pt x="131" y="770"/>
                    </a:lnTo>
                    <a:lnTo>
                      <a:pt x="109" y="798"/>
                    </a:lnTo>
                    <a:lnTo>
                      <a:pt x="92" y="827"/>
                    </a:lnTo>
                    <a:lnTo>
                      <a:pt x="79" y="856"/>
                    </a:lnTo>
                    <a:lnTo>
                      <a:pt x="67" y="885"/>
                    </a:lnTo>
                    <a:lnTo>
                      <a:pt x="58" y="915"/>
                    </a:lnTo>
                    <a:lnTo>
                      <a:pt x="50" y="946"/>
                    </a:lnTo>
                    <a:lnTo>
                      <a:pt x="44" y="975"/>
                    </a:lnTo>
                    <a:lnTo>
                      <a:pt x="42" y="1006"/>
                    </a:lnTo>
                    <a:lnTo>
                      <a:pt x="42" y="1036"/>
                    </a:lnTo>
                    <a:lnTo>
                      <a:pt x="44" y="1069"/>
                    </a:lnTo>
                    <a:lnTo>
                      <a:pt x="48" y="1100"/>
                    </a:lnTo>
                    <a:lnTo>
                      <a:pt x="52" y="1132"/>
                    </a:lnTo>
                    <a:lnTo>
                      <a:pt x="60" y="1165"/>
                    </a:lnTo>
                    <a:lnTo>
                      <a:pt x="69" y="1197"/>
                    </a:lnTo>
                    <a:lnTo>
                      <a:pt x="81" y="1232"/>
                    </a:lnTo>
                    <a:lnTo>
                      <a:pt x="63" y="1253"/>
                    </a:lnTo>
                    <a:lnTo>
                      <a:pt x="50" y="1274"/>
                    </a:lnTo>
                    <a:lnTo>
                      <a:pt x="37" y="1297"/>
                    </a:lnTo>
                    <a:lnTo>
                      <a:pt x="27" y="1322"/>
                    </a:lnTo>
                    <a:lnTo>
                      <a:pt x="17" y="1349"/>
                    </a:lnTo>
                    <a:lnTo>
                      <a:pt x="10" y="1376"/>
                    </a:lnTo>
                    <a:lnTo>
                      <a:pt x="6" y="1403"/>
                    </a:lnTo>
                    <a:lnTo>
                      <a:pt x="2" y="1430"/>
                    </a:lnTo>
                    <a:lnTo>
                      <a:pt x="0" y="1458"/>
                    </a:lnTo>
                    <a:lnTo>
                      <a:pt x="0" y="1485"/>
                    </a:lnTo>
                    <a:lnTo>
                      <a:pt x="2" y="1512"/>
                    </a:lnTo>
                    <a:lnTo>
                      <a:pt x="6" y="1539"/>
                    </a:lnTo>
                    <a:lnTo>
                      <a:pt x="12" y="1566"/>
                    </a:lnTo>
                    <a:lnTo>
                      <a:pt x="19" y="1593"/>
                    </a:lnTo>
                    <a:lnTo>
                      <a:pt x="29" y="1618"/>
                    </a:lnTo>
                    <a:lnTo>
                      <a:pt x="38" y="1641"/>
                    </a:lnTo>
                    <a:lnTo>
                      <a:pt x="42" y="1652"/>
                    </a:lnTo>
                    <a:lnTo>
                      <a:pt x="46" y="1666"/>
                    </a:lnTo>
                    <a:lnTo>
                      <a:pt x="48" y="1681"/>
                    </a:lnTo>
                    <a:lnTo>
                      <a:pt x="50" y="1698"/>
                    </a:lnTo>
                    <a:lnTo>
                      <a:pt x="52" y="1735"/>
                    </a:lnTo>
                    <a:lnTo>
                      <a:pt x="54" y="1775"/>
                    </a:lnTo>
                    <a:lnTo>
                      <a:pt x="54" y="1817"/>
                    </a:lnTo>
                    <a:lnTo>
                      <a:pt x="54" y="1858"/>
                    </a:lnTo>
                    <a:lnTo>
                      <a:pt x="56" y="1894"/>
                    </a:lnTo>
                    <a:lnTo>
                      <a:pt x="60" y="1925"/>
                    </a:lnTo>
                    <a:lnTo>
                      <a:pt x="63" y="1942"/>
                    </a:lnTo>
                    <a:lnTo>
                      <a:pt x="71" y="1959"/>
                    </a:lnTo>
                    <a:lnTo>
                      <a:pt x="81" y="1977"/>
                    </a:lnTo>
                    <a:lnTo>
                      <a:pt x="92" y="1998"/>
                    </a:lnTo>
                    <a:lnTo>
                      <a:pt x="123" y="2038"/>
                    </a:lnTo>
                    <a:lnTo>
                      <a:pt x="156" y="2078"/>
                    </a:lnTo>
                    <a:lnTo>
                      <a:pt x="188" y="2115"/>
                    </a:lnTo>
                    <a:lnTo>
                      <a:pt x="215" y="2144"/>
                    </a:lnTo>
                    <a:lnTo>
                      <a:pt x="234" y="2165"/>
                    </a:lnTo>
                    <a:lnTo>
                      <a:pt x="242" y="2172"/>
                    </a:lnTo>
                    <a:lnTo>
                      <a:pt x="209" y="2124"/>
                    </a:lnTo>
                    <a:lnTo>
                      <a:pt x="177" y="2073"/>
                    </a:lnTo>
                    <a:lnTo>
                      <a:pt x="161" y="2046"/>
                    </a:lnTo>
                    <a:lnTo>
                      <a:pt x="148" y="2017"/>
                    </a:lnTo>
                    <a:lnTo>
                      <a:pt x="134" y="1990"/>
                    </a:lnTo>
                    <a:lnTo>
                      <a:pt x="123" y="1961"/>
                    </a:lnTo>
                    <a:lnTo>
                      <a:pt x="113" y="1932"/>
                    </a:lnTo>
                    <a:lnTo>
                      <a:pt x="108" y="1904"/>
                    </a:lnTo>
                    <a:lnTo>
                      <a:pt x="102" y="1875"/>
                    </a:lnTo>
                    <a:lnTo>
                      <a:pt x="100" y="1846"/>
                    </a:lnTo>
                    <a:lnTo>
                      <a:pt x="102" y="1815"/>
                    </a:lnTo>
                    <a:lnTo>
                      <a:pt x="106" y="1787"/>
                    </a:lnTo>
                    <a:lnTo>
                      <a:pt x="109" y="1771"/>
                    </a:lnTo>
                    <a:lnTo>
                      <a:pt x="115" y="1758"/>
                    </a:lnTo>
                    <a:lnTo>
                      <a:pt x="121" y="1742"/>
                    </a:lnTo>
                    <a:lnTo>
                      <a:pt x="127" y="1729"/>
                    </a:lnTo>
                    <a:lnTo>
                      <a:pt x="142" y="1721"/>
                    </a:lnTo>
                    <a:lnTo>
                      <a:pt x="159" y="1714"/>
                    </a:lnTo>
                    <a:lnTo>
                      <a:pt x="175" y="1706"/>
                    </a:lnTo>
                    <a:lnTo>
                      <a:pt x="190" y="1698"/>
                    </a:lnTo>
                    <a:lnTo>
                      <a:pt x="205" y="1693"/>
                    </a:lnTo>
                    <a:lnTo>
                      <a:pt x="221" y="1685"/>
                    </a:lnTo>
                    <a:lnTo>
                      <a:pt x="236" y="1677"/>
                    </a:lnTo>
                    <a:lnTo>
                      <a:pt x="253" y="1670"/>
                    </a:lnTo>
                    <a:lnTo>
                      <a:pt x="248" y="1670"/>
                    </a:lnTo>
                    <a:lnTo>
                      <a:pt x="234" y="1670"/>
                    </a:lnTo>
                    <a:lnTo>
                      <a:pt x="215" y="1668"/>
                    </a:lnTo>
                    <a:lnTo>
                      <a:pt x="192" y="1664"/>
                    </a:lnTo>
                    <a:lnTo>
                      <a:pt x="165" y="1660"/>
                    </a:lnTo>
                    <a:lnTo>
                      <a:pt x="140" y="1652"/>
                    </a:lnTo>
                    <a:lnTo>
                      <a:pt x="129" y="1648"/>
                    </a:lnTo>
                    <a:lnTo>
                      <a:pt x="119" y="1645"/>
                    </a:lnTo>
                    <a:lnTo>
                      <a:pt x="109" y="1639"/>
                    </a:lnTo>
                    <a:lnTo>
                      <a:pt x="102" y="1633"/>
                    </a:lnTo>
                    <a:lnTo>
                      <a:pt x="92" y="1623"/>
                    </a:lnTo>
                    <a:lnTo>
                      <a:pt x="83" y="1614"/>
                    </a:lnTo>
                    <a:lnTo>
                      <a:pt x="75" y="1602"/>
                    </a:lnTo>
                    <a:lnTo>
                      <a:pt x="67" y="1593"/>
                    </a:lnTo>
                    <a:lnTo>
                      <a:pt x="56" y="1570"/>
                    </a:lnTo>
                    <a:lnTo>
                      <a:pt x="48" y="1547"/>
                    </a:lnTo>
                    <a:lnTo>
                      <a:pt x="42" y="1522"/>
                    </a:lnTo>
                    <a:lnTo>
                      <a:pt x="40" y="1497"/>
                    </a:lnTo>
                    <a:lnTo>
                      <a:pt x="40" y="1470"/>
                    </a:lnTo>
                    <a:lnTo>
                      <a:pt x="44" y="1445"/>
                    </a:lnTo>
                    <a:lnTo>
                      <a:pt x="52" y="1420"/>
                    </a:lnTo>
                    <a:lnTo>
                      <a:pt x="60" y="1395"/>
                    </a:lnTo>
                    <a:lnTo>
                      <a:pt x="69" y="1370"/>
                    </a:lnTo>
                    <a:lnTo>
                      <a:pt x="83" y="1347"/>
                    </a:lnTo>
                    <a:lnTo>
                      <a:pt x="96" y="1324"/>
                    </a:lnTo>
                    <a:lnTo>
                      <a:pt x="111" y="1305"/>
                    </a:lnTo>
                    <a:lnTo>
                      <a:pt x="127" y="1286"/>
                    </a:lnTo>
                    <a:lnTo>
                      <a:pt x="146" y="1268"/>
                    </a:lnTo>
                    <a:lnTo>
                      <a:pt x="161" y="1268"/>
                    </a:lnTo>
                    <a:lnTo>
                      <a:pt x="177" y="1268"/>
                    </a:lnTo>
                    <a:lnTo>
                      <a:pt x="192" y="1268"/>
                    </a:lnTo>
                    <a:lnTo>
                      <a:pt x="207" y="1268"/>
                    </a:lnTo>
                    <a:lnTo>
                      <a:pt x="223" y="1268"/>
                    </a:lnTo>
                    <a:lnTo>
                      <a:pt x="238" y="1268"/>
                    </a:lnTo>
                    <a:lnTo>
                      <a:pt x="253" y="1268"/>
                    </a:lnTo>
                    <a:lnTo>
                      <a:pt x="269" y="1268"/>
                    </a:lnTo>
                    <a:lnTo>
                      <a:pt x="263" y="1267"/>
                    </a:lnTo>
                    <a:lnTo>
                      <a:pt x="246" y="1259"/>
                    </a:lnTo>
                    <a:lnTo>
                      <a:pt x="221" y="1249"/>
                    </a:lnTo>
                    <a:lnTo>
                      <a:pt x="194" y="1236"/>
                    </a:lnTo>
                    <a:lnTo>
                      <a:pt x="179" y="1228"/>
                    </a:lnTo>
                    <a:lnTo>
                      <a:pt x="163" y="1219"/>
                    </a:lnTo>
                    <a:lnTo>
                      <a:pt x="150" y="1209"/>
                    </a:lnTo>
                    <a:lnTo>
                      <a:pt x="136" y="1197"/>
                    </a:lnTo>
                    <a:lnTo>
                      <a:pt x="125" y="1186"/>
                    </a:lnTo>
                    <a:lnTo>
                      <a:pt x="115" y="1173"/>
                    </a:lnTo>
                    <a:lnTo>
                      <a:pt x="108" y="1159"/>
                    </a:lnTo>
                    <a:lnTo>
                      <a:pt x="102" y="1146"/>
                    </a:lnTo>
                    <a:lnTo>
                      <a:pt x="94" y="1115"/>
                    </a:lnTo>
                    <a:lnTo>
                      <a:pt x="86" y="1086"/>
                    </a:lnTo>
                    <a:lnTo>
                      <a:pt x="81" y="1059"/>
                    </a:lnTo>
                    <a:lnTo>
                      <a:pt x="77" y="1034"/>
                    </a:lnTo>
                    <a:lnTo>
                      <a:pt x="75" y="1009"/>
                    </a:lnTo>
                    <a:lnTo>
                      <a:pt x="75" y="986"/>
                    </a:lnTo>
                    <a:lnTo>
                      <a:pt x="77" y="965"/>
                    </a:lnTo>
                    <a:lnTo>
                      <a:pt x="81" y="942"/>
                    </a:lnTo>
                    <a:lnTo>
                      <a:pt x="85" y="923"/>
                    </a:lnTo>
                    <a:lnTo>
                      <a:pt x="92" y="902"/>
                    </a:lnTo>
                    <a:lnTo>
                      <a:pt x="102" y="881"/>
                    </a:lnTo>
                    <a:lnTo>
                      <a:pt x="113" y="860"/>
                    </a:lnTo>
                    <a:lnTo>
                      <a:pt x="129" y="839"/>
                    </a:lnTo>
                    <a:lnTo>
                      <a:pt x="146" y="817"/>
                    </a:lnTo>
                    <a:lnTo>
                      <a:pt x="165" y="796"/>
                    </a:lnTo>
                    <a:lnTo>
                      <a:pt x="186" y="773"/>
                    </a:lnTo>
                    <a:lnTo>
                      <a:pt x="225" y="789"/>
                    </a:lnTo>
                    <a:lnTo>
                      <a:pt x="259" y="802"/>
                    </a:lnTo>
                    <a:lnTo>
                      <a:pt x="292" y="810"/>
                    </a:lnTo>
                    <a:lnTo>
                      <a:pt x="324" y="816"/>
                    </a:lnTo>
                    <a:lnTo>
                      <a:pt x="357" y="819"/>
                    </a:lnTo>
                    <a:lnTo>
                      <a:pt x="392" y="819"/>
                    </a:lnTo>
                    <a:lnTo>
                      <a:pt x="426" y="819"/>
                    </a:lnTo>
                    <a:lnTo>
                      <a:pt x="466" y="816"/>
                    </a:lnTo>
                    <a:lnTo>
                      <a:pt x="457" y="814"/>
                    </a:lnTo>
                    <a:lnTo>
                      <a:pt x="436" y="806"/>
                    </a:lnTo>
                    <a:lnTo>
                      <a:pt x="405" y="794"/>
                    </a:lnTo>
                    <a:lnTo>
                      <a:pt x="369" y="779"/>
                    </a:lnTo>
                    <a:lnTo>
                      <a:pt x="330" y="762"/>
                    </a:lnTo>
                    <a:lnTo>
                      <a:pt x="296" y="741"/>
                    </a:lnTo>
                    <a:lnTo>
                      <a:pt x="280" y="729"/>
                    </a:lnTo>
                    <a:lnTo>
                      <a:pt x="267" y="718"/>
                    </a:lnTo>
                    <a:lnTo>
                      <a:pt x="257" y="706"/>
                    </a:lnTo>
                    <a:lnTo>
                      <a:pt x="250" y="693"/>
                    </a:lnTo>
                    <a:lnTo>
                      <a:pt x="240" y="666"/>
                    </a:lnTo>
                    <a:lnTo>
                      <a:pt x="230" y="637"/>
                    </a:lnTo>
                    <a:lnTo>
                      <a:pt x="225" y="610"/>
                    </a:lnTo>
                    <a:lnTo>
                      <a:pt x="219" y="583"/>
                    </a:lnTo>
                    <a:lnTo>
                      <a:pt x="215" y="558"/>
                    </a:lnTo>
                    <a:lnTo>
                      <a:pt x="215" y="532"/>
                    </a:lnTo>
                    <a:lnTo>
                      <a:pt x="215" y="507"/>
                    </a:lnTo>
                    <a:lnTo>
                      <a:pt x="217" y="484"/>
                    </a:lnTo>
                    <a:lnTo>
                      <a:pt x="223" y="459"/>
                    </a:lnTo>
                    <a:lnTo>
                      <a:pt x="230" y="436"/>
                    </a:lnTo>
                    <a:lnTo>
                      <a:pt x="240" y="415"/>
                    </a:lnTo>
                    <a:lnTo>
                      <a:pt x="253" y="391"/>
                    </a:lnTo>
                    <a:lnTo>
                      <a:pt x="269" y="372"/>
                    </a:lnTo>
                    <a:lnTo>
                      <a:pt x="288" y="351"/>
                    </a:lnTo>
                    <a:lnTo>
                      <a:pt x="309" y="332"/>
                    </a:lnTo>
                    <a:lnTo>
                      <a:pt x="334" y="313"/>
                    </a:lnTo>
                    <a:lnTo>
                      <a:pt x="346" y="320"/>
                    </a:lnTo>
                    <a:lnTo>
                      <a:pt x="359" y="326"/>
                    </a:lnTo>
                    <a:lnTo>
                      <a:pt x="371" y="334"/>
                    </a:lnTo>
                    <a:lnTo>
                      <a:pt x="384" y="340"/>
                    </a:lnTo>
                    <a:lnTo>
                      <a:pt x="395" y="347"/>
                    </a:lnTo>
                    <a:lnTo>
                      <a:pt x="407" y="353"/>
                    </a:lnTo>
                    <a:lnTo>
                      <a:pt x="418" y="361"/>
                    </a:lnTo>
                    <a:lnTo>
                      <a:pt x="430" y="368"/>
                    </a:lnTo>
                    <a:lnTo>
                      <a:pt x="401" y="320"/>
                    </a:lnTo>
                    <a:lnTo>
                      <a:pt x="374" y="272"/>
                    </a:lnTo>
                    <a:lnTo>
                      <a:pt x="365" y="248"/>
                    </a:lnTo>
                    <a:lnTo>
                      <a:pt x="355" y="225"/>
                    </a:lnTo>
                    <a:lnTo>
                      <a:pt x="346" y="201"/>
                    </a:lnTo>
                    <a:lnTo>
                      <a:pt x="340" y="178"/>
                    </a:lnTo>
                    <a:lnTo>
                      <a:pt x="334" y="157"/>
                    </a:lnTo>
                    <a:lnTo>
                      <a:pt x="330" y="134"/>
                    </a:lnTo>
                    <a:lnTo>
                      <a:pt x="328" y="111"/>
                    </a:lnTo>
                    <a:lnTo>
                      <a:pt x="326" y="90"/>
                    </a:lnTo>
                    <a:lnTo>
                      <a:pt x="326" y="67"/>
                    </a:lnTo>
                    <a:lnTo>
                      <a:pt x="328" y="46"/>
                    </a:lnTo>
                    <a:lnTo>
                      <a:pt x="332" y="23"/>
                    </a:lnTo>
                    <a:lnTo>
                      <a:pt x="338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9" name="Shape 909"/>
            <p:cNvSpPr/>
            <p:nvPr/>
          </p:nvSpPr>
          <p:spPr>
            <a:xfrm flipH="1">
              <a:off x="4369334" y="2656733"/>
              <a:ext cx="2144712" cy="1878013"/>
            </a:xfrm>
            <a:custGeom>
              <a:avLst/>
              <a:gdLst/>
              <a:ahLst/>
              <a:cxnLst/>
              <a:rect l="0" t="0" r="0" b="0"/>
              <a:pathLst>
                <a:path w="12574" h="21217" fill="none" extrusionOk="0">
                  <a:moveTo>
                    <a:pt x="0" y="3654"/>
                  </a:moveTo>
                  <a:cubicBezTo>
                    <a:pt x="2543" y="1833"/>
                    <a:pt x="5452" y="586"/>
                    <a:pt x="8524" y="-1"/>
                  </a:cubicBezTo>
                </a:path>
                <a:path w="12574" h="21217" extrusionOk="0">
                  <a:moveTo>
                    <a:pt x="0" y="3654"/>
                  </a:moveTo>
                  <a:cubicBezTo>
                    <a:pt x="2543" y="1833"/>
                    <a:pt x="5452" y="586"/>
                    <a:pt x="8524" y="-1"/>
                  </a:cubicBezTo>
                  <a:lnTo>
                    <a:pt x="12574" y="21217"/>
                  </a:lnTo>
                  <a:close/>
                </a:path>
              </a:pathLst>
            </a:custGeom>
            <a:noFill/>
            <a:ln w="28575" cap="flat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 flipH="1">
              <a:off x="1442328" y="2463006"/>
              <a:ext cx="2844799" cy="1874837"/>
            </a:xfrm>
            <a:custGeom>
              <a:avLst/>
              <a:gdLst/>
              <a:ahLst/>
              <a:cxnLst/>
              <a:rect l="0" t="0" r="0" b="0"/>
              <a:pathLst>
                <a:path w="16676" h="21187" fill="none" extrusionOk="0">
                  <a:moveTo>
                    <a:pt x="4202" y="-1"/>
                  </a:moveTo>
                  <a:cubicBezTo>
                    <a:pt x="9096" y="970"/>
                    <a:pt x="13504" y="3605"/>
                    <a:pt x="16675" y="7458"/>
                  </a:cubicBezTo>
                </a:path>
                <a:path w="16676" h="21187" extrusionOk="0">
                  <a:moveTo>
                    <a:pt x="4202" y="-1"/>
                  </a:moveTo>
                  <a:cubicBezTo>
                    <a:pt x="9096" y="970"/>
                    <a:pt x="13504" y="3605"/>
                    <a:pt x="16675" y="7458"/>
                  </a:cubicBezTo>
                  <a:lnTo>
                    <a:pt x="0" y="21187"/>
                  </a:lnTo>
                  <a:close/>
                </a:path>
              </a:pathLst>
            </a:custGeom>
            <a:noFill/>
            <a:ln w="28575" cap="flat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Shape 911"/>
            <p:cNvSpPr txBox="1"/>
            <p:nvPr/>
          </p:nvSpPr>
          <p:spPr>
            <a:xfrm>
              <a:off x="526339" y="5052219"/>
              <a:ext cx="2032000" cy="3397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0"/>
                </a:spcAft>
                <a:buSzPct val="25000"/>
                <a:buNone/>
              </a:pPr>
              <a:r>
                <a:rPr lang="el-GR" sz="1800" b="0" i="0" u="none" strike="noStrike" cap="none" baseline="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Terminal Ileum</a:t>
              </a:r>
            </a:p>
          </p:txBody>
        </p:sp>
        <p:sp>
          <p:nvSpPr>
            <p:cNvPr id="912" name="Shape 912"/>
            <p:cNvSpPr txBox="1"/>
            <p:nvPr/>
          </p:nvSpPr>
          <p:spPr>
            <a:xfrm>
              <a:off x="2358315" y="3925094"/>
              <a:ext cx="3933825" cy="93426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1800" b="1" i="0" u="none" strike="noStrike" cap="none" baseline="0">
                  <a:solidFill>
                    <a:srgbClr val="FFC000"/>
                  </a:solidFill>
                  <a:latin typeface="Verdana"/>
                  <a:ea typeface="Verdana"/>
                  <a:cs typeface="Verdana"/>
                  <a:sym typeface="Verdana"/>
                </a:rPr>
                <a:t>Bile Acid</a:t>
              </a:r>
            </a:p>
            <a:p>
              <a:pPr marL="0" marR="0" lvl="0" indent="0" algn="ctr" rtl="0">
                <a:lnSpc>
                  <a:spcPct val="135000"/>
                </a:lnSpc>
                <a:spcBef>
                  <a:spcPts val="180"/>
                </a:spcBef>
                <a:spcAft>
                  <a:spcPts val="180"/>
                </a:spcAft>
                <a:buSzPct val="25000"/>
                <a:buNone/>
              </a:pPr>
              <a:r>
                <a:rPr lang="el-GR" sz="1800" b="1" i="0" u="none" strike="noStrike" cap="none" baseline="0">
                  <a:solidFill>
                    <a:srgbClr val="FFC000"/>
                  </a:solidFill>
                  <a:latin typeface="Verdana"/>
                  <a:ea typeface="Verdana"/>
                  <a:cs typeface="Verdana"/>
                  <a:sym typeface="Verdana"/>
                </a:rPr>
                <a:t>Enterohepatic Recirculation</a:t>
              </a:r>
            </a:p>
          </p:txBody>
        </p:sp>
        <p:sp>
          <p:nvSpPr>
            <p:cNvPr id="913" name="Shape 913"/>
            <p:cNvSpPr/>
            <p:nvPr/>
          </p:nvSpPr>
          <p:spPr>
            <a:xfrm>
              <a:off x="2493252" y="3952080"/>
              <a:ext cx="3630612" cy="1165224"/>
            </a:xfrm>
            <a:prstGeom prst="ellipse">
              <a:avLst/>
            </a:prstGeom>
            <a:noFill/>
            <a:ln w="9525" cap="flat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Shape 914"/>
            <p:cNvSpPr txBox="1"/>
            <p:nvPr/>
          </p:nvSpPr>
          <p:spPr>
            <a:xfrm>
              <a:off x="3239377" y="5403055"/>
              <a:ext cx="2170112" cy="72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80"/>
                </a:spcAft>
                <a:buSzPct val="25000"/>
                <a:buNone/>
              </a:pPr>
              <a:r>
                <a:rPr lang="el-GR" sz="1800" b="0" i="0" u="none" strike="noStrike" cap="none" baseline="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Reabsorption of </a:t>
              </a:r>
              <a:br>
                <a:rPr lang="el-GR" sz="1800" b="0" i="0" u="none" strike="noStrike" cap="none" baseline="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l-GR" sz="1800" b="0" i="0" u="none" strike="noStrike" cap="none" baseline="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bile acids</a:t>
              </a:r>
            </a:p>
          </p:txBody>
        </p:sp>
      </p:grpSp>
      <p:sp>
        <p:nvSpPr>
          <p:cNvPr id="915" name="Shape 915"/>
          <p:cNvSpPr/>
          <p:nvPr/>
        </p:nvSpPr>
        <p:spPr>
          <a:xfrm>
            <a:off x="3754587" y="5382903"/>
            <a:ext cx="914400" cy="914400"/>
          </a:xfrm>
          <a:prstGeom prst="noSmoking">
            <a:avLst>
              <a:gd name="adj" fmla="val 9448"/>
            </a:avLst>
          </a:prstGeom>
          <a:solidFill>
            <a:srgbClr val="FF0000">
              <a:alpha val="69803"/>
            </a:srgbClr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Θεραπεία</a:t>
            </a:r>
          </a:p>
        </p:txBody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l-GR" sz="3600" b="1" dirty="0">
                <a:solidFill>
                  <a:srgbClr val="000066"/>
                </a:solidFill>
              </a:rPr>
              <a:t>Μεταμόσχευση ήπατος</a:t>
            </a:r>
          </a:p>
          <a:p>
            <a:pPr lvl="0" indent="-342900"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l-GR" sz="2800" dirty="0">
                <a:solidFill>
                  <a:srgbClr val="000066"/>
                </a:solidFill>
              </a:rPr>
              <a:t>Ηπατική παρουσία φυσιολογικών ABCG5/8 είναι επαρκής για την μείωση των </a:t>
            </a:r>
            <a:r>
              <a:rPr lang="el-GR" sz="2800" dirty="0" err="1">
                <a:solidFill>
                  <a:srgbClr val="000066"/>
                </a:solidFill>
              </a:rPr>
              <a:t>στερολών</a:t>
            </a:r>
            <a:r>
              <a:rPr lang="el-GR" sz="2800" dirty="0">
                <a:solidFill>
                  <a:srgbClr val="000066"/>
                </a:solidFill>
              </a:rPr>
              <a:t> του αίματος σε φυσιολογικά επίπεδα.</a:t>
            </a:r>
            <a:r>
              <a:rPr lang="el-GR" sz="3600" b="1" dirty="0">
                <a:solidFill>
                  <a:srgbClr val="000066"/>
                </a:solidFill>
              </a:rPr>
              <a:t> </a:t>
            </a:r>
            <a:endParaRPr lang="el-GR" sz="3600" b="1" dirty="0" smtClean="0">
              <a:solidFill>
                <a:srgbClr val="000066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000066"/>
              </a:buClr>
              <a:buSzPct val="100000"/>
            </a:pPr>
            <a:endParaRPr lang="el-GR" sz="3600" b="1" dirty="0">
              <a:solidFill>
                <a:srgbClr val="000066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Χειρουργική </a:t>
            </a:r>
            <a:r>
              <a:rPr lang="el-GR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παράκαμψη του ειλεού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Αναστολή 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εντεροηπατικού</a:t>
            </a: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κύκλου χολικών αλάτων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</a:t>
            </a:r>
            <a:r>
              <a:rPr lang="el-GR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Θεραπεία</a:t>
            </a:r>
          </a:p>
        </p:txBody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4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Εζετιμίμπη</a:t>
            </a:r>
            <a:endParaRPr lang="el-GR" sz="4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Σημαντική μείωση επιπέδων </a:t>
            </a:r>
            <a:r>
              <a:rPr lang="el-GR" sz="3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στερολών</a:t>
            </a:r>
            <a:endParaRPr lang="el-GR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Σημαντική υποχώρηση ξανθωμάτων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Βελτίωση αιματολογικών διαταραχών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Μείωση επιπέδων LDL-C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/>
          <p:nvPr/>
        </p:nvSpPr>
        <p:spPr>
          <a:xfrm>
            <a:off x="5727700" y="5448300"/>
            <a:ext cx="1146174" cy="80009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99"/>
              </a:gs>
              <a:gs pos="100000">
                <a:srgbClr val="0033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6970713" y="5448300"/>
            <a:ext cx="1082675" cy="80009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99"/>
              </a:gs>
              <a:gs pos="100000">
                <a:srgbClr val="0033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Shape 954"/>
          <p:cNvSpPr/>
          <p:nvPr/>
        </p:nvSpPr>
        <p:spPr>
          <a:xfrm>
            <a:off x="5832475" y="1406525"/>
            <a:ext cx="1062038" cy="3368674"/>
          </a:xfrm>
          <a:prstGeom prst="roundRect">
            <a:avLst>
              <a:gd name="adj" fmla="val 20773"/>
            </a:avLst>
          </a:prstGeom>
          <a:gradFill>
            <a:gsLst>
              <a:gs pos="0">
                <a:srgbClr val="000099"/>
              </a:gs>
              <a:gs pos="100000">
                <a:srgbClr val="0033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6996113" y="1406525"/>
            <a:ext cx="1060449" cy="3368674"/>
          </a:xfrm>
          <a:prstGeom prst="roundRect">
            <a:avLst>
              <a:gd name="adj" fmla="val 19306"/>
            </a:avLst>
          </a:prstGeom>
          <a:gradFill>
            <a:gsLst>
              <a:gs pos="0">
                <a:srgbClr val="000099"/>
              </a:gs>
              <a:gs pos="100000">
                <a:srgbClr val="0033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Shape 956"/>
          <p:cNvSpPr/>
          <p:nvPr/>
        </p:nvSpPr>
        <p:spPr>
          <a:xfrm>
            <a:off x="2154238" y="5086350"/>
            <a:ext cx="6261099" cy="425449"/>
          </a:xfrm>
          <a:custGeom>
            <a:avLst/>
            <a:gdLst/>
            <a:ahLst/>
            <a:cxnLst/>
            <a:rect l="0" t="0" r="0" b="0"/>
            <a:pathLst>
              <a:path w="4436" h="234" extrusionOk="0">
                <a:moveTo>
                  <a:pt x="0" y="234"/>
                </a:moveTo>
                <a:lnTo>
                  <a:pt x="4244" y="231"/>
                </a:lnTo>
                <a:lnTo>
                  <a:pt x="4436" y="16"/>
                </a:lnTo>
                <a:lnTo>
                  <a:pt x="283" y="0"/>
                </a:lnTo>
                <a:lnTo>
                  <a:pt x="0" y="234"/>
                </a:lnTo>
                <a:close/>
              </a:path>
            </a:pathLst>
          </a:custGeom>
          <a:gradFill>
            <a:gsLst>
              <a:gs pos="0">
                <a:srgbClr val="0033CC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2468563" y="1406525"/>
            <a:ext cx="3054350" cy="3368674"/>
          </a:xfrm>
          <a:prstGeom prst="roundRect">
            <a:avLst>
              <a:gd name="adj" fmla="val 10241"/>
            </a:avLst>
          </a:prstGeom>
          <a:gradFill>
            <a:gsLst>
              <a:gs pos="0">
                <a:srgbClr val="000099"/>
              </a:gs>
              <a:gs pos="100000">
                <a:srgbClr val="0033C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8" name="Shape 958"/>
          <p:cNvCxnSpPr/>
          <p:nvPr/>
        </p:nvCxnSpPr>
        <p:spPr>
          <a:xfrm>
            <a:off x="2200275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Shape 959"/>
          <p:cNvCxnSpPr/>
          <p:nvPr/>
        </p:nvCxnSpPr>
        <p:spPr>
          <a:xfrm>
            <a:off x="2786063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Shape 960"/>
          <p:cNvCxnSpPr/>
          <p:nvPr/>
        </p:nvCxnSpPr>
        <p:spPr>
          <a:xfrm>
            <a:off x="3371850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Shape 961"/>
          <p:cNvCxnSpPr/>
          <p:nvPr/>
        </p:nvCxnSpPr>
        <p:spPr>
          <a:xfrm>
            <a:off x="3959225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2" name="Shape 962"/>
          <p:cNvCxnSpPr/>
          <p:nvPr/>
        </p:nvCxnSpPr>
        <p:spPr>
          <a:xfrm>
            <a:off x="4545012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3" name="Shape 963"/>
          <p:cNvCxnSpPr/>
          <p:nvPr/>
        </p:nvCxnSpPr>
        <p:spPr>
          <a:xfrm>
            <a:off x="5130800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4" name="Shape 964"/>
          <p:cNvCxnSpPr/>
          <p:nvPr/>
        </p:nvCxnSpPr>
        <p:spPr>
          <a:xfrm>
            <a:off x="6302375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5" name="Shape 965"/>
          <p:cNvCxnSpPr/>
          <p:nvPr/>
        </p:nvCxnSpPr>
        <p:spPr>
          <a:xfrm>
            <a:off x="7475538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6" name="Shape 966"/>
          <p:cNvCxnSpPr/>
          <p:nvPr/>
        </p:nvCxnSpPr>
        <p:spPr>
          <a:xfrm>
            <a:off x="8062913" y="5422900"/>
            <a:ext cx="1587" cy="107949"/>
          </a:xfrm>
          <a:prstGeom prst="straightConnector1">
            <a:avLst/>
          </a:prstGeom>
          <a:noFill/>
          <a:ln w="19050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7" name="Shape 967"/>
          <p:cNvSpPr txBox="1"/>
          <p:nvPr/>
        </p:nvSpPr>
        <p:spPr>
          <a:xfrm>
            <a:off x="2230438" y="5473700"/>
            <a:ext cx="1016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Baseline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3227388" y="5489575"/>
            <a:ext cx="29527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x="3800475" y="5489575"/>
            <a:ext cx="29527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4397375" y="5489575"/>
            <a:ext cx="29527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</a:p>
        </p:txBody>
      </p:sp>
      <p:sp>
        <p:nvSpPr>
          <p:cNvPr id="971" name="Shape 971"/>
          <p:cNvSpPr txBox="1"/>
          <p:nvPr/>
        </p:nvSpPr>
        <p:spPr>
          <a:xfrm>
            <a:off x="4979987" y="5489575"/>
            <a:ext cx="29527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</a:p>
        </p:txBody>
      </p:sp>
      <p:cxnSp>
        <p:nvCxnSpPr>
          <p:cNvPr id="972" name="Shape 972"/>
          <p:cNvCxnSpPr/>
          <p:nvPr/>
        </p:nvCxnSpPr>
        <p:spPr>
          <a:xfrm>
            <a:off x="2197100" y="5421312"/>
            <a:ext cx="5867400" cy="0"/>
          </a:xfrm>
          <a:prstGeom prst="straightConnector1">
            <a:avLst/>
          </a:prstGeom>
          <a:noFill/>
          <a:ln w="9525" cap="flat">
            <a:solidFill>
              <a:srgbClr val="C3E8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3" name="Shape 973"/>
          <p:cNvGrpSpPr/>
          <p:nvPr/>
        </p:nvGrpSpPr>
        <p:grpSpPr>
          <a:xfrm>
            <a:off x="6856413" y="5345113"/>
            <a:ext cx="195261" cy="146049"/>
            <a:chOff x="3942" y="3370"/>
            <a:chExt cx="137" cy="91"/>
          </a:xfrm>
        </p:grpSpPr>
        <p:cxnSp>
          <p:nvCxnSpPr>
            <p:cNvPr id="974" name="Shape 974"/>
            <p:cNvCxnSpPr/>
            <p:nvPr/>
          </p:nvCxnSpPr>
          <p:spPr>
            <a:xfrm>
              <a:off x="3965" y="3418"/>
              <a:ext cx="89" cy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Shape 975"/>
            <p:cNvCxnSpPr/>
            <p:nvPr/>
          </p:nvCxnSpPr>
          <p:spPr>
            <a:xfrm flipH="1">
              <a:off x="4031" y="3370"/>
              <a:ext cx="47" cy="91"/>
            </a:xfrm>
            <a:prstGeom prst="straightConnector1">
              <a:avLst/>
            </a:prstGeom>
            <a:noFill/>
            <a:ln w="19050" cap="flat">
              <a:solidFill>
                <a:srgbClr val="C3E8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Shape 976"/>
            <p:cNvCxnSpPr/>
            <p:nvPr/>
          </p:nvCxnSpPr>
          <p:spPr>
            <a:xfrm flipH="1">
              <a:off x="3942" y="3370"/>
              <a:ext cx="47" cy="91"/>
            </a:xfrm>
            <a:prstGeom prst="straightConnector1">
              <a:avLst/>
            </a:prstGeom>
            <a:noFill/>
            <a:ln w="19050" cap="flat">
              <a:solidFill>
                <a:srgbClr val="C3E8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77" name="Shape 977"/>
          <p:cNvGrpSpPr/>
          <p:nvPr/>
        </p:nvGrpSpPr>
        <p:grpSpPr>
          <a:xfrm>
            <a:off x="5562599" y="5345113"/>
            <a:ext cx="195262" cy="146049"/>
            <a:chOff x="3942" y="3370"/>
            <a:chExt cx="137" cy="91"/>
          </a:xfrm>
        </p:grpSpPr>
        <p:cxnSp>
          <p:nvCxnSpPr>
            <p:cNvPr id="978" name="Shape 978"/>
            <p:cNvCxnSpPr/>
            <p:nvPr/>
          </p:nvCxnSpPr>
          <p:spPr>
            <a:xfrm>
              <a:off x="3965" y="3418"/>
              <a:ext cx="89" cy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Shape 979"/>
            <p:cNvCxnSpPr/>
            <p:nvPr/>
          </p:nvCxnSpPr>
          <p:spPr>
            <a:xfrm flipH="1">
              <a:off x="4031" y="3370"/>
              <a:ext cx="47" cy="91"/>
            </a:xfrm>
            <a:prstGeom prst="straightConnector1">
              <a:avLst/>
            </a:prstGeom>
            <a:noFill/>
            <a:ln w="19050" cap="flat">
              <a:solidFill>
                <a:srgbClr val="C3E8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Shape 980"/>
            <p:cNvCxnSpPr/>
            <p:nvPr/>
          </p:nvCxnSpPr>
          <p:spPr>
            <a:xfrm flipH="1">
              <a:off x="3942" y="3370"/>
              <a:ext cx="47" cy="91"/>
            </a:xfrm>
            <a:prstGeom prst="straightConnector1">
              <a:avLst/>
            </a:prstGeom>
            <a:noFill/>
            <a:ln w="19050" cap="flat">
              <a:solidFill>
                <a:srgbClr val="C3E8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81" name="Shape 981"/>
          <p:cNvGrpSpPr/>
          <p:nvPr/>
        </p:nvGrpSpPr>
        <p:grpSpPr>
          <a:xfrm>
            <a:off x="427037" y="404664"/>
            <a:ext cx="7969250" cy="6219974"/>
            <a:chOff x="427037" y="1403350"/>
            <a:chExt cx="7969250" cy="5221287"/>
          </a:xfrm>
        </p:grpSpPr>
        <p:pic>
          <p:nvPicPr>
            <p:cNvPr id="982" name="Shape 9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70000" y="1403350"/>
              <a:ext cx="7126288" cy="4413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3" name="Shape 983"/>
            <p:cNvSpPr txBox="1"/>
            <p:nvPr/>
          </p:nvSpPr>
          <p:spPr>
            <a:xfrm>
              <a:off x="427037" y="6288087"/>
              <a:ext cx="409892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Salen G et al. </a:t>
              </a:r>
              <a:r>
                <a:rPr lang="el-GR" sz="1600" b="0" i="1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Circulation</a:t>
              </a: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2002;106:II-185.</a:t>
              </a:r>
            </a:p>
          </p:txBody>
        </p:sp>
        <p:sp>
          <p:nvSpPr>
            <p:cNvPr id="984" name="Shape 984"/>
            <p:cNvSpPr txBox="1"/>
            <p:nvPr/>
          </p:nvSpPr>
          <p:spPr>
            <a:xfrm rot="-5400000">
              <a:off x="-779462" y="3278187"/>
              <a:ext cx="3155950" cy="679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22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Mean % Change </a:t>
              </a:r>
              <a:br>
                <a:rPr lang="el-GR" sz="22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l-GR" sz="22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from Baseline</a:t>
              </a:r>
            </a:p>
          </p:txBody>
        </p:sp>
        <p:sp>
          <p:nvSpPr>
            <p:cNvPr id="985" name="Shape 985"/>
            <p:cNvSpPr txBox="1"/>
            <p:nvPr/>
          </p:nvSpPr>
          <p:spPr>
            <a:xfrm>
              <a:off x="5702300" y="5502275"/>
              <a:ext cx="1144587" cy="78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Endpoint</a:t>
              </a:r>
              <a:b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avg of wks</a:t>
              </a:r>
              <a:b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6 and 8</a:t>
              </a:r>
            </a:p>
          </p:txBody>
        </p:sp>
        <p:sp>
          <p:nvSpPr>
            <p:cNvPr id="986" name="Shape 986"/>
            <p:cNvSpPr txBox="1"/>
            <p:nvPr/>
          </p:nvSpPr>
          <p:spPr>
            <a:xfrm>
              <a:off x="7023100" y="5502275"/>
              <a:ext cx="963613" cy="78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Endpoint</a:t>
              </a:r>
              <a:b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last</a:t>
              </a:r>
              <a:b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l-GR" sz="1600" b="0" i="0" u="none" strike="noStrike" cap="none" baseline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measure</a:t>
              </a:r>
            </a:p>
          </p:txBody>
        </p:sp>
      </p:grpSp>
      <p:sp>
        <p:nvSpPr>
          <p:cNvPr id="987" name="Shape 987"/>
          <p:cNvSpPr/>
          <p:nvPr/>
        </p:nvSpPr>
        <p:spPr>
          <a:xfrm>
            <a:off x="2776538" y="2490788"/>
            <a:ext cx="2365375" cy="495299"/>
          </a:xfrm>
          <a:custGeom>
            <a:avLst/>
            <a:gdLst/>
            <a:ahLst/>
            <a:cxnLst/>
            <a:rect l="0" t="0" r="0" b="0"/>
            <a:pathLst>
              <a:path w="1106" h="302" extrusionOk="0">
                <a:moveTo>
                  <a:pt x="0" y="302"/>
                </a:moveTo>
                <a:lnTo>
                  <a:pt x="274" y="0"/>
                </a:lnTo>
                <a:lnTo>
                  <a:pt x="557" y="302"/>
                </a:lnTo>
                <a:lnTo>
                  <a:pt x="813" y="156"/>
                </a:lnTo>
                <a:lnTo>
                  <a:pt x="1106" y="238"/>
                </a:lnTo>
              </a:path>
            </a:pathLst>
          </a:custGeom>
          <a:noFill/>
          <a:ln w="57150" cap="flat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Shape 988"/>
          <p:cNvSpPr/>
          <p:nvPr/>
        </p:nvSpPr>
        <p:spPr>
          <a:xfrm>
            <a:off x="2795588" y="2986088"/>
            <a:ext cx="2365375" cy="1509712"/>
          </a:xfrm>
          <a:custGeom>
            <a:avLst/>
            <a:gdLst/>
            <a:ahLst/>
            <a:cxnLst/>
            <a:rect l="0" t="0" r="0" b="0"/>
            <a:pathLst>
              <a:path w="1106" h="923" extrusionOk="0">
                <a:moveTo>
                  <a:pt x="0" y="0"/>
                </a:moveTo>
                <a:lnTo>
                  <a:pt x="274" y="420"/>
                </a:lnTo>
                <a:lnTo>
                  <a:pt x="548" y="622"/>
                </a:lnTo>
                <a:lnTo>
                  <a:pt x="823" y="658"/>
                </a:lnTo>
                <a:lnTo>
                  <a:pt x="1106" y="923"/>
                </a:ln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/>
          <p:nvPr/>
        </p:nvCxnSpPr>
        <p:spPr>
          <a:xfrm>
            <a:off x="6362700" y="2462213"/>
            <a:ext cx="1587" cy="566736"/>
          </a:xfrm>
          <a:prstGeom prst="straightConnector1">
            <a:avLst/>
          </a:prstGeom>
          <a:noFill/>
          <a:ln w="57150" cap="flat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Shape 990"/>
          <p:cNvCxnSpPr/>
          <p:nvPr/>
        </p:nvCxnSpPr>
        <p:spPr>
          <a:xfrm>
            <a:off x="7485063" y="2462213"/>
            <a:ext cx="1587" cy="566736"/>
          </a:xfrm>
          <a:prstGeom prst="straightConnector1">
            <a:avLst/>
          </a:prstGeom>
          <a:noFill/>
          <a:ln w="57150" cap="flat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Shape 991"/>
          <p:cNvCxnSpPr/>
          <p:nvPr/>
        </p:nvCxnSpPr>
        <p:spPr>
          <a:xfrm>
            <a:off x="6362700" y="4108450"/>
            <a:ext cx="1587" cy="29686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2" name="Shape 992"/>
          <p:cNvCxnSpPr/>
          <p:nvPr/>
        </p:nvCxnSpPr>
        <p:spPr>
          <a:xfrm>
            <a:off x="7485063" y="4108450"/>
            <a:ext cx="1587" cy="29686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Shape 993"/>
          <p:cNvCxnSpPr/>
          <p:nvPr/>
        </p:nvCxnSpPr>
        <p:spPr>
          <a:xfrm>
            <a:off x="2198688" y="2994025"/>
            <a:ext cx="5945187" cy="0"/>
          </a:xfrm>
          <a:prstGeom prst="straightConnector1">
            <a:avLst/>
          </a:prstGeom>
          <a:noFill/>
          <a:ln w="12700" cap="flat">
            <a:solidFill>
              <a:srgbClr val="C3E8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94" name="Shape 994"/>
          <p:cNvSpPr txBox="1"/>
          <p:nvPr/>
        </p:nvSpPr>
        <p:spPr>
          <a:xfrm>
            <a:off x="3206750" y="1993900"/>
            <a:ext cx="1073150" cy="412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21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Placebo</a:t>
            </a:r>
          </a:p>
        </p:txBody>
      </p:sp>
      <p:sp>
        <p:nvSpPr>
          <p:cNvPr id="995" name="Shape 995"/>
          <p:cNvSpPr txBox="1"/>
          <p:nvPr/>
        </p:nvSpPr>
        <p:spPr>
          <a:xfrm>
            <a:off x="2806700" y="4395787"/>
            <a:ext cx="2170113" cy="412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21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Ezetimibe 10 mg</a:t>
            </a:r>
          </a:p>
        </p:txBody>
      </p:sp>
      <p:sp>
        <p:nvSpPr>
          <p:cNvPr id="996" name="Shape 996"/>
          <p:cNvSpPr/>
          <p:nvPr/>
        </p:nvSpPr>
        <p:spPr>
          <a:xfrm>
            <a:off x="2716213" y="2903538"/>
            <a:ext cx="160337" cy="179386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3278187" y="2422525"/>
            <a:ext cx="161925" cy="179388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3887787" y="2884488"/>
            <a:ext cx="161925" cy="179386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Shape 999"/>
          <p:cNvSpPr/>
          <p:nvPr/>
        </p:nvSpPr>
        <p:spPr>
          <a:xfrm>
            <a:off x="4433887" y="2665413"/>
            <a:ext cx="161925" cy="179386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Shape 1000"/>
          <p:cNvSpPr/>
          <p:nvPr/>
        </p:nvSpPr>
        <p:spPr>
          <a:xfrm>
            <a:off x="5043487" y="2784475"/>
            <a:ext cx="161925" cy="179388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Shape 1001"/>
          <p:cNvSpPr/>
          <p:nvPr/>
        </p:nvSpPr>
        <p:spPr>
          <a:xfrm>
            <a:off x="2700338" y="2886075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Shape 1002"/>
          <p:cNvSpPr/>
          <p:nvPr/>
        </p:nvSpPr>
        <p:spPr>
          <a:xfrm>
            <a:off x="3302000" y="3576637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3886200" y="3890962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Shape 1004"/>
          <p:cNvSpPr/>
          <p:nvPr/>
        </p:nvSpPr>
        <p:spPr>
          <a:xfrm>
            <a:off x="4460875" y="3952875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5067300" y="4381500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Shape 1006"/>
          <p:cNvSpPr/>
          <p:nvPr/>
        </p:nvSpPr>
        <p:spPr>
          <a:xfrm>
            <a:off x="6278562" y="2659063"/>
            <a:ext cx="160337" cy="179386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Shape 1007"/>
          <p:cNvSpPr/>
          <p:nvPr/>
        </p:nvSpPr>
        <p:spPr>
          <a:xfrm>
            <a:off x="7404100" y="2659063"/>
            <a:ext cx="160337" cy="179386"/>
          </a:xfrm>
          <a:prstGeom prst="ellipse">
            <a:avLst/>
          </a:prstGeom>
          <a:solidFill>
            <a:srgbClr val="66FF66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6270625" y="4162425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Shape 1009"/>
          <p:cNvSpPr/>
          <p:nvPr/>
        </p:nvSpPr>
        <p:spPr>
          <a:xfrm>
            <a:off x="7394575" y="4162425"/>
            <a:ext cx="177800" cy="17144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3517900" y="5746750"/>
            <a:ext cx="852488" cy="427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22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Week</a:t>
            </a:r>
          </a:p>
        </p:txBody>
      </p:sp>
      <p:sp>
        <p:nvSpPr>
          <p:cNvPr id="1011" name="Shape 1011"/>
          <p:cNvSpPr txBox="1"/>
          <p:nvPr/>
        </p:nvSpPr>
        <p:spPr>
          <a:xfrm>
            <a:off x="458787" y="116631"/>
            <a:ext cx="856685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2400" b="1" i="0" u="sng" strike="noStrike" cap="none" baseline="0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Μείωση </a:t>
            </a:r>
            <a:r>
              <a:rPr lang="el-GR" sz="2400" b="1" i="0" u="sng" strike="noStrike" cap="none" baseline="0" dirty="0" err="1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σιτοστερόλης</a:t>
            </a:r>
            <a:r>
              <a:rPr lang="el-GR" sz="2400" b="1" i="0" u="sng" strike="noStrike" cap="none" baseline="0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l-GR" sz="2400" b="1" i="0" u="sng" strike="noStrike" cap="none" baseline="0" dirty="0" smtClean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με </a:t>
            </a:r>
            <a:r>
              <a:rPr lang="el-GR" sz="2400" b="1" i="0" u="sng" strike="noStrike" cap="none" baseline="0" dirty="0" err="1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εζετιμίμπη</a:t>
            </a:r>
            <a:endParaRPr lang="el-GR" sz="2400" b="1" i="0" u="sng" strike="noStrike" cap="none" baseline="0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Θεραπεία</a:t>
            </a:r>
          </a:p>
        </p:txBody>
      </p:sp>
      <p:grpSp>
        <p:nvGrpSpPr>
          <p:cNvPr id="941" name="Shape 941"/>
          <p:cNvGrpSpPr/>
          <p:nvPr/>
        </p:nvGrpSpPr>
        <p:grpSpPr>
          <a:xfrm>
            <a:off x="150773" y="1844824"/>
            <a:ext cx="8491538" cy="4634344"/>
            <a:chOff x="0" y="1628800"/>
            <a:chExt cx="8491538" cy="4138613"/>
          </a:xfrm>
        </p:grpSpPr>
        <p:grpSp>
          <p:nvGrpSpPr>
            <p:cNvPr id="942" name="Shape 942"/>
            <p:cNvGrpSpPr/>
            <p:nvPr/>
          </p:nvGrpSpPr>
          <p:grpSpPr>
            <a:xfrm>
              <a:off x="0" y="1628800"/>
              <a:ext cx="8491538" cy="4138613"/>
              <a:chOff x="107504" y="2276872"/>
              <a:chExt cx="8491538" cy="4138613"/>
            </a:xfrm>
          </p:grpSpPr>
          <p:sp>
            <p:nvSpPr>
              <p:cNvPr id="943" name="Shape 943"/>
              <p:cNvSpPr/>
              <p:nvPr/>
            </p:nvSpPr>
            <p:spPr>
              <a:xfrm>
                <a:off x="978934" y="2420888"/>
                <a:ext cx="2810967" cy="576064"/>
              </a:xfrm>
              <a:prstGeom prst="rect">
                <a:avLst/>
              </a:prstGeom>
              <a:solidFill>
                <a:srgbClr val="99330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44" name="Shape 944"/>
              <p:cNvPicPr preferRelativeResize="0"/>
              <p:nvPr/>
            </p:nvPicPr>
            <p:blipFill rotWithShape="1">
              <a:blip r:embed="rId5">
                <a:alphaModFix/>
              </a:blip>
              <a:srcRect b="13187"/>
              <a:stretch/>
            </p:blipFill>
            <p:spPr>
              <a:xfrm>
                <a:off x="107504" y="2276872"/>
                <a:ext cx="8491538" cy="41386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45" name="Shape 945"/>
            <p:cNvSpPr/>
            <p:nvPr/>
          </p:nvSpPr>
          <p:spPr>
            <a:xfrm>
              <a:off x="3767608" y="4978464"/>
              <a:ext cx="1141411" cy="217487"/>
            </a:xfrm>
            <a:prstGeom prst="rect">
              <a:avLst/>
            </a:prstGeom>
            <a:noFill/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12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NPC1L1</a:t>
              </a:r>
            </a:p>
          </p:txBody>
        </p:sp>
      </p:grpSp>
      <p:sp>
        <p:nvSpPr>
          <p:cNvPr id="946" name="Shape 946"/>
          <p:cNvSpPr/>
          <p:nvPr/>
        </p:nvSpPr>
        <p:spPr>
          <a:xfrm>
            <a:off x="3939342" y="5175032"/>
            <a:ext cx="914400" cy="1023928"/>
          </a:xfrm>
          <a:prstGeom prst="noSmoking">
            <a:avLst>
              <a:gd name="adj" fmla="val 9448"/>
            </a:avLst>
          </a:prstGeom>
          <a:solidFill>
            <a:srgbClr val="FF0000">
              <a:alpha val="69803"/>
            </a:srgbClr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150773" y="1317608"/>
            <a:ext cx="262879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1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Μηχανισμός εζετιμίμπης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– Θεραπεία</a:t>
            </a:r>
          </a:p>
        </p:txBody>
      </p:sp>
      <p:sp>
        <p:nvSpPr>
          <p:cNvPr id="928" name="Shape 928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280399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l-GR" sz="3600" b="1" dirty="0" smtClean="0">
                <a:solidFill>
                  <a:srgbClr val="000066"/>
                </a:solidFill>
              </a:rPr>
              <a:t>Στατίνες</a:t>
            </a:r>
            <a:endParaRPr lang="el-GR" sz="3600" b="1" dirty="0">
              <a:solidFill>
                <a:srgbClr val="000066"/>
              </a:solidFill>
            </a:endParaRPr>
          </a:p>
          <a:p>
            <a:pPr lvl="1" indent="-285750">
              <a:buClr>
                <a:srgbClr val="000066"/>
              </a:buClr>
              <a:buSzPct val="100000"/>
            </a:pPr>
            <a:r>
              <a:rPr lang="el-GR" sz="2800" dirty="0">
                <a:solidFill>
                  <a:srgbClr val="000066"/>
                </a:solidFill>
              </a:rPr>
              <a:t>Μείωση επιπέδων LDL-C</a:t>
            </a:r>
          </a:p>
          <a:p>
            <a:pPr lvl="1" indent="-285750">
              <a:buClr>
                <a:srgbClr val="000066"/>
              </a:buClr>
              <a:buSzPct val="100000"/>
            </a:pPr>
            <a:r>
              <a:rPr lang="el-GR" sz="2800" dirty="0">
                <a:solidFill>
                  <a:srgbClr val="000066"/>
                </a:solidFill>
              </a:rPr>
              <a:t>Χωρίς σημαντική επίδραση στα επίπεδα των </a:t>
            </a:r>
            <a:r>
              <a:rPr lang="el-GR" sz="2800" dirty="0" err="1">
                <a:solidFill>
                  <a:srgbClr val="000066"/>
                </a:solidFill>
              </a:rPr>
              <a:t>στερολών</a:t>
            </a:r>
            <a:endParaRPr lang="el-GR" sz="2800" dirty="0">
              <a:solidFill>
                <a:srgbClr val="000066"/>
              </a:solidFill>
            </a:endParaRPr>
          </a:p>
          <a:p>
            <a:pPr lvl="1" indent="-285750">
              <a:buClr>
                <a:srgbClr val="000066"/>
              </a:buClr>
              <a:buSzPct val="100000"/>
            </a:pPr>
            <a:r>
              <a:rPr lang="el-GR" sz="2800" dirty="0">
                <a:solidFill>
                  <a:srgbClr val="000066"/>
                </a:solidFill>
              </a:rPr>
              <a:t>↑ NPC1L1</a:t>
            </a:r>
          </a:p>
          <a:p>
            <a:pPr lvl="1" indent="-285750">
              <a:buClr>
                <a:srgbClr val="000066"/>
              </a:buClr>
              <a:buSzPct val="100000"/>
            </a:pPr>
            <a:r>
              <a:rPr lang="el-GR" sz="2800" dirty="0">
                <a:solidFill>
                  <a:srgbClr val="000066"/>
                </a:solidFill>
              </a:rPr>
              <a:t>↓ ABCG5/8</a:t>
            </a:r>
          </a:p>
          <a:p>
            <a:pPr lvl="1" indent="-285750">
              <a:buClr>
                <a:srgbClr val="000066"/>
              </a:buClr>
              <a:buSzPct val="100000"/>
            </a:pPr>
            <a:r>
              <a:rPr lang="el-GR" sz="2800" dirty="0">
                <a:solidFill>
                  <a:srgbClr val="000066"/>
                </a:solidFill>
              </a:rPr>
              <a:t>↑ </a:t>
            </a:r>
            <a:r>
              <a:rPr lang="el-GR" sz="2800" dirty="0" err="1">
                <a:solidFill>
                  <a:srgbClr val="000066"/>
                </a:solidFill>
              </a:rPr>
              <a:t>sitosterol</a:t>
            </a:r>
            <a:endParaRPr lang="el-GR" sz="2800" dirty="0">
              <a:solidFill>
                <a:srgbClr val="000066"/>
              </a:solidFill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endParaRPr lang="el-GR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Αντιμετώπιση της ασθενούς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1"/>
          </p:nvPr>
        </p:nvSpPr>
        <p:spPr>
          <a:xfrm>
            <a:off x="107504" y="1340767"/>
            <a:ext cx="8065019" cy="5400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Αλλαγή της ροσουβαστατίνης σε συνδυασμό εζετιμίμπης/σιμβαστατίνης.</a:t>
            </a:r>
          </a:p>
          <a:p>
            <a:pPr marL="342900" marR="0" lvl="0" indent="-342900" algn="just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Συνέχιση της λοιπής αγωγής στεφανιαίας νόσου με βισοπρολόλη 5 mg/ημέρα και ακετυλοσαλικυλικό οξύ 100 mg/ημέρα</a:t>
            </a:r>
          </a:p>
          <a:p>
            <a:pPr marL="342900" marR="0" lvl="0" indent="-342900" algn="just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Διαιτητικές οδηγίες – αποφυγή φυτικών στερολών.</a:t>
            </a:r>
          </a:p>
          <a:p>
            <a:pPr marL="342900" marR="0" lvl="0" indent="-3429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Περιοδικός επανέλεγχος.</a:t>
            </a:r>
          </a:p>
          <a:p>
            <a:pPr marL="342900" marR="0" lvl="0" indent="-1270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ctrTitle"/>
          </p:nvPr>
        </p:nvSpPr>
        <p:spPr>
          <a:xfrm>
            <a:off x="179388" y="4797425"/>
            <a:ext cx="78485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8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Ατομικό ιστορικό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164016" cy="5293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Σε ηλικία 42 ετών → εμφάνιση στηθάγχης.</a:t>
            </a: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Διενέργεια στεφανιογραφίας με εικόνα στεφανιαίας νόσου.</a:t>
            </a: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Διενέργεια PTCA.</a:t>
            </a: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Αγωγή:</a:t>
            </a:r>
          </a:p>
          <a:p>
            <a:pPr marL="742950" marR="0" lvl="1" indent="-28575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Βισοπρολόλη 5 mg/ημέρα.</a:t>
            </a:r>
          </a:p>
          <a:p>
            <a:pPr marL="742950" marR="0" lvl="1" indent="-28575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Ακετυλοσαλικυλικό οξύ 100 mg/ημέρα.</a:t>
            </a:r>
          </a:p>
          <a:p>
            <a:pPr marL="742950" marR="0" lvl="1" indent="-28575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Ροσουβαστατίνη 20 mg/ημέρα.</a:t>
            </a:r>
          </a:p>
          <a:p>
            <a:pPr marL="742950" marR="0" lvl="1" indent="-28575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l-GR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Διαιτητικές οδηγίες για λήψη </a:t>
            </a:r>
          </a:p>
          <a:p>
            <a:pPr marL="712788" marR="0" lvl="1" indent="-1587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l-GR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φυτικών στερολών.</a:t>
            </a:r>
          </a:p>
        </p:txBody>
      </p:sp>
    </p:spTree>
  </p:cSld>
  <p:clrMapOvr>
    <a:masterClrMapping/>
  </p:clrMapOvr>
  <p:transition spd="slow" advTm="242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Αντικειμενική εξέταση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79388" y="1773238"/>
            <a:ext cx="7696199" cy="3816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Ήπια σπληνομεγαλία.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Χωρίς λοιπά ειδικά ευρήματα.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Χωρίς ξανθώματα.</a:t>
            </a: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26627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Βιοχημικός </a:t>
            </a:r>
            <a:r>
              <a:rPr lang="el-GR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έλεγχος</a:t>
            </a:r>
            <a:endParaRPr lang="el-GR" sz="3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50" y="1341437"/>
            <a:ext cx="8208962" cy="551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285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Αιματολογική εικόνα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236023" cy="5221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Αιμοπετάλια= 66.000-107.000 /</a:t>
            </a:r>
            <a:r>
              <a:rPr lang="el-GR" sz="2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μL</a:t>
            </a:r>
            <a:endParaRPr lang="el-GR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</a:t>
            </a: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=37.0%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Hb</a:t>
            </a: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=11.6 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</a:t>
            </a:r>
            <a:endParaRPr lang="el-GR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WBC=5.550 /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μL</a:t>
            </a:r>
            <a:endParaRPr lang="el-GR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ΔΕΚ= 192.600 /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μL</a:t>
            </a:r>
            <a:endParaRPr lang="el-GR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ΤΚΕ= 25 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r>
              <a:rPr lang="el-GR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-GR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</a:t>
            </a:r>
            <a:endParaRPr lang="el-GR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36297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Αιματολογική εικόνα</a:t>
            </a:r>
          </a:p>
        </p:txBody>
      </p:sp>
      <p:sp>
        <p:nvSpPr>
          <p:cNvPr id="248" name="Shape 248"/>
          <p:cNvSpPr/>
          <p:nvPr/>
        </p:nvSpPr>
        <p:spPr>
          <a:xfrm>
            <a:off x="155575" y="-1736725"/>
            <a:ext cx="4657724" cy="36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1340767"/>
            <a:ext cx="6552728" cy="51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26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chemeClr val="bg1"/>
                </a:solidFill>
              </a:rPr>
              <a:t>Προβλήματα ασθενούς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tx1"/>
                </a:solidFill>
              </a:rPr>
              <a:t>Πρώιμη εμφάνιση καρδιαγγειακής νόσου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Υπερχοληστερολαιμία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Θρομβοπενία με μεγάλα αιμοπετάλια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Περιφερικό πλακάκι: στοματοκύτταρα</a:t>
            </a:r>
            <a:endParaRPr lang="el-GR" sz="2800" dirty="0">
              <a:solidFill>
                <a:schemeClr val="tx1"/>
              </a:solidFill>
            </a:endParaRPr>
          </a:p>
        </p:txBody>
      </p:sp>
      <p:grpSp>
        <p:nvGrpSpPr>
          <p:cNvPr id="4" name="Shape 282"/>
          <p:cNvGrpSpPr/>
          <p:nvPr/>
        </p:nvGrpSpPr>
        <p:grpSpPr>
          <a:xfrm>
            <a:off x="726832" y="3995334"/>
            <a:ext cx="6213230" cy="2033804"/>
            <a:chOff x="917575" y="3994826"/>
            <a:chExt cx="4802188" cy="2321836"/>
          </a:xfrm>
        </p:grpSpPr>
        <p:sp>
          <p:nvSpPr>
            <p:cNvPr id="5" name="Shape 283"/>
            <p:cNvSpPr/>
            <p:nvPr/>
          </p:nvSpPr>
          <p:spPr>
            <a:xfrm>
              <a:off x="1825827" y="3994826"/>
              <a:ext cx="2967037" cy="152240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Υποψία</a:t>
              </a:r>
            </a:p>
          </p:txBody>
        </p:sp>
        <p:sp>
          <p:nvSpPr>
            <p:cNvPr id="6" name="Shape 284"/>
            <p:cNvSpPr txBox="1"/>
            <p:nvPr/>
          </p:nvSpPr>
          <p:spPr>
            <a:xfrm>
              <a:off x="917575" y="5394325"/>
              <a:ext cx="4802188" cy="92233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l-GR" sz="66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Σιτοστερολεμία</a:t>
              </a:r>
              <a:endParaRPr lang="el-GR" sz="6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62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70"/>
    </mc:Choice>
    <mc:Fallback xmlns="">
      <p:transition spd="slow" advTm="4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Σιτοστερολεμία - Εισαγωγή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79511" y="1268759"/>
            <a:ext cx="8785099" cy="547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Σπάνια αυτοσωμική υπολειπόμενη νόσος.</a:t>
            </a: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Πρώτη περιγραφή 1974.</a:t>
            </a: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Περίπου 100 περιπτώσεις έχουν περιγραφεί παγκοσμίως.</a:t>
            </a: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Γονιδιακή μετάλλαξη των ABCG5 </a:t>
            </a:r>
          </a:p>
          <a:p>
            <a:pPr marL="361950" marR="0" lvl="0" indent="-63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l-GR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και ABCG8</a:t>
            </a:r>
          </a:p>
          <a:p>
            <a:pPr marL="361950" marR="0" lvl="0" indent="-3619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Εμφάνιση νόσου σε ομοζυγώτες</a:t>
            </a: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201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10.9|15.3"/>
</p:tagLst>
</file>

<file path=ppt/theme/theme1.xml><?xml version="1.0" encoding="utf-8"?>
<a:theme xmlns:a="http://schemas.openxmlformats.org/drawingml/2006/main" name="1_Medical_stethoscope_ppt_templat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cal_stethoscope_ppt_templat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1433</Words>
  <Application>Microsoft Office PowerPoint</Application>
  <PresentationFormat>On-screen Show (4:3)</PresentationFormat>
  <Paragraphs>215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Noto Symbol</vt:lpstr>
      <vt:lpstr>Verdana</vt:lpstr>
      <vt:lpstr>Wingdings</vt:lpstr>
      <vt:lpstr>1_Medical_stethoscope_ppt_template</vt:lpstr>
      <vt:lpstr>Medical_stethoscope_ppt_template</vt:lpstr>
      <vt:lpstr>template</vt:lpstr>
      <vt:lpstr>Γυναίκα 48 ετών με στεφανιαία νόσο, υπερλιπιδαιμία και θρομβοπενία</vt:lpstr>
      <vt:lpstr>Ατομικό – Κληρονομικό ιστορικό</vt:lpstr>
      <vt:lpstr>Ατομικό ιστορικό</vt:lpstr>
      <vt:lpstr>Αντικειμενική εξέταση</vt:lpstr>
      <vt:lpstr>Βιοχημικός έλεγχος</vt:lpstr>
      <vt:lpstr>Αιματολογική εικόνα</vt:lpstr>
      <vt:lpstr>Αιματολογική εικόνα</vt:lpstr>
      <vt:lpstr>Προβλήματα ασθενούς</vt:lpstr>
      <vt:lpstr>Σιτοστερολεμία - Εισαγωγή</vt:lpstr>
      <vt:lpstr>Σιτοστερολεμία – Μηχανισμός</vt:lpstr>
      <vt:lpstr>Σιτοστερολεμία – Κλινική εικόνα</vt:lpstr>
      <vt:lpstr>Σιτοστερολεμία – Κλινική εικόνα</vt:lpstr>
      <vt:lpstr>Σιτοστερολεμία – Κλινική εικόνα</vt:lpstr>
      <vt:lpstr>Σιτοστερολεμία – Κλινική εικόνα</vt:lpstr>
      <vt:lpstr>Σιτοστερολεμία – Εργαστηριακά ευρήματα</vt:lpstr>
      <vt:lpstr>Σιτοστερολεμία – Εργαστηριακά</vt:lpstr>
      <vt:lpstr>Σιτοστερολεμία – Διάγνωση</vt:lpstr>
      <vt:lpstr>Διάγνωση στην ασθενή μας</vt:lpstr>
      <vt:lpstr>Σιτοστερολεμία – Θεραπεία</vt:lpstr>
      <vt:lpstr>Σιτοστερολεμία – Θεραπεία</vt:lpstr>
      <vt:lpstr>Σιτοστερολεμία – Θεραπεία</vt:lpstr>
      <vt:lpstr>Σιτοστερολεμία – Θεραπεία</vt:lpstr>
      <vt:lpstr>PowerPoint Presentation</vt:lpstr>
      <vt:lpstr>Σιτοστερολεμία – Θεραπεία</vt:lpstr>
      <vt:lpstr>Σιτοστερολεμία – Θεραπεία</vt:lpstr>
      <vt:lpstr>Αντιμετώπιση της ασθενούς</vt:lpstr>
      <vt:lpstr>Ευχαριστώ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Γυναίκα 48 ετών με στεφανιαία νόσο, υπερλιπιδαιμία και θρομβοπενία</dc:title>
  <dc:creator>ViTheo</dc:creator>
  <cp:lastModifiedBy>THEODOSIOS FILIPPATOS</cp:lastModifiedBy>
  <cp:revision>13</cp:revision>
  <dcterms:modified xsi:type="dcterms:W3CDTF">2015-01-11T12:47:48Z</dcterms:modified>
</cp:coreProperties>
</file>