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7" r:id="rId2"/>
    <p:sldId id="258" r:id="rId3"/>
    <p:sldId id="269" r:id="rId4"/>
    <p:sldId id="259" r:id="rId5"/>
    <p:sldId id="260" r:id="rId6"/>
    <p:sldId id="262" r:id="rId7"/>
    <p:sldId id="261" r:id="rId8"/>
    <p:sldId id="270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73" r:id="rId17"/>
    <p:sldId id="274" r:id="rId18"/>
    <p:sldId id="275" r:id="rId19"/>
    <p:sldId id="309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308" r:id="rId32"/>
    <p:sldId id="306" r:id="rId33"/>
    <p:sldId id="291" r:id="rId34"/>
    <p:sldId id="292" r:id="rId35"/>
    <p:sldId id="293" r:id="rId36"/>
    <p:sldId id="307" r:id="rId37"/>
    <p:sldId id="295" r:id="rId38"/>
    <p:sldId id="297" r:id="rId39"/>
    <p:sldId id="298" r:id="rId40"/>
    <p:sldId id="299" r:id="rId41"/>
    <p:sldId id="300" r:id="rId42"/>
    <p:sldId id="301" r:id="rId43"/>
    <p:sldId id="302" r:id="rId44"/>
    <p:sldId id="296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BB53B-1B02-42F5-A8B4-936DF13D3114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08C5A-6554-4B1B-8F77-EF552543EC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8C5A-6554-4B1B-8F77-EF552543EC25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925BC2-3A96-45E0-8F48-ECC7C74C0853}" type="datetimeFigureOut">
              <a:rPr lang="el-GR" smtClean="0"/>
              <a:pPr/>
              <a:t>13/3/2015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DF043E-7A5A-4EEA-8405-AC0982B401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    Καρολίνα Δημουλά ειδικευόμενη γενικής-οικογενειακής  ιατρικής ΠΓΝΙ</a:t>
            </a:r>
            <a:endParaRPr lang="el-GR" dirty="0"/>
          </a:p>
        </p:txBody>
      </p:sp>
      <p:pic>
        <p:nvPicPr>
          <p:cNvPr id="4" name="Picture 3" descr="κουιζ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484784"/>
            <a:ext cx="5112568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ΚΛΙΝΙΚΗ ΕΞΕΤΑΣΗ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Ζωτικά Σημεία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BP</a:t>
            </a:r>
            <a:r>
              <a:rPr lang="el-GR" dirty="0" smtClean="0"/>
              <a:t>: 138/62 </a:t>
            </a:r>
            <a:r>
              <a:rPr lang="en-US" dirty="0" smtClean="0"/>
              <a:t>mmHg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Σφύξεις: 91/</a:t>
            </a:r>
            <a:r>
              <a:rPr lang="en-US" dirty="0" smtClean="0"/>
              <a:t>min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 </a:t>
            </a:r>
            <a:r>
              <a:rPr lang="el-GR" dirty="0" smtClean="0"/>
              <a:t>: 37,9</a:t>
            </a:r>
            <a:r>
              <a:rPr lang="en-US" dirty="0" smtClean="0"/>
              <a:t> </a:t>
            </a:r>
            <a:r>
              <a:rPr lang="el-GR" dirty="0" smtClean="0"/>
              <a:t>ο</a:t>
            </a:r>
            <a:r>
              <a:rPr lang="en-US" dirty="0" smtClean="0"/>
              <a:t>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</a:t>
            </a:r>
            <a:r>
              <a:rPr lang="el-GR" dirty="0" smtClean="0"/>
              <a:t>: 16/</a:t>
            </a:r>
            <a:r>
              <a:rPr lang="en-US" dirty="0" smtClean="0"/>
              <a:t>min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SPO2</a:t>
            </a:r>
            <a:r>
              <a:rPr lang="el-GR" dirty="0" smtClean="0"/>
              <a:t>: 99%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BMI</a:t>
            </a:r>
            <a:r>
              <a:rPr lang="el-GR" dirty="0" smtClean="0"/>
              <a:t>:29,3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ΚΛΙΝΙΚΗ ΕΞΕΤΑΣΗ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Νευρολογική εξέταση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Επίπεδο συνείδησης καλό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Δεν ακολουθεί πάντα εντολές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Διακύμανση στην ικανότητα να απαντά σε απλές ερωτήσεις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κόρες: ισομεγέθεις, αντιδρώσες στο φως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Οίδημα οπτικής θηλής (-)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Προσωπικό νεύρο: κφ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ΚΛΙΝΙΚΗ ΕΞΕΤΑΣΗ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Αυχενική δυσκαμψία (-)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Χωρίς εστιακά κινητικά ελλείμματα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αντανακλαστικά: συμμετρικά εκλυόμενα φυσιολογικά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Σ.</a:t>
            </a:r>
            <a:r>
              <a:rPr lang="en-US" dirty="0" err="1" smtClean="0"/>
              <a:t>Bambinski</a:t>
            </a:r>
            <a:r>
              <a:rPr lang="el-GR" dirty="0" smtClean="0"/>
              <a:t>: καμπτικό άμφω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ΚΛΙΝΙΚΗ ΕΞΕΤΑΣΗ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Λοιπά συστήματα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Στοματοφάρυγγας,στοματική κοιλότητα:κφ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Τραχηλική λεμφαδενοπάθεια (-)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Θυρεοειδής αδένας: κφ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Α.Σ : κφ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Καρδιαγγειακό: κφ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ΓΕΣ: κφ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Εξάνθημα ή άλλες δερματικές βλάβες (-)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Μυοσκελετικό : κφ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ΛΟΓΩ ΤΗΣ ΔΙΑΤΑΡΑΧΗΣ ΣΤΗ ΡΟΗ ΤΟΥ ΛΟΓΟΥ Κ ΣΤΗΝ ΚΑΤΑΝΟΗΣΗ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ΑΕΕ ?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ΠΟΙΑ ΕΞΕΤΑΣΗ ΘΑ ΖΗΤΟΥΣΑΤΕ?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CT </a:t>
            </a:r>
            <a:r>
              <a:rPr lang="el-GR" dirty="0" smtClean="0"/>
              <a:t>ΕΓΚΕΦΑΛΟΥ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ΕΓΙΝΕ </a:t>
            </a:r>
            <a:r>
              <a:rPr lang="en-US" dirty="0" smtClean="0"/>
              <a:t>CT </a:t>
            </a:r>
            <a:r>
              <a:rPr lang="el-GR" dirty="0" smtClean="0"/>
              <a:t>ΕΓΚΕΦΑΛΟΥ: (-) ΓΙΑ ΙΣΧΑΙΜΙΑ,ΑΙΜΟΡΡΑΓΙΑ,ΜΑΖΑ,ΧΩΡΙΣ ΑΠΟΦΡΑΞΗ Ή ΣΤΕΝΩΣΗ ΚΡΑΝΙΑΚΩΝ ΑΓΓΕΙΩΝ</a:t>
            </a:r>
          </a:p>
          <a:p>
            <a:r>
              <a:rPr lang="el-GR" dirty="0" smtClean="0"/>
              <a:t>Ε/Ε: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Γεν.αίματος:</a:t>
            </a:r>
            <a:r>
              <a:rPr lang="en-US" dirty="0" smtClean="0"/>
              <a:t> WBC</a:t>
            </a:r>
            <a:r>
              <a:rPr lang="el-GR" dirty="0" smtClean="0"/>
              <a:t>:12700</a:t>
            </a:r>
          </a:p>
          <a:p>
            <a:pPr>
              <a:buNone/>
            </a:pPr>
            <a:r>
              <a:rPr lang="el-GR" dirty="0" smtClean="0"/>
              <a:t>                          </a:t>
            </a:r>
            <a:r>
              <a:rPr lang="en-US" dirty="0" smtClean="0"/>
              <a:t>NEUT</a:t>
            </a:r>
            <a:r>
              <a:rPr lang="el-GR" dirty="0" smtClean="0"/>
              <a:t>: 91%</a:t>
            </a:r>
          </a:p>
          <a:p>
            <a:pPr>
              <a:buNone/>
            </a:pPr>
            <a:r>
              <a:rPr lang="el-GR" dirty="0" smtClean="0"/>
              <a:t>                          </a:t>
            </a:r>
            <a:r>
              <a:rPr lang="en-US" dirty="0" smtClean="0"/>
              <a:t>LYMPH</a:t>
            </a:r>
            <a:r>
              <a:rPr lang="el-GR" dirty="0" smtClean="0"/>
              <a:t>: 6%</a:t>
            </a:r>
          </a:p>
          <a:p>
            <a:pPr>
              <a:buNone/>
            </a:pPr>
            <a:r>
              <a:rPr lang="el-GR" dirty="0" smtClean="0"/>
              <a:t>                          ΜΟΝΟ:2%</a:t>
            </a:r>
          </a:p>
          <a:p>
            <a:pPr>
              <a:buNone/>
            </a:pPr>
            <a:r>
              <a:rPr lang="el-GR" dirty="0" smtClean="0"/>
              <a:t>                          Άωρα :1%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Ηπατική &amp; νεφρική λειτουργία: κφ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 </a:t>
            </a:r>
            <a:r>
              <a:rPr lang="el-GR" dirty="0" smtClean="0"/>
              <a:t>ορού: κφ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ΕΓΙΝΕ ΕΠΙΠΡΟΣΘΕΤΑ ΑΓΓΕΙΟΓΡΑΦΙΑ ΕΓΚΕΦΑΛΟΥ: (-) ΕΛΛΕΙΜΜΑΤΑ ΠΛΗΡΩΣΗΣ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Εδόθη </a:t>
            </a:r>
            <a:r>
              <a:rPr lang="en-US" dirty="0" err="1" smtClean="0"/>
              <a:t>tb</a:t>
            </a:r>
            <a:r>
              <a:rPr lang="en-US" dirty="0" smtClean="0"/>
              <a:t> aspirin 325mg &amp;</a:t>
            </a:r>
            <a:r>
              <a:rPr lang="el-GR" dirty="0" smtClean="0"/>
              <a:t> εγινε εισαγωγή της ασθενούς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ΟΜΩΣ: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Νευρολοκά συμπτώματα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  </a:t>
            </a:r>
            <a:r>
              <a:rPr lang="en-US" dirty="0" smtClean="0"/>
              <a:t>WBC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δ/δ : ΑΕΕ (οξεία φάση)</a:t>
            </a:r>
          </a:p>
          <a:p>
            <a:pPr>
              <a:buNone/>
            </a:pPr>
            <a:r>
              <a:rPr lang="el-GR" dirty="0" smtClean="0"/>
              <a:t>            λοίμωξη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CT E</a:t>
            </a:r>
            <a:r>
              <a:rPr lang="el-GR" dirty="0" smtClean="0"/>
              <a:t>γκεφάλου (-) αλλά δεν αποκλείει πρόσφατο ΑΕΕ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Up Arrow 4"/>
          <p:cNvSpPr/>
          <p:nvPr/>
        </p:nvSpPr>
        <p:spPr>
          <a:xfrm>
            <a:off x="1115616" y="2996952"/>
            <a:ext cx="4126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2808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ΤΙ ΕΞΕΤΑΣΗ  ΘΑ ΖΗΤΟΥΣΑΤΕ?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l-GR" dirty="0" smtClean="0"/>
              <a:t>         </a:t>
            </a:r>
            <a:r>
              <a:rPr lang="en-US" dirty="0" smtClean="0"/>
              <a:t>              MRI </a:t>
            </a:r>
            <a:r>
              <a:rPr lang="el-GR" dirty="0" smtClean="0"/>
              <a:t>ΕΓΚΕΦΑΛΟΥ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691680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      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1"/>
            <a:ext cx="4038600" cy="4619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ίδιο βράδυ        Τ 0</a:t>
            </a:r>
            <a:r>
              <a:rPr lang="en-US" dirty="0" smtClean="0"/>
              <a:t>C 38,5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Ελλήφθησαν κ/ες αίματος</a:t>
            </a:r>
          </a:p>
          <a:p>
            <a:endParaRPr lang="el-GR" dirty="0" smtClean="0"/>
          </a:p>
          <a:p>
            <a:r>
              <a:rPr lang="el-GR" dirty="0" smtClean="0"/>
              <a:t>Έγινε </a:t>
            </a:r>
            <a:r>
              <a:rPr lang="en-US" dirty="0" smtClean="0"/>
              <a:t>MRI </a:t>
            </a:r>
            <a:r>
              <a:rPr lang="el-GR" dirty="0" smtClean="0"/>
              <a:t>εγκεφάλου με γαδολίνιο: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ένταση σήματος Τ2 &amp; </a:t>
            </a:r>
            <a:r>
              <a:rPr lang="en-US" dirty="0" smtClean="0"/>
              <a:t>FLAIR </a:t>
            </a:r>
            <a:r>
              <a:rPr lang="el-GR" dirty="0" smtClean="0"/>
              <a:t>ακολουθίες</a:t>
            </a:r>
            <a:r>
              <a:rPr lang="en-US" dirty="0" smtClean="0"/>
              <a:t> </a:t>
            </a:r>
            <a:r>
              <a:rPr lang="el-GR" dirty="0" smtClean="0"/>
              <a:t>στον ΑΡ κροταφικό λοβό	     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διάχυση στον ΑΡ κροταφικό λοβό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Ήπια ενίσχυση σκληράς μήνιγγας στο ΑΡ κροταφικό λοβό</a:t>
            </a:r>
          </a:p>
          <a:p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28083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2483768" y="1556792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Up Arrow 6"/>
          <p:cNvSpPr/>
          <p:nvPr/>
        </p:nvSpPr>
        <p:spPr>
          <a:xfrm>
            <a:off x="971600" y="3861048"/>
            <a:ext cx="360040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Down Arrow 7"/>
          <p:cNvSpPr/>
          <p:nvPr/>
        </p:nvSpPr>
        <p:spPr>
          <a:xfrm>
            <a:off x="971600" y="472514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Γυναίκα  51 ετών</a:t>
            </a:r>
          </a:p>
          <a:p>
            <a:r>
              <a:rPr lang="el-GR" dirty="0" smtClean="0"/>
              <a:t>ΤΕΠ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δ/χές ομιλίας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1 μέρα πριν είχε κεφαλαλγία, </a:t>
            </a:r>
            <a:r>
              <a:rPr lang="en-US" dirty="0" smtClean="0"/>
              <a:t>N&amp;V</a:t>
            </a:r>
            <a:r>
              <a:rPr lang="el-GR" dirty="0" smtClean="0"/>
              <a:t>, αδυναμία  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Όχι πυρετός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Όχι  παρόμοια συμπτώματα στο παρελθόν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Έναρξη  εμπυρέτου</a:t>
            </a:r>
          </a:p>
          <a:p>
            <a:r>
              <a:rPr lang="el-GR" dirty="0" smtClean="0"/>
              <a:t>Ποιες διαγνώσεις μοιάζουν πιθανότερες?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        λοίμωξη ΚΝΣ ή αυτοάνοσα νοσήματα </a:t>
            </a:r>
          </a:p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r>
              <a:rPr lang="en-US" dirty="0" smtClean="0"/>
              <a:t>MRI </a:t>
            </a:r>
            <a:r>
              <a:rPr lang="el-GR" dirty="0" smtClean="0"/>
              <a:t>: ευρήματα ενδεικτικά εστιακής φλεγμονής σε κροταφικό λοβό</a:t>
            </a:r>
          </a:p>
          <a:p>
            <a:r>
              <a:rPr lang="el-GR" dirty="0" smtClean="0"/>
              <a:t>Ποια η νέα δ/δ?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ιογενείς ή βακτηριακές λοιμώξεις ΚΝΣ ή νεοπλασία               </a:t>
            </a:r>
          </a:p>
          <a:p>
            <a:pPr>
              <a:buNone/>
            </a:pPr>
            <a:r>
              <a:rPr lang="el-GR" dirty="0" smtClean="0"/>
              <a:t>     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611560" y="2852936"/>
            <a:ext cx="97840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>
            <a:off x="611560" y="5157192"/>
            <a:ext cx="112242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 10 mg/kg x 3 </a:t>
            </a:r>
            <a:r>
              <a:rPr lang="el-GR" dirty="0" smtClean="0"/>
              <a:t>ακυκλοβίρη</a:t>
            </a:r>
          </a:p>
          <a:p>
            <a:r>
              <a:rPr lang="el-GR" dirty="0" smtClean="0"/>
              <a:t>Έγινε ΟΝΠ: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ΕΝΥ διαυγές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WBC</a:t>
            </a:r>
            <a:r>
              <a:rPr lang="el-GR" dirty="0" smtClean="0"/>
              <a:t> :20/</a:t>
            </a:r>
            <a:r>
              <a:rPr lang="en-US" dirty="0" smtClean="0"/>
              <a:t>mm3 </a:t>
            </a:r>
            <a:r>
              <a:rPr lang="el-GR" dirty="0" smtClean="0"/>
              <a:t>(</a:t>
            </a:r>
            <a:r>
              <a:rPr lang="en-US" dirty="0" smtClean="0"/>
              <a:t>poly 85%,lymp</a:t>
            </a:r>
            <a:r>
              <a:rPr lang="el-GR" dirty="0" smtClean="0"/>
              <a:t>:6%,</a:t>
            </a:r>
            <a:r>
              <a:rPr lang="en-US" dirty="0" smtClean="0"/>
              <a:t>mono</a:t>
            </a:r>
            <a:r>
              <a:rPr lang="el-GR" dirty="0" smtClean="0"/>
              <a:t>:9%)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RBC</a:t>
            </a:r>
            <a:r>
              <a:rPr lang="el-GR" dirty="0" smtClean="0"/>
              <a:t>: 16/</a:t>
            </a:r>
            <a:r>
              <a:rPr lang="en-US" dirty="0" smtClean="0"/>
              <a:t>mm3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GLU</a:t>
            </a:r>
            <a:r>
              <a:rPr lang="el-GR" dirty="0" smtClean="0"/>
              <a:t>:68</a:t>
            </a:r>
            <a:r>
              <a:rPr lang="en-US" dirty="0" smtClean="0"/>
              <a:t>mg/dl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Πρωτεϊνες: 44</a:t>
            </a:r>
            <a:r>
              <a:rPr lang="en-US" dirty="0" smtClean="0"/>
              <a:t>mg/dl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68052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κ/α ΕΝΥ:βακτήρια,ιούς,μύκητες,</a:t>
            </a:r>
            <a:r>
              <a:rPr lang="en-US" dirty="0" smtClean="0"/>
              <a:t>TB</a:t>
            </a:r>
          </a:p>
          <a:p>
            <a:r>
              <a:rPr lang="en-US" dirty="0" err="1" smtClean="0"/>
              <a:t>qPCR</a:t>
            </a:r>
            <a:r>
              <a:rPr lang="el-GR" dirty="0" smtClean="0"/>
              <a:t>:</a:t>
            </a:r>
            <a:r>
              <a:rPr lang="en-US" dirty="0" smtClean="0"/>
              <a:t> HSV-1,HSV-2,VZV,</a:t>
            </a:r>
            <a:r>
              <a:rPr lang="el-GR" dirty="0" smtClean="0"/>
              <a:t>εντεροιούς</a:t>
            </a:r>
          </a:p>
          <a:p>
            <a:r>
              <a:rPr lang="el-GR" dirty="0" smtClean="0"/>
              <a:t>Αυξημένα </a:t>
            </a:r>
            <a:r>
              <a:rPr lang="en-US" dirty="0" smtClean="0"/>
              <a:t>WBC</a:t>
            </a:r>
            <a:r>
              <a:rPr lang="el-GR" dirty="0" smtClean="0"/>
              <a:t> σε ΕΝΥ πού μας προσανατολίζουν?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λοίμωξη ΚΝΣ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/>
              <a:t>poly </a:t>
            </a:r>
            <a:r>
              <a:rPr lang="el-GR" dirty="0" smtClean="0"/>
              <a:t>τύπος?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βακτηριακή ή αρχικά στάδια ιογενούς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0" y="342900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ight Arrow 5"/>
          <p:cNvSpPr/>
          <p:nvPr/>
        </p:nvSpPr>
        <p:spPr>
          <a:xfrm>
            <a:off x="0" y="530120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σε αγωγή </a:t>
            </a:r>
            <a:r>
              <a:rPr lang="en-US" dirty="0" smtClean="0"/>
              <a:t>iv </a:t>
            </a:r>
            <a:r>
              <a:rPr lang="el-GR" dirty="0" smtClean="0"/>
              <a:t>κεφτριαξόνη + βανκομυκίνη</a:t>
            </a:r>
          </a:p>
          <a:p>
            <a:r>
              <a:rPr lang="el-GR" dirty="0" smtClean="0"/>
              <a:t>Εμπειρική αγωγή για </a:t>
            </a:r>
            <a:r>
              <a:rPr lang="en-US" dirty="0" smtClean="0"/>
              <a:t>HSV </a:t>
            </a:r>
            <a:r>
              <a:rPr lang="el-GR" dirty="0" smtClean="0"/>
              <a:t>&amp; βακτηριακή εγκεφαλίτιδα εν αναμονή αποτελεσμάτων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Χρώση </a:t>
            </a:r>
            <a:r>
              <a:rPr lang="en-US" dirty="0" smtClean="0"/>
              <a:t>gram </a:t>
            </a:r>
            <a:r>
              <a:rPr lang="el-GR" dirty="0" smtClean="0"/>
              <a:t>σε ΕΝΥ: ( - )</a:t>
            </a:r>
          </a:p>
          <a:p>
            <a:r>
              <a:rPr lang="el-GR" dirty="0" smtClean="0"/>
              <a:t>Τεστ συγκόλλησης: ( - )για βακτηριακά αντιγόνα</a:t>
            </a:r>
          </a:p>
          <a:p>
            <a:r>
              <a:rPr lang="en-US" dirty="0" err="1" smtClean="0"/>
              <a:t>qPCR</a:t>
            </a:r>
            <a:r>
              <a:rPr lang="el-GR" dirty="0" smtClean="0"/>
              <a:t>: ( - )για </a:t>
            </a:r>
            <a:r>
              <a:rPr lang="en-US" dirty="0" smtClean="0"/>
              <a:t>HSV-1,HSV-2,VZV &amp; </a:t>
            </a:r>
            <a:r>
              <a:rPr lang="el-GR" dirty="0" smtClean="0"/>
              <a:t>εντεροιούς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ασθενής εμφάνισε 1 επεισόδιο επιληπτικών σπασμών</a:t>
            </a:r>
          </a:p>
          <a:p>
            <a:r>
              <a:rPr lang="el-GR" dirty="0" smtClean="0"/>
              <a:t>+ λεβετιρακετάμη </a:t>
            </a:r>
          </a:p>
          <a:p>
            <a:r>
              <a:rPr lang="el-GR" dirty="0" smtClean="0"/>
              <a:t>Ποια άλλη εξέταση θα ζητούσατε?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ΗΕΓ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</a:t>
            </a: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755576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ΗΕΓ ευρήματα : διάχυτη εγκεφαλοπάθεια</a:t>
            </a:r>
          </a:p>
          <a:p>
            <a:pPr>
              <a:buNone/>
            </a:pPr>
            <a:r>
              <a:rPr lang="el-GR" dirty="0" smtClean="0"/>
              <a:t>                               όχι εστιακά ή </a:t>
            </a:r>
          </a:p>
          <a:p>
            <a:pPr>
              <a:buNone/>
            </a:pPr>
            <a:r>
              <a:rPr lang="el-GR" dirty="0" smtClean="0"/>
              <a:t>                               επιληπτικόμορφα</a:t>
            </a:r>
          </a:p>
          <a:p>
            <a:pPr>
              <a:buNone/>
            </a:pPr>
            <a:r>
              <a:rPr lang="el-GR" dirty="0" smtClean="0"/>
              <a:t>                               χαρακτηριστικά</a:t>
            </a:r>
          </a:p>
          <a:p>
            <a:r>
              <a:rPr lang="el-GR" dirty="0" smtClean="0"/>
              <a:t>κ/ες αίματος &amp; ΕΝΥ : (-) για βακτήρια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 διακοπή αντιβιοτικών &amp; αύξηση δόσης ακυκλοβίρης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ΣΥΝΟΨΙΖΟΝΤΑΣ ΕΧΟΥΜΕ:</a:t>
            </a:r>
          </a:p>
          <a:p>
            <a:r>
              <a:rPr lang="en-US" dirty="0" smtClean="0"/>
              <a:t>PCR (-) </a:t>
            </a:r>
            <a:r>
              <a:rPr lang="el-GR" dirty="0" smtClean="0"/>
              <a:t>για ιογενή εγκεφαλίτιδα (μεγάλη ευαισθησία αλλά μπορεί αρνητική αρχικά)</a:t>
            </a:r>
          </a:p>
          <a:p>
            <a:r>
              <a:rPr lang="el-GR" dirty="0" smtClean="0"/>
              <a:t>ΗΕΓ : μη-ειδικά ευρήματα</a:t>
            </a:r>
          </a:p>
          <a:p>
            <a:r>
              <a:rPr lang="en-US" dirty="0" smtClean="0"/>
              <a:t> MRI</a:t>
            </a:r>
            <a:r>
              <a:rPr lang="el-GR" dirty="0" smtClean="0"/>
              <a:t>: χαρακτηριστική για </a:t>
            </a:r>
            <a:r>
              <a:rPr lang="en-US" dirty="0" smtClean="0"/>
              <a:t>HSV </a:t>
            </a:r>
            <a:r>
              <a:rPr lang="el-GR" dirty="0" smtClean="0"/>
              <a:t>εγκεφαλίτιδα</a:t>
            </a:r>
          </a:p>
          <a:p>
            <a:r>
              <a:rPr lang="el-GR" dirty="0" smtClean="0"/>
              <a:t>Σύσταση για επανάληψη </a:t>
            </a:r>
            <a:r>
              <a:rPr lang="en-US" dirty="0" smtClean="0"/>
              <a:t>PCR </a:t>
            </a:r>
            <a:r>
              <a:rPr lang="el-GR" dirty="0" smtClean="0"/>
              <a:t>σε τουλάχιστον 4 μέρες μετά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</a:t>
            </a:r>
            <a:r>
              <a:rPr lang="en-US" dirty="0" smtClean="0"/>
              <a:t>  </a:t>
            </a:r>
            <a:r>
              <a:rPr lang="el-GR" dirty="0" smtClean="0"/>
              <a:t>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μέρα θεραπείας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Μείωση πυρετικών κυμάτων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Βελτίωση επιπέδου συνείδησης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Εμμονή αφασίας</a:t>
            </a:r>
          </a:p>
          <a:p>
            <a:r>
              <a:rPr lang="el-GR" dirty="0" smtClean="0"/>
              <a:t>6</a:t>
            </a:r>
            <a:r>
              <a:rPr lang="el-GR" baseline="30000" dirty="0" smtClean="0"/>
              <a:t>η</a:t>
            </a:r>
            <a:r>
              <a:rPr lang="el-GR" dirty="0" smtClean="0"/>
              <a:t> μέρα από έναρξη συμπτωμάτων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Λήψη ΕΝΥ: </a:t>
            </a:r>
            <a:r>
              <a:rPr lang="en-US" dirty="0" smtClean="0"/>
              <a:t>WBC 17/mm3    (70% lymph)</a:t>
            </a:r>
          </a:p>
          <a:p>
            <a:pPr>
              <a:buNone/>
            </a:pPr>
            <a:r>
              <a:rPr lang="en-US" dirty="0" smtClean="0"/>
              <a:t>                       RBC 303/mm3   </a:t>
            </a:r>
          </a:p>
          <a:p>
            <a:pPr>
              <a:buNone/>
            </a:pPr>
            <a:r>
              <a:rPr lang="en-US" dirty="0" smtClean="0"/>
              <a:t>                       GLU 60mg/dl </a:t>
            </a:r>
            <a:r>
              <a:rPr lang="en-US" dirty="0" smtClean="0">
                <a:solidFill>
                  <a:schemeClr val="accent1"/>
                </a:solidFill>
              </a:rPr>
              <a:t>ct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l-GR" dirty="0" smtClean="0"/>
              <a:t>πρωτεϊνες 102 </a:t>
            </a:r>
            <a:r>
              <a:rPr lang="en-US" dirty="0" smtClean="0"/>
              <a:t>mg/dl </a:t>
            </a:r>
            <a:endParaRPr lang="el-GR" dirty="0" smtClean="0"/>
          </a:p>
        </p:txBody>
      </p:sp>
      <p:sp>
        <p:nvSpPr>
          <p:cNvPr id="4" name="Down Arrow 3"/>
          <p:cNvSpPr/>
          <p:nvPr/>
        </p:nvSpPr>
        <p:spPr>
          <a:xfrm>
            <a:off x="5292080" y="4293096"/>
            <a:ext cx="2686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Up Arrow 4"/>
          <p:cNvSpPr/>
          <p:nvPr/>
        </p:nvSpPr>
        <p:spPr>
          <a:xfrm>
            <a:off x="5292080" y="4725144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Up Arrow 5"/>
          <p:cNvSpPr/>
          <p:nvPr/>
        </p:nvSpPr>
        <p:spPr>
          <a:xfrm>
            <a:off x="6444208" y="5661248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Χρώση </a:t>
            </a:r>
            <a:r>
              <a:rPr lang="en-US" dirty="0" smtClean="0"/>
              <a:t>GRAM </a:t>
            </a:r>
            <a:r>
              <a:rPr lang="el-GR" dirty="0" smtClean="0"/>
              <a:t>στο ΕΝΥ &amp; έλεγχος για βακτηριακά αντιγόνα : (-)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qPCR</a:t>
            </a:r>
            <a:r>
              <a:rPr lang="en-US" dirty="0" smtClean="0"/>
              <a:t> (HSV-1,HSV-2,VZV,</a:t>
            </a:r>
            <a:r>
              <a:rPr lang="el-GR" dirty="0" smtClean="0"/>
              <a:t>εντεροιούς</a:t>
            </a:r>
            <a:r>
              <a:rPr lang="en-US" dirty="0" smtClean="0"/>
              <a:t>)</a:t>
            </a:r>
            <a:r>
              <a:rPr lang="el-GR" dirty="0" smtClean="0"/>
              <a:t>: (-)</a:t>
            </a:r>
          </a:p>
          <a:p>
            <a:r>
              <a:rPr lang="el-GR" dirty="0" smtClean="0"/>
              <a:t> </a:t>
            </a:r>
            <a:r>
              <a:rPr lang="en-US" dirty="0" smtClean="0"/>
              <a:t>ANA, Anti-</a:t>
            </a:r>
            <a:r>
              <a:rPr lang="en-US" dirty="0" err="1" smtClean="0"/>
              <a:t>ds</a:t>
            </a:r>
            <a:r>
              <a:rPr lang="en-US" dirty="0" smtClean="0"/>
              <a:t>-DNA,VDRL</a:t>
            </a:r>
            <a:r>
              <a:rPr lang="el-GR" dirty="0" smtClean="0"/>
              <a:t>: </a:t>
            </a:r>
            <a:r>
              <a:rPr lang="en-US" dirty="0" smtClean="0"/>
              <a:t>(-)</a:t>
            </a:r>
            <a:endParaRPr lang="el-GR" dirty="0" smtClean="0"/>
          </a:p>
          <a:p>
            <a:r>
              <a:rPr lang="el-GR" dirty="0" smtClean="0"/>
              <a:t>Λαμβάνοντας υπόψιν τα παραπάνω ευρήματα τι θα σκεφτόσασταν ως προς τη διάγνωση?</a:t>
            </a:r>
          </a:p>
          <a:p>
            <a:r>
              <a:rPr lang="el-GR" dirty="0" smtClean="0"/>
              <a:t>Ποια άλλη εξέταση θα ζητούσατε?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ΠΟΙΑ Η ΑΡΧΙΚΗ ΔΙΑΦΟΡΙΚΗ ΔΙΑΓΝΩΣΗ?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</a:t>
            </a:r>
          </a:p>
        </p:txBody>
      </p:sp>
      <p:pic>
        <p:nvPicPr>
          <p:cNvPr id="4" name="Picture 3" descr="κουι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789040"/>
            <a:ext cx="302433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LYMPH </a:t>
            </a:r>
            <a:r>
              <a:rPr lang="el-GR" dirty="0" smtClean="0"/>
              <a:t>τύπος στο ΕΝΥ &amp; βακτηριακός έλεγχος (-)          βακτηριακή λοίμωξη όχι πιθανή</a:t>
            </a:r>
          </a:p>
          <a:p>
            <a:r>
              <a:rPr lang="en-US" dirty="0" smtClean="0"/>
              <a:t>PCR (-)         </a:t>
            </a:r>
            <a:r>
              <a:rPr lang="el-GR" dirty="0" smtClean="0"/>
              <a:t>λοίμωξη </a:t>
            </a:r>
            <a:r>
              <a:rPr lang="en-US" dirty="0" smtClean="0"/>
              <a:t> HSV,VZV,</a:t>
            </a:r>
            <a:r>
              <a:rPr lang="el-GR" dirty="0" smtClean="0"/>
              <a:t>εντεροϊούς</a:t>
            </a:r>
          </a:p>
          <a:p>
            <a:pPr>
              <a:buNone/>
            </a:pPr>
            <a:r>
              <a:rPr lang="el-GR" dirty="0" smtClean="0"/>
              <a:t>    όχι πιθανή</a:t>
            </a:r>
          </a:p>
          <a:p>
            <a:r>
              <a:rPr lang="el-GR" dirty="0" smtClean="0"/>
              <a:t>Εστάλη έλεγχος για λοίμωξη ΚΝΣ από </a:t>
            </a:r>
            <a:r>
              <a:rPr lang="en-US" dirty="0" smtClean="0"/>
              <a:t>TB,HHV</a:t>
            </a:r>
            <a:r>
              <a:rPr lang="el-GR" dirty="0" smtClean="0"/>
              <a:t>-</a:t>
            </a:r>
            <a:r>
              <a:rPr lang="en-US" dirty="0" smtClean="0"/>
              <a:t>6,CMV,HIV,</a:t>
            </a:r>
            <a:r>
              <a:rPr lang="el-GR" dirty="0" smtClean="0"/>
              <a:t>κρυπτόκοκκο,τοξοπλάσμα,αρμπο-ιούς</a:t>
            </a:r>
          </a:p>
          <a:p>
            <a:r>
              <a:rPr lang="el-GR" dirty="0" smtClean="0"/>
              <a:t>Σκέψη για νέα </a:t>
            </a:r>
            <a:r>
              <a:rPr lang="en-US" dirty="0" smtClean="0"/>
              <a:t>MRI &amp; </a:t>
            </a:r>
            <a:r>
              <a:rPr lang="el-GR" dirty="0" smtClean="0"/>
              <a:t>βιοψία εγκεφάλου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915816" y="242088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ight Arrow 4"/>
          <p:cNvSpPr/>
          <p:nvPr/>
        </p:nvSpPr>
        <p:spPr>
          <a:xfrm>
            <a:off x="2267744" y="335699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Αντιγόνο για κρυπτόκοκκο σε ΕΝΥ (-)</a:t>
            </a:r>
          </a:p>
          <a:p>
            <a:r>
              <a:rPr lang="en-US" dirty="0" smtClean="0"/>
              <a:t>PCR &amp;</a:t>
            </a:r>
            <a:r>
              <a:rPr lang="el-GR" dirty="0" smtClean="0"/>
              <a:t> ορολογικός έλεγχος για </a:t>
            </a:r>
            <a:r>
              <a:rPr lang="en-US" dirty="0" smtClean="0"/>
              <a:t>TOXO</a:t>
            </a:r>
            <a:r>
              <a:rPr lang="el-GR" dirty="0" smtClean="0"/>
              <a:t> (-)</a:t>
            </a:r>
          </a:p>
          <a:p>
            <a:r>
              <a:rPr lang="en-US" dirty="0" smtClean="0"/>
              <a:t>PCR </a:t>
            </a:r>
            <a:r>
              <a:rPr lang="el-GR" dirty="0" smtClean="0"/>
              <a:t>για </a:t>
            </a:r>
            <a:r>
              <a:rPr lang="en-US" dirty="0" smtClean="0"/>
              <a:t>CMV (-)</a:t>
            </a:r>
            <a:endParaRPr lang="el-GR" dirty="0" smtClean="0"/>
          </a:p>
          <a:p>
            <a:r>
              <a:rPr lang="el-GR" dirty="0" smtClean="0"/>
              <a:t>Ορολογικός έλεγχος για </a:t>
            </a:r>
            <a:r>
              <a:rPr lang="en-US" dirty="0" smtClean="0"/>
              <a:t>TB (-)</a:t>
            </a:r>
            <a:endParaRPr lang="el-GR" dirty="0" smtClean="0"/>
          </a:p>
          <a:p>
            <a:r>
              <a:rPr lang="el-GR" dirty="0" smtClean="0"/>
              <a:t>Αντισώματα για αρμπο-ιούς &amp; </a:t>
            </a:r>
            <a:r>
              <a:rPr lang="en-US" dirty="0" smtClean="0"/>
              <a:t>HIV (-)</a:t>
            </a:r>
          </a:p>
          <a:p>
            <a:r>
              <a:rPr lang="en-US" dirty="0" smtClean="0"/>
              <a:t>MRI </a:t>
            </a:r>
            <a:r>
              <a:rPr lang="el-GR" dirty="0" smtClean="0"/>
              <a:t>(8</a:t>
            </a:r>
            <a:r>
              <a:rPr lang="el-GR" baseline="30000" dirty="0" smtClean="0"/>
              <a:t>η</a:t>
            </a:r>
            <a:r>
              <a:rPr lang="el-GR" dirty="0" smtClean="0"/>
              <a:t> μέρα)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Επέκταση βλάβης σε ΑΡ κροταφικό&amp;μετωπιαίο λοβό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Ήπιο </a:t>
            </a:r>
            <a:r>
              <a:rPr lang="en-US" dirty="0" smtClean="0"/>
              <a:t>mass effect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132856"/>
            <a:ext cx="288032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 νέα άνοδος πυρετού: 38,4 0</a:t>
            </a:r>
            <a:r>
              <a:rPr lang="en-US" dirty="0" smtClean="0"/>
              <a:t>C</a:t>
            </a:r>
          </a:p>
          <a:p>
            <a:r>
              <a:rPr lang="el-GR" dirty="0" smtClean="0"/>
              <a:t>Διακοπή ακυκλοβίρης {</a:t>
            </a:r>
            <a:r>
              <a:rPr lang="en-US" dirty="0" smtClean="0"/>
              <a:t>PCR </a:t>
            </a:r>
            <a:r>
              <a:rPr lang="el-GR" dirty="0" smtClean="0"/>
              <a:t>για </a:t>
            </a:r>
            <a:r>
              <a:rPr lang="en-US" dirty="0" smtClean="0"/>
              <a:t> HSV</a:t>
            </a:r>
            <a:r>
              <a:rPr lang="el-GR" dirty="0" smtClean="0"/>
              <a:t>(</a:t>
            </a:r>
            <a:r>
              <a:rPr lang="en-US" dirty="0" smtClean="0"/>
              <a:t>-</a:t>
            </a:r>
            <a:r>
              <a:rPr lang="el-GR" dirty="0" smtClean="0"/>
              <a:t>)}</a:t>
            </a:r>
          </a:p>
          <a:p>
            <a:r>
              <a:rPr lang="el-GR" dirty="0" smtClean="0"/>
              <a:t>Επόμενη μέρα θ= 39,4 0</a:t>
            </a:r>
            <a:r>
              <a:rPr lang="en-US" dirty="0" smtClean="0"/>
              <a:t>C</a:t>
            </a:r>
          </a:p>
          <a:p>
            <a:r>
              <a:rPr lang="en-US" dirty="0" smtClean="0"/>
              <a:t>MRI (</a:t>
            </a:r>
            <a:r>
              <a:rPr lang="el-GR" dirty="0" smtClean="0"/>
              <a:t>11</a:t>
            </a:r>
            <a:r>
              <a:rPr lang="el-GR" baseline="30000" dirty="0" smtClean="0"/>
              <a:t>η</a:t>
            </a:r>
            <a:r>
              <a:rPr lang="el-GR" dirty="0" smtClean="0"/>
              <a:t> μέρα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Περαιτέρω επιδείνωση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Πιεστικά φαινόμενα σε πλάγια κοιλία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ΜΜΓ :</a:t>
            </a:r>
            <a:r>
              <a:rPr lang="en-US" dirty="0" smtClean="0"/>
              <a:t> </a:t>
            </a:r>
            <a:r>
              <a:rPr lang="el-GR" dirty="0" smtClean="0"/>
              <a:t>4</a:t>
            </a:r>
            <a:r>
              <a:rPr lang="en-US" dirty="0" smtClean="0"/>
              <a:t>mm</a:t>
            </a:r>
          </a:p>
          <a:p>
            <a:r>
              <a:rPr lang="el-GR" dirty="0" smtClean="0"/>
              <a:t>Επιδείνωση επιπέδου συνείδησης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04864"/>
            <a:ext cx="29523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Επανέναρξη ακυκλοβίρης 36</a:t>
            </a:r>
            <a:r>
              <a:rPr lang="en-US" dirty="0" smtClean="0"/>
              <a:t>h </a:t>
            </a:r>
            <a:r>
              <a:rPr lang="el-GR" dirty="0" smtClean="0"/>
              <a:t>από διακοπή</a:t>
            </a:r>
          </a:p>
          <a:p>
            <a:r>
              <a:rPr lang="el-GR" dirty="0" smtClean="0"/>
              <a:t>Μαννιτόλη+δεξαμεθαζόνη</a:t>
            </a:r>
          </a:p>
          <a:p>
            <a:r>
              <a:rPr lang="el-GR" dirty="0" smtClean="0"/>
              <a:t>Εισαγωγή σε ΜΕΘ</a:t>
            </a:r>
          </a:p>
          <a:p>
            <a:r>
              <a:rPr lang="el-GR" dirty="0" smtClean="0"/>
              <a:t>Πού κατευθύνεται τώρα η διάγνωσή σας?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            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       </a:t>
            </a:r>
            <a:r>
              <a:rPr lang="en-US" dirty="0" smtClean="0"/>
              <a:t>HSV </a:t>
            </a:r>
            <a:r>
              <a:rPr lang="el-GR" dirty="0" smtClean="0"/>
              <a:t>εγκεφαλίτιδα παρά  </a:t>
            </a:r>
            <a:r>
              <a:rPr lang="en-US" dirty="0" smtClean="0"/>
              <a:t>PCR (-)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 </a:t>
            </a:r>
            <a:r>
              <a:rPr lang="el-GR" dirty="0" smtClean="0"/>
              <a:t>ελήφθη απόφαση για βιοψία εγκεφάλου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</a:t>
            </a:r>
            <a:r>
              <a:rPr lang="en-US" dirty="0" smtClean="0"/>
              <a:t> </a:t>
            </a:r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683568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latin typeface="Arial" pitchFamily="34" charset="0"/>
                <a:cs typeface="Arial" pitchFamily="34" charset="0"/>
              </a:rPr>
              <a:t> 2 εβδομάδες μετά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Απύρετη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Καλό επίπεδο συνείδησης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Μικρό έλλειμμα λόγου</a:t>
            </a:r>
          </a:p>
          <a:p>
            <a:r>
              <a:rPr lang="el-GR" sz="4000" dirty="0" smtClean="0">
                <a:latin typeface="Arial" pitchFamily="34" charset="0"/>
                <a:cs typeface="Arial" pitchFamily="34" charset="0"/>
              </a:rPr>
              <a:t>Έγινε βιοψία εγκεφάλου (16</a:t>
            </a:r>
            <a:r>
              <a:rPr lang="el-GR" sz="4000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 μέρα)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ΒΙΟΨΙΑ ΕΓΚΕΦΑΛΟΥ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Λεμφοκυτταρική διήθηση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HSV-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μολυσμένα κύτταρα σε ανοσοϊστοχημεία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Όχι νεοπλασματικά κύτταρα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Χρώση για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JC,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μύκητες,βακτήρια (-)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κ/ες ιστού(-)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qPCR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(++)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για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HSV-1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240360" cy="51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Συνέχιση ακυκλοβίρης για 21 μέρες συνολικά </a:t>
            </a:r>
          </a:p>
          <a:p>
            <a:r>
              <a:rPr lang="el-GR" dirty="0" smtClean="0"/>
              <a:t>Βελτίωση επιπέδου συνείδησης</a:t>
            </a:r>
          </a:p>
          <a:p>
            <a:r>
              <a:rPr lang="el-GR" dirty="0" smtClean="0"/>
              <a:t>Εμμονή αφασίας</a:t>
            </a:r>
          </a:p>
          <a:p>
            <a:r>
              <a:rPr lang="el-GR" dirty="0" smtClean="0"/>
              <a:t>Μείωση πιεστικών φαινομένων αλλά παραμονή παθολογικού σήματος σε ΑΡ κροταφικό λοβό (</a:t>
            </a:r>
            <a:r>
              <a:rPr lang="en-US" dirty="0" smtClean="0"/>
              <a:t>MRI </a:t>
            </a:r>
            <a:r>
              <a:rPr lang="el-GR" dirty="0" smtClean="0"/>
              <a:t>20</a:t>
            </a:r>
            <a:r>
              <a:rPr lang="el-GR" baseline="30000" dirty="0" smtClean="0"/>
              <a:t>η</a:t>
            </a:r>
            <a:r>
              <a:rPr lang="el-GR" dirty="0" smtClean="0"/>
              <a:t> &amp; 23</a:t>
            </a:r>
            <a:r>
              <a:rPr lang="el-GR" baseline="30000" dirty="0" smtClean="0"/>
              <a:t>η</a:t>
            </a:r>
            <a:r>
              <a:rPr lang="el-GR" dirty="0" smtClean="0"/>
              <a:t> μέρα)</a:t>
            </a:r>
          </a:p>
          <a:p>
            <a:r>
              <a:rPr lang="el-GR" dirty="0" smtClean="0"/>
              <a:t>27 μέρες νοσηλείας συνολικά</a:t>
            </a:r>
          </a:p>
          <a:p>
            <a:r>
              <a:rPr lang="el-GR" dirty="0" smtClean="0"/>
              <a:t>Λογοθεραπεία 5μήνες          μέτρια βελτίωση</a:t>
            </a:r>
          </a:p>
          <a:p>
            <a:r>
              <a:rPr lang="en-US" dirty="0" smtClean="0"/>
              <a:t>MRI (80</a:t>
            </a:r>
            <a:r>
              <a:rPr lang="el-GR" baseline="30000" dirty="0" smtClean="0"/>
              <a:t>η</a:t>
            </a:r>
            <a:r>
              <a:rPr lang="el-GR" dirty="0" smtClean="0"/>
              <a:t> μέρα</a:t>
            </a:r>
            <a:r>
              <a:rPr lang="en-US" dirty="0" smtClean="0"/>
              <a:t>)</a:t>
            </a:r>
            <a:r>
              <a:rPr lang="el-GR" dirty="0" smtClean="0"/>
              <a:t>          εκτενής νέκρωση ΑΡ κροταφικού λοβού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72816"/>
            <a:ext cx="21050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772816"/>
            <a:ext cx="2070149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293097"/>
            <a:ext cx="2114550" cy="256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</a:t>
            </a:r>
            <a:r>
              <a:rPr lang="en-US" dirty="0" smtClean="0"/>
              <a:t>   </a:t>
            </a:r>
            <a:r>
              <a:rPr lang="el-GR" dirty="0" smtClean="0"/>
              <a:t>ΛΟΙΜΩΞΕΙΣ ΚΝΣ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ΑΙΤΙΑ: 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Α) ΛΟΙΜΩΔΗ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ιοί (ερπητοιοί,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ARBO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ιοί,λύσσας,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FLAVO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ιοί,εντεροιοί)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Βακτήρια (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Str.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pneumoniae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N.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meningitidis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L.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monocytogenes,St.aureus,gram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(-)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βάκιλοι 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Μύκητες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Μυκοβακτηρίδια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Σπειροχαίτες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Πρωτόζωα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Έλμινθες 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Β)ΜΗ-ΛΟΙΜΩΔΗ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Αυτοάνοσα (ΣΕΛ,σαρκοείδωση)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Καρκινωματώδης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Φάρμακα &amp;χημικοί παράγοντες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ΜΣΑΦ,Πενικιλλίνη,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TMP-SMZ,K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ινολόνες,Αζαθειοπρίνη,μονοκλωνικά αντισώματα κτλ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</a:t>
            </a:r>
            <a:r>
              <a:rPr lang="en-US" dirty="0" smtClean="0"/>
              <a:t>HSV-1 </a:t>
            </a:r>
            <a:r>
              <a:rPr lang="el-GR" dirty="0" smtClean="0"/>
              <a:t>ΕΓΚΕΦΑΛΙΤΙΔΑ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Πιο κοινή οξεία,σποραδική,εστιακή εγκεφαλίτιδα</a:t>
            </a:r>
          </a:p>
          <a:p>
            <a:r>
              <a:rPr lang="el-GR" dirty="0" smtClean="0"/>
              <a:t>Όλες ηλικιακές ομάδες (1/3 σε παιδιά &amp; εφήβους)</a:t>
            </a:r>
          </a:p>
          <a:p>
            <a:r>
              <a:rPr lang="el-GR" dirty="0" smtClean="0"/>
              <a:t>Παθογένεση</a:t>
            </a:r>
          </a:p>
          <a:p>
            <a:pPr marL="578358" indent="-514350">
              <a:buAutoNum type="arabicParenR"/>
            </a:pPr>
            <a:r>
              <a:rPr lang="el-GR" dirty="0" smtClean="0"/>
              <a:t>Πρωτογενής λοίμωξη στοματοφάρυγγα (τριδύμου ν. Οφθαλμικού ν.)</a:t>
            </a:r>
          </a:p>
          <a:p>
            <a:pPr marL="578358" indent="-514350">
              <a:buAutoNum type="arabicParenR"/>
            </a:pPr>
            <a:r>
              <a:rPr lang="el-GR" dirty="0" smtClean="0"/>
              <a:t>Επανενεργοποίηση λανθάνουσας λοίμωξης κ διασποράς στο ΚΝΣ </a:t>
            </a:r>
          </a:p>
          <a:p>
            <a:pPr marL="578358" indent="-514350">
              <a:buAutoNum type="arabicParenR"/>
            </a:pPr>
            <a:r>
              <a:rPr lang="el-GR" dirty="0" smtClean="0"/>
              <a:t>Επανενεργοποίση λανθάνουσας λοίμωξης του ΚΝΣ  </a:t>
            </a:r>
          </a:p>
          <a:p>
            <a:pPr marL="578358" indent="-514350">
              <a:buAutoNum type="arabicParenR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</a:t>
            </a:r>
            <a:r>
              <a:rPr lang="en-US" dirty="0" smtClean="0"/>
              <a:t>HSV -1 </a:t>
            </a:r>
            <a:r>
              <a:rPr lang="el-GR" dirty="0" smtClean="0"/>
              <a:t>ΕΓΚΕΦΑΛΙΤΙΔΑ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ΚΛΙΝΙΚΗ ΕΙΚΟΝΑ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Πυρετός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Κεφαλαλγία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Οξεία εμφάνιση εστιακών νευρολογικών ελλειμμάτων (μεταβαλλόμενο επίπεδο συνείδησης,δυσφασία,αφασία,ημιπάρεση,αταξία,ελλείμματα σε Ε.Σ)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Σπασμοί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Άσηπτη μηνιγγίτιδα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Εξανθήματα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Ακράτεια ούρων &amp; κοπράνων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Διαταραχές κατανόησης,μνήμης,απώλεια ελέγχου συναισθήματος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Σ.</a:t>
            </a:r>
            <a:r>
              <a:rPr lang="en-US" dirty="0" err="1" smtClean="0"/>
              <a:t>Guillain-Barre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ΔΙΑΦΟΡΙΚΗ ΔΙΑΓΝΩΣΗ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ΑΕΕ (ισχαιμικό,αιμορραγικό)</a:t>
            </a:r>
          </a:p>
          <a:p>
            <a:r>
              <a:rPr lang="el-GR" dirty="0" smtClean="0"/>
              <a:t>ΤΡΑΥΜΑ</a:t>
            </a:r>
          </a:p>
          <a:p>
            <a:r>
              <a:rPr lang="el-GR" dirty="0" smtClean="0"/>
              <a:t>ΕΠΙΛΗΨΙΑ</a:t>
            </a:r>
          </a:p>
          <a:p>
            <a:r>
              <a:rPr lang="el-GR" dirty="0" smtClean="0"/>
              <a:t>ΑΓΓΕΙΤΙΔΑ</a:t>
            </a:r>
          </a:p>
          <a:p>
            <a:r>
              <a:rPr lang="el-GR" dirty="0" smtClean="0"/>
              <a:t>ΤΟΞΙΚΟΤΗΤΑ ΑΠΟ ΦΑΡΜΑΚΑ</a:t>
            </a:r>
          </a:p>
          <a:p>
            <a:r>
              <a:rPr lang="el-GR" dirty="0" smtClean="0"/>
              <a:t>ΛΟΙΜΩΞΗ ΚΝΣ</a:t>
            </a:r>
          </a:p>
          <a:p>
            <a:r>
              <a:rPr lang="el-GR" dirty="0" smtClean="0"/>
              <a:t>ΑΠΟΣΤΗΜΑ</a:t>
            </a:r>
          </a:p>
          <a:p>
            <a:r>
              <a:rPr lang="el-GR" dirty="0" smtClean="0"/>
              <a:t>ΝΕΟΠΛΑΣΙΑ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</a:t>
            </a:r>
            <a:r>
              <a:rPr lang="en-US" dirty="0" smtClean="0"/>
              <a:t>HSV-1 </a:t>
            </a:r>
            <a:r>
              <a:rPr lang="el-GR" dirty="0" smtClean="0"/>
              <a:t>ΕΓΚΕΦΑΛΙΤΙΔΑ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ΕΡΓΑΣΤΗΡΙΑΚΑ ΕΥΡΗΜΑΤΑ ΣΕ ΕΝΥ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Πλειοκύττωση ΕΝΥ (&gt; 5/</a:t>
            </a:r>
            <a:r>
              <a:rPr lang="en-US" dirty="0" smtClean="0"/>
              <a:t>mm3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n-US" dirty="0" err="1" smtClean="0"/>
              <a:t>lyph</a:t>
            </a:r>
            <a:r>
              <a:rPr lang="en-US" dirty="0" smtClean="0"/>
              <a:t> </a:t>
            </a:r>
            <a:r>
              <a:rPr lang="el-GR" dirty="0" smtClean="0"/>
              <a:t>επικράτηση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Αυξημένα </a:t>
            </a:r>
            <a:r>
              <a:rPr lang="en-US" dirty="0" smtClean="0"/>
              <a:t>RBC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Αυξημένη πρωτείνη (&gt;50</a:t>
            </a:r>
            <a:r>
              <a:rPr lang="en-US" dirty="0" smtClean="0"/>
              <a:t>mg/dl</a:t>
            </a:r>
            <a:r>
              <a:rPr lang="el-G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Κ.φ ΕΝΥ</a:t>
            </a:r>
            <a:r>
              <a:rPr lang="en-US" dirty="0" smtClean="0"/>
              <a:t>         </a:t>
            </a:r>
            <a:r>
              <a:rPr lang="el-GR" dirty="0" smtClean="0"/>
              <a:t>επανάληψη αν ισχυρή κλινική υποψία</a:t>
            </a:r>
          </a:p>
          <a:p>
            <a:r>
              <a:rPr lang="el-GR" dirty="0" smtClean="0"/>
              <a:t>Ορολογικός έλεγχος ιογενούς συνδρομής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99792" y="45811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HSV </a:t>
            </a:r>
            <a:r>
              <a:rPr lang="el-GR" dirty="0" smtClean="0"/>
              <a:t>ΕΓΚΕΦΑΛΙΤΙΔΑ-ΑΠΕΙΚΟΝΙΣΤΙΚΑ ΕΥΡΗΜΑΤΑ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r>
              <a:rPr lang="el-GR" dirty="0" smtClean="0"/>
              <a:t>:</a:t>
            </a:r>
            <a:r>
              <a:rPr lang="en-US" dirty="0" smtClean="0"/>
              <a:t> 50% </a:t>
            </a:r>
            <a:r>
              <a:rPr lang="el-GR" dirty="0" smtClean="0"/>
              <a:t>ευαισθησία &amp; ανάδειξη βλαβών σχετίζεται με φτωχή πρόγνωση</a:t>
            </a:r>
          </a:p>
          <a:p>
            <a:r>
              <a:rPr lang="en-US" dirty="0" smtClean="0"/>
              <a:t>MRI</a:t>
            </a:r>
            <a:r>
              <a:rPr lang="el-GR" dirty="0" smtClean="0"/>
              <a:t>: υψηλή ευαισθησία &amp; ειδικότητα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εστιακές,μονόπλευρες βλάβες (φλεγμονή,οίδημα,</a:t>
            </a:r>
            <a:r>
              <a:rPr lang="en-US" dirty="0" smtClean="0"/>
              <a:t>mass effect )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Κροταφικό λοβό κυρίως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l-GR" dirty="0" smtClean="0"/>
              <a:t>ΗΕΓ : εστιακή επιβράδυνση σε κροταφικό λοβό αλλά συνήθως μη-χαρακτηριστικά ευρήματα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</a:t>
            </a:r>
            <a:r>
              <a:rPr lang="en-US" dirty="0" smtClean="0"/>
              <a:t>HSV </a:t>
            </a:r>
            <a:r>
              <a:rPr lang="el-GR" dirty="0" smtClean="0"/>
              <a:t>ΕΓΚΕΦΑΛΙΤΙΔΑ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Βιοψία εγκεφάλου: </a:t>
            </a:r>
            <a:r>
              <a:rPr lang="en-US" dirty="0" smtClean="0"/>
              <a:t>gold standard</a:t>
            </a:r>
            <a:r>
              <a:rPr lang="el-GR" dirty="0" smtClean="0"/>
              <a:t> αλλά επεμβατική </a:t>
            </a:r>
          </a:p>
          <a:p>
            <a:r>
              <a:rPr lang="en-US" dirty="0" smtClean="0"/>
              <a:t>PCR </a:t>
            </a:r>
            <a:r>
              <a:rPr lang="el-GR" dirty="0" smtClean="0"/>
              <a:t>σε ΕΝΥ : 98% ευαισθησία/94% ειδικότητα ,24</a:t>
            </a:r>
            <a:r>
              <a:rPr lang="en-US" dirty="0" smtClean="0"/>
              <a:t>h </a:t>
            </a:r>
            <a:r>
              <a:rPr lang="el-GR" dirty="0" smtClean="0"/>
              <a:t>από έναρξη συμπτωμάτων εως κ 1μήνα (+)</a:t>
            </a:r>
          </a:p>
          <a:p>
            <a:r>
              <a:rPr lang="el-GR" dirty="0" smtClean="0"/>
              <a:t>Ψευδώς (-):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Νωρίς στη νόσο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Παρουσία αναστολέων (π.χ ερυθρά)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Χαμηλά επιπεδα </a:t>
            </a:r>
            <a:r>
              <a:rPr lang="en-US" dirty="0" smtClean="0"/>
              <a:t>DNA</a:t>
            </a:r>
            <a:r>
              <a:rPr lang="el-GR" dirty="0" smtClean="0"/>
              <a:t> ιού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Μεταλλάξεις ανιχνευτών ή εκκινητών στο </a:t>
            </a:r>
            <a:r>
              <a:rPr lang="en-US" dirty="0" smtClean="0"/>
              <a:t>DNA</a:t>
            </a:r>
            <a:r>
              <a:rPr lang="el-GR" dirty="0" smtClean="0"/>
              <a:t> του </a:t>
            </a:r>
            <a:r>
              <a:rPr lang="en-US" dirty="0" smtClean="0"/>
              <a:t>HSV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Επανάληψη </a:t>
            </a:r>
            <a:r>
              <a:rPr lang="en-US" dirty="0" smtClean="0"/>
              <a:t>PCR </a:t>
            </a:r>
            <a:r>
              <a:rPr lang="el-GR" dirty="0" smtClean="0"/>
              <a:t>σε &gt; 4 μέρες </a:t>
            </a:r>
          </a:p>
          <a:p>
            <a:r>
              <a:rPr lang="el-GR" dirty="0" smtClean="0"/>
              <a:t>κ/ες ΕΝΥ για ιούς : &lt;10% ευαισθησία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HSV </a:t>
            </a:r>
            <a:r>
              <a:rPr lang="el-GR" dirty="0" smtClean="0"/>
              <a:t>ΕΓΚΕΦΑΛΙΤΙΔΑ-ΘΕΡΑΠΕΙΑ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el-GR" dirty="0" smtClean="0"/>
              <a:t>ακυκλοβίρη 10</a:t>
            </a:r>
            <a:r>
              <a:rPr lang="en-US" dirty="0" smtClean="0"/>
              <a:t>mg/kg/8h </a:t>
            </a:r>
            <a:r>
              <a:rPr lang="el-GR" dirty="0" smtClean="0"/>
              <a:t>για 14-21 μέρες </a:t>
            </a:r>
          </a:p>
          <a:p>
            <a:r>
              <a:rPr lang="el-GR" dirty="0" smtClean="0"/>
              <a:t>Μείωση θνητότητας (70%) κ των επιπλοκών: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Πριν από απώλεια συνείδησης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24</a:t>
            </a:r>
            <a:r>
              <a:rPr lang="en-US" dirty="0" smtClean="0"/>
              <a:t>h </a:t>
            </a:r>
            <a:r>
              <a:rPr lang="el-GR" dirty="0" smtClean="0"/>
              <a:t>από έναρξη συμπτωμάτων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GCS</a:t>
            </a:r>
            <a:r>
              <a:rPr lang="el-GR" dirty="0" smtClean="0"/>
              <a:t>:9-15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HSV </a:t>
            </a:r>
            <a:r>
              <a:rPr lang="el-GR" dirty="0" smtClean="0"/>
              <a:t>ΕΓΚΕΦΑΛΙΤΙΔΑ-ΠΡΟΓΝΩΣΗ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Φτωχή αν: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Ηλικία &gt;30 έτη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GCS &lt; </a:t>
            </a:r>
            <a:r>
              <a:rPr lang="el-GR" dirty="0" smtClean="0"/>
              <a:t>ή = 6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Έναρξη αγωγής &gt; 4μέρες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&gt; 100/μλτ αντίγραφα </a:t>
            </a:r>
            <a:r>
              <a:rPr lang="en-US" dirty="0" smtClean="0"/>
              <a:t>DNA </a:t>
            </a:r>
            <a:r>
              <a:rPr lang="el-GR" dirty="0" smtClean="0"/>
              <a:t>του </a:t>
            </a:r>
            <a:r>
              <a:rPr lang="en-US" dirty="0" smtClean="0"/>
              <a:t>HSV </a:t>
            </a:r>
            <a:r>
              <a:rPr lang="el-GR" dirty="0" smtClean="0"/>
              <a:t>σε </a:t>
            </a:r>
            <a:r>
              <a:rPr lang="en-US" dirty="0" smtClean="0"/>
              <a:t>PCR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Εστιακές βλάβες σε </a:t>
            </a:r>
            <a:r>
              <a:rPr lang="en-US" dirty="0" smtClean="0"/>
              <a:t>CT </a:t>
            </a:r>
            <a:r>
              <a:rPr lang="el-GR" dirty="0" smtClean="0"/>
              <a:t>εγκεφάλου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ΔΙΑΦΟΡΙΚΗ ΔΙΑΓΝΩΣΗ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Άλλες ιογενείς εγκεφαλίτιδες</a:t>
            </a:r>
          </a:p>
          <a:p>
            <a:r>
              <a:rPr lang="el-GR" dirty="0" smtClean="0"/>
              <a:t>Εγκεφαλικό απόστημα ή υποσκληρίδιο εμπύημα</a:t>
            </a:r>
          </a:p>
          <a:p>
            <a:r>
              <a:rPr lang="el-GR" dirty="0" smtClean="0"/>
              <a:t>Πρωτοπαθείς ή δευτεροπαθείς όγκους εγκεφάλου</a:t>
            </a:r>
            <a:endParaRPr lang="en-US" dirty="0" smtClean="0"/>
          </a:p>
          <a:p>
            <a:r>
              <a:rPr lang="el-GR" dirty="0" smtClean="0"/>
              <a:t>Οξεία εγκεφαλομυελίτιδα</a:t>
            </a:r>
          </a:p>
          <a:p>
            <a:r>
              <a:rPr lang="el-GR" dirty="0" smtClean="0"/>
              <a:t>Νευροσύφιλη</a:t>
            </a:r>
          </a:p>
          <a:p>
            <a:r>
              <a:rPr lang="el-GR" dirty="0" smtClean="0"/>
              <a:t>Παρανεοπλασματική &amp; αυτοάνοση εγκεφαλίτιδα</a:t>
            </a:r>
          </a:p>
          <a:p>
            <a:r>
              <a:rPr lang="el-GR" dirty="0" smtClean="0"/>
              <a:t>Μη-λοιμώδη αίτια (ΣΕΛ,αγγειίτιδες,υποσκληρίδιο αιμάτωμα κ.α)</a:t>
            </a:r>
          </a:p>
          <a:p>
            <a:r>
              <a:rPr lang="el-GR" dirty="0" smtClean="0"/>
              <a:t>Μεταλοιμώδεις καταστάσεις (σ.</a:t>
            </a:r>
            <a:r>
              <a:rPr lang="en-US" dirty="0" smtClean="0"/>
              <a:t>Reye</a:t>
            </a:r>
            <a:r>
              <a:rPr lang="el-GR" dirty="0" smtClean="0"/>
              <a:t>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ΣΥΜΠΕΡΑΣΜΑΤΑ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Gold standard </a:t>
            </a:r>
            <a:r>
              <a:rPr lang="el-GR" dirty="0" smtClean="0"/>
              <a:t>για διάγνωση: βιοψία εγκεφάλου (</a:t>
            </a:r>
            <a:r>
              <a:rPr lang="en-US" dirty="0" smtClean="0"/>
              <a:t>PCR</a:t>
            </a:r>
            <a:r>
              <a:rPr lang="el-GR" dirty="0" smtClean="0"/>
              <a:t> &amp; ανοσοϊστοχημεία σε εγκεφαλικό ιστό)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Εξέταση </a:t>
            </a:r>
            <a:r>
              <a:rPr lang="en-US" dirty="0" smtClean="0"/>
              <a:t>1</a:t>
            </a:r>
            <a:r>
              <a:rPr lang="el-GR" baseline="30000" dirty="0" smtClean="0"/>
              <a:t>ης</a:t>
            </a:r>
            <a:r>
              <a:rPr lang="el-GR" dirty="0" smtClean="0"/>
              <a:t> εκλογής : </a:t>
            </a:r>
            <a:r>
              <a:rPr lang="en-US" dirty="0" smtClean="0"/>
              <a:t>PCR </a:t>
            </a:r>
            <a:r>
              <a:rPr lang="el-GR" dirty="0" smtClean="0"/>
              <a:t>σε ΕΝΥ</a:t>
            </a:r>
          </a:p>
          <a:p>
            <a:r>
              <a:rPr lang="el-GR" dirty="0" smtClean="0"/>
              <a:t>Αξιολόγηση όλων των διαγνωστικών εξετάσεων αλλά κλινική υποψία υπερέχει</a:t>
            </a:r>
          </a:p>
          <a:p>
            <a:r>
              <a:rPr lang="el-GR" dirty="0" smtClean="0"/>
              <a:t>Έναρξη εμπειρικής θεραπείας με ακυκλοβίρη αν ισχυρή κλινική υποψία ακόμη κι αν </a:t>
            </a:r>
            <a:r>
              <a:rPr lang="en-US" dirty="0" smtClean="0"/>
              <a:t>PCR</a:t>
            </a:r>
            <a:r>
              <a:rPr lang="el-GR" dirty="0" smtClean="0"/>
              <a:t>(-)</a:t>
            </a:r>
          </a:p>
          <a:p>
            <a:r>
              <a:rPr lang="el-GR" dirty="0" smtClean="0"/>
              <a:t>Αναμονή κλινικής βελτίωσης από έναρξη αγωγής: μέρες έως εβδομάδες</a:t>
            </a:r>
          </a:p>
          <a:p>
            <a:r>
              <a:rPr lang="el-GR" dirty="0" smtClean="0"/>
              <a:t>Αυξημένη θνητότητα νόσου με υπολειμματικά νευρολογικά ελλείμματα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4000" dirty="0" smtClean="0"/>
              <a:t>        </a:t>
            </a:r>
            <a:r>
              <a:rPr lang="el-G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ΕΥΧΑΡΙΣΤΩ ΠΟΛΥ</a:t>
            </a:r>
            <a:endParaRPr lang="el-GR" sz="5400" dirty="0" smtClean="0"/>
          </a:p>
          <a:p>
            <a:pPr>
              <a:buNone/>
            </a:pPr>
            <a:r>
              <a:rPr lang="el-GR" dirty="0" smtClean="0"/>
              <a:t>       </a:t>
            </a:r>
          </a:p>
          <a:p>
            <a:endParaRPr lang="el-GR" dirty="0" smtClean="0"/>
          </a:p>
          <a:p>
            <a:pPr>
              <a:buNone/>
            </a:pPr>
            <a:r>
              <a:rPr lang="el-GR" sz="4000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ΑΤΟΜΙΚΟ ΑΝΑΜΝΗΣΤΙΚΟ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 </a:t>
            </a:r>
            <a:r>
              <a:rPr lang="el-GR" dirty="0" smtClean="0"/>
              <a:t>σιγμοειδούς προ 4ετιας (θεραπευθέν πλήρως με χειρ/κή εκτομή &amp; ΧΜΘ)</a:t>
            </a:r>
          </a:p>
          <a:p>
            <a:r>
              <a:rPr lang="el-GR" dirty="0" smtClean="0"/>
              <a:t>Χωρίς ιστορικό κεφαλαλγιών &amp; αδυναμίας</a:t>
            </a:r>
          </a:p>
          <a:p>
            <a:r>
              <a:rPr lang="el-GR" dirty="0" smtClean="0"/>
              <a:t>Κάπνισμα (+)       ½ </a:t>
            </a:r>
            <a:r>
              <a:rPr lang="en-US" dirty="0" smtClean="0"/>
              <a:t>pack/day</a:t>
            </a:r>
            <a:r>
              <a:rPr lang="el-GR" dirty="0" smtClean="0"/>
              <a:t> για 10 έτη</a:t>
            </a:r>
          </a:p>
          <a:p>
            <a:r>
              <a:rPr lang="el-GR" dirty="0" smtClean="0"/>
              <a:t>Φάμακα: ουδέν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cxnSp>
        <p:nvCxnSpPr>
          <p:cNvPr id="5" name="Curved Connector 4"/>
          <p:cNvCxnSpPr/>
          <p:nvPr/>
        </p:nvCxnSpPr>
        <p:spPr>
          <a:xfrm>
            <a:off x="3635896" y="4221088"/>
            <a:ext cx="36004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ΛΟΙΠΑ ΣΤΟΙΧΕΙΑ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Παντρεμένη</a:t>
            </a:r>
          </a:p>
          <a:p>
            <a:r>
              <a:rPr lang="el-GR" dirty="0" smtClean="0"/>
              <a:t>Όχι ταξίδια πρόσφατα</a:t>
            </a:r>
          </a:p>
          <a:p>
            <a:r>
              <a:rPr lang="el-GR" dirty="0" smtClean="0"/>
              <a:t>Όχι επαφή με ασθενείς</a:t>
            </a:r>
          </a:p>
          <a:p>
            <a:r>
              <a:rPr lang="el-GR" dirty="0" smtClean="0"/>
              <a:t>Κατοικίδια (σκύλος &amp; παπαγάλος) υγιή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ΟΙΚΟΓΕΝΕΙΑΚΟ ΙΣΤΟΡΙΚΟ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ΣΔ-Ι (Αδερφή)</a:t>
            </a:r>
          </a:p>
          <a:p>
            <a:r>
              <a:rPr lang="el-GR" dirty="0" smtClean="0"/>
              <a:t>Υποθυρεοειδισμός (μητέρα)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ΚΛΙΝΙΚΟ ΠΡΟΒΛΗΜΑ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ΠΟΙΑ Η ΝΕΑ ΔΙΑΦΟΡΙΚΗ ΔΙΑΓΝΩΣΗ?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ΔΙΑΦΟΡΙΚΗ ΔΙΑΓΝΩΣΗ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</a:t>
            </a:r>
            <a:r>
              <a:rPr lang="el-GR" dirty="0" smtClean="0"/>
              <a:t>εγκεφάλου (</a:t>
            </a:r>
            <a:r>
              <a:rPr lang="en-US" dirty="0" smtClean="0"/>
              <a:t>Ca </a:t>
            </a:r>
            <a:r>
              <a:rPr lang="el-GR" dirty="0" smtClean="0"/>
              <a:t>σιγμοειδούς</a:t>
            </a:r>
            <a:r>
              <a:rPr lang="en-US" dirty="0" smtClean="0"/>
              <a:t> 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ΑΕΕ (καπνίστρια)</a:t>
            </a:r>
          </a:p>
          <a:p>
            <a:r>
              <a:rPr lang="el-GR" dirty="0" smtClean="0"/>
              <a:t>Αυτοάνοσο νόσημα (π.χ ΣΕΛ, αγγειίτιδα)</a:t>
            </a:r>
          </a:p>
          <a:p>
            <a:r>
              <a:rPr lang="el-GR" dirty="0" smtClean="0"/>
              <a:t>Λοίμωξη (κεφαλαλγία,</a:t>
            </a:r>
            <a:r>
              <a:rPr lang="en-US" dirty="0" smtClean="0"/>
              <a:t>N&amp;V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6934341</TotalTime>
  <Words>1484</Words>
  <Application>Microsoft Office PowerPoint</Application>
  <PresentationFormat>Προβολή στην οθόνη (4:3)</PresentationFormat>
  <Paragraphs>367</Paragraphs>
  <Slides>47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48" baseType="lpstr">
      <vt:lpstr>Verve</vt:lpstr>
      <vt:lpstr>       ΚΛΙΝΙΚΟ ΠΡΟΒΛΗΜΑ</vt:lpstr>
      <vt:lpstr>ΚΛΙΝΙΚΟ ΠΡΟΒΛΗΜΑ</vt:lpstr>
      <vt:lpstr>      ΚΛΙΝΙΚΟ ΠΡΟΒΛΗΜΑ</vt:lpstr>
      <vt:lpstr>    ΔΙΑΦΟΡΙΚΗ ΔΙΑΓΝΩΣΗ</vt:lpstr>
      <vt:lpstr>ΑΤΟΜΙΚΟ ΑΝΑΜΝΗΣΤΙΚΟ</vt:lpstr>
      <vt:lpstr>         ΛΟΙΠΑ ΣΤΟΙΧΕΙΑ </vt:lpstr>
      <vt:lpstr>ΟΙΚΟΓΕΝΕΙΑΚΟ ΙΣΤΟΡΙΚΟ</vt:lpstr>
      <vt:lpstr>     ΚΛΙΝΙΚΟ ΠΡΟΒΛΗΜΑ</vt:lpstr>
      <vt:lpstr>    ΔΙΑΦΟΡΙΚΗ ΔΙΑΓΝΩΣΗ</vt:lpstr>
      <vt:lpstr>         ΚΛΙΝΙΚΗ ΕΞΕΤΑΣΗ</vt:lpstr>
      <vt:lpstr>        ΚΛΙΝΙΚΗ ΕΞΕΤΑΣΗ</vt:lpstr>
      <vt:lpstr>        ΚΛΙΝΙΚΗ ΕΞΕΤΑΣΗ</vt:lpstr>
      <vt:lpstr>         ΚΛΙΝΙΚΗ ΕΞΕΤΑΣΗ</vt:lpstr>
      <vt:lpstr>      ΚΛΙΝΙΚΟ ΠΡΟΒΛΗΜΑ</vt:lpstr>
      <vt:lpstr>      ΚΛΙΝΙΚΟ ΠΡΟΒΛΗΜΑ</vt:lpstr>
      <vt:lpstr>     ΚΛΙΝΙΚΟ ΠΡΟΒΛΗΜΑ</vt:lpstr>
      <vt:lpstr>      ΚΛΙΝΙΚΟ ΠΡΟΒΛΗΜΑ</vt:lpstr>
      <vt:lpstr>      ΚΛΙΝΙΚΟ ΠΡΟΒΛΗΜΑ</vt:lpstr>
      <vt:lpstr>         ΚΛΙΝΙΚΟ ΠΡΟΒΛΗΜΑ</vt:lpstr>
      <vt:lpstr>     ΚΛΙΝΙΚΟ ΠΡΟΒΛΗΜΑ</vt:lpstr>
      <vt:lpstr>     ΚΛΙΝΙΚΟ ΠΡΟΒΛΗΜΑ</vt:lpstr>
      <vt:lpstr>     ΚΛΙΝΙΚΟ ΠΡΟΒΛΗΜΑ </vt:lpstr>
      <vt:lpstr>     ΚΛΙΝΙΚΟ ΠΡΟΒΛΗΜΑ</vt:lpstr>
      <vt:lpstr>     ΚΛΙΝΙΚΟ ΠΡΟΒΛΗΜΑ</vt:lpstr>
      <vt:lpstr>      ΚΛΙΝΙΚΟ ΠΡΟΒΛΗΜΑ</vt:lpstr>
      <vt:lpstr>     ΚΛΙΝΙΚΟ ΠΡΟΒΛΗΜΑ</vt:lpstr>
      <vt:lpstr>      ΚΛΙΝΙΚΟ ΠΡΟΒΛΗΜΑ</vt:lpstr>
      <vt:lpstr>      ΚΛΙΝΙΚΟ ΠΡΟΒΛΗΜΑ</vt:lpstr>
      <vt:lpstr>      ΚΛΙΝΙΚΟ ΠΡΟΒΛΗΜΑ</vt:lpstr>
      <vt:lpstr>      ΚΛΙΝΙΚΟ ΠΡΟΒΛΗΜΑ</vt:lpstr>
      <vt:lpstr>         ΚΛΙΝΙΚΟ ΠΡΟΒΛΗΜΑ</vt:lpstr>
      <vt:lpstr>         ΚΛΙΝΙΚΟ ΠΡΟΒΛΗΜΑ</vt:lpstr>
      <vt:lpstr>      ΚΛΙΝΙΚΟ ΠΡΟΒΛΗΜΑ</vt:lpstr>
      <vt:lpstr>     ΚΛΙΝΙΚΟ ΠΡΟΒΛΗΜΑ</vt:lpstr>
      <vt:lpstr>          ΒΙΟΨΙΑ ΕΓΚΕΦΑΛΟΥ</vt:lpstr>
      <vt:lpstr>         ΚΛΙΝΙΚΟ ΠΡΟΒΛΗΜΑ</vt:lpstr>
      <vt:lpstr>         ΛΟΙΜΩΞΕΙΣ ΚΝΣ  </vt:lpstr>
      <vt:lpstr>      HSV-1 ΕΓΚΕΦΑΛΙΤΙΔΑ</vt:lpstr>
      <vt:lpstr>      HSV -1 ΕΓΚΕΦΑΛΙΤΙΔΑ</vt:lpstr>
      <vt:lpstr>     HSV-1 ΕΓΚΕΦΑΛΙΤΙΔΑ</vt:lpstr>
      <vt:lpstr>HSV ΕΓΚΕΦΑΛΙΤΙΔΑ-ΑΠΕΙΚΟΝΙΣΤΙΚΑ ΕΥΡΗΜΑΤΑ</vt:lpstr>
      <vt:lpstr>        HSV ΕΓΚΕΦΑΛΙΤΙΔΑ</vt:lpstr>
      <vt:lpstr>HSV ΕΓΚΕΦΑΛΙΤΙΔΑ-ΘΕΡΑΠΕΙΑ</vt:lpstr>
      <vt:lpstr>HSV ΕΓΚΕΦΑΛΙΤΙΔΑ-ΠΡΟΓΝΩΣΗ</vt:lpstr>
      <vt:lpstr>    ΔΙΑΦΟΡΙΚΗ ΔΙΑΓΝΩΣΗ</vt:lpstr>
      <vt:lpstr>         ΣΥΜΠΕΡΑΣΜΑΤΑ</vt:lpstr>
      <vt:lpstr>Διαφάνεια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ΚΛΙΝΙΚΟ ΠΡΟΒΛΗΜΑ</dc:title>
  <dc:creator>karolina</dc:creator>
  <cp:lastModifiedBy>intra pc</cp:lastModifiedBy>
  <cp:revision>93</cp:revision>
  <dcterms:created xsi:type="dcterms:W3CDTF">2015-02-25T15:56:26Z</dcterms:created>
  <dcterms:modified xsi:type="dcterms:W3CDTF">2015-03-13T11:48:37Z</dcterms:modified>
</cp:coreProperties>
</file>